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3"/>
  </p:notesMasterIdLst>
  <p:sldIdLst>
    <p:sldId id="256" r:id="rId2"/>
    <p:sldId id="627" r:id="rId3"/>
    <p:sldId id="628" r:id="rId4"/>
    <p:sldId id="708" r:id="rId5"/>
    <p:sldId id="631" r:id="rId6"/>
    <p:sldId id="725" r:id="rId7"/>
    <p:sldId id="636" r:id="rId8"/>
    <p:sldId id="634" r:id="rId9"/>
    <p:sldId id="637" r:id="rId10"/>
    <p:sldId id="638" r:id="rId11"/>
    <p:sldId id="728" r:id="rId12"/>
    <p:sldId id="645" r:id="rId13"/>
    <p:sldId id="639" r:id="rId14"/>
    <p:sldId id="704" r:id="rId15"/>
    <p:sldId id="705" r:id="rId16"/>
    <p:sldId id="706" r:id="rId17"/>
    <p:sldId id="707" r:id="rId18"/>
    <p:sldId id="648" r:id="rId19"/>
    <p:sldId id="649" r:id="rId20"/>
    <p:sldId id="650" r:id="rId21"/>
    <p:sldId id="651" r:id="rId22"/>
    <p:sldId id="653" r:id="rId23"/>
    <p:sldId id="652" r:id="rId24"/>
    <p:sldId id="726" r:id="rId25"/>
    <p:sldId id="663" r:id="rId26"/>
    <p:sldId id="643" r:id="rId27"/>
    <p:sldId id="655" r:id="rId28"/>
    <p:sldId id="656" r:id="rId29"/>
    <p:sldId id="644" r:id="rId30"/>
    <p:sldId id="657" r:id="rId31"/>
    <p:sldId id="658" r:id="rId32"/>
    <p:sldId id="659" r:id="rId33"/>
    <p:sldId id="660" r:id="rId34"/>
    <p:sldId id="662" r:id="rId35"/>
    <p:sldId id="664" r:id="rId36"/>
    <p:sldId id="666" r:id="rId37"/>
    <p:sldId id="667" r:id="rId38"/>
    <p:sldId id="668" r:id="rId39"/>
    <p:sldId id="670" r:id="rId40"/>
    <p:sldId id="677" r:id="rId41"/>
    <p:sldId id="678" r:id="rId42"/>
    <p:sldId id="680" r:id="rId43"/>
    <p:sldId id="681" r:id="rId44"/>
    <p:sldId id="683" r:id="rId45"/>
    <p:sldId id="684" r:id="rId46"/>
    <p:sldId id="673" r:id="rId47"/>
    <p:sldId id="685" r:id="rId48"/>
    <p:sldId id="674" r:id="rId49"/>
    <p:sldId id="675" r:id="rId50"/>
    <p:sldId id="686" r:id="rId51"/>
    <p:sldId id="676" r:id="rId52"/>
    <p:sldId id="687" r:id="rId53"/>
    <p:sldId id="688" r:id="rId54"/>
    <p:sldId id="689" r:id="rId55"/>
    <p:sldId id="690" r:id="rId56"/>
    <p:sldId id="692" r:id="rId57"/>
    <p:sldId id="693" r:id="rId58"/>
    <p:sldId id="775" r:id="rId59"/>
    <p:sldId id="776" r:id="rId60"/>
    <p:sldId id="771" r:id="rId61"/>
    <p:sldId id="772" r:id="rId62"/>
    <p:sldId id="777" r:id="rId63"/>
    <p:sldId id="778" r:id="rId64"/>
    <p:sldId id="779" r:id="rId65"/>
    <p:sldId id="773" r:id="rId66"/>
    <p:sldId id="774" r:id="rId67"/>
    <p:sldId id="700" r:id="rId68"/>
    <p:sldId id="729" r:id="rId69"/>
    <p:sldId id="713" r:id="rId70"/>
    <p:sldId id="714" r:id="rId71"/>
    <p:sldId id="715" r:id="rId72"/>
    <p:sldId id="716" r:id="rId73"/>
    <p:sldId id="717" r:id="rId74"/>
    <p:sldId id="718" r:id="rId75"/>
    <p:sldId id="719" r:id="rId76"/>
    <p:sldId id="720" r:id="rId77"/>
    <p:sldId id="721" r:id="rId78"/>
    <p:sldId id="722" r:id="rId79"/>
    <p:sldId id="723" r:id="rId80"/>
    <p:sldId id="730" r:id="rId81"/>
    <p:sldId id="724" r:id="rId82"/>
    <p:sldId id="733" r:id="rId83"/>
    <p:sldId id="731" r:id="rId84"/>
    <p:sldId id="734" r:id="rId85"/>
    <p:sldId id="735" r:id="rId86"/>
    <p:sldId id="807" r:id="rId87"/>
    <p:sldId id="795" r:id="rId88"/>
    <p:sldId id="796" r:id="rId89"/>
    <p:sldId id="797" r:id="rId90"/>
    <p:sldId id="798" r:id="rId91"/>
    <p:sldId id="799" r:id="rId92"/>
    <p:sldId id="800" r:id="rId93"/>
    <p:sldId id="801" r:id="rId94"/>
    <p:sldId id="802" r:id="rId95"/>
    <p:sldId id="806" r:id="rId96"/>
    <p:sldId id="808" r:id="rId97"/>
    <p:sldId id="805" r:id="rId98"/>
    <p:sldId id="809" r:id="rId99"/>
    <p:sldId id="736" r:id="rId100"/>
    <p:sldId id="738" r:id="rId101"/>
    <p:sldId id="780" r:id="rId102"/>
    <p:sldId id="737" r:id="rId103"/>
    <p:sldId id="781" r:id="rId104"/>
    <p:sldId id="782" r:id="rId105"/>
    <p:sldId id="783" r:id="rId106"/>
    <p:sldId id="739" r:id="rId107"/>
    <p:sldId id="765" r:id="rId108"/>
    <p:sldId id="811" r:id="rId109"/>
    <p:sldId id="784" r:id="rId110"/>
    <p:sldId id="785" r:id="rId111"/>
    <p:sldId id="786" r:id="rId112"/>
    <p:sldId id="787" r:id="rId113"/>
    <p:sldId id="788" r:id="rId114"/>
    <p:sldId id="789" r:id="rId115"/>
    <p:sldId id="792" r:id="rId116"/>
    <p:sldId id="793" r:id="rId117"/>
    <p:sldId id="794" r:id="rId118"/>
    <p:sldId id="790" r:id="rId119"/>
    <p:sldId id="791" r:id="rId120"/>
    <p:sldId id="766" r:id="rId121"/>
    <p:sldId id="622" r:id="rId1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525" autoAdjust="0"/>
    <p:restoredTop sz="94345" autoAdjust="0"/>
  </p:normalViewPr>
  <p:slideViewPr>
    <p:cSldViewPr snapToGrid="0" snapToObjects="1">
      <p:cViewPr varScale="1">
        <p:scale>
          <a:sx n="80" d="100"/>
          <a:sy n="80" d="100"/>
        </p:scale>
        <p:origin x="542" y="67"/>
      </p:cViewPr>
      <p:guideLst>
        <p:guide orient="horz" pos="2160"/>
        <p:guide pos="2880"/>
      </p:guideLst>
    </p:cSldViewPr>
  </p:slideViewPr>
  <p:notesTextViewPr>
    <p:cViewPr>
      <p:scale>
        <a:sx n="25" d="100"/>
        <a:sy n="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notesMaster" Target="notesMasters/notesMaster1.xml"/><Relationship Id="rId128" Type="http://schemas.microsoft.com/office/2016/11/relationships/changesInfo" Target="changesInfos/changesInfo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presProps" Target="presProps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hn Halloran" userId="348a9531-135a-4703-aeb9-0a40c2d3e88d" providerId="ADAL" clId="{27E1AEC3-6B5D-4C0B-B7C2-FFF0A420A3D3}"/>
    <pc:docChg chg="undo custSel delSld modSld">
      <pc:chgData name="John Halloran" userId="348a9531-135a-4703-aeb9-0a40c2d3e88d" providerId="ADAL" clId="{27E1AEC3-6B5D-4C0B-B7C2-FFF0A420A3D3}" dt="2023-02-07T12:15:50.654" v="154" actId="20577"/>
      <pc:docMkLst>
        <pc:docMk/>
      </pc:docMkLst>
      <pc:sldChg chg="modSp mod">
        <pc:chgData name="John Halloran" userId="348a9531-135a-4703-aeb9-0a40c2d3e88d" providerId="ADAL" clId="{27E1AEC3-6B5D-4C0B-B7C2-FFF0A420A3D3}" dt="2023-02-07T12:15:50.654" v="154" actId="20577"/>
        <pc:sldMkLst>
          <pc:docMk/>
          <pc:sldMk cId="121567879" sldId="622"/>
        </pc:sldMkLst>
        <pc:spChg chg="mod">
          <ac:chgData name="John Halloran" userId="348a9531-135a-4703-aeb9-0a40c2d3e88d" providerId="ADAL" clId="{27E1AEC3-6B5D-4C0B-B7C2-FFF0A420A3D3}" dt="2023-02-07T12:15:50.654" v="154" actId="20577"/>
          <ac:spMkLst>
            <pc:docMk/>
            <pc:sldMk cId="121567879" sldId="622"/>
            <ac:spMk id="3" creationId="{00000000-0000-0000-0000-000000000000}"/>
          </ac:spMkLst>
        </pc:spChg>
      </pc:sldChg>
      <pc:sldChg chg="modSp mod">
        <pc:chgData name="John Halloran" userId="348a9531-135a-4703-aeb9-0a40c2d3e88d" providerId="ADAL" clId="{27E1AEC3-6B5D-4C0B-B7C2-FFF0A420A3D3}" dt="2023-02-07T12:15:06.048" v="84" actId="20577"/>
        <pc:sldMkLst>
          <pc:docMk/>
          <pc:sldMk cId="3457841732" sldId="765"/>
        </pc:sldMkLst>
        <pc:spChg chg="mod">
          <ac:chgData name="John Halloran" userId="348a9531-135a-4703-aeb9-0a40c2d3e88d" providerId="ADAL" clId="{27E1AEC3-6B5D-4C0B-B7C2-FFF0A420A3D3}" dt="2023-02-07T12:15:06.048" v="84" actId="20577"/>
          <ac:spMkLst>
            <pc:docMk/>
            <pc:sldMk cId="3457841732" sldId="765"/>
            <ac:spMk id="2" creationId="{00000000-0000-0000-0000-000000000000}"/>
          </ac:spMkLst>
        </pc:spChg>
      </pc:sldChg>
      <pc:sldChg chg="del">
        <pc:chgData name="John Halloran" userId="348a9531-135a-4703-aeb9-0a40c2d3e88d" providerId="ADAL" clId="{27E1AEC3-6B5D-4C0B-B7C2-FFF0A420A3D3}" dt="2023-02-07T12:15:16.778" v="85" actId="47"/>
        <pc:sldMkLst>
          <pc:docMk/>
          <pc:sldMk cId="412073784" sldId="810"/>
        </pc:sldMkLst>
      </pc:sldChg>
      <pc:sldChg chg="modSp mod">
        <pc:chgData name="John Halloran" userId="348a9531-135a-4703-aeb9-0a40c2d3e88d" providerId="ADAL" clId="{27E1AEC3-6B5D-4C0B-B7C2-FFF0A420A3D3}" dt="2023-02-07T12:15:33.214" v="138" actId="20577"/>
        <pc:sldMkLst>
          <pc:docMk/>
          <pc:sldMk cId="2288520398" sldId="811"/>
        </pc:sldMkLst>
        <pc:spChg chg="mod">
          <ac:chgData name="John Halloran" userId="348a9531-135a-4703-aeb9-0a40c2d3e88d" providerId="ADAL" clId="{27E1AEC3-6B5D-4C0B-B7C2-FFF0A420A3D3}" dt="2023-02-07T12:15:33.214" v="138" actId="20577"/>
          <ac:spMkLst>
            <pc:docMk/>
            <pc:sldMk cId="2288520398" sldId="811"/>
            <ac:spMk id="5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38B22D-C1A1-41CE-BDFC-69F775F37F32}" type="datetimeFigureOut">
              <a:rPr lang="en-GB" smtClean="0"/>
              <a:t>07/02/2023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270EF2-BA2B-46CC-A4A1-8606E295B6E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80825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17FA1-7FE2-3B41-8F43-F39D8D994CCD}" type="datetimeFigureOut">
              <a:rPr lang="en-US" smtClean="0"/>
              <a:t>2/7/2023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B3D37-561B-5742-B671-28E4A95028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821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17FA1-7FE2-3B41-8F43-F39D8D994CCD}" type="datetimeFigureOut">
              <a:rPr lang="en-US" smtClean="0"/>
              <a:t>2/7/2023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B3D37-561B-5742-B671-28E4A95028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708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17FA1-7FE2-3B41-8F43-F39D8D994CCD}" type="datetimeFigureOut">
              <a:rPr lang="en-US" smtClean="0"/>
              <a:t>2/7/2023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B3D37-561B-5742-B671-28E4A95028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9672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17FA1-7FE2-3B41-8F43-F39D8D994CCD}" type="datetimeFigureOut">
              <a:rPr lang="en-US" smtClean="0"/>
              <a:t>2/7/2023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B3D37-561B-5742-B671-28E4A95028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064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17FA1-7FE2-3B41-8F43-F39D8D994CCD}" type="datetimeFigureOut">
              <a:rPr lang="en-US" smtClean="0"/>
              <a:t>2/7/2023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B3D37-561B-5742-B671-28E4A95028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110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17FA1-7FE2-3B41-8F43-F39D8D994CCD}" type="datetimeFigureOut">
              <a:rPr lang="en-US" smtClean="0"/>
              <a:t>2/7/2023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B3D37-561B-5742-B671-28E4A95028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9619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17FA1-7FE2-3B41-8F43-F39D8D994CCD}" type="datetimeFigureOut">
              <a:rPr lang="en-US" smtClean="0"/>
              <a:t>2/7/2023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B3D37-561B-5742-B671-28E4A95028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962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17FA1-7FE2-3B41-8F43-F39D8D994CCD}" type="datetimeFigureOut">
              <a:rPr lang="en-US" smtClean="0"/>
              <a:t>2/7/2023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B3D37-561B-5742-B671-28E4A95028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4787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17FA1-7FE2-3B41-8F43-F39D8D994CCD}" type="datetimeFigureOut">
              <a:rPr lang="en-US" smtClean="0"/>
              <a:t>2/7/2023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B3D37-561B-5742-B671-28E4A95028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863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17FA1-7FE2-3B41-8F43-F39D8D994CCD}" type="datetimeFigureOut">
              <a:rPr lang="en-US" smtClean="0"/>
              <a:t>2/7/2023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B3D37-561B-5742-B671-28E4A95028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067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17FA1-7FE2-3B41-8F43-F39D8D994CCD}" type="datetimeFigureOut">
              <a:rPr lang="en-US" smtClean="0"/>
              <a:t>2/7/2023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B3D37-561B-5742-B671-28E4A95028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031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117FA1-7FE2-3B41-8F43-F39D8D994CCD}" type="datetimeFigureOut">
              <a:rPr lang="en-US" smtClean="0"/>
              <a:t>2/7/2023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3B3D37-561B-5742-B671-28E4A95028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77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41369"/>
            <a:ext cx="7772400" cy="1470025"/>
          </a:xfrm>
        </p:spPr>
        <p:txBody>
          <a:bodyPr>
            <a:normAutofit/>
          </a:bodyPr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Structures 1: Binary Trees</a:t>
            </a:r>
            <a:endParaRPr lang="en-US" dirty="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772400" cy="175260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John Halloran | Beate Grawemeyer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457201" y="1003560"/>
            <a:ext cx="8190688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5003CEM</a:t>
            </a:r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Advanced Algorithms</a:t>
            </a:r>
          </a:p>
        </p:txBody>
      </p:sp>
    </p:spTree>
    <p:extLst>
      <p:ext uri="{BB962C8B-B14F-4D97-AF65-F5344CB8AC3E}">
        <p14:creationId xmlns:p14="http://schemas.microsoft.com/office/powerpoint/2010/main" val="5811257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Trees</a:t>
            </a:r>
          </a:p>
        </p:txBody>
      </p:sp>
      <p:sp>
        <p:nvSpPr>
          <p:cNvPr id="5" name="Oval 4"/>
          <p:cNvSpPr/>
          <p:nvPr/>
        </p:nvSpPr>
        <p:spPr>
          <a:xfrm>
            <a:off x="823476" y="3571952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</a:t>
            </a:r>
          </a:p>
        </p:txBody>
      </p:sp>
      <p:sp>
        <p:nvSpPr>
          <p:cNvPr id="6" name="Oval 5"/>
          <p:cNvSpPr/>
          <p:nvPr/>
        </p:nvSpPr>
        <p:spPr>
          <a:xfrm>
            <a:off x="3036130" y="3571952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</a:t>
            </a:r>
          </a:p>
        </p:txBody>
      </p:sp>
      <p:sp>
        <p:nvSpPr>
          <p:cNvPr id="7" name="Oval 6"/>
          <p:cNvSpPr/>
          <p:nvPr/>
        </p:nvSpPr>
        <p:spPr>
          <a:xfrm>
            <a:off x="1918530" y="2618936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</a:t>
            </a:r>
          </a:p>
        </p:txBody>
      </p:sp>
      <p:sp>
        <p:nvSpPr>
          <p:cNvPr id="8" name="Oval 7"/>
          <p:cNvSpPr/>
          <p:nvPr/>
        </p:nvSpPr>
        <p:spPr>
          <a:xfrm>
            <a:off x="4203828" y="1744229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2623186" y="2245831"/>
            <a:ext cx="1619249" cy="589280"/>
          </a:xfrm>
          <a:prstGeom prst="straightConnector1">
            <a:avLst/>
          </a:prstGeom>
          <a:ln w="28575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5" idx="7"/>
          </p:cNvCxnSpPr>
          <p:nvPr/>
        </p:nvCxnSpPr>
        <p:spPr>
          <a:xfrm flipH="1">
            <a:off x="1438034" y="3197934"/>
            <a:ext cx="569244" cy="479460"/>
          </a:xfrm>
          <a:prstGeom prst="straightConnector1">
            <a:avLst/>
          </a:prstGeom>
          <a:ln w="28575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569180" y="3192781"/>
            <a:ext cx="569244" cy="479460"/>
          </a:xfrm>
          <a:prstGeom prst="straightConnector1">
            <a:avLst/>
          </a:prstGeom>
          <a:ln w="28575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 flipH="1">
            <a:off x="7586242" y="3571952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</a:t>
            </a:r>
          </a:p>
        </p:txBody>
      </p:sp>
      <p:sp>
        <p:nvSpPr>
          <p:cNvPr id="13" name="Oval 12"/>
          <p:cNvSpPr/>
          <p:nvPr/>
        </p:nvSpPr>
        <p:spPr>
          <a:xfrm flipH="1">
            <a:off x="5373588" y="3571952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</a:t>
            </a:r>
          </a:p>
        </p:txBody>
      </p:sp>
      <p:sp>
        <p:nvSpPr>
          <p:cNvPr id="14" name="Oval 13"/>
          <p:cNvSpPr/>
          <p:nvPr/>
        </p:nvSpPr>
        <p:spPr>
          <a:xfrm flipH="1">
            <a:off x="6491188" y="2618936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4887283" y="2245831"/>
            <a:ext cx="1619249" cy="589280"/>
          </a:xfrm>
          <a:prstGeom prst="straightConnector1">
            <a:avLst/>
          </a:prstGeom>
          <a:ln w="28575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12" idx="7"/>
          </p:cNvCxnSpPr>
          <p:nvPr/>
        </p:nvCxnSpPr>
        <p:spPr>
          <a:xfrm>
            <a:off x="7122440" y="3197934"/>
            <a:ext cx="569244" cy="479460"/>
          </a:xfrm>
          <a:prstGeom prst="straightConnector1">
            <a:avLst/>
          </a:prstGeom>
          <a:ln w="28575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5991294" y="3192781"/>
            <a:ext cx="569244" cy="479460"/>
          </a:xfrm>
          <a:prstGeom prst="straightConnector1">
            <a:avLst/>
          </a:prstGeom>
          <a:ln w="28575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Rectangular Callout 17"/>
          <p:cNvSpPr/>
          <p:nvPr/>
        </p:nvSpPr>
        <p:spPr>
          <a:xfrm>
            <a:off x="6211229" y="274639"/>
            <a:ext cx="2789823" cy="1448604"/>
          </a:xfrm>
          <a:prstGeom prst="wedgeRectCallout">
            <a:avLst>
              <a:gd name="adj1" fmla="val -94193"/>
              <a:gd name="adj2" fmla="val 65468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root (i.e., top of the tree; nothing above it)</a:t>
            </a:r>
          </a:p>
          <a:p>
            <a:pPr algn="ctr"/>
            <a:r>
              <a:rPr lang="en-GB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also parent of B and C</a:t>
            </a:r>
          </a:p>
        </p:txBody>
      </p:sp>
      <p:sp>
        <p:nvSpPr>
          <p:cNvPr id="19" name="Rectangular Callout 18"/>
          <p:cNvSpPr/>
          <p:nvPr/>
        </p:nvSpPr>
        <p:spPr>
          <a:xfrm>
            <a:off x="1099753" y="1294503"/>
            <a:ext cx="2789823" cy="723783"/>
          </a:xfrm>
          <a:prstGeom prst="wedgeRectCallout">
            <a:avLst>
              <a:gd name="adj1" fmla="val -13777"/>
              <a:gd name="adj2" fmla="val 124951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branch / child</a:t>
            </a:r>
          </a:p>
          <a:p>
            <a:pPr algn="ctr"/>
            <a:r>
              <a:rPr lang="en-GB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also parent of D and E </a:t>
            </a:r>
          </a:p>
        </p:txBody>
      </p:sp>
      <p:sp>
        <p:nvSpPr>
          <p:cNvPr id="20" name="Rectangular Callout 19"/>
          <p:cNvSpPr/>
          <p:nvPr/>
        </p:nvSpPr>
        <p:spPr>
          <a:xfrm>
            <a:off x="6211229" y="1808794"/>
            <a:ext cx="2789823" cy="723783"/>
          </a:xfrm>
          <a:prstGeom prst="wedgeRectCallout">
            <a:avLst>
              <a:gd name="adj1" fmla="val -16581"/>
              <a:gd name="adj2" fmla="val 61783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branch / child</a:t>
            </a:r>
          </a:p>
          <a:p>
            <a:pPr algn="ctr"/>
            <a:r>
              <a:rPr lang="en-GB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also parent of F and G</a:t>
            </a:r>
          </a:p>
        </p:txBody>
      </p:sp>
      <p:sp>
        <p:nvSpPr>
          <p:cNvPr id="21" name="Rectangular Callout 20"/>
          <p:cNvSpPr/>
          <p:nvPr/>
        </p:nvSpPr>
        <p:spPr>
          <a:xfrm>
            <a:off x="457201" y="4627533"/>
            <a:ext cx="1765004" cy="1007723"/>
          </a:xfrm>
          <a:prstGeom prst="wedgeRectCallout">
            <a:avLst>
              <a:gd name="adj1" fmla="val 8030"/>
              <a:gd name="adj2" fmla="val -84507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leaf</a:t>
            </a:r>
          </a:p>
          <a:p>
            <a:pPr algn="ctr"/>
            <a:r>
              <a:rPr lang="en-GB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also child (of parent B)</a:t>
            </a:r>
          </a:p>
        </p:txBody>
      </p:sp>
      <p:sp>
        <p:nvSpPr>
          <p:cNvPr id="25" name="Rectangular Callout 24"/>
          <p:cNvSpPr/>
          <p:nvPr/>
        </p:nvSpPr>
        <p:spPr>
          <a:xfrm>
            <a:off x="2788565" y="4622815"/>
            <a:ext cx="1765004" cy="1007723"/>
          </a:xfrm>
          <a:prstGeom prst="wedgeRectCallout">
            <a:avLst>
              <a:gd name="adj1" fmla="val 8030"/>
              <a:gd name="adj2" fmla="val -84507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leaf</a:t>
            </a:r>
          </a:p>
          <a:p>
            <a:pPr algn="ctr"/>
            <a:r>
              <a:rPr lang="en-GB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also child</a:t>
            </a:r>
          </a:p>
          <a:p>
            <a:pPr algn="ctr"/>
            <a:r>
              <a:rPr lang="en-GB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(of parent B)</a:t>
            </a:r>
          </a:p>
        </p:txBody>
      </p:sp>
      <p:sp>
        <p:nvSpPr>
          <p:cNvPr id="26" name="Rectangular Callout 25"/>
          <p:cNvSpPr/>
          <p:nvPr/>
        </p:nvSpPr>
        <p:spPr>
          <a:xfrm>
            <a:off x="5086184" y="4613379"/>
            <a:ext cx="1765004" cy="1007723"/>
          </a:xfrm>
          <a:prstGeom prst="wedgeRectCallout">
            <a:avLst>
              <a:gd name="adj1" fmla="val 8030"/>
              <a:gd name="adj2" fmla="val -84507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leaf</a:t>
            </a:r>
          </a:p>
          <a:p>
            <a:pPr algn="ctr"/>
            <a:r>
              <a:rPr lang="en-GB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also child</a:t>
            </a:r>
            <a:br>
              <a:rPr lang="en-GB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GB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(of parent C)</a:t>
            </a:r>
          </a:p>
        </p:txBody>
      </p:sp>
      <p:sp>
        <p:nvSpPr>
          <p:cNvPr id="27" name="Rectangular Callout 26"/>
          <p:cNvSpPr/>
          <p:nvPr/>
        </p:nvSpPr>
        <p:spPr>
          <a:xfrm>
            <a:off x="7236048" y="4603943"/>
            <a:ext cx="1765004" cy="1007723"/>
          </a:xfrm>
          <a:prstGeom prst="wedgeRectCallout">
            <a:avLst>
              <a:gd name="adj1" fmla="val 8030"/>
              <a:gd name="adj2" fmla="val -84507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Leaf</a:t>
            </a:r>
          </a:p>
          <a:p>
            <a:pPr algn="ctr"/>
            <a:r>
              <a:rPr lang="en-GB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also child</a:t>
            </a:r>
          </a:p>
          <a:p>
            <a:pPr algn="ctr"/>
            <a:r>
              <a:rPr lang="en-GB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(of parent C)</a:t>
            </a:r>
          </a:p>
        </p:txBody>
      </p:sp>
    </p:spTree>
    <p:extLst>
      <p:ext uri="{BB962C8B-B14F-4D97-AF65-F5344CB8AC3E}">
        <p14:creationId xmlns:p14="http://schemas.microsoft.com/office/powerpoint/2010/main" val="1716317702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Balanced Tree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415370"/>
            <a:ext cx="8229600" cy="5121619"/>
          </a:xfrm>
        </p:spPr>
        <p:txBody>
          <a:bodyPr>
            <a:normAutofit/>
          </a:bodyPr>
          <a:lstStyle/>
          <a:p>
            <a:pPr defTabSz="360000">
              <a:lnSpc>
                <a:spcPct val="110000"/>
              </a:lnSpc>
            </a:pPr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 want to find 6: BFS or DFS?</a:t>
            </a:r>
          </a:p>
          <a:p>
            <a:pPr defTabSz="360000">
              <a:lnSpc>
                <a:spcPct val="110000"/>
              </a:lnSpc>
            </a:pPr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 want to find 7: BFS or DFS?</a:t>
            </a:r>
          </a:p>
          <a:p>
            <a:pPr marL="457200" lvl="1" indent="0" defTabSz="360000">
              <a:lnSpc>
                <a:spcPct val="110000"/>
              </a:lnSpc>
              <a:buNone/>
            </a:pPr>
            <a:endParaRPr lang="en-GB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 defTabSz="360000">
              <a:lnSpc>
                <a:spcPct val="110000"/>
              </a:lnSpc>
            </a:pPr>
            <a:endParaRPr lang="en-GB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 defTabSz="360000">
              <a:lnSpc>
                <a:spcPct val="110000"/>
              </a:lnSpc>
            </a:pPr>
            <a:endParaRPr lang="en-GB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 defTabSz="360000">
              <a:lnSpc>
                <a:spcPct val="110000"/>
              </a:lnSpc>
            </a:pPr>
            <a:endParaRPr lang="en-GB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 defTabSz="360000">
              <a:lnSpc>
                <a:spcPct val="110000"/>
              </a:lnSpc>
            </a:pPr>
            <a:endParaRPr lang="en-GB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 defTabSz="360000">
              <a:lnSpc>
                <a:spcPct val="110000"/>
              </a:lnSpc>
            </a:pPr>
            <a:endParaRPr lang="en-GB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479" t="22592" r="90031" b="63186"/>
          <a:stretch/>
        </p:blipFill>
        <p:spPr>
          <a:xfrm>
            <a:off x="3200400" y="2788920"/>
            <a:ext cx="2270759" cy="2794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388238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Balanced Tree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415370"/>
            <a:ext cx="8229600" cy="5121619"/>
          </a:xfrm>
        </p:spPr>
        <p:txBody>
          <a:bodyPr>
            <a:normAutofit/>
          </a:bodyPr>
          <a:lstStyle/>
          <a:p>
            <a:pPr defTabSz="360000">
              <a:lnSpc>
                <a:spcPct val="110000"/>
              </a:lnSpc>
            </a:pPr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 want to find 6: BFS or DFS?</a:t>
            </a:r>
          </a:p>
          <a:p>
            <a:pPr defTabSz="360000">
              <a:lnSpc>
                <a:spcPct val="110000"/>
              </a:lnSpc>
            </a:pPr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 want to find 7: BFS or DFS?</a:t>
            </a:r>
          </a:p>
          <a:p>
            <a:pPr marL="457200" lvl="1" indent="0" defTabSz="360000">
              <a:lnSpc>
                <a:spcPct val="110000"/>
              </a:lnSpc>
              <a:buNone/>
            </a:pPr>
            <a:endParaRPr lang="en-GB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 defTabSz="360000">
              <a:lnSpc>
                <a:spcPct val="110000"/>
              </a:lnSpc>
            </a:pPr>
            <a:endParaRPr lang="en-GB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 defTabSz="360000">
              <a:lnSpc>
                <a:spcPct val="110000"/>
              </a:lnSpc>
            </a:pPr>
            <a:endParaRPr lang="en-GB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 defTabSz="360000">
              <a:lnSpc>
                <a:spcPct val="110000"/>
              </a:lnSpc>
            </a:pPr>
            <a:endParaRPr lang="en-GB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 defTabSz="360000">
              <a:lnSpc>
                <a:spcPct val="110000"/>
              </a:lnSpc>
            </a:pPr>
            <a:endParaRPr lang="en-GB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 defTabSz="360000">
              <a:lnSpc>
                <a:spcPct val="110000"/>
              </a:lnSpc>
            </a:pPr>
            <a:endParaRPr lang="en-GB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479" t="22592" r="90031" b="63186"/>
          <a:stretch/>
        </p:blipFill>
        <p:spPr>
          <a:xfrm>
            <a:off x="3200400" y="2788920"/>
            <a:ext cx="2270759" cy="2794780"/>
          </a:xfrm>
          <a:prstGeom prst="rect">
            <a:avLst/>
          </a:prstGeom>
        </p:spPr>
      </p:pic>
      <p:sp>
        <p:nvSpPr>
          <p:cNvPr id="7" name="Rectangular Callout 6"/>
          <p:cNvSpPr/>
          <p:nvPr/>
        </p:nvSpPr>
        <p:spPr>
          <a:xfrm>
            <a:off x="5637895" y="2835027"/>
            <a:ext cx="3048905" cy="1132416"/>
          </a:xfrm>
          <a:prstGeom prst="wedgeRectCallout">
            <a:avLst>
              <a:gd name="adj1" fmla="val -67632"/>
              <a:gd name="adj2" fmla="val 59093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BFS: 4, 2, 6</a:t>
            </a:r>
          </a:p>
          <a:p>
            <a:pPr algn="ctr"/>
            <a:r>
              <a:rPr lang="en-GB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DFS: 4, 2, 1, 3, 6</a:t>
            </a:r>
          </a:p>
        </p:txBody>
      </p:sp>
      <p:sp>
        <p:nvSpPr>
          <p:cNvPr id="8" name="Rectangular Callout 7"/>
          <p:cNvSpPr/>
          <p:nvPr/>
        </p:nvSpPr>
        <p:spPr>
          <a:xfrm>
            <a:off x="5790295" y="4477302"/>
            <a:ext cx="3048905" cy="1132416"/>
          </a:xfrm>
          <a:prstGeom prst="wedgeRectCallout">
            <a:avLst>
              <a:gd name="adj1" fmla="val -66609"/>
              <a:gd name="adj2" fmla="val 16885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BFS: 4, 2, 6, 1, 3, 5, 7</a:t>
            </a:r>
          </a:p>
          <a:p>
            <a:pPr algn="ctr"/>
            <a:r>
              <a:rPr lang="en-GB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DFS: 4, 2, 1, 3, 6, 5, 7</a:t>
            </a:r>
          </a:p>
        </p:txBody>
      </p:sp>
    </p:spTree>
    <p:extLst>
      <p:ext uri="{BB962C8B-B14F-4D97-AF65-F5344CB8AC3E}">
        <p14:creationId xmlns:p14="http://schemas.microsoft.com/office/powerpoint/2010/main" val="3533332241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Unbalanced Tree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415370"/>
            <a:ext cx="8229600" cy="5121619"/>
          </a:xfrm>
        </p:spPr>
        <p:txBody>
          <a:bodyPr>
            <a:normAutofit/>
          </a:bodyPr>
          <a:lstStyle/>
          <a:p>
            <a:pPr defTabSz="360000">
              <a:lnSpc>
                <a:spcPct val="110000"/>
              </a:lnSpc>
            </a:pPr>
            <a:r>
              <a:rPr lang="en-GB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 want to find 6</a:t>
            </a:r>
          </a:p>
          <a:p>
            <a:pPr lvl="1" defTabSz="360000">
              <a:lnSpc>
                <a:spcPct val="110000"/>
              </a:lnSpc>
            </a:pPr>
            <a:r>
              <a:rPr lang="en-GB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BFS or DFS?</a:t>
            </a:r>
          </a:p>
          <a:p>
            <a:pPr defTabSz="360000">
              <a:lnSpc>
                <a:spcPct val="110000"/>
              </a:lnSpc>
            </a:pPr>
            <a:r>
              <a:rPr lang="en-GB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 want to find 20</a:t>
            </a:r>
          </a:p>
          <a:p>
            <a:pPr lvl="1" defTabSz="360000">
              <a:lnSpc>
                <a:spcPct val="110000"/>
              </a:lnSpc>
            </a:pPr>
            <a:r>
              <a:rPr lang="en-GB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BFS or DFS?</a:t>
            </a:r>
          </a:p>
          <a:p>
            <a:pPr defTabSz="360000">
              <a:lnSpc>
                <a:spcPct val="110000"/>
              </a:lnSpc>
            </a:pPr>
            <a:r>
              <a:rPr lang="en-GB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 want to find 32</a:t>
            </a:r>
          </a:p>
          <a:p>
            <a:pPr lvl="1" defTabSz="360000">
              <a:lnSpc>
                <a:spcPct val="110000"/>
              </a:lnSpc>
            </a:pPr>
            <a:r>
              <a:rPr lang="en-GB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BFS or DFS?</a:t>
            </a:r>
          </a:p>
          <a:p>
            <a:pPr lvl="1" defTabSz="360000">
              <a:lnSpc>
                <a:spcPct val="110000"/>
              </a:lnSpc>
            </a:pPr>
            <a:endParaRPr lang="en-GB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lvl="1" indent="0" defTabSz="360000">
              <a:lnSpc>
                <a:spcPct val="110000"/>
              </a:lnSpc>
              <a:buNone/>
            </a:pPr>
            <a:endParaRPr lang="en-GB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 defTabSz="360000">
              <a:lnSpc>
                <a:spcPct val="110000"/>
              </a:lnSpc>
            </a:pPr>
            <a:endParaRPr lang="en-GB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 defTabSz="360000">
              <a:lnSpc>
                <a:spcPct val="110000"/>
              </a:lnSpc>
            </a:pPr>
            <a:endParaRPr lang="en-GB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600" t="23891" r="64415" b="32375"/>
          <a:stretch/>
        </p:blipFill>
        <p:spPr>
          <a:xfrm>
            <a:off x="4226559" y="2147668"/>
            <a:ext cx="3962401" cy="3879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773876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Unbalanced Tree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415370"/>
            <a:ext cx="8229600" cy="5121619"/>
          </a:xfrm>
        </p:spPr>
        <p:txBody>
          <a:bodyPr>
            <a:normAutofit/>
          </a:bodyPr>
          <a:lstStyle/>
          <a:p>
            <a:pPr defTabSz="360000">
              <a:lnSpc>
                <a:spcPct val="110000"/>
              </a:lnSpc>
            </a:pPr>
            <a:r>
              <a:rPr lang="en-GB" sz="28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 want to find 6</a:t>
            </a:r>
          </a:p>
          <a:p>
            <a:pPr lvl="1" defTabSz="360000">
              <a:lnSpc>
                <a:spcPct val="110000"/>
              </a:lnSpc>
            </a:pPr>
            <a:r>
              <a:rPr lang="en-GB" sz="24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BFS or DFS?</a:t>
            </a:r>
          </a:p>
          <a:p>
            <a:pPr defTabSz="360000">
              <a:lnSpc>
                <a:spcPct val="110000"/>
              </a:lnSpc>
            </a:pPr>
            <a:r>
              <a:rPr lang="en-GB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 want to find 20</a:t>
            </a:r>
          </a:p>
          <a:p>
            <a:pPr lvl="1" defTabSz="360000">
              <a:lnSpc>
                <a:spcPct val="110000"/>
              </a:lnSpc>
            </a:pPr>
            <a:r>
              <a:rPr lang="en-GB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BFS or DFS?</a:t>
            </a:r>
          </a:p>
          <a:p>
            <a:pPr defTabSz="360000">
              <a:lnSpc>
                <a:spcPct val="110000"/>
              </a:lnSpc>
            </a:pPr>
            <a:r>
              <a:rPr lang="en-GB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 want to find 32</a:t>
            </a:r>
          </a:p>
          <a:p>
            <a:pPr lvl="1" defTabSz="360000">
              <a:lnSpc>
                <a:spcPct val="110000"/>
              </a:lnSpc>
            </a:pPr>
            <a:r>
              <a:rPr lang="en-GB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BFS or DFS?</a:t>
            </a:r>
          </a:p>
          <a:p>
            <a:pPr lvl="1" defTabSz="360000">
              <a:lnSpc>
                <a:spcPct val="110000"/>
              </a:lnSpc>
            </a:pPr>
            <a:endParaRPr lang="en-GB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lvl="1" indent="0" defTabSz="360000">
              <a:lnSpc>
                <a:spcPct val="110000"/>
              </a:lnSpc>
              <a:buNone/>
            </a:pPr>
            <a:endParaRPr lang="en-GB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lvl="1" indent="0" defTabSz="360000">
              <a:lnSpc>
                <a:spcPct val="110000"/>
              </a:lnSpc>
              <a:buNone/>
            </a:pPr>
            <a:endParaRPr lang="en-GB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 defTabSz="360000">
              <a:lnSpc>
                <a:spcPct val="110000"/>
              </a:lnSpc>
            </a:pPr>
            <a:endParaRPr lang="en-GB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600" t="23891" r="64415" b="32375"/>
          <a:stretch/>
        </p:blipFill>
        <p:spPr>
          <a:xfrm>
            <a:off x="4226559" y="2147668"/>
            <a:ext cx="3962401" cy="3879718"/>
          </a:xfrm>
          <a:prstGeom prst="rect">
            <a:avLst/>
          </a:prstGeom>
        </p:spPr>
      </p:pic>
      <p:sp>
        <p:nvSpPr>
          <p:cNvPr id="6" name="Rectangular Callout 5"/>
          <p:cNvSpPr/>
          <p:nvPr/>
        </p:nvSpPr>
        <p:spPr>
          <a:xfrm>
            <a:off x="457201" y="4894970"/>
            <a:ext cx="3409132" cy="1132416"/>
          </a:xfrm>
          <a:prstGeom prst="wedgeRectCallout">
            <a:avLst>
              <a:gd name="adj1" fmla="val 74128"/>
              <a:gd name="adj2" fmla="val -95063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BFS: 4, 2, 8, 1, 5, 10, 7, 9, 18, 6</a:t>
            </a:r>
          </a:p>
          <a:p>
            <a:pPr algn="ctr"/>
            <a:r>
              <a:rPr lang="en-GB" sz="16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DFS: 4, 2, 1, 8, 5, 7, 6 </a:t>
            </a:r>
          </a:p>
        </p:txBody>
      </p:sp>
    </p:spTree>
    <p:extLst>
      <p:ext uri="{BB962C8B-B14F-4D97-AF65-F5344CB8AC3E}">
        <p14:creationId xmlns:p14="http://schemas.microsoft.com/office/powerpoint/2010/main" val="901214192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Unbalanced Tree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415370"/>
            <a:ext cx="8229600" cy="5121619"/>
          </a:xfrm>
        </p:spPr>
        <p:txBody>
          <a:bodyPr>
            <a:normAutofit/>
          </a:bodyPr>
          <a:lstStyle/>
          <a:p>
            <a:pPr defTabSz="360000">
              <a:lnSpc>
                <a:spcPct val="110000"/>
              </a:lnSpc>
            </a:pPr>
            <a:r>
              <a:rPr lang="en-GB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 want to find 6</a:t>
            </a:r>
          </a:p>
          <a:p>
            <a:pPr lvl="1" defTabSz="360000">
              <a:lnSpc>
                <a:spcPct val="110000"/>
              </a:lnSpc>
            </a:pPr>
            <a:r>
              <a:rPr lang="en-GB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BFS or DFS?</a:t>
            </a:r>
          </a:p>
          <a:p>
            <a:pPr defTabSz="360000">
              <a:lnSpc>
                <a:spcPct val="110000"/>
              </a:lnSpc>
            </a:pPr>
            <a:r>
              <a:rPr lang="en-GB" sz="28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 want to find 20</a:t>
            </a:r>
          </a:p>
          <a:p>
            <a:pPr lvl="1" defTabSz="360000">
              <a:lnSpc>
                <a:spcPct val="110000"/>
              </a:lnSpc>
            </a:pPr>
            <a:r>
              <a:rPr lang="en-GB" sz="24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BFS or DFS?</a:t>
            </a:r>
          </a:p>
          <a:p>
            <a:pPr defTabSz="360000">
              <a:lnSpc>
                <a:spcPct val="110000"/>
              </a:lnSpc>
            </a:pPr>
            <a:r>
              <a:rPr lang="en-GB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 want to find 32</a:t>
            </a:r>
          </a:p>
          <a:p>
            <a:pPr lvl="1" defTabSz="360000">
              <a:lnSpc>
                <a:spcPct val="110000"/>
              </a:lnSpc>
            </a:pPr>
            <a:r>
              <a:rPr lang="en-GB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BFS or DFS?</a:t>
            </a:r>
          </a:p>
          <a:p>
            <a:pPr lvl="1" defTabSz="360000">
              <a:lnSpc>
                <a:spcPct val="110000"/>
              </a:lnSpc>
            </a:pPr>
            <a:endParaRPr lang="en-GB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lvl="1" indent="0" defTabSz="360000">
              <a:lnSpc>
                <a:spcPct val="110000"/>
              </a:lnSpc>
              <a:buNone/>
            </a:pPr>
            <a:endParaRPr lang="en-GB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lvl="1" indent="0" defTabSz="360000">
              <a:lnSpc>
                <a:spcPct val="110000"/>
              </a:lnSpc>
              <a:buNone/>
            </a:pPr>
            <a:endParaRPr lang="en-GB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 defTabSz="360000">
              <a:lnSpc>
                <a:spcPct val="110000"/>
              </a:lnSpc>
            </a:pPr>
            <a:endParaRPr lang="en-GB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600" t="23891" r="64415" b="32375"/>
          <a:stretch/>
        </p:blipFill>
        <p:spPr>
          <a:xfrm>
            <a:off x="4226559" y="2147668"/>
            <a:ext cx="3962401" cy="3879718"/>
          </a:xfrm>
          <a:prstGeom prst="rect">
            <a:avLst/>
          </a:prstGeom>
        </p:spPr>
      </p:pic>
      <p:sp>
        <p:nvSpPr>
          <p:cNvPr id="6" name="Rectangular Callout 5"/>
          <p:cNvSpPr/>
          <p:nvPr/>
        </p:nvSpPr>
        <p:spPr>
          <a:xfrm>
            <a:off x="238991" y="4894970"/>
            <a:ext cx="4842164" cy="1132416"/>
          </a:xfrm>
          <a:prstGeom prst="wedgeRectCallout">
            <a:avLst>
              <a:gd name="adj1" fmla="val 63530"/>
              <a:gd name="adj2" fmla="val -11563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BFS: 4, 2, 8, 1, 5, 10, 7, 9, 18, 6, 50, 32, 100, 20</a:t>
            </a:r>
          </a:p>
          <a:p>
            <a:pPr algn="ctr"/>
            <a:r>
              <a:rPr lang="en-GB" sz="16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DFS: 4, 2, 1, 8, 5, 7, 6, 10, 9, 18, 50, 32, 20 </a:t>
            </a:r>
          </a:p>
        </p:txBody>
      </p:sp>
    </p:spTree>
    <p:extLst>
      <p:ext uri="{BB962C8B-B14F-4D97-AF65-F5344CB8AC3E}">
        <p14:creationId xmlns:p14="http://schemas.microsoft.com/office/powerpoint/2010/main" val="4169718587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Unbalanced Tree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415370"/>
            <a:ext cx="8229600" cy="5121619"/>
          </a:xfrm>
        </p:spPr>
        <p:txBody>
          <a:bodyPr>
            <a:normAutofit/>
          </a:bodyPr>
          <a:lstStyle/>
          <a:p>
            <a:pPr defTabSz="360000">
              <a:lnSpc>
                <a:spcPct val="110000"/>
              </a:lnSpc>
            </a:pPr>
            <a:r>
              <a:rPr lang="en-GB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 want to find 6</a:t>
            </a:r>
          </a:p>
          <a:p>
            <a:pPr lvl="1" defTabSz="360000">
              <a:lnSpc>
                <a:spcPct val="110000"/>
              </a:lnSpc>
            </a:pPr>
            <a:r>
              <a:rPr lang="en-GB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BFS or DFS?</a:t>
            </a:r>
          </a:p>
          <a:p>
            <a:pPr defTabSz="360000">
              <a:lnSpc>
                <a:spcPct val="110000"/>
              </a:lnSpc>
            </a:pPr>
            <a:r>
              <a:rPr lang="en-GB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 want to find 20</a:t>
            </a:r>
          </a:p>
          <a:p>
            <a:pPr lvl="1" defTabSz="360000">
              <a:lnSpc>
                <a:spcPct val="110000"/>
              </a:lnSpc>
            </a:pPr>
            <a:r>
              <a:rPr lang="en-GB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BFS or DFS?</a:t>
            </a:r>
          </a:p>
          <a:p>
            <a:pPr defTabSz="360000">
              <a:lnSpc>
                <a:spcPct val="110000"/>
              </a:lnSpc>
            </a:pPr>
            <a:r>
              <a:rPr lang="en-GB" sz="28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 want to find 32</a:t>
            </a:r>
          </a:p>
          <a:p>
            <a:pPr lvl="1" defTabSz="360000">
              <a:lnSpc>
                <a:spcPct val="110000"/>
              </a:lnSpc>
            </a:pPr>
            <a:r>
              <a:rPr lang="en-GB" sz="24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BFS or DFS?</a:t>
            </a:r>
          </a:p>
          <a:p>
            <a:pPr lvl="1" defTabSz="360000">
              <a:lnSpc>
                <a:spcPct val="110000"/>
              </a:lnSpc>
            </a:pPr>
            <a:endParaRPr lang="en-GB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lvl="1" indent="0" defTabSz="360000">
              <a:lnSpc>
                <a:spcPct val="110000"/>
              </a:lnSpc>
              <a:buNone/>
            </a:pPr>
            <a:endParaRPr lang="en-GB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lvl="1" indent="0" defTabSz="360000">
              <a:lnSpc>
                <a:spcPct val="110000"/>
              </a:lnSpc>
              <a:buNone/>
            </a:pPr>
            <a:endParaRPr lang="en-GB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 defTabSz="360000">
              <a:lnSpc>
                <a:spcPct val="110000"/>
              </a:lnSpc>
            </a:pPr>
            <a:endParaRPr lang="en-GB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600" t="23891" r="64415" b="32375"/>
          <a:stretch/>
        </p:blipFill>
        <p:spPr>
          <a:xfrm>
            <a:off x="4226559" y="2147668"/>
            <a:ext cx="3962401" cy="3879718"/>
          </a:xfrm>
          <a:prstGeom prst="rect">
            <a:avLst/>
          </a:prstGeom>
        </p:spPr>
      </p:pic>
      <p:sp>
        <p:nvSpPr>
          <p:cNvPr id="6" name="Rectangular Callout 5"/>
          <p:cNvSpPr/>
          <p:nvPr/>
        </p:nvSpPr>
        <p:spPr>
          <a:xfrm>
            <a:off x="238991" y="4894970"/>
            <a:ext cx="4842164" cy="1132416"/>
          </a:xfrm>
          <a:prstGeom prst="wedgeRectCallout">
            <a:avLst>
              <a:gd name="adj1" fmla="val 75762"/>
              <a:gd name="adj2" fmla="val -61113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BFS: 4, 2, 8, 1, 5, 10, 7, 9, 18, 6, 50, 32</a:t>
            </a:r>
          </a:p>
          <a:p>
            <a:pPr algn="ctr"/>
            <a:r>
              <a:rPr lang="en-GB" sz="16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DFS: 4, 2, 1, 8, 5, 7, 6, 10, 9, 18, 50, 32 </a:t>
            </a:r>
          </a:p>
        </p:txBody>
      </p:sp>
    </p:spTree>
    <p:extLst>
      <p:ext uri="{BB962C8B-B14F-4D97-AF65-F5344CB8AC3E}">
        <p14:creationId xmlns:p14="http://schemas.microsoft.com/office/powerpoint/2010/main" val="318091759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Topology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600" t="23891" r="64415" b="32375"/>
          <a:stretch/>
        </p:blipFill>
        <p:spPr>
          <a:xfrm>
            <a:off x="4226559" y="2147668"/>
            <a:ext cx="3962401" cy="387971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479" t="22592" r="90031" b="63186"/>
          <a:stretch/>
        </p:blipFill>
        <p:spPr>
          <a:xfrm>
            <a:off x="1158241" y="3764280"/>
            <a:ext cx="1940560" cy="2388381"/>
          </a:xfrm>
          <a:prstGeom prst="rect">
            <a:avLst/>
          </a:prstGeom>
        </p:spPr>
      </p:pic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1415370"/>
            <a:ext cx="8229600" cy="5121619"/>
          </a:xfrm>
        </p:spPr>
        <p:txBody>
          <a:bodyPr>
            <a:normAutofit/>
          </a:bodyPr>
          <a:lstStyle/>
          <a:p>
            <a:pPr defTabSz="360000">
              <a:lnSpc>
                <a:spcPct val="110000"/>
              </a:lnSpc>
            </a:pPr>
            <a:r>
              <a:rPr lang="en-GB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Choosing BFS or DFS depends on topology</a:t>
            </a:r>
          </a:p>
          <a:p>
            <a:pPr lvl="1" defTabSz="360000">
              <a:lnSpc>
                <a:spcPct val="110000"/>
              </a:lnSpc>
            </a:pPr>
            <a:r>
              <a:rPr lang="en-GB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If we don’t know…</a:t>
            </a:r>
          </a:p>
          <a:p>
            <a:pPr lvl="2" defTabSz="360000">
              <a:lnSpc>
                <a:spcPct val="110000"/>
              </a:lnSpc>
            </a:pPr>
            <a:r>
              <a:rPr lang="en-GB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…choose either. </a:t>
            </a:r>
          </a:p>
          <a:p>
            <a:pPr marL="457200" lvl="1" indent="0" defTabSz="360000">
              <a:lnSpc>
                <a:spcPct val="110000"/>
              </a:lnSpc>
              <a:buNone/>
            </a:pPr>
            <a:endParaRPr lang="en-GB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 defTabSz="360000">
              <a:lnSpc>
                <a:spcPct val="110000"/>
              </a:lnSpc>
            </a:pPr>
            <a:endParaRPr lang="en-GB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 defTabSz="360000">
              <a:lnSpc>
                <a:spcPct val="110000"/>
              </a:lnSpc>
            </a:pPr>
            <a:endParaRPr lang="en-GB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7997860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45101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6600" b="1" dirty="0">
                <a:solidFill>
                  <a:schemeClr val="bg1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BST: AVL Trees</a:t>
            </a:r>
            <a:br>
              <a:rPr lang="en-US" sz="6600" b="1" dirty="0">
                <a:solidFill>
                  <a:schemeClr val="bg1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</a:br>
            <a:r>
              <a:rPr lang="en-US" sz="4000" b="1" dirty="0">
                <a:solidFill>
                  <a:schemeClr val="bg1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(See the AVL version of this </a:t>
            </a:r>
            <a:r>
              <a:rPr lang="en-US" sz="4000" b="1" dirty="0" err="1">
                <a:solidFill>
                  <a:schemeClr val="bg1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leture</a:t>
            </a:r>
            <a:r>
              <a:rPr lang="en-US" sz="4000" b="1" dirty="0">
                <a:solidFill>
                  <a:schemeClr val="bg1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)</a:t>
            </a:r>
            <a:endParaRPr lang="en-US" sz="6600" b="1" dirty="0">
              <a:solidFill>
                <a:schemeClr val="bg1"/>
              </a:solidFill>
              <a:latin typeface="Courier New" panose="02070309020205020404" pitchFamily="49" charset="0"/>
              <a:ea typeface="Tahoma" panose="020B0604030504040204" pitchFamily="34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7841732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BST and unbalanced trees: a demo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415370"/>
            <a:ext cx="8229600" cy="5121619"/>
          </a:xfrm>
        </p:spPr>
        <p:txBody>
          <a:bodyPr>
            <a:normAutofit lnSpcReduction="10000"/>
          </a:bodyPr>
          <a:lstStyle/>
          <a:p>
            <a:pPr defTabSz="360000">
              <a:lnSpc>
                <a:spcPct val="110000"/>
              </a:lnSpc>
            </a:pPr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problem is that we can end up with highly unbalanced trees</a:t>
            </a:r>
          </a:p>
          <a:p>
            <a:pPr defTabSz="360000">
              <a:lnSpc>
                <a:spcPct val="110000"/>
              </a:lnSpc>
            </a:pPr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Resulting in search which may be little better than linear search</a:t>
            </a:r>
          </a:p>
          <a:p>
            <a:pPr defTabSz="360000">
              <a:lnSpc>
                <a:spcPct val="110000"/>
              </a:lnSpc>
            </a:pPr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 what we need is a different way to insert nodes, which ensures the tree is balanced</a:t>
            </a:r>
          </a:p>
          <a:p>
            <a:pPr defTabSz="360000">
              <a:lnSpc>
                <a:spcPct val="110000"/>
              </a:lnSpc>
            </a:pPr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This is AVL Trees (see the AVL version of this lecture)</a:t>
            </a:r>
          </a:p>
          <a:p>
            <a:pPr marL="457200" lvl="1" indent="0" defTabSz="360000">
              <a:lnSpc>
                <a:spcPct val="110000"/>
              </a:lnSpc>
              <a:buNone/>
            </a:pPr>
            <a:endParaRPr lang="en-GB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 defTabSz="360000">
              <a:lnSpc>
                <a:spcPct val="110000"/>
              </a:lnSpc>
            </a:pPr>
            <a:endParaRPr lang="en-GB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 defTabSz="360000">
              <a:lnSpc>
                <a:spcPct val="110000"/>
              </a:lnSpc>
            </a:pPr>
            <a:endParaRPr lang="en-GB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 defTabSz="360000">
              <a:lnSpc>
                <a:spcPct val="110000"/>
              </a:lnSpc>
            </a:pPr>
            <a:endParaRPr lang="en-GB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 defTabSz="360000">
              <a:lnSpc>
                <a:spcPct val="110000"/>
              </a:lnSpc>
            </a:pPr>
            <a:endParaRPr lang="en-GB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 defTabSz="360000">
              <a:lnSpc>
                <a:spcPct val="110000"/>
              </a:lnSpc>
            </a:pPr>
            <a:endParaRPr lang="en-GB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8520398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45101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6600" b="1" dirty="0">
                <a:solidFill>
                  <a:schemeClr val="bg1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BST: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2111756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45101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6600" b="1" dirty="0">
                <a:solidFill>
                  <a:schemeClr val="bg1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Binary Search Tree (BST)</a:t>
            </a:r>
          </a:p>
        </p:txBody>
      </p:sp>
    </p:spTree>
    <p:extLst>
      <p:ext uri="{BB962C8B-B14F-4D97-AF65-F5344CB8AC3E}">
        <p14:creationId xmlns:p14="http://schemas.microsoft.com/office/powerpoint/2010/main" val="2959770867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Implementing a BST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028" y="1535740"/>
            <a:ext cx="8229600" cy="51216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					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2" name="Content Placeholder 2"/>
          <p:cNvSpPr txBox="1">
            <a:spLocks/>
          </p:cNvSpPr>
          <p:nvPr/>
        </p:nvSpPr>
        <p:spPr>
          <a:xfrm>
            <a:off x="457200" y="1415370"/>
            <a:ext cx="8229600" cy="5121619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Basic python code for creating a tree:</a:t>
            </a: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b="1" dirty="0">
              <a:latin typeface="Courier New" panose="02070309020205020404" pitchFamily="49" charset="0"/>
              <a:ea typeface="Tahoma" panose="020B0604030504040204" pitchFamily="34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class</a:t>
            </a:r>
            <a:r>
              <a:rPr lang="en-US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Node</a:t>
            </a:r>
            <a:r>
              <a:rPr lang="en-US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7030A0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object</a:t>
            </a:r>
            <a:r>
              <a:rPr lang="en-US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def</a:t>
            </a:r>
            <a:r>
              <a:rPr lang="en-US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___init___</a:t>
            </a:r>
            <a:r>
              <a:rPr lang="en-US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(self, value):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    self.value = value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    self.left = None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    self.right = None</a:t>
            </a:r>
          </a:p>
          <a:p>
            <a:pPr marL="0" indent="0">
              <a:buNone/>
            </a:pPr>
            <a:endParaRPr lang="en-US" b="1" dirty="0">
              <a:latin typeface="Courier New" panose="02070309020205020404" pitchFamily="49" charset="0"/>
              <a:ea typeface="Tahoma" panose="020B0604030504040204" pitchFamily="34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class</a:t>
            </a:r>
            <a:r>
              <a:rPr lang="en-US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BinaryTree</a:t>
            </a:r>
            <a:r>
              <a:rPr lang="en-US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7030A0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object</a:t>
            </a:r>
            <a:r>
              <a:rPr lang="en-US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def</a:t>
            </a:r>
            <a:r>
              <a:rPr lang="en-US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___init___</a:t>
            </a:r>
            <a:r>
              <a:rPr lang="en-US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(self, root):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    self.root = Node.root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    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tree = BinaryTree(1)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tree.root.left = Node(2)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tree.root.right = Node(3)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tree.root.left.left = Node(4)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tree.root.left.right = Node(5)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tree.root.right.left = Node(6)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tree.root.right.right = Node(7)</a:t>
            </a:r>
          </a:p>
          <a:p>
            <a:pPr marL="0" indent="0">
              <a:buFont typeface="Arial"/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9668638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Implementing a BST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028" y="1535740"/>
            <a:ext cx="8229600" cy="51216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					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2" name="Content Placeholder 2"/>
          <p:cNvSpPr txBox="1">
            <a:spLocks/>
          </p:cNvSpPr>
          <p:nvPr/>
        </p:nvSpPr>
        <p:spPr>
          <a:xfrm>
            <a:off x="457200" y="1415370"/>
            <a:ext cx="8229600" cy="5121619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Basic python code for creating a tree:</a:t>
            </a: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b="1" dirty="0">
              <a:latin typeface="Courier New" panose="02070309020205020404" pitchFamily="49" charset="0"/>
              <a:ea typeface="Tahoma" panose="020B0604030504040204" pitchFamily="34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class</a:t>
            </a:r>
            <a:r>
              <a:rPr lang="en-US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Node</a:t>
            </a:r>
            <a:r>
              <a:rPr lang="en-US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7030A0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object</a:t>
            </a:r>
            <a:r>
              <a:rPr lang="en-US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def</a:t>
            </a:r>
            <a:r>
              <a:rPr lang="en-US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___init___</a:t>
            </a:r>
            <a:r>
              <a:rPr lang="en-US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(self, value):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    self.value = value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    self.left = None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    self.right = None</a:t>
            </a:r>
          </a:p>
          <a:p>
            <a:pPr marL="0" indent="0">
              <a:buNone/>
            </a:pPr>
            <a:endParaRPr lang="en-US" b="1" dirty="0">
              <a:latin typeface="Courier New" panose="02070309020205020404" pitchFamily="49" charset="0"/>
              <a:ea typeface="Tahoma" panose="020B0604030504040204" pitchFamily="34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class</a:t>
            </a:r>
            <a:r>
              <a:rPr lang="en-US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BinaryTree</a:t>
            </a:r>
            <a:r>
              <a:rPr lang="en-US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7030A0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object</a:t>
            </a:r>
            <a:r>
              <a:rPr lang="en-US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def</a:t>
            </a:r>
            <a:r>
              <a:rPr lang="en-US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___init___</a:t>
            </a:r>
            <a:r>
              <a:rPr lang="en-US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(self, root):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    self.root = Node.root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    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tree = BinaryTree(1)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tree.root.left = Node(2)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tree.root.right = Node(3)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tree.root.left.left = Node(4)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tree.root.left.right = Node(5)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tree.root.right.left = Node(6)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tree.root.right.right = Node(7)</a:t>
            </a:r>
          </a:p>
          <a:p>
            <a:pPr marL="0" indent="0">
              <a:buFont typeface="Arial"/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595679" y="3297028"/>
            <a:ext cx="5356023" cy="1823612"/>
            <a:chOff x="823476" y="1759528"/>
            <a:chExt cx="7482766" cy="2547723"/>
          </a:xfrm>
        </p:grpSpPr>
        <p:sp>
          <p:nvSpPr>
            <p:cNvPr id="6" name="Oval 5"/>
            <p:cNvSpPr/>
            <p:nvPr/>
          </p:nvSpPr>
          <p:spPr>
            <a:xfrm>
              <a:off x="823476" y="3587251"/>
              <a:ext cx="720000" cy="720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4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3036130" y="3587251"/>
              <a:ext cx="720000" cy="720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5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1918530" y="2634235"/>
              <a:ext cx="720000" cy="720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2</a:t>
              </a:r>
            </a:p>
          </p:txBody>
        </p:sp>
        <p:sp>
          <p:nvSpPr>
            <p:cNvPr id="9" name="Oval 8"/>
            <p:cNvSpPr/>
            <p:nvPr/>
          </p:nvSpPr>
          <p:spPr>
            <a:xfrm>
              <a:off x="4203828" y="1759528"/>
              <a:ext cx="720000" cy="720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1</a:t>
              </a: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H="1">
              <a:off x="2623186" y="2261130"/>
              <a:ext cx="1619249" cy="589280"/>
            </a:xfrm>
            <a:prstGeom prst="straightConnector1">
              <a:avLst/>
            </a:prstGeom>
            <a:ln w="19050"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endCxn id="6" idx="7"/>
            </p:cNvCxnSpPr>
            <p:nvPr/>
          </p:nvCxnSpPr>
          <p:spPr>
            <a:xfrm flipH="1">
              <a:off x="1438034" y="3213233"/>
              <a:ext cx="569244" cy="479460"/>
            </a:xfrm>
            <a:prstGeom prst="straightConnector1">
              <a:avLst/>
            </a:prstGeom>
            <a:ln w="19050"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2569180" y="3208080"/>
              <a:ext cx="569244" cy="479460"/>
            </a:xfrm>
            <a:prstGeom prst="straightConnector1">
              <a:avLst/>
            </a:prstGeom>
            <a:ln w="19050"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Oval 12"/>
            <p:cNvSpPr/>
            <p:nvPr/>
          </p:nvSpPr>
          <p:spPr>
            <a:xfrm flipH="1">
              <a:off x="5373588" y="3587251"/>
              <a:ext cx="720000" cy="720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6</a:t>
              </a:r>
            </a:p>
          </p:txBody>
        </p:sp>
        <p:sp>
          <p:nvSpPr>
            <p:cNvPr id="14" name="Oval 13"/>
            <p:cNvSpPr/>
            <p:nvPr/>
          </p:nvSpPr>
          <p:spPr>
            <a:xfrm flipH="1">
              <a:off x="6491188" y="2634235"/>
              <a:ext cx="720000" cy="720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3</a:t>
              </a: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>
              <a:off x="4887283" y="2261130"/>
              <a:ext cx="1619249" cy="589280"/>
            </a:xfrm>
            <a:prstGeom prst="straightConnector1">
              <a:avLst/>
            </a:prstGeom>
            <a:ln w="19050"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flipH="1">
              <a:off x="5991294" y="3208080"/>
              <a:ext cx="569244" cy="479460"/>
            </a:xfrm>
            <a:prstGeom prst="straightConnector1">
              <a:avLst/>
            </a:prstGeom>
            <a:ln w="19050"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Oval 16"/>
            <p:cNvSpPr/>
            <p:nvPr/>
          </p:nvSpPr>
          <p:spPr>
            <a:xfrm flipH="1">
              <a:off x="7586242" y="3587251"/>
              <a:ext cx="720000" cy="720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7</a:t>
              </a:r>
            </a:p>
          </p:txBody>
        </p:sp>
        <p:cxnSp>
          <p:nvCxnSpPr>
            <p:cNvPr id="18" name="Straight Arrow Connector 17"/>
            <p:cNvCxnSpPr>
              <a:endCxn id="17" idx="7"/>
            </p:cNvCxnSpPr>
            <p:nvPr/>
          </p:nvCxnSpPr>
          <p:spPr>
            <a:xfrm>
              <a:off x="7122440" y="3213233"/>
              <a:ext cx="569244" cy="479460"/>
            </a:xfrm>
            <a:prstGeom prst="straightConnector1">
              <a:avLst/>
            </a:prstGeom>
            <a:ln w="19050"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37484817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BST: Moodle Code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idx="1"/>
          </p:nvPr>
        </p:nvSpPr>
        <p:spPr>
          <a:xfrm>
            <a:off x="457200" y="1415370"/>
            <a:ext cx="8229600" cy="5121619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BSTs are notoriously difficult to visualize / print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If you try print(tree) – this results in gobbledegook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If you try print(list(tree)) - gobbledegook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 basic code for creating a tree, as well as the much more complex code for printing it, comes ‘for free’ – you don’t have to worry about it 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It’s on Moodle in the ‘BASIC BST CODE’ folder</a:t>
            </a:r>
          </a:p>
          <a:p>
            <a:pPr marL="0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1145650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Implementing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5370"/>
            <a:ext cx="8229600" cy="5121619"/>
          </a:xfrm>
        </p:spPr>
        <p:txBody>
          <a:bodyPr>
            <a:norm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There are different ways to do BST search, as we have seen (BFS, DFS)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Over is some basic search pseudocode</a:t>
            </a:r>
          </a:p>
          <a:p>
            <a:pPr marL="0" indent="0">
              <a:buNone/>
            </a:pPr>
            <a:b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					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5687914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Basic BST Search Pseudocode (Iterative)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96128"/>
            <a:ext cx="8229600" cy="512161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GB" sz="3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BIN-TREE-FIND(tree, target)</a:t>
            </a:r>
          </a:p>
          <a:p>
            <a:pPr marL="0" indent="0">
              <a:buNone/>
            </a:pPr>
            <a:r>
              <a:rPr lang="en-GB" sz="3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cur_node ← tree.root </a:t>
            </a:r>
          </a:p>
          <a:p>
            <a:pPr marL="0" indent="0">
              <a:buNone/>
            </a:pPr>
            <a:r>
              <a:rPr lang="en-GB" sz="3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WHILE cur_node ≠ Ø </a:t>
            </a:r>
          </a:p>
          <a:p>
            <a:pPr marL="0" indent="0">
              <a:buNone/>
            </a:pPr>
            <a:r>
              <a:rPr lang="en-GB" sz="3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		IF cur_node.value = target </a:t>
            </a:r>
          </a:p>
          <a:p>
            <a:pPr marL="0" indent="0">
              <a:buNone/>
            </a:pPr>
            <a:r>
              <a:rPr lang="en-GB" sz="3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		RETURN cur_node (or TRUE)(or cur_node.value)</a:t>
            </a:r>
          </a:p>
          <a:p>
            <a:pPr marL="0" indent="0">
              <a:buNone/>
            </a:pPr>
            <a:r>
              <a:rPr lang="en-GB" sz="3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		ELSE IF cur_node.value &gt; target </a:t>
            </a:r>
          </a:p>
          <a:p>
            <a:pPr marL="0" indent="0">
              <a:buNone/>
            </a:pPr>
            <a:r>
              <a:rPr lang="en-GB" sz="3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		cur_node ← cur_node.left</a:t>
            </a:r>
          </a:p>
          <a:p>
            <a:pPr marL="0" indent="0">
              <a:buNone/>
            </a:pPr>
            <a:r>
              <a:rPr lang="en-GB" sz="3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		ELSE </a:t>
            </a:r>
          </a:p>
          <a:p>
            <a:pPr marL="0" indent="0">
              <a:buNone/>
            </a:pPr>
            <a:r>
              <a:rPr lang="en-GB" sz="3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		cur_node ← cur_node.right  </a:t>
            </a:r>
          </a:p>
          <a:p>
            <a:pPr marL="0" indent="0">
              <a:buNone/>
            </a:pPr>
            <a:r>
              <a:rPr lang="en-GB" sz="3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RETURN FALSE 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//note that BST code is object oriented. 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//that means ‘self’ is the argument rather than ‘tree’; //tree is the object this method works on </a:t>
            </a:r>
            <a:b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1460920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Basic BST Search Pseudocode (Iterative)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96128"/>
            <a:ext cx="8229600" cy="512161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GB" sz="3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BIN-TREE-FIND(tree, target)</a:t>
            </a:r>
          </a:p>
          <a:p>
            <a:pPr marL="0" indent="0">
              <a:buNone/>
            </a:pPr>
            <a:r>
              <a:rPr lang="en-GB" sz="3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cur_node ← tree.root </a:t>
            </a:r>
          </a:p>
          <a:p>
            <a:pPr marL="0" indent="0">
              <a:buNone/>
            </a:pPr>
            <a:r>
              <a:rPr lang="en-GB" sz="3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WHILE cur_node ≠ Ø </a:t>
            </a:r>
          </a:p>
          <a:p>
            <a:pPr marL="0" indent="0">
              <a:buNone/>
            </a:pPr>
            <a:r>
              <a:rPr lang="en-GB" sz="3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		IF cur_node.value = target </a:t>
            </a:r>
          </a:p>
          <a:p>
            <a:pPr marL="0" indent="0">
              <a:buNone/>
            </a:pPr>
            <a:r>
              <a:rPr lang="en-GB" sz="3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		RETURN cur_node (or TRUE)(or cur_node.value)</a:t>
            </a:r>
          </a:p>
          <a:p>
            <a:pPr marL="0" indent="0">
              <a:buNone/>
            </a:pPr>
            <a:r>
              <a:rPr lang="en-GB" sz="3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		ELSE IF cur_node.value &gt; target </a:t>
            </a:r>
          </a:p>
          <a:p>
            <a:pPr marL="0" indent="0">
              <a:buNone/>
            </a:pPr>
            <a:r>
              <a:rPr lang="en-GB" sz="3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		cur_node ← cur_node.left</a:t>
            </a:r>
          </a:p>
          <a:p>
            <a:pPr marL="0" indent="0">
              <a:buNone/>
            </a:pPr>
            <a:r>
              <a:rPr lang="en-GB" sz="3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		ELSE </a:t>
            </a:r>
          </a:p>
          <a:p>
            <a:pPr marL="0" indent="0">
              <a:buNone/>
            </a:pPr>
            <a:r>
              <a:rPr lang="en-GB" sz="3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		cur_node ← cur_node.right  </a:t>
            </a:r>
          </a:p>
          <a:p>
            <a:pPr marL="0" indent="0">
              <a:buNone/>
            </a:pPr>
            <a:r>
              <a:rPr lang="en-GB" sz="3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RETURN FALSE 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//note that BST code is object oriented. 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//that means ‘self’ is the argument rather than ‘tree’; //tree is the object this method works on </a:t>
            </a:r>
            <a:b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6293350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Basic BST Search Pseudocode (Iterative)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96128"/>
            <a:ext cx="8229600" cy="512161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GB" sz="3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BIN-TREE-FIND(tree, target)</a:t>
            </a:r>
          </a:p>
          <a:p>
            <a:pPr marL="0" indent="0">
              <a:buNone/>
            </a:pPr>
            <a:r>
              <a:rPr lang="en-GB" sz="3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cur_node ← tree.root </a:t>
            </a:r>
          </a:p>
          <a:p>
            <a:pPr marL="0" indent="0">
              <a:buNone/>
            </a:pPr>
            <a:r>
              <a:rPr lang="en-GB" sz="3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WHILE cur_node ≠ Ø </a:t>
            </a:r>
          </a:p>
          <a:p>
            <a:pPr marL="0" indent="0">
              <a:buNone/>
            </a:pPr>
            <a:r>
              <a:rPr lang="en-GB" sz="3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		IF cur_node.value = target </a:t>
            </a:r>
          </a:p>
          <a:p>
            <a:pPr marL="0" indent="0">
              <a:buNone/>
            </a:pPr>
            <a:r>
              <a:rPr lang="en-GB" sz="3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		RETURN cur_node (or TRUE)(or cur_node.value)</a:t>
            </a:r>
          </a:p>
          <a:p>
            <a:pPr marL="0" indent="0">
              <a:buNone/>
            </a:pPr>
            <a:r>
              <a:rPr lang="en-GB" sz="3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		ELSE IF cur_node.value &gt; target </a:t>
            </a:r>
          </a:p>
          <a:p>
            <a:pPr marL="0" indent="0">
              <a:buNone/>
            </a:pPr>
            <a:r>
              <a:rPr lang="en-GB" sz="3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		cur_node ← cur_node.left</a:t>
            </a:r>
          </a:p>
          <a:p>
            <a:pPr marL="0" indent="0">
              <a:buNone/>
            </a:pPr>
            <a:r>
              <a:rPr lang="en-GB" sz="3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		ELSE </a:t>
            </a:r>
          </a:p>
          <a:p>
            <a:pPr marL="0" indent="0">
              <a:buNone/>
            </a:pPr>
            <a:r>
              <a:rPr lang="en-GB" sz="3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		cur_node ← cur_node.right  </a:t>
            </a:r>
          </a:p>
          <a:p>
            <a:pPr marL="0" indent="0">
              <a:buNone/>
            </a:pPr>
            <a:r>
              <a:rPr lang="en-GB" sz="3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RETURN FALSE 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//note that BST code is object oriented. 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//that means ‘self’ is the argument rather than ‘tree’; //tree is the object this method works on </a:t>
            </a:r>
            <a:b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5920955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Basic BST Search Pseudocode (Iterative)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96128"/>
            <a:ext cx="8229600" cy="512161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GB" sz="3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BIN-TREE-FIND(tree, target)</a:t>
            </a:r>
          </a:p>
          <a:p>
            <a:pPr marL="0" indent="0">
              <a:buNone/>
            </a:pPr>
            <a:r>
              <a:rPr lang="en-GB" sz="3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cur_node ← tree.root </a:t>
            </a:r>
          </a:p>
          <a:p>
            <a:pPr marL="0" indent="0">
              <a:buNone/>
            </a:pPr>
            <a:r>
              <a:rPr lang="en-GB" sz="3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WHILE cur_node ≠ Ø </a:t>
            </a:r>
          </a:p>
          <a:p>
            <a:pPr marL="0" indent="0">
              <a:buNone/>
            </a:pPr>
            <a:r>
              <a:rPr lang="en-GB" sz="3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		IF cur_node.value = target </a:t>
            </a:r>
          </a:p>
          <a:p>
            <a:pPr marL="0" indent="0">
              <a:buNone/>
            </a:pPr>
            <a:r>
              <a:rPr lang="en-GB" sz="3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		RETURN cur_node (or TRUE)(or cur_node.value)</a:t>
            </a:r>
          </a:p>
          <a:p>
            <a:pPr marL="0" indent="0">
              <a:buNone/>
            </a:pPr>
            <a:r>
              <a:rPr lang="en-GB" sz="3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		ELSE IF cur_node.value &gt; target </a:t>
            </a:r>
          </a:p>
          <a:p>
            <a:pPr marL="0" indent="0">
              <a:buNone/>
            </a:pPr>
            <a:r>
              <a:rPr lang="en-GB" sz="3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		cur_node ← cur_node.left</a:t>
            </a:r>
          </a:p>
          <a:p>
            <a:pPr marL="0" indent="0">
              <a:buNone/>
            </a:pPr>
            <a:r>
              <a:rPr lang="en-GB" sz="3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		ELSE </a:t>
            </a:r>
          </a:p>
          <a:p>
            <a:pPr marL="0" indent="0">
              <a:buNone/>
            </a:pPr>
            <a:r>
              <a:rPr lang="en-GB" sz="3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		cur_node ← cur_node.right  </a:t>
            </a:r>
          </a:p>
          <a:p>
            <a:pPr marL="0" indent="0">
              <a:buNone/>
            </a:pPr>
            <a:r>
              <a:rPr lang="en-GB" sz="3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RETURN FALSE 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//note that BST code is object oriented. 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//that means ‘self’ is the argument rather than ‘tree’; //tree is the object this method works on </a:t>
            </a:r>
            <a:b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4437037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Basic BST Search Pseudocode (Recursive)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96128"/>
            <a:ext cx="8229600" cy="5121619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GB" sz="2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BIN-TREE-FIND(tree, target) </a:t>
            </a:r>
          </a:p>
          <a:p>
            <a:pPr marL="0" indent="0">
              <a:buNone/>
            </a:pPr>
            <a:r>
              <a:rPr lang="en-GB" sz="2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IF tree.root</a:t>
            </a:r>
          </a:p>
          <a:p>
            <a:pPr marL="0" indent="0">
              <a:buNone/>
            </a:pPr>
            <a:r>
              <a:rPr lang="en-GB" sz="2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if tree._BIN-TREE-FIND(target, tree.root)</a:t>
            </a:r>
          </a:p>
          <a:p>
            <a:pPr marL="0" indent="0">
              <a:buNone/>
            </a:pPr>
            <a:r>
              <a:rPr lang="en-GB" sz="2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	RETURN True</a:t>
            </a:r>
          </a:p>
          <a:p>
            <a:pPr marL="0" indent="0">
              <a:buNone/>
            </a:pPr>
            <a:r>
              <a:rPr lang="en-GB" sz="2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RETURN False</a:t>
            </a:r>
          </a:p>
          <a:p>
            <a:pPr marL="0" indent="0">
              <a:buNone/>
            </a:pPr>
            <a:r>
              <a:rPr lang="en-GB" sz="2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ELSE</a:t>
            </a:r>
          </a:p>
          <a:p>
            <a:pPr marL="0" indent="0">
              <a:buNone/>
            </a:pPr>
            <a:r>
              <a:rPr lang="en-GB" sz="2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RETURN None</a:t>
            </a:r>
          </a:p>
          <a:p>
            <a:pPr marL="0" indent="0">
              <a:buNone/>
            </a:pPr>
            <a:endParaRPr lang="en-GB" sz="29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r>
              <a:rPr lang="en-US" sz="2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_BIN-TREE-FIND(tree, target, cur_node)</a:t>
            </a:r>
          </a:p>
          <a:p>
            <a:pPr marL="0" indent="0">
              <a:buNone/>
            </a:pPr>
            <a:r>
              <a:rPr lang="en-US" sz="2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IF target &gt; cur_node.data AND cur_node.right</a:t>
            </a:r>
          </a:p>
          <a:p>
            <a:pPr marL="0" indent="0">
              <a:buNone/>
            </a:pPr>
            <a:r>
              <a:rPr lang="en-US" sz="2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RETURN tree._</a:t>
            </a:r>
            <a:r>
              <a:rPr lang="en-GB" sz="2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BIN-TREE-FIND(target, cur_node.right)</a:t>
            </a:r>
          </a:p>
          <a:p>
            <a:pPr marL="0" indent="0">
              <a:buNone/>
            </a:pPr>
            <a:r>
              <a:rPr lang="en-GB" sz="2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ELSE IF </a:t>
            </a:r>
            <a:r>
              <a:rPr lang="en-US" sz="2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target &lt; cur_node.data AND cur_node.left</a:t>
            </a:r>
          </a:p>
          <a:p>
            <a:pPr marL="0" indent="0">
              <a:buNone/>
            </a:pPr>
            <a:r>
              <a:rPr lang="en-US" sz="2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RETURN tree._</a:t>
            </a:r>
            <a:r>
              <a:rPr lang="en-GB" sz="2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BIN-TREE-FIND(target, </a:t>
            </a:r>
            <a:r>
              <a:rPr lang="en-GB" sz="29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cur_node.left</a:t>
            </a:r>
            <a:r>
              <a:rPr lang="en-GB" sz="2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  <a:p>
            <a:pPr marL="0" indent="0">
              <a:buNone/>
            </a:pPr>
            <a:r>
              <a:rPr lang="en-GB" sz="2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IF target == cur_node.data</a:t>
            </a:r>
          </a:p>
          <a:p>
            <a:pPr marL="0" indent="0">
              <a:buNone/>
            </a:pPr>
            <a:r>
              <a:rPr lang="en-GB" sz="2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RETURN True</a:t>
            </a:r>
          </a:p>
          <a:p>
            <a:pPr marL="0" indent="0"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</a:t>
            </a:r>
          </a:p>
          <a:p>
            <a:pPr marL="0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4321879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BST Deletion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415370"/>
            <a:ext cx="8229600" cy="5121619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Deletion is more complex. 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Your 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first advanced viva task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(of 3) will be to implement node deletion into the existing BST code on Moodle. This task will be launched in Week 5. 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You will be fully supported with pseudocode and a partial implementation in Python</a:t>
            </a:r>
          </a:p>
          <a:p>
            <a:pPr marL="0" indent="0">
              <a:buNone/>
            </a:pPr>
            <a:b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					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56836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Binary Tree: Rules 1</a:t>
            </a:r>
          </a:p>
        </p:txBody>
      </p:sp>
      <p:sp>
        <p:nvSpPr>
          <p:cNvPr id="5" name="Oval 4"/>
          <p:cNvSpPr/>
          <p:nvPr/>
        </p:nvSpPr>
        <p:spPr>
          <a:xfrm>
            <a:off x="823476" y="3571952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</a:p>
        </p:txBody>
      </p:sp>
      <p:sp>
        <p:nvSpPr>
          <p:cNvPr id="6" name="Oval 5"/>
          <p:cNvSpPr/>
          <p:nvPr/>
        </p:nvSpPr>
        <p:spPr>
          <a:xfrm>
            <a:off x="3036130" y="3571952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</a:p>
        </p:txBody>
      </p:sp>
      <p:sp>
        <p:nvSpPr>
          <p:cNvPr id="7" name="Oval 6"/>
          <p:cNvSpPr/>
          <p:nvPr/>
        </p:nvSpPr>
        <p:spPr>
          <a:xfrm>
            <a:off x="1918530" y="2618936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</a:t>
            </a:r>
          </a:p>
        </p:txBody>
      </p:sp>
      <p:sp>
        <p:nvSpPr>
          <p:cNvPr id="8" name="Oval 7"/>
          <p:cNvSpPr/>
          <p:nvPr/>
        </p:nvSpPr>
        <p:spPr>
          <a:xfrm>
            <a:off x="4203828" y="1744229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2623186" y="2245831"/>
            <a:ext cx="1619249" cy="589280"/>
          </a:xfrm>
          <a:prstGeom prst="straightConnector1">
            <a:avLst/>
          </a:prstGeom>
          <a:ln w="28575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5" idx="7"/>
          </p:cNvCxnSpPr>
          <p:nvPr/>
        </p:nvCxnSpPr>
        <p:spPr>
          <a:xfrm flipH="1">
            <a:off x="1438034" y="3197934"/>
            <a:ext cx="569244" cy="479460"/>
          </a:xfrm>
          <a:prstGeom prst="straightConnector1">
            <a:avLst/>
          </a:prstGeom>
          <a:ln w="28575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569180" y="3192781"/>
            <a:ext cx="569244" cy="479460"/>
          </a:xfrm>
          <a:prstGeom prst="straightConnector1">
            <a:avLst/>
          </a:prstGeom>
          <a:ln w="28575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 flipH="1">
            <a:off x="7586242" y="3571952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12</a:t>
            </a:r>
          </a:p>
        </p:txBody>
      </p:sp>
      <p:sp>
        <p:nvSpPr>
          <p:cNvPr id="13" name="Oval 12"/>
          <p:cNvSpPr/>
          <p:nvPr/>
        </p:nvSpPr>
        <p:spPr>
          <a:xfrm flipH="1">
            <a:off x="5373588" y="3571952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</a:t>
            </a:r>
          </a:p>
        </p:txBody>
      </p:sp>
      <p:sp>
        <p:nvSpPr>
          <p:cNvPr id="14" name="Oval 13"/>
          <p:cNvSpPr/>
          <p:nvPr/>
        </p:nvSpPr>
        <p:spPr>
          <a:xfrm flipH="1">
            <a:off x="6491188" y="2618936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4887283" y="2245831"/>
            <a:ext cx="1619249" cy="589280"/>
          </a:xfrm>
          <a:prstGeom prst="straightConnector1">
            <a:avLst/>
          </a:prstGeom>
          <a:ln w="28575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12" idx="7"/>
          </p:cNvCxnSpPr>
          <p:nvPr/>
        </p:nvCxnSpPr>
        <p:spPr>
          <a:xfrm>
            <a:off x="7122440" y="3197934"/>
            <a:ext cx="569244" cy="479460"/>
          </a:xfrm>
          <a:prstGeom prst="straightConnector1">
            <a:avLst/>
          </a:prstGeom>
          <a:ln w="28575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5991294" y="3192781"/>
            <a:ext cx="569244" cy="479460"/>
          </a:xfrm>
          <a:prstGeom prst="straightConnector1">
            <a:avLst/>
          </a:prstGeom>
          <a:ln w="28575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Content Placeholder 2"/>
          <p:cNvSpPr>
            <a:spLocks noGrp="1"/>
          </p:cNvSpPr>
          <p:nvPr>
            <p:ph idx="1"/>
          </p:nvPr>
        </p:nvSpPr>
        <p:spPr>
          <a:xfrm>
            <a:off x="457200" y="4540234"/>
            <a:ext cx="8229600" cy="1996755"/>
          </a:xfrm>
        </p:spPr>
        <p:txBody>
          <a:bodyPr>
            <a:normAutofit fontScale="92500" lnSpcReduction="20000"/>
          </a:bodyPr>
          <a:lstStyle/>
          <a:p>
            <a:pPr marL="400050">
              <a:lnSpc>
                <a:spcPct val="110000"/>
              </a:lnSpc>
              <a:spcBef>
                <a:spcPts val="0"/>
              </a:spcBef>
            </a:pP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 each node, the value of all nodes in its left subtree must be less</a:t>
            </a:r>
          </a:p>
          <a:p>
            <a:pPr marL="400050">
              <a:lnSpc>
                <a:spcPct val="110000"/>
              </a:lnSpc>
              <a:spcBef>
                <a:spcPts val="0"/>
              </a:spcBef>
            </a:pP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 each node, the value of all nodes in its right subtree must be greater </a:t>
            </a:r>
          </a:p>
          <a:p>
            <a:pPr marL="400050">
              <a:lnSpc>
                <a:spcPct val="110000"/>
              </a:lnSpc>
              <a:spcBef>
                <a:spcPts val="0"/>
              </a:spcBef>
            </a:pP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Let’s check this!</a:t>
            </a:r>
            <a:r>
              <a:rPr lang="en-US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sz="2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2307194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45101"/>
            <a:ext cx="8229600" cy="1143000"/>
          </a:xfrm>
        </p:spPr>
        <p:txBody>
          <a:bodyPr>
            <a:normAutofit/>
          </a:bodyPr>
          <a:lstStyle/>
          <a:p>
            <a:r>
              <a:rPr lang="en-US" sz="6600" b="1" dirty="0">
                <a:solidFill>
                  <a:schemeClr val="bg1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BST: Summary</a:t>
            </a:r>
          </a:p>
        </p:txBody>
      </p:sp>
    </p:spTree>
    <p:extLst>
      <p:ext uri="{BB962C8B-B14F-4D97-AF65-F5344CB8AC3E}">
        <p14:creationId xmlns:p14="http://schemas.microsoft.com/office/powerpoint/2010/main" val="2419224857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5980"/>
            <a:ext cx="8229600" cy="5121619"/>
          </a:xfrm>
        </p:spPr>
        <p:txBody>
          <a:bodyPr>
            <a:norm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We’ve looked at BSTs: Binary Search Trees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Topologies, rules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Traverse / search, insert, delete</a:t>
            </a:r>
          </a:p>
          <a:p>
            <a:r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Material on AVL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used to balance trees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balanced BST is fast to search, insert, and delete</a:t>
            </a: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				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5678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Binary Tree</a:t>
            </a:r>
          </a:p>
        </p:txBody>
      </p:sp>
      <p:sp>
        <p:nvSpPr>
          <p:cNvPr id="5" name="Oval 4"/>
          <p:cNvSpPr/>
          <p:nvPr/>
        </p:nvSpPr>
        <p:spPr>
          <a:xfrm>
            <a:off x="823476" y="3571952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</a:p>
        </p:txBody>
      </p:sp>
      <p:sp>
        <p:nvSpPr>
          <p:cNvPr id="6" name="Oval 5"/>
          <p:cNvSpPr/>
          <p:nvPr/>
        </p:nvSpPr>
        <p:spPr>
          <a:xfrm>
            <a:off x="3036130" y="3571952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</a:p>
        </p:txBody>
      </p:sp>
      <p:sp>
        <p:nvSpPr>
          <p:cNvPr id="7" name="Oval 6"/>
          <p:cNvSpPr/>
          <p:nvPr/>
        </p:nvSpPr>
        <p:spPr>
          <a:xfrm>
            <a:off x="1918530" y="2618936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</a:t>
            </a:r>
          </a:p>
        </p:txBody>
      </p:sp>
      <p:sp>
        <p:nvSpPr>
          <p:cNvPr id="8" name="Oval 7"/>
          <p:cNvSpPr/>
          <p:nvPr/>
        </p:nvSpPr>
        <p:spPr>
          <a:xfrm>
            <a:off x="4203828" y="1744229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2623186" y="2245831"/>
            <a:ext cx="1619249" cy="589280"/>
          </a:xfrm>
          <a:prstGeom prst="straightConnector1">
            <a:avLst/>
          </a:prstGeom>
          <a:ln w="28575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5" idx="7"/>
          </p:cNvCxnSpPr>
          <p:nvPr/>
        </p:nvCxnSpPr>
        <p:spPr>
          <a:xfrm flipH="1">
            <a:off x="1438034" y="3197934"/>
            <a:ext cx="569244" cy="479460"/>
          </a:xfrm>
          <a:prstGeom prst="straightConnector1">
            <a:avLst/>
          </a:prstGeom>
          <a:ln w="28575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569180" y="3192781"/>
            <a:ext cx="569244" cy="479460"/>
          </a:xfrm>
          <a:prstGeom prst="straightConnector1">
            <a:avLst/>
          </a:prstGeom>
          <a:ln w="28575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 flipH="1">
            <a:off x="7586242" y="3571952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12</a:t>
            </a:r>
          </a:p>
        </p:txBody>
      </p:sp>
      <p:sp>
        <p:nvSpPr>
          <p:cNvPr id="13" name="Oval 12"/>
          <p:cNvSpPr/>
          <p:nvPr/>
        </p:nvSpPr>
        <p:spPr>
          <a:xfrm flipH="1">
            <a:off x="5373588" y="3571952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</a:t>
            </a:r>
          </a:p>
        </p:txBody>
      </p:sp>
      <p:sp>
        <p:nvSpPr>
          <p:cNvPr id="14" name="Oval 13"/>
          <p:cNvSpPr/>
          <p:nvPr/>
        </p:nvSpPr>
        <p:spPr>
          <a:xfrm flipH="1">
            <a:off x="6491188" y="2618936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4887283" y="2245831"/>
            <a:ext cx="1619249" cy="589280"/>
          </a:xfrm>
          <a:prstGeom prst="straightConnector1">
            <a:avLst/>
          </a:prstGeom>
          <a:ln w="28575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12" idx="7"/>
          </p:cNvCxnSpPr>
          <p:nvPr/>
        </p:nvCxnSpPr>
        <p:spPr>
          <a:xfrm>
            <a:off x="7122440" y="3197934"/>
            <a:ext cx="569244" cy="479460"/>
          </a:xfrm>
          <a:prstGeom prst="straightConnector1">
            <a:avLst/>
          </a:prstGeom>
          <a:ln w="28575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5991294" y="3192781"/>
            <a:ext cx="569244" cy="479460"/>
          </a:xfrm>
          <a:prstGeom prst="straightConnector1">
            <a:avLst/>
          </a:prstGeom>
          <a:ln w="28575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Rectangular Callout 22"/>
          <p:cNvSpPr/>
          <p:nvPr/>
        </p:nvSpPr>
        <p:spPr>
          <a:xfrm>
            <a:off x="433659" y="1370989"/>
            <a:ext cx="2789823" cy="723783"/>
          </a:xfrm>
          <a:prstGeom prst="wedgeRectCallout">
            <a:avLst>
              <a:gd name="adj1" fmla="val 15188"/>
              <a:gd name="adj2" fmla="val 108792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Left subtree: less than parent = root = 5</a:t>
            </a:r>
          </a:p>
        </p:txBody>
      </p:sp>
      <p:sp>
        <p:nvSpPr>
          <p:cNvPr id="24" name="Rectangular Callout 23"/>
          <p:cNvSpPr/>
          <p:nvPr/>
        </p:nvSpPr>
        <p:spPr>
          <a:xfrm>
            <a:off x="5733588" y="1396790"/>
            <a:ext cx="2789823" cy="723783"/>
          </a:xfrm>
          <a:prstGeom prst="wedgeRectCallout">
            <a:avLst>
              <a:gd name="adj1" fmla="val -11490"/>
              <a:gd name="adj2" fmla="val 105854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Right subtree: greater than parent = root = 5</a:t>
            </a:r>
          </a:p>
        </p:txBody>
      </p:sp>
      <p:sp>
        <p:nvSpPr>
          <p:cNvPr id="28" name="Content Placeholder 2"/>
          <p:cNvSpPr>
            <a:spLocks noGrp="1"/>
          </p:cNvSpPr>
          <p:nvPr>
            <p:ph idx="1"/>
          </p:nvPr>
        </p:nvSpPr>
        <p:spPr>
          <a:xfrm>
            <a:off x="457200" y="4540234"/>
            <a:ext cx="8229600" cy="1996755"/>
          </a:xfrm>
        </p:spPr>
        <p:txBody>
          <a:bodyPr>
            <a:normAutofit fontScale="77500" lnSpcReduction="20000"/>
          </a:bodyPr>
          <a:lstStyle/>
          <a:p>
            <a:pPr marL="400050">
              <a:lnSpc>
                <a:spcPct val="110000"/>
              </a:lnSpc>
              <a:spcBef>
                <a:spcPts val="0"/>
              </a:spcBef>
            </a:pPr>
            <a:r>
              <a:rPr lang="en-US" sz="3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 each node, the value of all nodes in its left subtree must be less</a:t>
            </a:r>
          </a:p>
          <a:p>
            <a:pPr marL="400050">
              <a:lnSpc>
                <a:spcPct val="110000"/>
              </a:lnSpc>
              <a:spcBef>
                <a:spcPts val="0"/>
              </a:spcBef>
            </a:pPr>
            <a:r>
              <a:rPr lang="en-US" sz="3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 each node, the value of all nodes in its right subtree must be greater </a:t>
            </a:r>
          </a:p>
          <a:p>
            <a:pPr marL="400050">
              <a:lnSpc>
                <a:spcPct val="110000"/>
              </a:lnSpc>
              <a:spcBef>
                <a:spcPts val="0"/>
              </a:spcBef>
            </a:pPr>
            <a:r>
              <a:rPr lang="en-US" sz="3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Let’s check this! </a:t>
            </a:r>
            <a:r>
              <a:rPr lang="en-US" sz="3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sz="1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70403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Binary Tree</a:t>
            </a:r>
          </a:p>
        </p:txBody>
      </p:sp>
      <p:sp>
        <p:nvSpPr>
          <p:cNvPr id="5" name="Oval 4"/>
          <p:cNvSpPr/>
          <p:nvPr/>
        </p:nvSpPr>
        <p:spPr>
          <a:xfrm>
            <a:off x="823476" y="3571952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</a:p>
        </p:txBody>
      </p:sp>
      <p:sp>
        <p:nvSpPr>
          <p:cNvPr id="6" name="Oval 5"/>
          <p:cNvSpPr/>
          <p:nvPr/>
        </p:nvSpPr>
        <p:spPr>
          <a:xfrm>
            <a:off x="3036130" y="3571952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</a:p>
        </p:txBody>
      </p:sp>
      <p:sp>
        <p:nvSpPr>
          <p:cNvPr id="7" name="Oval 6"/>
          <p:cNvSpPr/>
          <p:nvPr/>
        </p:nvSpPr>
        <p:spPr>
          <a:xfrm>
            <a:off x="1918530" y="2618936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</a:t>
            </a:r>
          </a:p>
        </p:txBody>
      </p:sp>
      <p:sp>
        <p:nvSpPr>
          <p:cNvPr id="8" name="Oval 7"/>
          <p:cNvSpPr/>
          <p:nvPr/>
        </p:nvSpPr>
        <p:spPr>
          <a:xfrm>
            <a:off x="4203828" y="1744229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2623186" y="2245831"/>
            <a:ext cx="1619249" cy="589280"/>
          </a:xfrm>
          <a:prstGeom prst="straightConnector1">
            <a:avLst/>
          </a:prstGeom>
          <a:ln w="28575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5" idx="7"/>
          </p:cNvCxnSpPr>
          <p:nvPr/>
        </p:nvCxnSpPr>
        <p:spPr>
          <a:xfrm flipH="1">
            <a:off x="1438034" y="3197934"/>
            <a:ext cx="569244" cy="479460"/>
          </a:xfrm>
          <a:prstGeom prst="straightConnector1">
            <a:avLst/>
          </a:prstGeom>
          <a:ln w="28575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569180" y="3192781"/>
            <a:ext cx="569244" cy="479460"/>
          </a:xfrm>
          <a:prstGeom prst="straightConnector1">
            <a:avLst/>
          </a:prstGeom>
          <a:ln w="28575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 flipH="1">
            <a:off x="7586242" y="3571952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12</a:t>
            </a:r>
          </a:p>
        </p:txBody>
      </p:sp>
      <p:sp>
        <p:nvSpPr>
          <p:cNvPr id="13" name="Oval 12"/>
          <p:cNvSpPr/>
          <p:nvPr/>
        </p:nvSpPr>
        <p:spPr>
          <a:xfrm flipH="1">
            <a:off x="5373588" y="3571952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</a:t>
            </a:r>
          </a:p>
        </p:txBody>
      </p:sp>
      <p:sp>
        <p:nvSpPr>
          <p:cNvPr id="14" name="Oval 13"/>
          <p:cNvSpPr/>
          <p:nvPr/>
        </p:nvSpPr>
        <p:spPr>
          <a:xfrm flipH="1">
            <a:off x="6491188" y="2618936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4887283" y="2245831"/>
            <a:ext cx="1619249" cy="589280"/>
          </a:xfrm>
          <a:prstGeom prst="straightConnector1">
            <a:avLst/>
          </a:prstGeom>
          <a:ln w="28575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12" idx="7"/>
          </p:cNvCxnSpPr>
          <p:nvPr/>
        </p:nvCxnSpPr>
        <p:spPr>
          <a:xfrm>
            <a:off x="7122440" y="3197934"/>
            <a:ext cx="569244" cy="479460"/>
          </a:xfrm>
          <a:prstGeom prst="straightConnector1">
            <a:avLst/>
          </a:prstGeom>
          <a:ln w="28575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5991294" y="3192781"/>
            <a:ext cx="569244" cy="479460"/>
          </a:xfrm>
          <a:prstGeom prst="straightConnector1">
            <a:avLst/>
          </a:prstGeom>
          <a:ln w="28575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Rectangular Callout 22"/>
          <p:cNvSpPr/>
          <p:nvPr/>
        </p:nvSpPr>
        <p:spPr>
          <a:xfrm>
            <a:off x="433659" y="1370989"/>
            <a:ext cx="2789823" cy="723783"/>
          </a:xfrm>
          <a:prstGeom prst="wedgeRectCallout">
            <a:avLst>
              <a:gd name="adj1" fmla="val 15188"/>
              <a:gd name="adj2" fmla="val 108792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Left subtree: less than parent = root = 5</a:t>
            </a:r>
          </a:p>
        </p:txBody>
      </p:sp>
      <p:sp>
        <p:nvSpPr>
          <p:cNvPr id="24" name="Rectangular Callout 23"/>
          <p:cNvSpPr/>
          <p:nvPr/>
        </p:nvSpPr>
        <p:spPr>
          <a:xfrm>
            <a:off x="5733588" y="1396790"/>
            <a:ext cx="2789823" cy="723783"/>
          </a:xfrm>
          <a:prstGeom prst="wedgeRectCallout">
            <a:avLst>
              <a:gd name="adj1" fmla="val -11490"/>
              <a:gd name="adj2" fmla="val 105854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Right subtree: greater than parent = root = 5</a:t>
            </a:r>
          </a:p>
        </p:txBody>
      </p:sp>
      <p:sp>
        <p:nvSpPr>
          <p:cNvPr id="28" name="Content Placeholder 2"/>
          <p:cNvSpPr>
            <a:spLocks noGrp="1"/>
          </p:cNvSpPr>
          <p:nvPr>
            <p:ph idx="1"/>
          </p:nvPr>
        </p:nvSpPr>
        <p:spPr>
          <a:xfrm>
            <a:off x="457200" y="4540234"/>
            <a:ext cx="8229600" cy="1996755"/>
          </a:xfrm>
        </p:spPr>
        <p:txBody>
          <a:bodyPr>
            <a:normAutofit fontScale="77500" lnSpcReduction="20000"/>
          </a:bodyPr>
          <a:lstStyle/>
          <a:p>
            <a:pPr marL="400050">
              <a:lnSpc>
                <a:spcPct val="110000"/>
              </a:lnSpc>
              <a:spcBef>
                <a:spcPts val="0"/>
              </a:spcBef>
            </a:pPr>
            <a:r>
              <a:rPr lang="en-US" sz="3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 each node, the value of all nodes in its left subtree must be less</a:t>
            </a:r>
          </a:p>
          <a:p>
            <a:pPr marL="400050">
              <a:lnSpc>
                <a:spcPct val="110000"/>
              </a:lnSpc>
              <a:spcBef>
                <a:spcPts val="0"/>
              </a:spcBef>
            </a:pPr>
            <a:r>
              <a:rPr lang="en-US" sz="3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 each node, the value of all nodes in its right subtree must be greater </a:t>
            </a:r>
          </a:p>
          <a:p>
            <a:pPr marL="400050">
              <a:lnSpc>
                <a:spcPct val="110000"/>
              </a:lnSpc>
              <a:spcBef>
                <a:spcPts val="0"/>
              </a:spcBef>
            </a:pPr>
            <a:r>
              <a:rPr lang="en-US" sz="3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Let’s check this! </a:t>
            </a:r>
            <a:r>
              <a:rPr lang="en-US" sz="3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sz="1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9" name="Rectangular Callout 18"/>
          <p:cNvSpPr/>
          <p:nvPr/>
        </p:nvSpPr>
        <p:spPr>
          <a:xfrm>
            <a:off x="3256236" y="2735709"/>
            <a:ext cx="2789823" cy="723783"/>
          </a:xfrm>
          <a:prstGeom prst="wedgeRectCallout">
            <a:avLst>
              <a:gd name="adj1" fmla="val 101321"/>
              <a:gd name="adj2" fmla="val 92633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Right subtree: greater than parent = 8</a:t>
            </a:r>
          </a:p>
        </p:txBody>
      </p:sp>
    </p:spTree>
    <p:extLst>
      <p:ext uri="{BB962C8B-B14F-4D97-AF65-F5344CB8AC3E}">
        <p14:creationId xmlns:p14="http://schemas.microsoft.com/office/powerpoint/2010/main" val="15733936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Binary Tree</a:t>
            </a:r>
          </a:p>
        </p:txBody>
      </p:sp>
      <p:sp>
        <p:nvSpPr>
          <p:cNvPr id="5" name="Oval 4"/>
          <p:cNvSpPr/>
          <p:nvPr/>
        </p:nvSpPr>
        <p:spPr>
          <a:xfrm>
            <a:off x="823476" y="3571952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</a:p>
        </p:txBody>
      </p:sp>
      <p:sp>
        <p:nvSpPr>
          <p:cNvPr id="6" name="Oval 5"/>
          <p:cNvSpPr/>
          <p:nvPr/>
        </p:nvSpPr>
        <p:spPr>
          <a:xfrm>
            <a:off x="3036130" y="3571952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</a:p>
        </p:txBody>
      </p:sp>
      <p:sp>
        <p:nvSpPr>
          <p:cNvPr id="7" name="Oval 6"/>
          <p:cNvSpPr/>
          <p:nvPr/>
        </p:nvSpPr>
        <p:spPr>
          <a:xfrm>
            <a:off x="1918530" y="2618936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</a:t>
            </a:r>
          </a:p>
        </p:txBody>
      </p:sp>
      <p:sp>
        <p:nvSpPr>
          <p:cNvPr id="8" name="Oval 7"/>
          <p:cNvSpPr/>
          <p:nvPr/>
        </p:nvSpPr>
        <p:spPr>
          <a:xfrm>
            <a:off x="4203828" y="1744229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2623186" y="2245831"/>
            <a:ext cx="1619249" cy="589280"/>
          </a:xfrm>
          <a:prstGeom prst="straightConnector1">
            <a:avLst/>
          </a:prstGeom>
          <a:ln w="28575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5" idx="7"/>
          </p:cNvCxnSpPr>
          <p:nvPr/>
        </p:nvCxnSpPr>
        <p:spPr>
          <a:xfrm flipH="1">
            <a:off x="1438034" y="3197934"/>
            <a:ext cx="569244" cy="479460"/>
          </a:xfrm>
          <a:prstGeom prst="straightConnector1">
            <a:avLst/>
          </a:prstGeom>
          <a:ln w="28575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569180" y="3192781"/>
            <a:ext cx="569244" cy="479460"/>
          </a:xfrm>
          <a:prstGeom prst="straightConnector1">
            <a:avLst/>
          </a:prstGeom>
          <a:ln w="28575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 flipH="1">
            <a:off x="7586242" y="3571952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12</a:t>
            </a:r>
          </a:p>
        </p:txBody>
      </p:sp>
      <p:sp>
        <p:nvSpPr>
          <p:cNvPr id="13" name="Oval 12"/>
          <p:cNvSpPr/>
          <p:nvPr/>
        </p:nvSpPr>
        <p:spPr>
          <a:xfrm flipH="1">
            <a:off x="5373588" y="3571952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</a:t>
            </a:r>
          </a:p>
        </p:txBody>
      </p:sp>
      <p:sp>
        <p:nvSpPr>
          <p:cNvPr id="14" name="Oval 13"/>
          <p:cNvSpPr/>
          <p:nvPr/>
        </p:nvSpPr>
        <p:spPr>
          <a:xfrm flipH="1">
            <a:off x="6491188" y="2618936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4887283" y="2245831"/>
            <a:ext cx="1619249" cy="589280"/>
          </a:xfrm>
          <a:prstGeom prst="straightConnector1">
            <a:avLst/>
          </a:prstGeom>
          <a:ln w="28575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12" idx="7"/>
          </p:cNvCxnSpPr>
          <p:nvPr/>
        </p:nvCxnSpPr>
        <p:spPr>
          <a:xfrm>
            <a:off x="7122440" y="3197934"/>
            <a:ext cx="569244" cy="479460"/>
          </a:xfrm>
          <a:prstGeom prst="straightConnector1">
            <a:avLst/>
          </a:prstGeom>
          <a:ln w="28575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5991294" y="3192781"/>
            <a:ext cx="569244" cy="479460"/>
          </a:xfrm>
          <a:prstGeom prst="straightConnector1">
            <a:avLst/>
          </a:prstGeom>
          <a:ln w="28575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Rectangular Callout 22"/>
          <p:cNvSpPr/>
          <p:nvPr/>
        </p:nvSpPr>
        <p:spPr>
          <a:xfrm>
            <a:off x="433659" y="1370989"/>
            <a:ext cx="2789823" cy="723783"/>
          </a:xfrm>
          <a:prstGeom prst="wedgeRectCallout">
            <a:avLst>
              <a:gd name="adj1" fmla="val 15188"/>
              <a:gd name="adj2" fmla="val 108792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Left subtree: less than parent = root = 5</a:t>
            </a:r>
          </a:p>
        </p:txBody>
      </p:sp>
      <p:sp>
        <p:nvSpPr>
          <p:cNvPr id="24" name="Rectangular Callout 23"/>
          <p:cNvSpPr/>
          <p:nvPr/>
        </p:nvSpPr>
        <p:spPr>
          <a:xfrm>
            <a:off x="5733588" y="1396790"/>
            <a:ext cx="2789823" cy="723783"/>
          </a:xfrm>
          <a:prstGeom prst="wedgeRectCallout">
            <a:avLst>
              <a:gd name="adj1" fmla="val -11490"/>
              <a:gd name="adj2" fmla="val 105854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Right subtree: greater than parent = root = 5</a:t>
            </a:r>
          </a:p>
        </p:txBody>
      </p:sp>
      <p:sp>
        <p:nvSpPr>
          <p:cNvPr id="28" name="Content Placeholder 2"/>
          <p:cNvSpPr>
            <a:spLocks noGrp="1"/>
          </p:cNvSpPr>
          <p:nvPr>
            <p:ph idx="1"/>
          </p:nvPr>
        </p:nvSpPr>
        <p:spPr>
          <a:xfrm>
            <a:off x="457200" y="4540234"/>
            <a:ext cx="8229600" cy="1996755"/>
          </a:xfrm>
        </p:spPr>
        <p:txBody>
          <a:bodyPr>
            <a:normAutofit fontScale="77500" lnSpcReduction="20000"/>
          </a:bodyPr>
          <a:lstStyle/>
          <a:p>
            <a:pPr marL="400050">
              <a:lnSpc>
                <a:spcPct val="110000"/>
              </a:lnSpc>
              <a:spcBef>
                <a:spcPts val="0"/>
              </a:spcBef>
            </a:pPr>
            <a:r>
              <a:rPr lang="en-US" sz="3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 each node, the value of all nodes in its left subtree must be less</a:t>
            </a:r>
          </a:p>
          <a:p>
            <a:pPr marL="400050">
              <a:lnSpc>
                <a:spcPct val="110000"/>
              </a:lnSpc>
              <a:spcBef>
                <a:spcPts val="0"/>
              </a:spcBef>
            </a:pPr>
            <a:r>
              <a:rPr lang="en-US" sz="3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 each node, the value of all nodes in its right subtree must be greater </a:t>
            </a:r>
          </a:p>
          <a:p>
            <a:pPr marL="400050">
              <a:lnSpc>
                <a:spcPct val="110000"/>
              </a:lnSpc>
              <a:spcBef>
                <a:spcPts val="0"/>
              </a:spcBef>
            </a:pPr>
            <a:r>
              <a:rPr lang="en-US" sz="3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Let’s check this! </a:t>
            </a:r>
            <a:r>
              <a:rPr lang="en-US" sz="3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sz="1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9" name="Rectangular Callout 18"/>
          <p:cNvSpPr/>
          <p:nvPr/>
        </p:nvSpPr>
        <p:spPr>
          <a:xfrm>
            <a:off x="3256236" y="2735709"/>
            <a:ext cx="2789823" cy="723783"/>
          </a:xfrm>
          <a:prstGeom prst="wedgeRectCallout">
            <a:avLst>
              <a:gd name="adj1" fmla="val 101321"/>
              <a:gd name="adj2" fmla="val 92633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Right subtree: greater than parent = 8</a:t>
            </a:r>
          </a:p>
        </p:txBody>
      </p:sp>
      <p:sp>
        <p:nvSpPr>
          <p:cNvPr id="20" name="Rectangular Callout 19"/>
          <p:cNvSpPr/>
          <p:nvPr/>
        </p:nvSpPr>
        <p:spPr>
          <a:xfrm>
            <a:off x="4796419" y="5771382"/>
            <a:ext cx="2789823" cy="723783"/>
          </a:xfrm>
          <a:prstGeom prst="wedgeRectCallout">
            <a:avLst>
              <a:gd name="adj1" fmla="val -9584"/>
              <a:gd name="adj2" fmla="val -252588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Left subtree: less than parent = 8</a:t>
            </a:r>
          </a:p>
        </p:txBody>
      </p:sp>
    </p:spTree>
    <p:extLst>
      <p:ext uri="{BB962C8B-B14F-4D97-AF65-F5344CB8AC3E}">
        <p14:creationId xmlns:p14="http://schemas.microsoft.com/office/powerpoint/2010/main" val="28420586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Binary Tree</a:t>
            </a:r>
          </a:p>
        </p:txBody>
      </p:sp>
      <p:sp>
        <p:nvSpPr>
          <p:cNvPr id="5" name="Oval 4"/>
          <p:cNvSpPr/>
          <p:nvPr/>
        </p:nvSpPr>
        <p:spPr>
          <a:xfrm>
            <a:off x="823476" y="3571952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</a:p>
        </p:txBody>
      </p:sp>
      <p:sp>
        <p:nvSpPr>
          <p:cNvPr id="6" name="Oval 5"/>
          <p:cNvSpPr/>
          <p:nvPr/>
        </p:nvSpPr>
        <p:spPr>
          <a:xfrm>
            <a:off x="3036130" y="3571952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</a:p>
        </p:txBody>
      </p:sp>
      <p:sp>
        <p:nvSpPr>
          <p:cNvPr id="7" name="Oval 6"/>
          <p:cNvSpPr/>
          <p:nvPr/>
        </p:nvSpPr>
        <p:spPr>
          <a:xfrm>
            <a:off x="1918530" y="2618936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</a:t>
            </a:r>
          </a:p>
        </p:txBody>
      </p:sp>
      <p:sp>
        <p:nvSpPr>
          <p:cNvPr id="8" name="Oval 7"/>
          <p:cNvSpPr/>
          <p:nvPr/>
        </p:nvSpPr>
        <p:spPr>
          <a:xfrm>
            <a:off x="4203828" y="1744229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2623186" y="2245831"/>
            <a:ext cx="1619249" cy="589280"/>
          </a:xfrm>
          <a:prstGeom prst="straightConnector1">
            <a:avLst/>
          </a:prstGeom>
          <a:ln w="28575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5" idx="7"/>
          </p:cNvCxnSpPr>
          <p:nvPr/>
        </p:nvCxnSpPr>
        <p:spPr>
          <a:xfrm flipH="1">
            <a:off x="1438034" y="3197934"/>
            <a:ext cx="569244" cy="479460"/>
          </a:xfrm>
          <a:prstGeom prst="straightConnector1">
            <a:avLst/>
          </a:prstGeom>
          <a:ln w="28575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569180" y="3192781"/>
            <a:ext cx="569244" cy="479460"/>
          </a:xfrm>
          <a:prstGeom prst="straightConnector1">
            <a:avLst/>
          </a:prstGeom>
          <a:ln w="28575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 flipH="1">
            <a:off x="7586242" y="3571952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12</a:t>
            </a:r>
          </a:p>
        </p:txBody>
      </p:sp>
      <p:sp>
        <p:nvSpPr>
          <p:cNvPr id="13" name="Oval 12"/>
          <p:cNvSpPr/>
          <p:nvPr/>
        </p:nvSpPr>
        <p:spPr>
          <a:xfrm flipH="1">
            <a:off x="5373588" y="3571952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</a:t>
            </a:r>
          </a:p>
        </p:txBody>
      </p:sp>
      <p:sp>
        <p:nvSpPr>
          <p:cNvPr id="14" name="Oval 13"/>
          <p:cNvSpPr/>
          <p:nvPr/>
        </p:nvSpPr>
        <p:spPr>
          <a:xfrm flipH="1">
            <a:off x="6491188" y="2618936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4887283" y="2245831"/>
            <a:ext cx="1619249" cy="589280"/>
          </a:xfrm>
          <a:prstGeom prst="straightConnector1">
            <a:avLst/>
          </a:prstGeom>
          <a:ln w="28575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12" idx="7"/>
          </p:cNvCxnSpPr>
          <p:nvPr/>
        </p:nvCxnSpPr>
        <p:spPr>
          <a:xfrm>
            <a:off x="7122440" y="3197934"/>
            <a:ext cx="569244" cy="479460"/>
          </a:xfrm>
          <a:prstGeom prst="straightConnector1">
            <a:avLst/>
          </a:prstGeom>
          <a:ln w="28575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5991294" y="3192781"/>
            <a:ext cx="569244" cy="479460"/>
          </a:xfrm>
          <a:prstGeom prst="straightConnector1">
            <a:avLst/>
          </a:prstGeom>
          <a:ln w="28575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Rectangular Callout 22"/>
          <p:cNvSpPr/>
          <p:nvPr/>
        </p:nvSpPr>
        <p:spPr>
          <a:xfrm>
            <a:off x="433659" y="1370989"/>
            <a:ext cx="2789823" cy="723783"/>
          </a:xfrm>
          <a:prstGeom prst="wedgeRectCallout">
            <a:avLst>
              <a:gd name="adj1" fmla="val 15188"/>
              <a:gd name="adj2" fmla="val 108792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Left subtree: less than parent = root = 5</a:t>
            </a:r>
          </a:p>
        </p:txBody>
      </p:sp>
      <p:sp>
        <p:nvSpPr>
          <p:cNvPr id="24" name="Rectangular Callout 23"/>
          <p:cNvSpPr/>
          <p:nvPr/>
        </p:nvSpPr>
        <p:spPr>
          <a:xfrm>
            <a:off x="5733588" y="1396790"/>
            <a:ext cx="2789823" cy="723783"/>
          </a:xfrm>
          <a:prstGeom prst="wedgeRectCallout">
            <a:avLst>
              <a:gd name="adj1" fmla="val -11490"/>
              <a:gd name="adj2" fmla="val 105854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Right subtree: greater than parent = root = 5</a:t>
            </a:r>
          </a:p>
        </p:txBody>
      </p:sp>
      <p:sp>
        <p:nvSpPr>
          <p:cNvPr id="28" name="Content Placeholder 2"/>
          <p:cNvSpPr>
            <a:spLocks noGrp="1"/>
          </p:cNvSpPr>
          <p:nvPr>
            <p:ph idx="1"/>
          </p:nvPr>
        </p:nvSpPr>
        <p:spPr>
          <a:xfrm>
            <a:off x="457200" y="4540234"/>
            <a:ext cx="8229600" cy="1996755"/>
          </a:xfrm>
        </p:spPr>
        <p:txBody>
          <a:bodyPr>
            <a:normAutofit fontScale="77500" lnSpcReduction="20000"/>
          </a:bodyPr>
          <a:lstStyle/>
          <a:p>
            <a:pPr marL="400050">
              <a:lnSpc>
                <a:spcPct val="110000"/>
              </a:lnSpc>
              <a:spcBef>
                <a:spcPts val="0"/>
              </a:spcBef>
            </a:pPr>
            <a:r>
              <a:rPr lang="en-US" sz="3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 each node, the value of all nodes in its left subtree must be less</a:t>
            </a:r>
          </a:p>
          <a:p>
            <a:pPr marL="400050">
              <a:lnSpc>
                <a:spcPct val="110000"/>
              </a:lnSpc>
              <a:spcBef>
                <a:spcPts val="0"/>
              </a:spcBef>
            </a:pPr>
            <a:r>
              <a:rPr lang="en-US" sz="3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 each node, the value of all nodes in its right subtree must be greater </a:t>
            </a:r>
          </a:p>
          <a:p>
            <a:pPr marL="400050">
              <a:lnSpc>
                <a:spcPct val="110000"/>
              </a:lnSpc>
              <a:spcBef>
                <a:spcPts val="0"/>
              </a:spcBef>
            </a:pPr>
            <a:r>
              <a:rPr lang="en-US" sz="3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Let’s check this! 	</a:t>
            </a:r>
            <a:r>
              <a:rPr lang="en-US" sz="1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9" name="Rectangular Callout 18"/>
          <p:cNvSpPr/>
          <p:nvPr/>
        </p:nvSpPr>
        <p:spPr>
          <a:xfrm>
            <a:off x="3256236" y="2735709"/>
            <a:ext cx="2789823" cy="723783"/>
          </a:xfrm>
          <a:prstGeom prst="wedgeRectCallout">
            <a:avLst>
              <a:gd name="adj1" fmla="val 101321"/>
              <a:gd name="adj2" fmla="val 92633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Right subtree: greater than parent = 8</a:t>
            </a:r>
          </a:p>
        </p:txBody>
      </p:sp>
      <p:sp>
        <p:nvSpPr>
          <p:cNvPr id="20" name="Rectangular Callout 19"/>
          <p:cNvSpPr/>
          <p:nvPr/>
        </p:nvSpPr>
        <p:spPr>
          <a:xfrm>
            <a:off x="4796419" y="5771382"/>
            <a:ext cx="2789823" cy="723783"/>
          </a:xfrm>
          <a:prstGeom prst="wedgeRectCallout">
            <a:avLst>
              <a:gd name="adj1" fmla="val -9584"/>
              <a:gd name="adj2" fmla="val -252588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Left subtree: less than parent = 8</a:t>
            </a:r>
          </a:p>
        </p:txBody>
      </p:sp>
      <p:sp>
        <p:nvSpPr>
          <p:cNvPr id="22" name="Rectangular Callout 21"/>
          <p:cNvSpPr/>
          <p:nvPr/>
        </p:nvSpPr>
        <p:spPr>
          <a:xfrm>
            <a:off x="1326668" y="4645985"/>
            <a:ext cx="2789823" cy="723783"/>
          </a:xfrm>
          <a:prstGeom prst="wedgeRectCallout">
            <a:avLst>
              <a:gd name="adj1" fmla="val -33214"/>
              <a:gd name="adj2" fmla="val -113031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Left subtree: less than parent = 3</a:t>
            </a:r>
          </a:p>
        </p:txBody>
      </p:sp>
    </p:spTree>
    <p:extLst>
      <p:ext uri="{BB962C8B-B14F-4D97-AF65-F5344CB8AC3E}">
        <p14:creationId xmlns:p14="http://schemas.microsoft.com/office/powerpoint/2010/main" val="38029675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Binary Tree</a:t>
            </a:r>
          </a:p>
        </p:txBody>
      </p:sp>
      <p:sp>
        <p:nvSpPr>
          <p:cNvPr id="5" name="Oval 4"/>
          <p:cNvSpPr/>
          <p:nvPr/>
        </p:nvSpPr>
        <p:spPr>
          <a:xfrm>
            <a:off x="823476" y="3571952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</a:p>
        </p:txBody>
      </p:sp>
      <p:sp>
        <p:nvSpPr>
          <p:cNvPr id="6" name="Oval 5"/>
          <p:cNvSpPr/>
          <p:nvPr/>
        </p:nvSpPr>
        <p:spPr>
          <a:xfrm>
            <a:off x="3036130" y="3571952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</a:p>
        </p:txBody>
      </p:sp>
      <p:sp>
        <p:nvSpPr>
          <p:cNvPr id="7" name="Oval 6"/>
          <p:cNvSpPr/>
          <p:nvPr/>
        </p:nvSpPr>
        <p:spPr>
          <a:xfrm>
            <a:off x="1918530" y="2618936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</a:t>
            </a:r>
          </a:p>
        </p:txBody>
      </p:sp>
      <p:sp>
        <p:nvSpPr>
          <p:cNvPr id="8" name="Oval 7"/>
          <p:cNvSpPr/>
          <p:nvPr/>
        </p:nvSpPr>
        <p:spPr>
          <a:xfrm>
            <a:off x="4203828" y="1744229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2623186" y="2245831"/>
            <a:ext cx="1619249" cy="589280"/>
          </a:xfrm>
          <a:prstGeom prst="straightConnector1">
            <a:avLst/>
          </a:prstGeom>
          <a:ln w="28575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5" idx="7"/>
          </p:cNvCxnSpPr>
          <p:nvPr/>
        </p:nvCxnSpPr>
        <p:spPr>
          <a:xfrm flipH="1">
            <a:off x="1438034" y="3197934"/>
            <a:ext cx="569244" cy="479460"/>
          </a:xfrm>
          <a:prstGeom prst="straightConnector1">
            <a:avLst/>
          </a:prstGeom>
          <a:ln w="28575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569180" y="3192781"/>
            <a:ext cx="569244" cy="479460"/>
          </a:xfrm>
          <a:prstGeom prst="straightConnector1">
            <a:avLst/>
          </a:prstGeom>
          <a:ln w="28575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 flipH="1">
            <a:off x="7586242" y="3571952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12</a:t>
            </a:r>
          </a:p>
        </p:txBody>
      </p:sp>
      <p:sp>
        <p:nvSpPr>
          <p:cNvPr id="13" name="Oval 12"/>
          <p:cNvSpPr/>
          <p:nvPr/>
        </p:nvSpPr>
        <p:spPr>
          <a:xfrm flipH="1">
            <a:off x="5373588" y="3571952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</a:t>
            </a:r>
          </a:p>
        </p:txBody>
      </p:sp>
      <p:sp>
        <p:nvSpPr>
          <p:cNvPr id="14" name="Oval 13"/>
          <p:cNvSpPr/>
          <p:nvPr/>
        </p:nvSpPr>
        <p:spPr>
          <a:xfrm flipH="1">
            <a:off x="6491188" y="2618936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4887283" y="2245831"/>
            <a:ext cx="1619249" cy="589280"/>
          </a:xfrm>
          <a:prstGeom prst="straightConnector1">
            <a:avLst/>
          </a:prstGeom>
          <a:ln w="28575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12" idx="7"/>
          </p:cNvCxnSpPr>
          <p:nvPr/>
        </p:nvCxnSpPr>
        <p:spPr>
          <a:xfrm>
            <a:off x="7122440" y="3197934"/>
            <a:ext cx="569244" cy="479460"/>
          </a:xfrm>
          <a:prstGeom prst="straightConnector1">
            <a:avLst/>
          </a:prstGeom>
          <a:ln w="28575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5991294" y="3192781"/>
            <a:ext cx="569244" cy="479460"/>
          </a:xfrm>
          <a:prstGeom prst="straightConnector1">
            <a:avLst/>
          </a:prstGeom>
          <a:ln w="28575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Rectangular Callout 22"/>
          <p:cNvSpPr/>
          <p:nvPr/>
        </p:nvSpPr>
        <p:spPr>
          <a:xfrm>
            <a:off x="433659" y="1370989"/>
            <a:ext cx="2789823" cy="723783"/>
          </a:xfrm>
          <a:prstGeom prst="wedgeRectCallout">
            <a:avLst>
              <a:gd name="adj1" fmla="val 15188"/>
              <a:gd name="adj2" fmla="val 108792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Left subtree: less than parent = root = 5</a:t>
            </a:r>
          </a:p>
        </p:txBody>
      </p:sp>
      <p:sp>
        <p:nvSpPr>
          <p:cNvPr id="24" name="Rectangular Callout 23"/>
          <p:cNvSpPr/>
          <p:nvPr/>
        </p:nvSpPr>
        <p:spPr>
          <a:xfrm>
            <a:off x="5733588" y="1396790"/>
            <a:ext cx="2789823" cy="723783"/>
          </a:xfrm>
          <a:prstGeom prst="wedgeRectCallout">
            <a:avLst>
              <a:gd name="adj1" fmla="val -11490"/>
              <a:gd name="adj2" fmla="val 105854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Right subtree: greater than parent = root = 5</a:t>
            </a:r>
          </a:p>
        </p:txBody>
      </p:sp>
      <p:sp>
        <p:nvSpPr>
          <p:cNvPr id="28" name="Content Placeholder 2"/>
          <p:cNvSpPr>
            <a:spLocks noGrp="1"/>
          </p:cNvSpPr>
          <p:nvPr>
            <p:ph idx="1"/>
          </p:nvPr>
        </p:nvSpPr>
        <p:spPr>
          <a:xfrm>
            <a:off x="457200" y="4540234"/>
            <a:ext cx="8229600" cy="1996755"/>
          </a:xfrm>
        </p:spPr>
        <p:txBody>
          <a:bodyPr>
            <a:normAutofit fontScale="77500" lnSpcReduction="20000"/>
          </a:bodyPr>
          <a:lstStyle/>
          <a:p>
            <a:pPr marL="400050">
              <a:lnSpc>
                <a:spcPct val="110000"/>
              </a:lnSpc>
              <a:spcBef>
                <a:spcPts val="0"/>
              </a:spcBef>
            </a:pPr>
            <a:r>
              <a:rPr lang="en-US" sz="3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 each node, the value of all nodes in its left subtree must be less</a:t>
            </a:r>
          </a:p>
          <a:p>
            <a:pPr marL="400050">
              <a:lnSpc>
                <a:spcPct val="110000"/>
              </a:lnSpc>
              <a:spcBef>
                <a:spcPts val="0"/>
              </a:spcBef>
            </a:pPr>
            <a:r>
              <a:rPr lang="en-US" sz="3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 each node, the value of all nodes in its right subtree must be greater </a:t>
            </a:r>
          </a:p>
          <a:p>
            <a:pPr marL="400050">
              <a:lnSpc>
                <a:spcPct val="110000"/>
              </a:lnSpc>
              <a:spcBef>
                <a:spcPts val="0"/>
              </a:spcBef>
            </a:pPr>
            <a:r>
              <a:rPr lang="en-US" sz="3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Let’s check this! 	</a:t>
            </a:r>
            <a:r>
              <a:rPr lang="en-US" sz="1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9" name="Rectangular Callout 18"/>
          <p:cNvSpPr/>
          <p:nvPr/>
        </p:nvSpPr>
        <p:spPr>
          <a:xfrm>
            <a:off x="3256236" y="2735709"/>
            <a:ext cx="2789823" cy="723783"/>
          </a:xfrm>
          <a:prstGeom prst="wedgeRectCallout">
            <a:avLst>
              <a:gd name="adj1" fmla="val 101321"/>
              <a:gd name="adj2" fmla="val 92633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Right subtree: greater than parent = 8</a:t>
            </a:r>
          </a:p>
        </p:txBody>
      </p:sp>
      <p:sp>
        <p:nvSpPr>
          <p:cNvPr id="20" name="Rectangular Callout 19"/>
          <p:cNvSpPr/>
          <p:nvPr/>
        </p:nvSpPr>
        <p:spPr>
          <a:xfrm>
            <a:off x="4796419" y="5771382"/>
            <a:ext cx="2789823" cy="723783"/>
          </a:xfrm>
          <a:prstGeom prst="wedgeRectCallout">
            <a:avLst>
              <a:gd name="adj1" fmla="val -9584"/>
              <a:gd name="adj2" fmla="val -252588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Left subtree: less than parent = 8</a:t>
            </a:r>
          </a:p>
        </p:txBody>
      </p:sp>
      <p:sp>
        <p:nvSpPr>
          <p:cNvPr id="21" name="Rectangular Callout 20"/>
          <p:cNvSpPr/>
          <p:nvPr/>
        </p:nvSpPr>
        <p:spPr>
          <a:xfrm>
            <a:off x="95693" y="3056830"/>
            <a:ext cx="2674016" cy="723783"/>
          </a:xfrm>
          <a:prstGeom prst="wedgeRectCallout">
            <a:avLst>
              <a:gd name="adj1" fmla="val 65496"/>
              <a:gd name="adj2" fmla="val 95570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Right subtree: greater than parent = 3</a:t>
            </a:r>
          </a:p>
        </p:txBody>
      </p:sp>
      <p:sp>
        <p:nvSpPr>
          <p:cNvPr id="22" name="Rectangular Callout 21"/>
          <p:cNvSpPr/>
          <p:nvPr/>
        </p:nvSpPr>
        <p:spPr>
          <a:xfrm>
            <a:off x="1326668" y="4645985"/>
            <a:ext cx="2789823" cy="723783"/>
          </a:xfrm>
          <a:prstGeom prst="wedgeRectCallout">
            <a:avLst>
              <a:gd name="adj1" fmla="val -33214"/>
              <a:gd name="adj2" fmla="val -113031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Left subtree: less than parent = 3</a:t>
            </a:r>
          </a:p>
        </p:txBody>
      </p:sp>
    </p:spTree>
    <p:extLst>
      <p:ext uri="{BB962C8B-B14F-4D97-AF65-F5344CB8AC3E}">
        <p14:creationId xmlns:p14="http://schemas.microsoft.com/office/powerpoint/2010/main" val="9942027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Arrow Connector 8"/>
          <p:cNvCxnSpPr/>
          <p:nvPr/>
        </p:nvCxnSpPr>
        <p:spPr>
          <a:xfrm flipH="1">
            <a:off x="2623186" y="2245831"/>
            <a:ext cx="1619249" cy="589280"/>
          </a:xfrm>
          <a:prstGeom prst="straightConnector1">
            <a:avLst/>
          </a:prstGeom>
          <a:ln w="28575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5" idx="7"/>
          </p:cNvCxnSpPr>
          <p:nvPr/>
        </p:nvCxnSpPr>
        <p:spPr>
          <a:xfrm flipH="1">
            <a:off x="1438034" y="3197934"/>
            <a:ext cx="569244" cy="479460"/>
          </a:xfrm>
          <a:prstGeom prst="straightConnector1">
            <a:avLst/>
          </a:prstGeom>
          <a:ln w="28575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569180" y="3192781"/>
            <a:ext cx="569244" cy="479460"/>
          </a:xfrm>
          <a:prstGeom prst="straightConnector1">
            <a:avLst/>
          </a:prstGeom>
          <a:ln w="28575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Rectangular Callout 18"/>
          <p:cNvSpPr/>
          <p:nvPr/>
        </p:nvSpPr>
        <p:spPr>
          <a:xfrm>
            <a:off x="1793744" y="2498674"/>
            <a:ext cx="3224824" cy="934313"/>
          </a:xfrm>
          <a:prstGeom prst="wedgeRectCallout">
            <a:avLst>
              <a:gd name="adj1" fmla="val 91306"/>
              <a:gd name="adj2" fmla="val 6767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 less than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Binary Tree: Emergent Property</a:t>
            </a:r>
          </a:p>
        </p:txBody>
      </p:sp>
      <p:sp>
        <p:nvSpPr>
          <p:cNvPr id="5" name="Oval 4"/>
          <p:cNvSpPr/>
          <p:nvPr/>
        </p:nvSpPr>
        <p:spPr>
          <a:xfrm>
            <a:off x="823476" y="3571952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</a:p>
        </p:txBody>
      </p:sp>
      <p:sp>
        <p:nvSpPr>
          <p:cNvPr id="6" name="Oval 5"/>
          <p:cNvSpPr/>
          <p:nvPr/>
        </p:nvSpPr>
        <p:spPr>
          <a:xfrm>
            <a:off x="3036130" y="3571952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</a:p>
        </p:txBody>
      </p:sp>
      <p:sp>
        <p:nvSpPr>
          <p:cNvPr id="7" name="Oval 6"/>
          <p:cNvSpPr/>
          <p:nvPr/>
        </p:nvSpPr>
        <p:spPr>
          <a:xfrm>
            <a:off x="1918530" y="2618936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</a:t>
            </a:r>
          </a:p>
        </p:txBody>
      </p:sp>
      <p:sp>
        <p:nvSpPr>
          <p:cNvPr id="8" name="Oval 7"/>
          <p:cNvSpPr/>
          <p:nvPr/>
        </p:nvSpPr>
        <p:spPr>
          <a:xfrm>
            <a:off x="4203828" y="1744229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</a:t>
            </a:r>
          </a:p>
        </p:txBody>
      </p:sp>
      <p:sp>
        <p:nvSpPr>
          <p:cNvPr id="12" name="Oval 11"/>
          <p:cNvSpPr/>
          <p:nvPr/>
        </p:nvSpPr>
        <p:spPr>
          <a:xfrm flipH="1">
            <a:off x="7586242" y="3571952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12</a:t>
            </a:r>
          </a:p>
        </p:txBody>
      </p:sp>
      <p:sp>
        <p:nvSpPr>
          <p:cNvPr id="13" name="Oval 12"/>
          <p:cNvSpPr/>
          <p:nvPr/>
        </p:nvSpPr>
        <p:spPr>
          <a:xfrm flipH="1">
            <a:off x="5373588" y="3571952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</a:t>
            </a:r>
          </a:p>
        </p:txBody>
      </p:sp>
      <p:sp>
        <p:nvSpPr>
          <p:cNvPr id="14" name="Oval 13"/>
          <p:cNvSpPr/>
          <p:nvPr/>
        </p:nvSpPr>
        <p:spPr>
          <a:xfrm flipH="1">
            <a:off x="6491188" y="2618936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4887283" y="2245831"/>
            <a:ext cx="1619249" cy="589280"/>
          </a:xfrm>
          <a:prstGeom prst="straightConnector1">
            <a:avLst/>
          </a:prstGeom>
          <a:ln w="28575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12" idx="7"/>
          </p:cNvCxnSpPr>
          <p:nvPr/>
        </p:nvCxnSpPr>
        <p:spPr>
          <a:xfrm>
            <a:off x="7122440" y="3197934"/>
            <a:ext cx="569244" cy="479460"/>
          </a:xfrm>
          <a:prstGeom prst="straightConnector1">
            <a:avLst/>
          </a:prstGeom>
          <a:ln w="28575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5991294" y="3192781"/>
            <a:ext cx="569244" cy="479460"/>
          </a:xfrm>
          <a:prstGeom prst="straightConnector1">
            <a:avLst/>
          </a:prstGeom>
          <a:ln w="28575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Content Placeholder 2"/>
          <p:cNvSpPr>
            <a:spLocks noGrp="1"/>
          </p:cNvSpPr>
          <p:nvPr>
            <p:ph idx="1"/>
          </p:nvPr>
        </p:nvSpPr>
        <p:spPr>
          <a:xfrm>
            <a:off x="457200" y="4540234"/>
            <a:ext cx="8229600" cy="1996755"/>
          </a:xfrm>
        </p:spPr>
        <p:txBody>
          <a:bodyPr>
            <a:normAutofit/>
          </a:bodyPr>
          <a:lstStyle/>
          <a:p>
            <a:r>
              <a:rPr lang="en-US" sz="3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Any value on the left must be less than any value on the right	</a:t>
            </a:r>
            <a:r>
              <a:rPr lang="en-US" sz="1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70231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Arrow Connector 8"/>
          <p:cNvCxnSpPr/>
          <p:nvPr/>
        </p:nvCxnSpPr>
        <p:spPr>
          <a:xfrm flipH="1">
            <a:off x="2623186" y="2245831"/>
            <a:ext cx="1619249" cy="589280"/>
          </a:xfrm>
          <a:prstGeom prst="straightConnector1">
            <a:avLst/>
          </a:prstGeom>
          <a:ln w="28575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5" idx="7"/>
          </p:cNvCxnSpPr>
          <p:nvPr/>
        </p:nvCxnSpPr>
        <p:spPr>
          <a:xfrm flipH="1">
            <a:off x="1438034" y="3197934"/>
            <a:ext cx="569244" cy="479460"/>
          </a:xfrm>
          <a:prstGeom prst="straightConnector1">
            <a:avLst/>
          </a:prstGeom>
          <a:ln w="28575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569180" y="3192781"/>
            <a:ext cx="569244" cy="479460"/>
          </a:xfrm>
          <a:prstGeom prst="straightConnector1">
            <a:avLst/>
          </a:prstGeom>
          <a:ln w="28575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Rectangular Callout 18"/>
          <p:cNvSpPr/>
          <p:nvPr/>
        </p:nvSpPr>
        <p:spPr>
          <a:xfrm>
            <a:off x="1793744" y="2498674"/>
            <a:ext cx="3224824" cy="934313"/>
          </a:xfrm>
          <a:prstGeom prst="wedgeRectCallout">
            <a:avLst>
              <a:gd name="adj1" fmla="val 65918"/>
              <a:gd name="adj2" fmla="val 56839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 less than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Binary Tree: Emergent Property</a:t>
            </a:r>
          </a:p>
        </p:txBody>
      </p:sp>
      <p:sp>
        <p:nvSpPr>
          <p:cNvPr id="5" name="Oval 4"/>
          <p:cNvSpPr/>
          <p:nvPr/>
        </p:nvSpPr>
        <p:spPr>
          <a:xfrm>
            <a:off x="823476" y="3571952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</a:p>
        </p:txBody>
      </p:sp>
      <p:sp>
        <p:nvSpPr>
          <p:cNvPr id="6" name="Oval 5"/>
          <p:cNvSpPr/>
          <p:nvPr/>
        </p:nvSpPr>
        <p:spPr>
          <a:xfrm>
            <a:off x="3036130" y="3571952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</a:p>
        </p:txBody>
      </p:sp>
      <p:sp>
        <p:nvSpPr>
          <p:cNvPr id="7" name="Oval 6"/>
          <p:cNvSpPr/>
          <p:nvPr/>
        </p:nvSpPr>
        <p:spPr>
          <a:xfrm>
            <a:off x="1918530" y="2618936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</a:t>
            </a:r>
          </a:p>
        </p:txBody>
      </p:sp>
      <p:sp>
        <p:nvSpPr>
          <p:cNvPr id="8" name="Oval 7"/>
          <p:cNvSpPr/>
          <p:nvPr/>
        </p:nvSpPr>
        <p:spPr>
          <a:xfrm>
            <a:off x="4203828" y="1744229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</a:t>
            </a:r>
          </a:p>
        </p:txBody>
      </p:sp>
      <p:sp>
        <p:nvSpPr>
          <p:cNvPr id="12" name="Oval 11"/>
          <p:cNvSpPr/>
          <p:nvPr/>
        </p:nvSpPr>
        <p:spPr>
          <a:xfrm flipH="1">
            <a:off x="7586242" y="3571952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12</a:t>
            </a:r>
          </a:p>
        </p:txBody>
      </p:sp>
      <p:sp>
        <p:nvSpPr>
          <p:cNvPr id="13" name="Oval 12"/>
          <p:cNvSpPr/>
          <p:nvPr/>
        </p:nvSpPr>
        <p:spPr>
          <a:xfrm flipH="1">
            <a:off x="5373588" y="3571952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</a:t>
            </a:r>
          </a:p>
        </p:txBody>
      </p:sp>
      <p:sp>
        <p:nvSpPr>
          <p:cNvPr id="14" name="Oval 13"/>
          <p:cNvSpPr/>
          <p:nvPr/>
        </p:nvSpPr>
        <p:spPr>
          <a:xfrm flipH="1">
            <a:off x="6491188" y="2618936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4887283" y="2245831"/>
            <a:ext cx="1619249" cy="589280"/>
          </a:xfrm>
          <a:prstGeom prst="straightConnector1">
            <a:avLst/>
          </a:prstGeom>
          <a:ln w="28575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12" idx="7"/>
          </p:cNvCxnSpPr>
          <p:nvPr/>
        </p:nvCxnSpPr>
        <p:spPr>
          <a:xfrm>
            <a:off x="7122440" y="3197934"/>
            <a:ext cx="569244" cy="479460"/>
          </a:xfrm>
          <a:prstGeom prst="straightConnector1">
            <a:avLst/>
          </a:prstGeom>
          <a:ln w="28575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5991294" y="3192781"/>
            <a:ext cx="569244" cy="479460"/>
          </a:xfrm>
          <a:prstGeom prst="straightConnector1">
            <a:avLst/>
          </a:prstGeom>
          <a:ln w="28575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Content Placeholder 2"/>
          <p:cNvSpPr>
            <a:spLocks noGrp="1"/>
          </p:cNvSpPr>
          <p:nvPr>
            <p:ph idx="1"/>
          </p:nvPr>
        </p:nvSpPr>
        <p:spPr>
          <a:xfrm>
            <a:off x="457200" y="4540234"/>
            <a:ext cx="8229600" cy="1996755"/>
          </a:xfrm>
        </p:spPr>
        <p:txBody>
          <a:bodyPr>
            <a:normAutofit/>
          </a:bodyPr>
          <a:lstStyle/>
          <a:p>
            <a:r>
              <a:rPr lang="en-US" sz="3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Any value on the left must be less than any value on the right	</a:t>
            </a:r>
            <a:r>
              <a:rPr lang="en-US" sz="1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	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5796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What is a Data Structure?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5370"/>
            <a:ext cx="8229600" cy="5121619"/>
          </a:xfrm>
        </p:spPr>
        <p:txBody>
          <a:bodyPr>
            <a:norm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data structure enables: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storage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organization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management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These allow: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Easier, more efficient data access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Easier, more efficient data search / insertion / deletion</a:t>
            </a:r>
            <a:b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					</a:t>
            </a: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ea typeface="Tahoma" panose="020B0604030504040204" pitchFamily="34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ea typeface="Tahoma" panose="020B0604030504040204" pitchFamily="34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ea typeface="Tahoma" panose="020B0604030504040204" pitchFamily="34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87918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Arrow Connector 16"/>
          <p:cNvCxnSpPr/>
          <p:nvPr/>
        </p:nvCxnSpPr>
        <p:spPr>
          <a:xfrm flipH="1">
            <a:off x="5991294" y="3192781"/>
            <a:ext cx="569244" cy="479460"/>
          </a:xfrm>
          <a:prstGeom prst="straightConnector1">
            <a:avLst/>
          </a:prstGeom>
          <a:ln w="28575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2623186" y="2245831"/>
            <a:ext cx="1619249" cy="589280"/>
          </a:xfrm>
          <a:prstGeom prst="straightConnector1">
            <a:avLst/>
          </a:prstGeom>
          <a:ln w="28575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5" idx="7"/>
          </p:cNvCxnSpPr>
          <p:nvPr/>
        </p:nvCxnSpPr>
        <p:spPr>
          <a:xfrm flipH="1">
            <a:off x="1438034" y="3197934"/>
            <a:ext cx="569244" cy="479460"/>
          </a:xfrm>
          <a:prstGeom prst="straightConnector1">
            <a:avLst/>
          </a:prstGeom>
          <a:ln w="28575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569180" y="3192781"/>
            <a:ext cx="569244" cy="479460"/>
          </a:xfrm>
          <a:prstGeom prst="straightConnector1">
            <a:avLst/>
          </a:prstGeom>
          <a:ln w="28575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Rectangular Callout 18"/>
          <p:cNvSpPr/>
          <p:nvPr/>
        </p:nvSpPr>
        <p:spPr>
          <a:xfrm>
            <a:off x="1793744" y="2498674"/>
            <a:ext cx="3224824" cy="934313"/>
          </a:xfrm>
          <a:prstGeom prst="wedgeRectCallout">
            <a:avLst>
              <a:gd name="adj1" fmla="val 127574"/>
              <a:gd name="adj2" fmla="val 93256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 less than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Binary Tree: Emergent Property</a:t>
            </a:r>
          </a:p>
        </p:txBody>
      </p:sp>
      <p:sp>
        <p:nvSpPr>
          <p:cNvPr id="5" name="Oval 4"/>
          <p:cNvSpPr/>
          <p:nvPr/>
        </p:nvSpPr>
        <p:spPr>
          <a:xfrm>
            <a:off x="823476" y="3571952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</a:p>
        </p:txBody>
      </p:sp>
      <p:sp>
        <p:nvSpPr>
          <p:cNvPr id="6" name="Oval 5"/>
          <p:cNvSpPr/>
          <p:nvPr/>
        </p:nvSpPr>
        <p:spPr>
          <a:xfrm>
            <a:off x="3036130" y="3571952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</a:p>
        </p:txBody>
      </p:sp>
      <p:sp>
        <p:nvSpPr>
          <p:cNvPr id="7" name="Oval 6"/>
          <p:cNvSpPr/>
          <p:nvPr/>
        </p:nvSpPr>
        <p:spPr>
          <a:xfrm>
            <a:off x="1918530" y="2618936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</a:t>
            </a:r>
          </a:p>
        </p:txBody>
      </p:sp>
      <p:sp>
        <p:nvSpPr>
          <p:cNvPr id="8" name="Oval 7"/>
          <p:cNvSpPr/>
          <p:nvPr/>
        </p:nvSpPr>
        <p:spPr>
          <a:xfrm>
            <a:off x="4203828" y="1744229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</a:t>
            </a:r>
          </a:p>
        </p:txBody>
      </p:sp>
      <p:sp>
        <p:nvSpPr>
          <p:cNvPr id="12" name="Oval 11"/>
          <p:cNvSpPr/>
          <p:nvPr/>
        </p:nvSpPr>
        <p:spPr>
          <a:xfrm flipH="1">
            <a:off x="7586242" y="3571952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12</a:t>
            </a:r>
          </a:p>
        </p:txBody>
      </p:sp>
      <p:sp>
        <p:nvSpPr>
          <p:cNvPr id="13" name="Oval 12"/>
          <p:cNvSpPr/>
          <p:nvPr/>
        </p:nvSpPr>
        <p:spPr>
          <a:xfrm flipH="1">
            <a:off x="5373588" y="3571952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</a:t>
            </a:r>
          </a:p>
        </p:txBody>
      </p:sp>
      <p:sp>
        <p:nvSpPr>
          <p:cNvPr id="14" name="Oval 13"/>
          <p:cNvSpPr/>
          <p:nvPr/>
        </p:nvSpPr>
        <p:spPr>
          <a:xfrm flipH="1">
            <a:off x="6491188" y="2618936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4887283" y="2245831"/>
            <a:ext cx="1619249" cy="589280"/>
          </a:xfrm>
          <a:prstGeom prst="straightConnector1">
            <a:avLst/>
          </a:prstGeom>
          <a:ln w="28575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12" idx="7"/>
          </p:cNvCxnSpPr>
          <p:nvPr/>
        </p:nvCxnSpPr>
        <p:spPr>
          <a:xfrm>
            <a:off x="7122440" y="3197934"/>
            <a:ext cx="569244" cy="479460"/>
          </a:xfrm>
          <a:prstGeom prst="straightConnector1">
            <a:avLst/>
          </a:prstGeom>
          <a:ln w="28575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Content Placeholder 2"/>
          <p:cNvSpPr>
            <a:spLocks noGrp="1"/>
          </p:cNvSpPr>
          <p:nvPr>
            <p:ph idx="1"/>
          </p:nvPr>
        </p:nvSpPr>
        <p:spPr>
          <a:xfrm>
            <a:off x="457200" y="4540234"/>
            <a:ext cx="8229600" cy="1996755"/>
          </a:xfrm>
        </p:spPr>
        <p:txBody>
          <a:bodyPr>
            <a:normAutofit/>
          </a:bodyPr>
          <a:lstStyle/>
          <a:p>
            <a:r>
              <a:rPr lang="en-US" sz="3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Any value on the left must be less than any value on the right	</a:t>
            </a:r>
            <a:r>
              <a:rPr lang="en-US" sz="1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	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0951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Arrow Connector 14"/>
          <p:cNvCxnSpPr/>
          <p:nvPr/>
        </p:nvCxnSpPr>
        <p:spPr>
          <a:xfrm>
            <a:off x="4887283" y="2245831"/>
            <a:ext cx="1619249" cy="589280"/>
          </a:xfrm>
          <a:prstGeom prst="straightConnector1">
            <a:avLst/>
          </a:prstGeom>
          <a:ln w="28575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12" idx="7"/>
          </p:cNvCxnSpPr>
          <p:nvPr/>
        </p:nvCxnSpPr>
        <p:spPr>
          <a:xfrm>
            <a:off x="7122440" y="3197934"/>
            <a:ext cx="569244" cy="479460"/>
          </a:xfrm>
          <a:prstGeom prst="straightConnector1">
            <a:avLst/>
          </a:prstGeom>
          <a:ln w="28575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 flipH="1">
            <a:off x="7586242" y="3571952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12</a:t>
            </a:r>
          </a:p>
        </p:txBody>
      </p:sp>
      <p:sp>
        <p:nvSpPr>
          <p:cNvPr id="13" name="Oval 12"/>
          <p:cNvSpPr/>
          <p:nvPr/>
        </p:nvSpPr>
        <p:spPr>
          <a:xfrm flipH="1">
            <a:off x="5373588" y="3571952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5991294" y="3192781"/>
            <a:ext cx="569244" cy="479460"/>
          </a:xfrm>
          <a:prstGeom prst="straightConnector1">
            <a:avLst/>
          </a:prstGeom>
          <a:ln w="28575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2623186" y="2245831"/>
            <a:ext cx="1619249" cy="589280"/>
          </a:xfrm>
          <a:prstGeom prst="straightConnector1">
            <a:avLst/>
          </a:prstGeom>
          <a:ln w="28575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5" idx="7"/>
          </p:cNvCxnSpPr>
          <p:nvPr/>
        </p:nvCxnSpPr>
        <p:spPr>
          <a:xfrm flipH="1">
            <a:off x="1438034" y="3197934"/>
            <a:ext cx="569244" cy="479460"/>
          </a:xfrm>
          <a:prstGeom prst="straightConnector1">
            <a:avLst/>
          </a:prstGeom>
          <a:ln w="28575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569180" y="3192781"/>
            <a:ext cx="569244" cy="479460"/>
          </a:xfrm>
          <a:prstGeom prst="straightConnector1">
            <a:avLst/>
          </a:prstGeom>
          <a:ln w="28575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Rectangular Callout 18"/>
          <p:cNvSpPr/>
          <p:nvPr/>
        </p:nvSpPr>
        <p:spPr>
          <a:xfrm>
            <a:off x="5560877" y="2501816"/>
            <a:ext cx="2563113" cy="1416979"/>
          </a:xfrm>
          <a:prstGeom prst="wedgeRectCallout">
            <a:avLst>
              <a:gd name="adj1" fmla="val -158777"/>
              <a:gd name="adj2" fmla="val -9242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endParaRPr lang="en-GB" sz="20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en-GB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 greater than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Binary Tree: Emergent Property</a:t>
            </a:r>
          </a:p>
        </p:txBody>
      </p:sp>
      <p:sp>
        <p:nvSpPr>
          <p:cNvPr id="5" name="Oval 4"/>
          <p:cNvSpPr/>
          <p:nvPr/>
        </p:nvSpPr>
        <p:spPr>
          <a:xfrm>
            <a:off x="823476" y="3571952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</a:p>
        </p:txBody>
      </p:sp>
      <p:sp>
        <p:nvSpPr>
          <p:cNvPr id="6" name="Oval 5"/>
          <p:cNvSpPr/>
          <p:nvPr/>
        </p:nvSpPr>
        <p:spPr>
          <a:xfrm>
            <a:off x="3036130" y="3571952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</a:p>
        </p:txBody>
      </p:sp>
      <p:sp>
        <p:nvSpPr>
          <p:cNvPr id="7" name="Oval 6"/>
          <p:cNvSpPr/>
          <p:nvPr/>
        </p:nvSpPr>
        <p:spPr>
          <a:xfrm>
            <a:off x="1918530" y="2618936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</a:t>
            </a:r>
          </a:p>
        </p:txBody>
      </p:sp>
      <p:sp>
        <p:nvSpPr>
          <p:cNvPr id="8" name="Oval 7"/>
          <p:cNvSpPr/>
          <p:nvPr/>
        </p:nvSpPr>
        <p:spPr>
          <a:xfrm>
            <a:off x="4203828" y="1744229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</a:t>
            </a:r>
          </a:p>
        </p:txBody>
      </p:sp>
      <p:sp>
        <p:nvSpPr>
          <p:cNvPr id="14" name="Oval 13"/>
          <p:cNvSpPr/>
          <p:nvPr/>
        </p:nvSpPr>
        <p:spPr>
          <a:xfrm flipH="1">
            <a:off x="6491188" y="2618936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</a:t>
            </a:r>
          </a:p>
        </p:txBody>
      </p:sp>
      <p:sp>
        <p:nvSpPr>
          <p:cNvPr id="18" name="Content Placeholder 2"/>
          <p:cNvSpPr>
            <a:spLocks noGrp="1"/>
          </p:cNvSpPr>
          <p:nvPr>
            <p:ph idx="1"/>
          </p:nvPr>
        </p:nvSpPr>
        <p:spPr>
          <a:xfrm>
            <a:off x="457200" y="4540234"/>
            <a:ext cx="8229600" cy="1996755"/>
          </a:xfrm>
        </p:spPr>
        <p:txBody>
          <a:bodyPr>
            <a:normAutofit/>
          </a:bodyPr>
          <a:lstStyle/>
          <a:p>
            <a:r>
              <a:rPr lang="en-US" sz="3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Any value on the right must be greater than any value on the left	</a:t>
            </a:r>
            <a:r>
              <a:rPr lang="en-US" sz="1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95273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Arrow Connector 10"/>
          <p:cNvCxnSpPr/>
          <p:nvPr/>
        </p:nvCxnSpPr>
        <p:spPr>
          <a:xfrm>
            <a:off x="2569180" y="3192781"/>
            <a:ext cx="569244" cy="479460"/>
          </a:xfrm>
          <a:prstGeom prst="straightConnector1">
            <a:avLst/>
          </a:prstGeom>
          <a:ln w="28575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3036130" y="3571952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4887283" y="2245831"/>
            <a:ext cx="1619249" cy="589280"/>
          </a:xfrm>
          <a:prstGeom prst="straightConnector1">
            <a:avLst/>
          </a:prstGeom>
          <a:ln w="28575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12" idx="7"/>
          </p:cNvCxnSpPr>
          <p:nvPr/>
        </p:nvCxnSpPr>
        <p:spPr>
          <a:xfrm>
            <a:off x="7122440" y="3197934"/>
            <a:ext cx="569244" cy="479460"/>
          </a:xfrm>
          <a:prstGeom prst="straightConnector1">
            <a:avLst/>
          </a:prstGeom>
          <a:ln w="28575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 flipH="1">
            <a:off x="7586242" y="3571952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12</a:t>
            </a:r>
          </a:p>
        </p:txBody>
      </p:sp>
      <p:sp>
        <p:nvSpPr>
          <p:cNvPr id="13" name="Oval 12"/>
          <p:cNvSpPr/>
          <p:nvPr/>
        </p:nvSpPr>
        <p:spPr>
          <a:xfrm flipH="1">
            <a:off x="5373588" y="3571952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5991294" y="3192781"/>
            <a:ext cx="569244" cy="479460"/>
          </a:xfrm>
          <a:prstGeom prst="straightConnector1">
            <a:avLst/>
          </a:prstGeom>
          <a:ln w="28575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2623186" y="2245831"/>
            <a:ext cx="1619249" cy="589280"/>
          </a:xfrm>
          <a:prstGeom prst="straightConnector1">
            <a:avLst/>
          </a:prstGeom>
          <a:ln w="28575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5" idx="7"/>
          </p:cNvCxnSpPr>
          <p:nvPr/>
        </p:nvCxnSpPr>
        <p:spPr>
          <a:xfrm flipH="1">
            <a:off x="1438034" y="3197934"/>
            <a:ext cx="569244" cy="479460"/>
          </a:xfrm>
          <a:prstGeom prst="straightConnector1">
            <a:avLst/>
          </a:prstGeom>
          <a:ln w="28575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Rectangular Callout 18"/>
          <p:cNvSpPr/>
          <p:nvPr/>
        </p:nvSpPr>
        <p:spPr>
          <a:xfrm>
            <a:off x="5560877" y="2501816"/>
            <a:ext cx="2563113" cy="1416979"/>
          </a:xfrm>
          <a:prstGeom prst="wedgeRectCallout">
            <a:avLst>
              <a:gd name="adj1" fmla="val -203579"/>
              <a:gd name="adj2" fmla="val 44034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endParaRPr lang="en-GB" sz="20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en-GB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 greater than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Binary Tree: Emergent Property</a:t>
            </a:r>
            <a:endParaRPr lang="en-US" b="1" dirty="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823476" y="3571952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</a:p>
        </p:txBody>
      </p:sp>
      <p:sp>
        <p:nvSpPr>
          <p:cNvPr id="7" name="Oval 6"/>
          <p:cNvSpPr/>
          <p:nvPr/>
        </p:nvSpPr>
        <p:spPr>
          <a:xfrm>
            <a:off x="1918530" y="2618936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</a:t>
            </a:r>
          </a:p>
        </p:txBody>
      </p:sp>
      <p:sp>
        <p:nvSpPr>
          <p:cNvPr id="8" name="Oval 7"/>
          <p:cNvSpPr/>
          <p:nvPr/>
        </p:nvSpPr>
        <p:spPr>
          <a:xfrm>
            <a:off x="4203828" y="1744229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</a:t>
            </a:r>
          </a:p>
        </p:txBody>
      </p:sp>
      <p:sp>
        <p:nvSpPr>
          <p:cNvPr id="14" name="Oval 13"/>
          <p:cNvSpPr/>
          <p:nvPr/>
        </p:nvSpPr>
        <p:spPr>
          <a:xfrm flipH="1">
            <a:off x="6491188" y="2618936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</a:t>
            </a:r>
          </a:p>
        </p:txBody>
      </p:sp>
      <p:sp>
        <p:nvSpPr>
          <p:cNvPr id="18" name="Content Placeholder 2"/>
          <p:cNvSpPr>
            <a:spLocks noGrp="1"/>
          </p:cNvSpPr>
          <p:nvPr>
            <p:ph idx="1"/>
          </p:nvPr>
        </p:nvSpPr>
        <p:spPr>
          <a:xfrm>
            <a:off x="457200" y="4540234"/>
            <a:ext cx="8229600" cy="1996755"/>
          </a:xfrm>
        </p:spPr>
        <p:txBody>
          <a:bodyPr>
            <a:normAutofit/>
          </a:bodyPr>
          <a:lstStyle/>
          <a:p>
            <a:r>
              <a:rPr lang="en-US" sz="3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Any value on the right must be greater than any value on the left	</a:t>
            </a:r>
            <a:r>
              <a:rPr lang="en-US" sz="1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10054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Arrow Connector 14"/>
          <p:cNvCxnSpPr/>
          <p:nvPr/>
        </p:nvCxnSpPr>
        <p:spPr>
          <a:xfrm>
            <a:off x="4887283" y="2245831"/>
            <a:ext cx="1619249" cy="589280"/>
          </a:xfrm>
          <a:prstGeom prst="straightConnector1">
            <a:avLst/>
          </a:prstGeom>
          <a:ln w="28575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12" idx="7"/>
          </p:cNvCxnSpPr>
          <p:nvPr/>
        </p:nvCxnSpPr>
        <p:spPr>
          <a:xfrm>
            <a:off x="7122440" y="3197934"/>
            <a:ext cx="569244" cy="479460"/>
          </a:xfrm>
          <a:prstGeom prst="straightConnector1">
            <a:avLst/>
          </a:prstGeom>
          <a:ln w="28575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 flipH="1">
            <a:off x="7586242" y="3571952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12</a:t>
            </a:r>
          </a:p>
        </p:txBody>
      </p:sp>
      <p:sp>
        <p:nvSpPr>
          <p:cNvPr id="13" name="Oval 12"/>
          <p:cNvSpPr/>
          <p:nvPr/>
        </p:nvSpPr>
        <p:spPr>
          <a:xfrm flipH="1">
            <a:off x="5373588" y="3571952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5991294" y="3192781"/>
            <a:ext cx="569244" cy="479460"/>
          </a:xfrm>
          <a:prstGeom prst="straightConnector1">
            <a:avLst/>
          </a:prstGeom>
          <a:ln w="28575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2623186" y="2245831"/>
            <a:ext cx="1619249" cy="589280"/>
          </a:xfrm>
          <a:prstGeom prst="straightConnector1">
            <a:avLst/>
          </a:prstGeom>
          <a:ln w="28575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5" idx="7"/>
          </p:cNvCxnSpPr>
          <p:nvPr/>
        </p:nvCxnSpPr>
        <p:spPr>
          <a:xfrm flipH="1">
            <a:off x="1438034" y="3197934"/>
            <a:ext cx="569244" cy="479460"/>
          </a:xfrm>
          <a:prstGeom prst="straightConnector1">
            <a:avLst/>
          </a:prstGeom>
          <a:ln w="28575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569180" y="3192781"/>
            <a:ext cx="569244" cy="479460"/>
          </a:xfrm>
          <a:prstGeom prst="straightConnector1">
            <a:avLst/>
          </a:prstGeom>
          <a:ln w="28575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Rectangular Callout 18"/>
          <p:cNvSpPr/>
          <p:nvPr/>
        </p:nvSpPr>
        <p:spPr>
          <a:xfrm>
            <a:off x="5560877" y="2501816"/>
            <a:ext cx="2563113" cy="1416979"/>
          </a:xfrm>
          <a:prstGeom prst="wedgeRectCallout">
            <a:avLst>
              <a:gd name="adj1" fmla="val -117294"/>
              <a:gd name="adj2" fmla="val 41783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endParaRPr lang="en-GB" sz="20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en-GB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 greater than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Binary Tree: Emergent Property</a:t>
            </a:r>
            <a:endParaRPr lang="en-US" b="1" dirty="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823476" y="3571952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</a:p>
        </p:txBody>
      </p:sp>
      <p:sp>
        <p:nvSpPr>
          <p:cNvPr id="6" name="Oval 5"/>
          <p:cNvSpPr/>
          <p:nvPr/>
        </p:nvSpPr>
        <p:spPr>
          <a:xfrm>
            <a:off x="3036130" y="3571952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</a:p>
        </p:txBody>
      </p:sp>
      <p:sp>
        <p:nvSpPr>
          <p:cNvPr id="7" name="Oval 6"/>
          <p:cNvSpPr/>
          <p:nvPr/>
        </p:nvSpPr>
        <p:spPr>
          <a:xfrm>
            <a:off x="1918530" y="2618936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</a:t>
            </a:r>
          </a:p>
        </p:txBody>
      </p:sp>
      <p:sp>
        <p:nvSpPr>
          <p:cNvPr id="8" name="Oval 7"/>
          <p:cNvSpPr/>
          <p:nvPr/>
        </p:nvSpPr>
        <p:spPr>
          <a:xfrm>
            <a:off x="4203828" y="1744229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</a:t>
            </a:r>
          </a:p>
        </p:txBody>
      </p:sp>
      <p:sp>
        <p:nvSpPr>
          <p:cNvPr id="14" name="Oval 13"/>
          <p:cNvSpPr/>
          <p:nvPr/>
        </p:nvSpPr>
        <p:spPr>
          <a:xfrm flipH="1">
            <a:off x="6491188" y="2618936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</a:t>
            </a:r>
          </a:p>
        </p:txBody>
      </p:sp>
      <p:sp>
        <p:nvSpPr>
          <p:cNvPr id="18" name="Content Placeholder 2"/>
          <p:cNvSpPr>
            <a:spLocks noGrp="1"/>
          </p:cNvSpPr>
          <p:nvPr>
            <p:ph idx="1"/>
          </p:nvPr>
        </p:nvSpPr>
        <p:spPr>
          <a:xfrm>
            <a:off x="457200" y="4540234"/>
            <a:ext cx="8229600" cy="1996755"/>
          </a:xfrm>
        </p:spPr>
        <p:txBody>
          <a:bodyPr>
            <a:normAutofit/>
          </a:bodyPr>
          <a:lstStyle/>
          <a:p>
            <a:r>
              <a:rPr lang="en-US" sz="3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Any value on the right must be greater than any value on the left		</a:t>
            </a:r>
            <a:r>
              <a:rPr lang="en-US" sz="1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60813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45101"/>
            <a:ext cx="8229600" cy="1143000"/>
          </a:xfrm>
        </p:spPr>
        <p:txBody>
          <a:bodyPr>
            <a:normAutofit/>
          </a:bodyPr>
          <a:lstStyle/>
          <a:p>
            <a:r>
              <a:rPr lang="en-US" sz="6600" b="1" dirty="0">
                <a:solidFill>
                  <a:schemeClr val="bg1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BST: Operations</a:t>
            </a:r>
          </a:p>
        </p:txBody>
      </p:sp>
    </p:spTree>
    <p:extLst>
      <p:ext uri="{BB962C8B-B14F-4D97-AF65-F5344CB8AC3E}">
        <p14:creationId xmlns:p14="http://schemas.microsoft.com/office/powerpoint/2010/main" val="7790078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Operations on Binary Trees 1: Insert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idx="1"/>
          </p:nvPr>
        </p:nvSpPr>
        <p:spPr>
          <a:xfrm>
            <a:off x="457200" y="4465803"/>
            <a:ext cx="8229600" cy="1996755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3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sz="1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823476" y="3587251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</a:p>
        </p:txBody>
      </p:sp>
      <p:sp>
        <p:nvSpPr>
          <p:cNvPr id="25" name="Oval 24"/>
          <p:cNvSpPr/>
          <p:nvPr/>
        </p:nvSpPr>
        <p:spPr>
          <a:xfrm>
            <a:off x="3036130" y="3587251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</a:p>
        </p:txBody>
      </p:sp>
      <p:sp>
        <p:nvSpPr>
          <p:cNvPr id="26" name="Oval 25"/>
          <p:cNvSpPr/>
          <p:nvPr/>
        </p:nvSpPr>
        <p:spPr>
          <a:xfrm>
            <a:off x="1918530" y="2634235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</a:t>
            </a:r>
          </a:p>
        </p:txBody>
      </p:sp>
      <p:sp>
        <p:nvSpPr>
          <p:cNvPr id="27" name="Oval 26"/>
          <p:cNvSpPr/>
          <p:nvPr/>
        </p:nvSpPr>
        <p:spPr>
          <a:xfrm>
            <a:off x="4203828" y="1759528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2623186" y="2261130"/>
            <a:ext cx="1619249" cy="589280"/>
          </a:xfrm>
          <a:prstGeom prst="straightConnector1">
            <a:avLst/>
          </a:prstGeom>
          <a:ln w="28575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24" idx="7"/>
          </p:cNvCxnSpPr>
          <p:nvPr/>
        </p:nvCxnSpPr>
        <p:spPr>
          <a:xfrm flipH="1">
            <a:off x="1438034" y="3213233"/>
            <a:ext cx="569244" cy="479460"/>
          </a:xfrm>
          <a:prstGeom prst="straightConnector1">
            <a:avLst/>
          </a:prstGeom>
          <a:ln w="28575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2569180" y="3208080"/>
            <a:ext cx="569244" cy="479460"/>
          </a:xfrm>
          <a:prstGeom prst="straightConnector1">
            <a:avLst/>
          </a:prstGeom>
          <a:ln w="28575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 flipH="1">
            <a:off x="7586242" y="3587251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12</a:t>
            </a:r>
          </a:p>
        </p:txBody>
      </p:sp>
      <p:sp>
        <p:nvSpPr>
          <p:cNvPr id="42" name="Oval 41"/>
          <p:cNvSpPr/>
          <p:nvPr/>
        </p:nvSpPr>
        <p:spPr>
          <a:xfrm flipH="1">
            <a:off x="5373588" y="3587251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</a:t>
            </a:r>
          </a:p>
        </p:txBody>
      </p:sp>
      <p:sp>
        <p:nvSpPr>
          <p:cNvPr id="43" name="Oval 42"/>
          <p:cNvSpPr/>
          <p:nvPr/>
        </p:nvSpPr>
        <p:spPr>
          <a:xfrm flipH="1">
            <a:off x="6491188" y="2634235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</a:t>
            </a:r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4887283" y="2261130"/>
            <a:ext cx="1619249" cy="589280"/>
          </a:xfrm>
          <a:prstGeom prst="straightConnector1">
            <a:avLst/>
          </a:prstGeom>
          <a:ln w="28575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41" idx="7"/>
          </p:cNvCxnSpPr>
          <p:nvPr/>
        </p:nvCxnSpPr>
        <p:spPr>
          <a:xfrm>
            <a:off x="7122440" y="3213233"/>
            <a:ext cx="569244" cy="479460"/>
          </a:xfrm>
          <a:prstGeom prst="straightConnector1">
            <a:avLst/>
          </a:prstGeom>
          <a:ln w="28575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>
            <a:off x="5991294" y="3208080"/>
            <a:ext cx="569244" cy="479460"/>
          </a:xfrm>
          <a:prstGeom prst="straightConnector1">
            <a:avLst/>
          </a:prstGeom>
          <a:ln w="28575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6" name="Content Placeholder 2"/>
          <p:cNvSpPr txBox="1">
            <a:spLocks/>
          </p:cNvSpPr>
          <p:nvPr/>
        </p:nvSpPr>
        <p:spPr>
          <a:xfrm>
            <a:off x="457200" y="4540234"/>
            <a:ext cx="8229600" cy="19967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 want to insert 9</a:t>
            </a:r>
          </a:p>
          <a:p>
            <a:r>
              <a:rPr lang="en-US" sz="3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Where should it go? </a:t>
            </a:r>
            <a:r>
              <a:rPr lang="en-US" sz="1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Font typeface="Arial"/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Font typeface="Arial"/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Font typeface="Arial"/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49814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Operations on Binary Trees 1: Insert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idx="1"/>
          </p:nvPr>
        </p:nvSpPr>
        <p:spPr>
          <a:xfrm>
            <a:off x="457200" y="4465803"/>
            <a:ext cx="8229600" cy="1996755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3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sz="1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823476" y="3587251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</a:p>
        </p:txBody>
      </p:sp>
      <p:sp>
        <p:nvSpPr>
          <p:cNvPr id="25" name="Oval 24"/>
          <p:cNvSpPr/>
          <p:nvPr/>
        </p:nvSpPr>
        <p:spPr>
          <a:xfrm>
            <a:off x="3036130" y="3587251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</a:p>
        </p:txBody>
      </p:sp>
      <p:sp>
        <p:nvSpPr>
          <p:cNvPr id="26" name="Oval 25"/>
          <p:cNvSpPr/>
          <p:nvPr/>
        </p:nvSpPr>
        <p:spPr>
          <a:xfrm>
            <a:off x="1918530" y="2634235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</a:t>
            </a:r>
          </a:p>
        </p:txBody>
      </p:sp>
      <p:sp>
        <p:nvSpPr>
          <p:cNvPr id="27" name="Oval 26"/>
          <p:cNvSpPr/>
          <p:nvPr/>
        </p:nvSpPr>
        <p:spPr>
          <a:xfrm>
            <a:off x="4203828" y="1759528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2623186" y="2261130"/>
            <a:ext cx="1619249" cy="589280"/>
          </a:xfrm>
          <a:prstGeom prst="straightConnector1">
            <a:avLst/>
          </a:prstGeom>
          <a:ln w="28575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24" idx="7"/>
          </p:cNvCxnSpPr>
          <p:nvPr/>
        </p:nvCxnSpPr>
        <p:spPr>
          <a:xfrm flipH="1">
            <a:off x="1438034" y="3213233"/>
            <a:ext cx="569244" cy="479460"/>
          </a:xfrm>
          <a:prstGeom prst="straightConnector1">
            <a:avLst/>
          </a:prstGeom>
          <a:ln w="28575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2569180" y="3208080"/>
            <a:ext cx="569244" cy="479460"/>
          </a:xfrm>
          <a:prstGeom prst="straightConnector1">
            <a:avLst/>
          </a:prstGeom>
          <a:ln w="28575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 flipH="1">
            <a:off x="7586242" y="3587251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12</a:t>
            </a:r>
          </a:p>
        </p:txBody>
      </p:sp>
      <p:sp>
        <p:nvSpPr>
          <p:cNvPr id="42" name="Oval 41"/>
          <p:cNvSpPr/>
          <p:nvPr/>
        </p:nvSpPr>
        <p:spPr>
          <a:xfrm flipH="1">
            <a:off x="5373588" y="3587251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</a:t>
            </a:r>
          </a:p>
        </p:txBody>
      </p:sp>
      <p:sp>
        <p:nvSpPr>
          <p:cNvPr id="43" name="Oval 42"/>
          <p:cNvSpPr/>
          <p:nvPr/>
        </p:nvSpPr>
        <p:spPr>
          <a:xfrm flipH="1">
            <a:off x="6491188" y="2634235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</a:t>
            </a:r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4887283" y="2261130"/>
            <a:ext cx="1619249" cy="589280"/>
          </a:xfrm>
          <a:prstGeom prst="straightConnector1">
            <a:avLst/>
          </a:prstGeom>
          <a:ln w="28575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41" idx="7"/>
          </p:cNvCxnSpPr>
          <p:nvPr/>
        </p:nvCxnSpPr>
        <p:spPr>
          <a:xfrm>
            <a:off x="7122440" y="3213233"/>
            <a:ext cx="569244" cy="479460"/>
          </a:xfrm>
          <a:prstGeom prst="straightConnector1">
            <a:avLst/>
          </a:prstGeom>
          <a:ln w="28575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>
            <a:off x="5991294" y="3208080"/>
            <a:ext cx="569244" cy="479460"/>
          </a:xfrm>
          <a:prstGeom prst="straightConnector1">
            <a:avLst/>
          </a:prstGeom>
          <a:ln w="28575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6" name="Content Placeholder 2"/>
          <p:cNvSpPr txBox="1">
            <a:spLocks/>
          </p:cNvSpPr>
          <p:nvPr/>
        </p:nvSpPr>
        <p:spPr>
          <a:xfrm>
            <a:off x="457200" y="4540234"/>
            <a:ext cx="8229600" cy="19967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 want to insert 9</a:t>
            </a:r>
          </a:p>
          <a:p>
            <a:r>
              <a:rPr lang="en-US" sz="3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Where should it go? </a:t>
            </a:r>
            <a:r>
              <a:rPr lang="en-US" sz="1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Font typeface="Arial"/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Font typeface="Arial"/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Font typeface="Arial"/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7" name="Rectangular Callout 86"/>
          <p:cNvSpPr/>
          <p:nvPr/>
        </p:nvSpPr>
        <p:spPr>
          <a:xfrm>
            <a:off x="5823077" y="1209100"/>
            <a:ext cx="3048905" cy="1132416"/>
          </a:xfrm>
          <a:prstGeom prst="wedgeRectCallout">
            <a:avLst>
              <a:gd name="adj1" fmla="val -76532"/>
              <a:gd name="adj2" fmla="val 23135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Start at the top. </a:t>
            </a:r>
          </a:p>
          <a:p>
            <a:pPr algn="ctr"/>
            <a:r>
              <a:rPr lang="en-GB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9 &gt; 5 so it goes on the right</a:t>
            </a:r>
          </a:p>
        </p:txBody>
      </p:sp>
    </p:spTree>
    <p:extLst>
      <p:ext uri="{BB962C8B-B14F-4D97-AF65-F5344CB8AC3E}">
        <p14:creationId xmlns:p14="http://schemas.microsoft.com/office/powerpoint/2010/main" val="10815821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Operations on Binary Trees 1: Insert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idx="1"/>
          </p:nvPr>
        </p:nvSpPr>
        <p:spPr>
          <a:xfrm>
            <a:off x="457200" y="4465803"/>
            <a:ext cx="8229600" cy="1996755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3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sz="1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823476" y="3587251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</a:p>
        </p:txBody>
      </p:sp>
      <p:sp>
        <p:nvSpPr>
          <p:cNvPr id="25" name="Oval 24"/>
          <p:cNvSpPr/>
          <p:nvPr/>
        </p:nvSpPr>
        <p:spPr>
          <a:xfrm>
            <a:off x="3036130" y="3587251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</a:p>
        </p:txBody>
      </p:sp>
      <p:sp>
        <p:nvSpPr>
          <p:cNvPr id="26" name="Oval 25"/>
          <p:cNvSpPr/>
          <p:nvPr/>
        </p:nvSpPr>
        <p:spPr>
          <a:xfrm>
            <a:off x="1918530" y="2634235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</a:t>
            </a:r>
          </a:p>
        </p:txBody>
      </p:sp>
      <p:sp>
        <p:nvSpPr>
          <p:cNvPr id="27" name="Oval 26"/>
          <p:cNvSpPr/>
          <p:nvPr/>
        </p:nvSpPr>
        <p:spPr>
          <a:xfrm>
            <a:off x="4203828" y="1759528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2623186" y="2261130"/>
            <a:ext cx="1619249" cy="589280"/>
          </a:xfrm>
          <a:prstGeom prst="straightConnector1">
            <a:avLst/>
          </a:prstGeom>
          <a:ln w="28575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24" idx="7"/>
          </p:cNvCxnSpPr>
          <p:nvPr/>
        </p:nvCxnSpPr>
        <p:spPr>
          <a:xfrm flipH="1">
            <a:off x="1438034" y="3213233"/>
            <a:ext cx="569244" cy="479460"/>
          </a:xfrm>
          <a:prstGeom prst="straightConnector1">
            <a:avLst/>
          </a:prstGeom>
          <a:ln w="28575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2569180" y="3208080"/>
            <a:ext cx="569244" cy="479460"/>
          </a:xfrm>
          <a:prstGeom prst="straightConnector1">
            <a:avLst/>
          </a:prstGeom>
          <a:ln w="28575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 flipH="1">
            <a:off x="7586242" y="3587251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12</a:t>
            </a:r>
          </a:p>
        </p:txBody>
      </p:sp>
      <p:sp>
        <p:nvSpPr>
          <p:cNvPr id="42" name="Oval 41"/>
          <p:cNvSpPr/>
          <p:nvPr/>
        </p:nvSpPr>
        <p:spPr>
          <a:xfrm flipH="1">
            <a:off x="5373588" y="3587251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</a:t>
            </a:r>
          </a:p>
        </p:txBody>
      </p:sp>
      <p:sp>
        <p:nvSpPr>
          <p:cNvPr id="43" name="Oval 42"/>
          <p:cNvSpPr/>
          <p:nvPr/>
        </p:nvSpPr>
        <p:spPr>
          <a:xfrm flipH="1">
            <a:off x="6491188" y="2634235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</a:t>
            </a:r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4887283" y="2261130"/>
            <a:ext cx="1619249" cy="589280"/>
          </a:xfrm>
          <a:prstGeom prst="straightConnector1">
            <a:avLst/>
          </a:prstGeom>
          <a:ln w="28575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41" idx="7"/>
          </p:cNvCxnSpPr>
          <p:nvPr/>
        </p:nvCxnSpPr>
        <p:spPr>
          <a:xfrm>
            <a:off x="7122440" y="3213233"/>
            <a:ext cx="569244" cy="479460"/>
          </a:xfrm>
          <a:prstGeom prst="straightConnector1">
            <a:avLst/>
          </a:prstGeom>
          <a:ln w="28575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>
            <a:off x="5991294" y="3208080"/>
            <a:ext cx="569244" cy="479460"/>
          </a:xfrm>
          <a:prstGeom prst="straightConnector1">
            <a:avLst/>
          </a:prstGeom>
          <a:ln w="28575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6" name="Content Placeholder 2"/>
          <p:cNvSpPr txBox="1">
            <a:spLocks/>
          </p:cNvSpPr>
          <p:nvPr/>
        </p:nvSpPr>
        <p:spPr>
          <a:xfrm>
            <a:off x="457200" y="4540234"/>
            <a:ext cx="8229600" cy="19967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 want to insert 9</a:t>
            </a:r>
          </a:p>
          <a:p>
            <a:r>
              <a:rPr lang="en-US" sz="3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Where should it go? </a:t>
            </a:r>
            <a:r>
              <a:rPr lang="en-US" sz="1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Font typeface="Arial"/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Font typeface="Arial"/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Font typeface="Arial"/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7" name="Rectangular Callout 86"/>
          <p:cNvSpPr/>
          <p:nvPr/>
        </p:nvSpPr>
        <p:spPr>
          <a:xfrm>
            <a:off x="5695483" y="1209100"/>
            <a:ext cx="3048905" cy="1132416"/>
          </a:xfrm>
          <a:prstGeom prst="wedgeRectCallout">
            <a:avLst>
              <a:gd name="adj1" fmla="val 1584"/>
              <a:gd name="adj2" fmla="val 84165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Move down. </a:t>
            </a:r>
          </a:p>
          <a:p>
            <a:pPr algn="ctr"/>
            <a:r>
              <a:rPr lang="en-GB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9 &gt; 8 so it goes on the right</a:t>
            </a:r>
          </a:p>
        </p:txBody>
      </p:sp>
    </p:spTree>
    <p:extLst>
      <p:ext uri="{BB962C8B-B14F-4D97-AF65-F5344CB8AC3E}">
        <p14:creationId xmlns:p14="http://schemas.microsoft.com/office/powerpoint/2010/main" val="41532094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Operations on Binary Trees 1: Insert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idx="1"/>
          </p:nvPr>
        </p:nvSpPr>
        <p:spPr>
          <a:xfrm>
            <a:off x="457200" y="4465803"/>
            <a:ext cx="8229600" cy="1996755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3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sz="1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823476" y="3587251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</a:p>
        </p:txBody>
      </p:sp>
      <p:sp>
        <p:nvSpPr>
          <p:cNvPr id="25" name="Oval 24"/>
          <p:cNvSpPr/>
          <p:nvPr/>
        </p:nvSpPr>
        <p:spPr>
          <a:xfrm>
            <a:off x="3036130" y="3587251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</a:p>
        </p:txBody>
      </p:sp>
      <p:sp>
        <p:nvSpPr>
          <p:cNvPr id="26" name="Oval 25"/>
          <p:cNvSpPr/>
          <p:nvPr/>
        </p:nvSpPr>
        <p:spPr>
          <a:xfrm>
            <a:off x="1918530" y="2634235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</a:t>
            </a:r>
          </a:p>
        </p:txBody>
      </p:sp>
      <p:sp>
        <p:nvSpPr>
          <p:cNvPr id="27" name="Oval 26"/>
          <p:cNvSpPr/>
          <p:nvPr/>
        </p:nvSpPr>
        <p:spPr>
          <a:xfrm>
            <a:off x="4203828" y="1759528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2623186" y="2261130"/>
            <a:ext cx="1619249" cy="589280"/>
          </a:xfrm>
          <a:prstGeom prst="straightConnector1">
            <a:avLst/>
          </a:prstGeom>
          <a:ln w="28575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24" idx="7"/>
          </p:cNvCxnSpPr>
          <p:nvPr/>
        </p:nvCxnSpPr>
        <p:spPr>
          <a:xfrm flipH="1">
            <a:off x="1438034" y="3213233"/>
            <a:ext cx="569244" cy="479460"/>
          </a:xfrm>
          <a:prstGeom prst="straightConnector1">
            <a:avLst/>
          </a:prstGeom>
          <a:ln w="28575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2569180" y="3208080"/>
            <a:ext cx="569244" cy="479460"/>
          </a:xfrm>
          <a:prstGeom prst="straightConnector1">
            <a:avLst/>
          </a:prstGeom>
          <a:ln w="28575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 flipH="1">
            <a:off x="7586242" y="3587251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12</a:t>
            </a:r>
          </a:p>
        </p:txBody>
      </p:sp>
      <p:sp>
        <p:nvSpPr>
          <p:cNvPr id="42" name="Oval 41"/>
          <p:cNvSpPr/>
          <p:nvPr/>
        </p:nvSpPr>
        <p:spPr>
          <a:xfrm flipH="1">
            <a:off x="5373588" y="3587251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</a:t>
            </a:r>
          </a:p>
        </p:txBody>
      </p:sp>
      <p:sp>
        <p:nvSpPr>
          <p:cNvPr id="43" name="Oval 42"/>
          <p:cNvSpPr/>
          <p:nvPr/>
        </p:nvSpPr>
        <p:spPr>
          <a:xfrm flipH="1">
            <a:off x="6491188" y="2634235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</a:t>
            </a:r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4887283" y="2261130"/>
            <a:ext cx="1619249" cy="589280"/>
          </a:xfrm>
          <a:prstGeom prst="straightConnector1">
            <a:avLst/>
          </a:prstGeom>
          <a:ln w="28575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41" idx="7"/>
          </p:cNvCxnSpPr>
          <p:nvPr/>
        </p:nvCxnSpPr>
        <p:spPr>
          <a:xfrm>
            <a:off x="7122440" y="3213233"/>
            <a:ext cx="569244" cy="479460"/>
          </a:xfrm>
          <a:prstGeom prst="straightConnector1">
            <a:avLst/>
          </a:prstGeom>
          <a:ln w="28575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>
            <a:off x="5991294" y="3208080"/>
            <a:ext cx="569244" cy="479460"/>
          </a:xfrm>
          <a:prstGeom prst="straightConnector1">
            <a:avLst/>
          </a:prstGeom>
          <a:ln w="28575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6" name="Content Placeholder 2"/>
          <p:cNvSpPr txBox="1">
            <a:spLocks/>
          </p:cNvSpPr>
          <p:nvPr/>
        </p:nvSpPr>
        <p:spPr>
          <a:xfrm>
            <a:off x="457200" y="4540234"/>
            <a:ext cx="8229600" cy="19967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 want to insert 9</a:t>
            </a:r>
          </a:p>
          <a:p>
            <a:r>
              <a:rPr lang="en-US" sz="3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Where should it go? </a:t>
            </a:r>
            <a:r>
              <a:rPr lang="en-US" sz="1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Font typeface="Arial"/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Font typeface="Arial"/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Font typeface="Arial"/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7" name="Rectangular Callout 86"/>
          <p:cNvSpPr/>
          <p:nvPr/>
        </p:nvSpPr>
        <p:spPr>
          <a:xfrm>
            <a:off x="5960319" y="1331186"/>
            <a:ext cx="3048905" cy="1132416"/>
          </a:xfrm>
          <a:prstGeom prst="wedgeRectCallout">
            <a:avLst>
              <a:gd name="adj1" fmla="val 13441"/>
              <a:gd name="adj2" fmla="val 139562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Move down again. </a:t>
            </a:r>
          </a:p>
          <a:p>
            <a:pPr algn="ctr"/>
            <a:r>
              <a:rPr lang="en-GB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9 &lt; 12 so it goes on the left</a:t>
            </a:r>
          </a:p>
        </p:txBody>
      </p:sp>
    </p:spTree>
    <p:extLst>
      <p:ext uri="{BB962C8B-B14F-4D97-AF65-F5344CB8AC3E}">
        <p14:creationId xmlns:p14="http://schemas.microsoft.com/office/powerpoint/2010/main" val="6890723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Operations on Binary Trees 1: Insert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idx="1"/>
          </p:nvPr>
        </p:nvSpPr>
        <p:spPr>
          <a:xfrm>
            <a:off x="457200" y="4465803"/>
            <a:ext cx="8229600" cy="1996755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3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sz="1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823476" y="3587251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</a:p>
        </p:txBody>
      </p:sp>
      <p:sp>
        <p:nvSpPr>
          <p:cNvPr id="25" name="Oval 24"/>
          <p:cNvSpPr/>
          <p:nvPr/>
        </p:nvSpPr>
        <p:spPr>
          <a:xfrm>
            <a:off x="3036130" y="3587251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</a:p>
        </p:txBody>
      </p:sp>
      <p:sp>
        <p:nvSpPr>
          <p:cNvPr id="26" name="Oval 25"/>
          <p:cNvSpPr/>
          <p:nvPr/>
        </p:nvSpPr>
        <p:spPr>
          <a:xfrm>
            <a:off x="1918530" y="2634235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</a:t>
            </a:r>
          </a:p>
        </p:txBody>
      </p:sp>
      <p:sp>
        <p:nvSpPr>
          <p:cNvPr id="27" name="Oval 26"/>
          <p:cNvSpPr/>
          <p:nvPr/>
        </p:nvSpPr>
        <p:spPr>
          <a:xfrm>
            <a:off x="4203828" y="1759528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2623186" y="2261130"/>
            <a:ext cx="1619249" cy="589280"/>
          </a:xfrm>
          <a:prstGeom prst="straightConnector1">
            <a:avLst/>
          </a:prstGeom>
          <a:ln w="28575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24" idx="7"/>
          </p:cNvCxnSpPr>
          <p:nvPr/>
        </p:nvCxnSpPr>
        <p:spPr>
          <a:xfrm flipH="1">
            <a:off x="1438034" y="3213233"/>
            <a:ext cx="569244" cy="479460"/>
          </a:xfrm>
          <a:prstGeom prst="straightConnector1">
            <a:avLst/>
          </a:prstGeom>
          <a:ln w="28575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2569180" y="3208080"/>
            <a:ext cx="569244" cy="479460"/>
          </a:xfrm>
          <a:prstGeom prst="straightConnector1">
            <a:avLst/>
          </a:prstGeom>
          <a:ln w="28575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 flipH="1">
            <a:off x="7029467" y="4657972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9</a:t>
            </a:r>
          </a:p>
        </p:txBody>
      </p:sp>
      <p:sp>
        <p:nvSpPr>
          <p:cNvPr id="41" name="Oval 40"/>
          <p:cNvSpPr/>
          <p:nvPr/>
        </p:nvSpPr>
        <p:spPr>
          <a:xfrm flipH="1">
            <a:off x="7586242" y="3587251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12</a:t>
            </a:r>
          </a:p>
        </p:txBody>
      </p:sp>
      <p:sp>
        <p:nvSpPr>
          <p:cNvPr id="42" name="Oval 41"/>
          <p:cNvSpPr/>
          <p:nvPr/>
        </p:nvSpPr>
        <p:spPr>
          <a:xfrm flipH="1">
            <a:off x="5373588" y="3587251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</a:t>
            </a:r>
          </a:p>
        </p:txBody>
      </p:sp>
      <p:sp>
        <p:nvSpPr>
          <p:cNvPr id="43" name="Oval 42"/>
          <p:cNvSpPr/>
          <p:nvPr/>
        </p:nvSpPr>
        <p:spPr>
          <a:xfrm flipH="1">
            <a:off x="6491188" y="2634235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</a:t>
            </a:r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4887283" y="2261130"/>
            <a:ext cx="1619249" cy="589280"/>
          </a:xfrm>
          <a:prstGeom prst="straightConnector1">
            <a:avLst/>
          </a:prstGeom>
          <a:ln w="28575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41" idx="7"/>
          </p:cNvCxnSpPr>
          <p:nvPr/>
        </p:nvCxnSpPr>
        <p:spPr>
          <a:xfrm>
            <a:off x="7122440" y="3213233"/>
            <a:ext cx="569244" cy="479460"/>
          </a:xfrm>
          <a:prstGeom prst="straightConnector1">
            <a:avLst/>
          </a:prstGeom>
          <a:ln w="28575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>
            <a:off x="5991294" y="3208080"/>
            <a:ext cx="569244" cy="479460"/>
          </a:xfrm>
          <a:prstGeom prst="straightConnector1">
            <a:avLst/>
          </a:prstGeom>
          <a:ln w="28575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>
            <a:off x="7522466" y="4253125"/>
            <a:ext cx="213270" cy="428144"/>
          </a:xfrm>
          <a:prstGeom prst="straightConnector1">
            <a:avLst/>
          </a:prstGeom>
          <a:ln w="28575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3" name="Content Placeholder 2"/>
          <p:cNvSpPr txBox="1">
            <a:spLocks/>
          </p:cNvSpPr>
          <p:nvPr/>
        </p:nvSpPr>
        <p:spPr>
          <a:xfrm>
            <a:off x="457200" y="4540234"/>
            <a:ext cx="8229600" cy="19967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 want to insert 9</a:t>
            </a:r>
          </a:p>
          <a:p>
            <a:r>
              <a:rPr lang="en-US" sz="3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Where should it go? </a:t>
            </a:r>
            <a:r>
              <a:rPr lang="en-US" sz="1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Font typeface="Arial"/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Font typeface="Arial"/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Font typeface="Arial"/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4" name="Rectangular Callout 53"/>
          <p:cNvSpPr/>
          <p:nvPr/>
        </p:nvSpPr>
        <p:spPr>
          <a:xfrm>
            <a:off x="4466647" y="5538611"/>
            <a:ext cx="2285028" cy="1001421"/>
          </a:xfrm>
          <a:prstGeom prst="wedgeRectCallout">
            <a:avLst>
              <a:gd name="adj1" fmla="val 57730"/>
              <a:gd name="adj2" fmla="val -90475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 insert 9 to the left of 12</a:t>
            </a:r>
          </a:p>
        </p:txBody>
      </p:sp>
    </p:spTree>
    <p:extLst>
      <p:ext uri="{BB962C8B-B14F-4D97-AF65-F5344CB8AC3E}">
        <p14:creationId xmlns:p14="http://schemas.microsoft.com/office/powerpoint/2010/main" val="23522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Binary Trees / Heaps (last week)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5370"/>
            <a:ext cx="8229600" cy="5121619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 have started to look at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Binary Trees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Heaps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heap is a type of binary tree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Arrangement of data as trees speeds up search by reducing the number of operations necessary to find a target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They allow efficient 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Search (finding a value)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Deleting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Inserting</a:t>
            </a:r>
            <a:b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1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					</a:t>
            </a: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ea typeface="Tahoma" panose="020B0604030504040204" pitchFamily="34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ea typeface="Tahoma" panose="020B0604030504040204" pitchFamily="34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ea typeface="Tahoma" panose="020B0604030504040204" pitchFamily="34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97302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Operations on Binary Trees 1: Insert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idx="1"/>
          </p:nvPr>
        </p:nvSpPr>
        <p:spPr>
          <a:xfrm>
            <a:off x="457200" y="4465803"/>
            <a:ext cx="8229600" cy="1996755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3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sz="1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823476" y="3587251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</a:p>
        </p:txBody>
      </p:sp>
      <p:sp>
        <p:nvSpPr>
          <p:cNvPr id="25" name="Oval 24"/>
          <p:cNvSpPr/>
          <p:nvPr/>
        </p:nvSpPr>
        <p:spPr>
          <a:xfrm>
            <a:off x="3036130" y="3587251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</a:p>
        </p:txBody>
      </p:sp>
      <p:sp>
        <p:nvSpPr>
          <p:cNvPr id="26" name="Oval 25"/>
          <p:cNvSpPr/>
          <p:nvPr/>
        </p:nvSpPr>
        <p:spPr>
          <a:xfrm>
            <a:off x="1918530" y="2634235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</a:t>
            </a:r>
          </a:p>
        </p:txBody>
      </p:sp>
      <p:sp>
        <p:nvSpPr>
          <p:cNvPr id="27" name="Oval 26"/>
          <p:cNvSpPr/>
          <p:nvPr/>
        </p:nvSpPr>
        <p:spPr>
          <a:xfrm>
            <a:off x="4203828" y="1759528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2623186" y="2261130"/>
            <a:ext cx="1619249" cy="589280"/>
          </a:xfrm>
          <a:prstGeom prst="straightConnector1">
            <a:avLst/>
          </a:prstGeom>
          <a:ln w="28575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24" idx="7"/>
          </p:cNvCxnSpPr>
          <p:nvPr/>
        </p:nvCxnSpPr>
        <p:spPr>
          <a:xfrm flipH="1">
            <a:off x="1438034" y="3213233"/>
            <a:ext cx="569244" cy="479460"/>
          </a:xfrm>
          <a:prstGeom prst="straightConnector1">
            <a:avLst/>
          </a:prstGeom>
          <a:ln w="28575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2569180" y="3208080"/>
            <a:ext cx="569244" cy="479460"/>
          </a:xfrm>
          <a:prstGeom prst="straightConnector1">
            <a:avLst/>
          </a:prstGeom>
          <a:ln w="28575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 flipH="1">
            <a:off x="7029467" y="4657972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9</a:t>
            </a:r>
          </a:p>
        </p:txBody>
      </p:sp>
      <p:sp>
        <p:nvSpPr>
          <p:cNvPr id="41" name="Oval 40"/>
          <p:cNvSpPr/>
          <p:nvPr/>
        </p:nvSpPr>
        <p:spPr>
          <a:xfrm flipH="1">
            <a:off x="7586242" y="3587251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12</a:t>
            </a:r>
          </a:p>
        </p:txBody>
      </p:sp>
      <p:sp>
        <p:nvSpPr>
          <p:cNvPr id="42" name="Oval 41"/>
          <p:cNvSpPr/>
          <p:nvPr/>
        </p:nvSpPr>
        <p:spPr>
          <a:xfrm flipH="1">
            <a:off x="5373588" y="3587251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</a:t>
            </a:r>
          </a:p>
        </p:txBody>
      </p:sp>
      <p:sp>
        <p:nvSpPr>
          <p:cNvPr id="43" name="Oval 42"/>
          <p:cNvSpPr/>
          <p:nvPr/>
        </p:nvSpPr>
        <p:spPr>
          <a:xfrm flipH="1">
            <a:off x="6491188" y="2634235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</a:t>
            </a:r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4887283" y="2261130"/>
            <a:ext cx="1619249" cy="589280"/>
          </a:xfrm>
          <a:prstGeom prst="straightConnector1">
            <a:avLst/>
          </a:prstGeom>
          <a:ln w="28575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41" idx="7"/>
          </p:cNvCxnSpPr>
          <p:nvPr/>
        </p:nvCxnSpPr>
        <p:spPr>
          <a:xfrm>
            <a:off x="7122440" y="3213233"/>
            <a:ext cx="569244" cy="479460"/>
          </a:xfrm>
          <a:prstGeom prst="straightConnector1">
            <a:avLst/>
          </a:prstGeom>
          <a:ln w="28575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>
            <a:off x="5991294" y="3208080"/>
            <a:ext cx="569244" cy="479460"/>
          </a:xfrm>
          <a:prstGeom prst="straightConnector1">
            <a:avLst/>
          </a:prstGeom>
          <a:ln w="28575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>
            <a:off x="7522466" y="4253125"/>
            <a:ext cx="213270" cy="428144"/>
          </a:xfrm>
          <a:prstGeom prst="straightConnector1">
            <a:avLst/>
          </a:prstGeom>
          <a:ln w="28575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3" name="Content Placeholder 2"/>
          <p:cNvSpPr txBox="1">
            <a:spLocks/>
          </p:cNvSpPr>
          <p:nvPr/>
        </p:nvSpPr>
        <p:spPr>
          <a:xfrm>
            <a:off x="457200" y="4540234"/>
            <a:ext cx="8229600" cy="19967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Now we want to insert 2</a:t>
            </a:r>
          </a:p>
          <a:p>
            <a:r>
              <a:rPr lang="en-US" sz="3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Where should it go?</a:t>
            </a:r>
          </a:p>
          <a:p>
            <a:r>
              <a:rPr lang="en-US" sz="3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See if you can work this out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Font typeface="Arial"/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Font typeface="Arial"/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Font typeface="Arial"/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32471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Operations on Binary Trees 1: Insert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idx="1"/>
          </p:nvPr>
        </p:nvSpPr>
        <p:spPr>
          <a:xfrm>
            <a:off x="457200" y="4465803"/>
            <a:ext cx="8229600" cy="1996755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3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sz="1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823476" y="3587251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</a:p>
        </p:txBody>
      </p:sp>
      <p:sp>
        <p:nvSpPr>
          <p:cNvPr id="25" name="Oval 24"/>
          <p:cNvSpPr/>
          <p:nvPr/>
        </p:nvSpPr>
        <p:spPr>
          <a:xfrm>
            <a:off x="3036130" y="3587251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</a:p>
        </p:txBody>
      </p:sp>
      <p:sp>
        <p:nvSpPr>
          <p:cNvPr id="26" name="Oval 25"/>
          <p:cNvSpPr/>
          <p:nvPr/>
        </p:nvSpPr>
        <p:spPr>
          <a:xfrm>
            <a:off x="1918530" y="2634235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</a:t>
            </a:r>
          </a:p>
        </p:txBody>
      </p:sp>
      <p:sp>
        <p:nvSpPr>
          <p:cNvPr id="27" name="Oval 26"/>
          <p:cNvSpPr/>
          <p:nvPr/>
        </p:nvSpPr>
        <p:spPr>
          <a:xfrm>
            <a:off x="4203828" y="1759528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2623186" y="2261130"/>
            <a:ext cx="1619249" cy="589280"/>
          </a:xfrm>
          <a:prstGeom prst="straightConnector1">
            <a:avLst/>
          </a:prstGeom>
          <a:ln w="28575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24" idx="7"/>
          </p:cNvCxnSpPr>
          <p:nvPr/>
        </p:nvCxnSpPr>
        <p:spPr>
          <a:xfrm flipH="1">
            <a:off x="1438034" y="3213233"/>
            <a:ext cx="569244" cy="479460"/>
          </a:xfrm>
          <a:prstGeom prst="straightConnector1">
            <a:avLst/>
          </a:prstGeom>
          <a:ln w="28575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2569180" y="3208080"/>
            <a:ext cx="569244" cy="479460"/>
          </a:xfrm>
          <a:prstGeom prst="straightConnector1">
            <a:avLst/>
          </a:prstGeom>
          <a:ln w="28575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 flipH="1">
            <a:off x="7029467" y="4657972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9</a:t>
            </a:r>
          </a:p>
        </p:txBody>
      </p:sp>
      <p:sp>
        <p:nvSpPr>
          <p:cNvPr id="41" name="Oval 40"/>
          <p:cNvSpPr/>
          <p:nvPr/>
        </p:nvSpPr>
        <p:spPr>
          <a:xfrm flipH="1">
            <a:off x="7586242" y="3587251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12</a:t>
            </a:r>
          </a:p>
        </p:txBody>
      </p:sp>
      <p:sp>
        <p:nvSpPr>
          <p:cNvPr id="42" name="Oval 41"/>
          <p:cNvSpPr/>
          <p:nvPr/>
        </p:nvSpPr>
        <p:spPr>
          <a:xfrm flipH="1">
            <a:off x="5373588" y="3587251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</a:t>
            </a:r>
          </a:p>
        </p:txBody>
      </p:sp>
      <p:sp>
        <p:nvSpPr>
          <p:cNvPr id="43" name="Oval 42"/>
          <p:cNvSpPr/>
          <p:nvPr/>
        </p:nvSpPr>
        <p:spPr>
          <a:xfrm flipH="1">
            <a:off x="6491188" y="2634235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</a:t>
            </a:r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4887283" y="2261130"/>
            <a:ext cx="1619249" cy="589280"/>
          </a:xfrm>
          <a:prstGeom prst="straightConnector1">
            <a:avLst/>
          </a:prstGeom>
          <a:ln w="28575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41" idx="7"/>
          </p:cNvCxnSpPr>
          <p:nvPr/>
        </p:nvCxnSpPr>
        <p:spPr>
          <a:xfrm>
            <a:off x="7122440" y="3213233"/>
            <a:ext cx="569244" cy="479460"/>
          </a:xfrm>
          <a:prstGeom prst="straightConnector1">
            <a:avLst/>
          </a:prstGeom>
          <a:ln w="28575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>
            <a:off x="5991294" y="3208080"/>
            <a:ext cx="569244" cy="479460"/>
          </a:xfrm>
          <a:prstGeom prst="straightConnector1">
            <a:avLst/>
          </a:prstGeom>
          <a:ln w="28575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>
            <a:off x="7522466" y="4253125"/>
            <a:ext cx="213270" cy="428144"/>
          </a:xfrm>
          <a:prstGeom prst="straightConnector1">
            <a:avLst/>
          </a:prstGeom>
          <a:ln w="28575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3" name="Content Placeholder 2"/>
          <p:cNvSpPr txBox="1">
            <a:spLocks/>
          </p:cNvSpPr>
          <p:nvPr/>
        </p:nvSpPr>
        <p:spPr>
          <a:xfrm>
            <a:off x="457200" y="4540234"/>
            <a:ext cx="8229600" cy="19967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Now we want to insert 2</a:t>
            </a:r>
          </a:p>
          <a:p>
            <a:r>
              <a:rPr lang="en-US" sz="3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Where should it go?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Font typeface="Arial"/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Font typeface="Arial"/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Font typeface="Arial"/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0" name="Rectangular Callout 19"/>
          <p:cNvSpPr/>
          <p:nvPr/>
        </p:nvSpPr>
        <p:spPr>
          <a:xfrm>
            <a:off x="5823077" y="1209100"/>
            <a:ext cx="3048905" cy="1132416"/>
          </a:xfrm>
          <a:prstGeom prst="wedgeRectCallout">
            <a:avLst>
              <a:gd name="adj1" fmla="val -76532"/>
              <a:gd name="adj2" fmla="val 23135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Start at the top. </a:t>
            </a:r>
          </a:p>
          <a:p>
            <a:pPr algn="ctr"/>
            <a:r>
              <a:rPr lang="en-GB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 &lt; 5 so it goes on the left</a:t>
            </a:r>
          </a:p>
        </p:txBody>
      </p:sp>
    </p:spTree>
    <p:extLst>
      <p:ext uri="{BB962C8B-B14F-4D97-AF65-F5344CB8AC3E}">
        <p14:creationId xmlns:p14="http://schemas.microsoft.com/office/powerpoint/2010/main" val="41791668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Operations on Binary Trees 1: Insert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idx="1"/>
          </p:nvPr>
        </p:nvSpPr>
        <p:spPr>
          <a:xfrm>
            <a:off x="457200" y="4465803"/>
            <a:ext cx="8229600" cy="1996755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3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sz="1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823476" y="3587251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</a:p>
        </p:txBody>
      </p:sp>
      <p:sp>
        <p:nvSpPr>
          <p:cNvPr id="25" name="Oval 24"/>
          <p:cNvSpPr/>
          <p:nvPr/>
        </p:nvSpPr>
        <p:spPr>
          <a:xfrm>
            <a:off x="3036130" y="3587251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</a:p>
        </p:txBody>
      </p:sp>
      <p:sp>
        <p:nvSpPr>
          <p:cNvPr id="26" name="Oval 25"/>
          <p:cNvSpPr/>
          <p:nvPr/>
        </p:nvSpPr>
        <p:spPr>
          <a:xfrm>
            <a:off x="1918530" y="2634235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</a:t>
            </a:r>
          </a:p>
        </p:txBody>
      </p:sp>
      <p:sp>
        <p:nvSpPr>
          <p:cNvPr id="27" name="Oval 26"/>
          <p:cNvSpPr/>
          <p:nvPr/>
        </p:nvSpPr>
        <p:spPr>
          <a:xfrm>
            <a:off x="4203828" y="1759528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2623186" y="2261130"/>
            <a:ext cx="1619249" cy="589280"/>
          </a:xfrm>
          <a:prstGeom prst="straightConnector1">
            <a:avLst/>
          </a:prstGeom>
          <a:ln w="28575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24" idx="7"/>
          </p:cNvCxnSpPr>
          <p:nvPr/>
        </p:nvCxnSpPr>
        <p:spPr>
          <a:xfrm flipH="1">
            <a:off x="1438034" y="3213233"/>
            <a:ext cx="569244" cy="479460"/>
          </a:xfrm>
          <a:prstGeom prst="straightConnector1">
            <a:avLst/>
          </a:prstGeom>
          <a:ln w="28575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2569180" y="3208080"/>
            <a:ext cx="569244" cy="479460"/>
          </a:xfrm>
          <a:prstGeom prst="straightConnector1">
            <a:avLst/>
          </a:prstGeom>
          <a:ln w="28575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 flipH="1">
            <a:off x="7029467" y="4657972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9</a:t>
            </a:r>
          </a:p>
        </p:txBody>
      </p:sp>
      <p:sp>
        <p:nvSpPr>
          <p:cNvPr id="41" name="Oval 40"/>
          <p:cNvSpPr/>
          <p:nvPr/>
        </p:nvSpPr>
        <p:spPr>
          <a:xfrm flipH="1">
            <a:off x="7586242" y="3587251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12</a:t>
            </a:r>
          </a:p>
        </p:txBody>
      </p:sp>
      <p:sp>
        <p:nvSpPr>
          <p:cNvPr id="42" name="Oval 41"/>
          <p:cNvSpPr/>
          <p:nvPr/>
        </p:nvSpPr>
        <p:spPr>
          <a:xfrm flipH="1">
            <a:off x="5373588" y="3587251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</a:t>
            </a:r>
          </a:p>
        </p:txBody>
      </p:sp>
      <p:sp>
        <p:nvSpPr>
          <p:cNvPr id="43" name="Oval 42"/>
          <p:cNvSpPr/>
          <p:nvPr/>
        </p:nvSpPr>
        <p:spPr>
          <a:xfrm flipH="1">
            <a:off x="6491188" y="2634235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</a:t>
            </a:r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4887283" y="2261130"/>
            <a:ext cx="1619249" cy="589280"/>
          </a:xfrm>
          <a:prstGeom prst="straightConnector1">
            <a:avLst/>
          </a:prstGeom>
          <a:ln w="28575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41" idx="7"/>
          </p:cNvCxnSpPr>
          <p:nvPr/>
        </p:nvCxnSpPr>
        <p:spPr>
          <a:xfrm>
            <a:off x="7122440" y="3213233"/>
            <a:ext cx="569244" cy="479460"/>
          </a:xfrm>
          <a:prstGeom prst="straightConnector1">
            <a:avLst/>
          </a:prstGeom>
          <a:ln w="28575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>
            <a:off x="5991294" y="3208080"/>
            <a:ext cx="569244" cy="479460"/>
          </a:xfrm>
          <a:prstGeom prst="straightConnector1">
            <a:avLst/>
          </a:prstGeom>
          <a:ln w="28575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>
            <a:off x="7522466" y="4253125"/>
            <a:ext cx="213270" cy="428144"/>
          </a:xfrm>
          <a:prstGeom prst="straightConnector1">
            <a:avLst/>
          </a:prstGeom>
          <a:ln w="28575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3" name="Content Placeholder 2"/>
          <p:cNvSpPr txBox="1">
            <a:spLocks/>
          </p:cNvSpPr>
          <p:nvPr/>
        </p:nvSpPr>
        <p:spPr>
          <a:xfrm>
            <a:off x="457200" y="4540234"/>
            <a:ext cx="8229600" cy="19967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Now we want to insert 2</a:t>
            </a:r>
          </a:p>
          <a:p>
            <a:r>
              <a:rPr lang="en-US" sz="3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Where should it go?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Font typeface="Arial"/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Font typeface="Arial"/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Font typeface="Arial"/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0" name="Rectangular Callout 19"/>
          <p:cNvSpPr/>
          <p:nvPr/>
        </p:nvSpPr>
        <p:spPr>
          <a:xfrm>
            <a:off x="482825" y="1112688"/>
            <a:ext cx="3048905" cy="1132416"/>
          </a:xfrm>
          <a:prstGeom prst="wedgeRectCallout">
            <a:avLst>
              <a:gd name="adj1" fmla="val -2949"/>
              <a:gd name="adj2" fmla="val 88860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Move down. </a:t>
            </a:r>
          </a:p>
          <a:p>
            <a:pPr algn="ctr"/>
            <a:r>
              <a:rPr lang="en-GB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 &lt; 3 so it goes on the left</a:t>
            </a:r>
          </a:p>
        </p:txBody>
      </p:sp>
    </p:spTree>
    <p:extLst>
      <p:ext uri="{BB962C8B-B14F-4D97-AF65-F5344CB8AC3E}">
        <p14:creationId xmlns:p14="http://schemas.microsoft.com/office/powerpoint/2010/main" val="38787447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Operations on Binary Trees 1: Insert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idx="1"/>
          </p:nvPr>
        </p:nvSpPr>
        <p:spPr>
          <a:xfrm>
            <a:off x="457200" y="4465803"/>
            <a:ext cx="8229600" cy="1996755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3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sz="1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823476" y="3587251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</a:p>
        </p:txBody>
      </p:sp>
      <p:sp>
        <p:nvSpPr>
          <p:cNvPr id="25" name="Oval 24"/>
          <p:cNvSpPr/>
          <p:nvPr/>
        </p:nvSpPr>
        <p:spPr>
          <a:xfrm>
            <a:off x="3036130" y="3587251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</a:p>
        </p:txBody>
      </p:sp>
      <p:sp>
        <p:nvSpPr>
          <p:cNvPr id="26" name="Oval 25"/>
          <p:cNvSpPr/>
          <p:nvPr/>
        </p:nvSpPr>
        <p:spPr>
          <a:xfrm>
            <a:off x="1918530" y="2634235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</a:t>
            </a:r>
          </a:p>
        </p:txBody>
      </p:sp>
      <p:sp>
        <p:nvSpPr>
          <p:cNvPr id="27" name="Oval 26"/>
          <p:cNvSpPr/>
          <p:nvPr/>
        </p:nvSpPr>
        <p:spPr>
          <a:xfrm>
            <a:off x="4203828" y="1759528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2623186" y="2261130"/>
            <a:ext cx="1619249" cy="589280"/>
          </a:xfrm>
          <a:prstGeom prst="straightConnector1">
            <a:avLst/>
          </a:prstGeom>
          <a:ln w="28575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24" idx="7"/>
          </p:cNvCxnSpPr>
          <p:nvPr/>
        </p:nvCxnSpPr>
        <p:spPr>
          <a:xfrm flipH="1">
            <a:off x="1438034" y="3213233"/>
            <a:ext cx="569244" cy="479460"/>
          </a:xfrm>
          <a:prstGeom prst="straightConnector1">
            <a:avLst/>
          </a:prstGeom>
          <a:ln w="28575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2569180" y="3208080"/>
            <a:ext cx="569244" cy="479460"/>
          </a:xfrm>
          <a:prstGeom prst="straightConnector1">
            <a:avLst/>
          </a:prstGeom>
          <a:ln w="28575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 flipH="1">
            <a:off x="7029467" y="4657972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9</a:t>
            </a:r>
          </a:p>
        </p:txBody>
      </p:sp>
      <p:sp>
        <p:nvSpPr>
          <p:cNvPr id="41" name="Oval 40"/>
          <p:cNvSpPr/>
          <p:nvPr/>
        </p:nvSpPr>
        <p:spPr>
          <a:xfrm flipH="1">
            <a:off x="7586242" y="3587251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12</a:t>
            </a:r>
          </a:p>
        </p:txBody>
      </p:sp>
      <p:sp>
        <p:nvSpPr>
          <p:cNvPr id="42" name="Oval 41"/>
          <p:cNvSpPr/>
          <p:nvPr/>
        </p:nvSpPr>
        <p:spPr>
          <a:xfrm flipH="1">
            <a:off x="5373588" y="3587251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</a:t>
            </a:r>
          </a:p>
        </p:txBody>
      </p:sp>
      <p:sp>
        <p:nvSpPr>
          <p:cNvPr id="43" name="Oval 42"/>
          <p:cNvSpPr/>
          <p:nvPr/>
        </p:nvSpPr>
        <p:spPr>
          <a:xfrm flipH="1">
            <a:off x="6491188" y="2634235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</a:t>
            </a:r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4887283" y="2261130"/>
            <a:ext cx="1619249" cy="589280"/>
          </a:xfrm>
          <a:prstGeom prst="straightConnector1">
            <a:avLst/>
          </a:prstGeom>
          <a:ln w="28575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41" idx="7"/>
          </p:cNvCxnSpPr>
          <p:nvPr/>
        </p:nvCxnSpPr>
        <p:spPr>
          <a:xfrm>
            <a:off x="7122440" y="3213233"/>
            <a:ext cx="569244" cy="479460"/>
          </a:xfrm>
          <a:prstGeom prst="straightConnector1">
            <a:avLst/>
          </a:prstGeom>
          <a:ln w="28575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>
            <a:off x="5991294" y="3208080"/>
            <a:ext cx="569244" cy="479460"/>
          </a:xfrm>
          <a:prstGeom prst="straightConnector1">
            <a:avLst/>
          </a:prstGeom>
          <a:ln w="28575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>
            <a:off x="7522466" y="4253125"/>
            <a:ext cx="213270" cy="428144"/>
          </a:xfrm>
          <a:prstGeom prst="straightConnector1">
            <a:avLst/>
          </a:prstGeom>
          <a:ln w="28575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3" name="Content Placeholder 2"/>
          <p:cNvSpPr txBox="1">
            <a:spLocks/>
          </p:cNvSpPr>
          <p:nvPr/>
        </p:nvSpPr>
        <p:spPr>
          <a:xfrm>
            <a:off x="457200" y="4540234"/>
            <a:ext cx="8229600" cy="19967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Now we want to insert 2</a:t>
            </a:r>
          </a:p>
          <a:p>
            <a:r>
              <a:rPr lang="en-US" sz="3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Where should it go?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Font typeface="Arial"/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Font typeface="Arial"/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Font typeface="Arial"/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0" name="Rectangular Callout 19"/>
          <p:cNvSpPr/>
          <p:nvPr/>
        </p:nvSpPr>
        <p:spPr>
          <a:xfrm>
            <a:off x="482825" y="1112688"/>
            <a:ext cx="3048905" cy="1132416"/>
          </a:xfrm>
          <a:prstGeom prst="wedgeRectCallout">
            <a:avLst>
              <a:gd name="adj1" fmla="val -27709"/>
              <a:gd name="adj2" fmla="val 158341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Move down again. </a:t>
            </a:r>
          </a:p>
          <a:p>
            <a:pPr algn="ctr"/>
            <a:r>
              <a:rPr lang="en-GB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 &gt; 1 so it goes on the right</a:t>
            </a:r>
          </a:p>
        </p:txBody>
      </p:sp>
    </p:spTree>
    <p:extLst>
      <p:ext uri="{BB962C8B-B14F-4D97-AF65-F5344CB8AC3E}">
        <p14:creationId xmlns:p14="http://schemas.microsoft.com/office/powerpoint/2010/main" val="22705111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Operations on Binary Trees 1: Insert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idx="1"/>
          </p:nvPr>
        </p:nvSpPr>
        <p:spPr>
          <a:xfrm>
            <a:off x="457200" y="4465803"/>
            <a:ext cx="8229600" cy="1996755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3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sz="1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823476" y="3587251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</a:p>
        </p:txBody>
      </p:sp>
      <p:sp>
        <p:nvSpPr>
          <p:cNvPr id="25" name="Oval 24"/>
          <p:cNvSpPr/>
          <p:nvPr/>
        </p:nvSpPr>
        <p:spPr>
          <a:xfrm>
            <a:off x="3036130" y="3587251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</a:p>
        </p:txBody>
      </p:sp>
      <p:sp>
        <p:nvSpPr>
          <p:cNvPr id="26" name="Oval 25"/>
          <p:cNvSpPr/>
          <p:nvPr/>
        </p:nvSpPr>
        <p:spPr>
          <a:xfrm>
            <a:off x="1918530" y="2634235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</a:t>
            </a:r>
          </a:p>
        </p:txBody>
      </p:sp>
      <p:sp>
        <p:nvSpPr>
          <p:cNvPr id="27" name="Oval 26"/>
          <p:cNvSpPr/>
          <p:nvPr/>
        </p:nvSpPr>
        <p:spPr>
          <a:xfrm>
            <a:off x="4203828" y="1759528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2623186" y="2261130"/>
            <a:ext cx="1619249" cy="589280"/>
          </a:xfrm>
          <a:prstGeom prst="straightConnector1">
            <a:avLst/>
          </a:prstGeom>
          <a:ln w="28575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24" idx="7"/>
          </p:cNvCxnSpPr>
          <p:nvPr/>
        </p:nvCxnSpPr>
        <p:spPr>
          <a:xfrm flipH="1">
            <a:off x="1438034" y="3213233"/>
            <a:ext cx="569244" cy="479460"/>
          </a:xfrm>
          <a:prstGeom prst="straightConnector1">
            <a:avLst/>
          </a:prstGeom>
          <a:ln w="28575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2569180" y="3208080"/>
            <a:ext cx="569244" cy="479460"/>
          </a:xfrm>
          <a:prstGeom prst="straightConnector1">
            <a:avLst/>
          </a:prstGeom>
          <a:ln w="28575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 flipH="1">
            <a:off x="7586242" y="3587251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12</a:t>
            </a:r>
          </a:p>
        </p:txBody>
      </p:sp>
      <p:sp>
        <p:nvSpPr>
          <p:cNvPr id="42" name="Oval 41"/>
          <p:cNvSpPr/>
          <p:nvPr/>
        </p:nvSpPr>
        <p:spPr>
          <a:xfrm flipH="1">
            <a:off x="5373588" y="3587251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</a:t>
            </a:r>
          </a:p>
        </p:txBody>
      </p:sp>
      <p:sp>
        <p:nvSpPr>
          <p:cNvPr id="43" name="Oval 42"/>
          <p:cNvSpPr/>
          <p:nvPr/>
        </p:nvSpPr>
        <p:spPr>
          <a:xfrm flipH="1">
            <a:off x="6491188" y="2634235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</a:t>
            </a:r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4887283" y="2261130"/>
            <a:ext cx="1619249" cy="589280"/>
          </a:xfrm>
          <a:prstGeom prst="straightConnector1">
            <a:avLst/>
          </a:prstGeom>
          <a:ln w="28575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41" idx="7"/>
          </p:cNvCxnSpPr>
          <p:nvPr/>
        </p:nvCxnSpPr>
        <p:spPr>
          <a:xfrm>
            <a:off x="7122440" y="3213233"/>
            <a:ext cx="569244" cy="479460"/>
          </a:xfrm>
          <a:prstGeom prst="straightConnector1">
            <a:avLst/>
          </a:prstGeom>
          <a:ln w="28575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>
            <a:off x="5991294" y="3208080"/>
            <a:ext cx="569244" cy="479460"/>
          </a:xfrm>
          <a:prstGeom prst="straightConnector1">
            <a:avLst/>
          </a:prstGeom>
          <a:ln w="28575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7029467" y="4253125"/>
            <a:ext cx="720000" cy="1124847"/>
            <a:chOff x="7029467" y="4253125"/>
            <a:chExt cx="720000" cy="1124847"/>
          </a:xfrm>
        </p:grpSpPr>
        <p:sp>
          <p:nvSpPr>
            <p:cNvPr id="38" name="Oval 37"/>
            <p:cNvSpPr/>
            <p:nvPr/>
          </p:nvSpPr>
          <p:spPr>
            <a:xfrm flipH="1">
              <a:off x="7029467" y="4657972"/>
              <a:ext cx="720000" cy="720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9</a:t>
              </a:r>
            </a:p>
          </p:txBody>
        </p:sp>
        <p:cxnSp>
          <p:nvCxnSpPr>
            <p:cNvPr id="49" name="Straight Arrow Connector 48"/>
            <p:cNvCxnSpPr/>
            <p:nvPr/>
          </p:nvCxnSpPr>
          <p:spPr>
            <a:xfrm flipH="1">
              <a:off x="7522466" y="4253125"/>
              <a:ext cx="213270" cy="428144"/>
            </a:xfrm>
            <a:prstGeom prst="straightConnector1">
              <a:avLst/>
            </a:prstGeom>
            <a:ln w="28575"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0" name="Rectangular Callout 19"/>
          <p:cNvSpPr/>
          <p:nvPr/>
        </p:nvSpPr>
        <p:spPr>
          <a:xfrm>
            <a:off x="3396130" y="4632976"/>
            <a:ext cx="3048905" cy="1132416"/>
          </a:xfrm>
          <a:prstGeom prst="wedgeRectCallout">
            <a:avLst>
              <a:gd name="adj1" fmla="val -89086"/>
              <a:gd name="adj2" fmla="val -19116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 insert 2 to the right</a:t>
            </a:r>
          </a:p>
          <a:p>
            <a:pPr algn="ctr"/>
            <a:r>
              <a:rPr lang="en-GB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of 1</a:t>
            </a:r>
          </a:p>
        </p:txBody>
      </p:sp>
      <p:grpSp>
        <p:nvGrpSpPr>
          <p:cNvPr id="22" name="Group 21"/>
          <p:cNvGrpSpPr/>
          <p:nvPr/>
        </p:nvGrpSpPr>
        <p:grpSpPr>
          <a:xfrm flipH="1">
            <a:off x="1372927" y="4257929"/>
            <a:ext cx="720000" cy="1124847"/>
            <a:chOff x="7029467" y="4253125"/>
            <a:chExt cx="720000" cy="1124847"/>
          </a:xfrm>
        </p:grpSpPr>
        <p:sp>
          <p:nvSpPr>
            <p:cNvPr id="23" name="Oval 22"/>
            <p:cNvSpPr/>
            <p:nvPr/>
          </p:nvSpPr>
          <p:spPr>
            <a:xfrm flipH="1">
              <a:off x="7029467" y="4657972"/>
              <a:ext cx="720000" cy="720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2</a:t>
              </a:r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 flipH="1">
              <a:off x="7522466" y="4253125"/>
              <a:ext cx="213270" cy="428144"/>
            </a:xfrm>
            <a:prstGeom prst="straightConnector1">
              <a:avLst/>
            </a:prstGeom>
            <a:ln w="28575"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1558498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Operations on Binary Trees 2: Delete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idx="1"/>
          </p:nvPr>
        </p:nvSpPr>
        <p:spPr>
          <a:xfrm>
            <a:off x="457200" y="4465803"/>
            <a:ext cx="8229600" cy="1996755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3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sz="1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823476" y="3587251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</a:p>
        </p:txBody>
      </p:sp>
      <p:sp>
        <p:nvSpPr>
          <p:cNvPr id="25" name="Oval 24"/>
          <p:cNvSpPr/>
          <p:nvPr/>
        </p:nvSpPr>
        <p:spPr>
          <a:xfrm>
            <a:off x="3036130" y="3587251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</a:p>
        </p:txBody>
      </p:sp>
      <p:sp>
        <p:nvSpPr>
          <p:cNvPr id="26" name="Oval 25"/>
          <p:cNvSpPr/>
          <p:nvPr/>
        </p:nvSpPr>
        <p:spPr>
          <a:xfrm>
            <a:off x="1918530" y="2634235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</a:t>
            </a:r>
          </a:p>
        </p:txBody>
      </p:sp>
      <p:sp>
        <p:nvSpPr>
          <p:cNvPr id="27" name="Oval 26"/>
          <p:cNvSpPr/>
          <p:nvPr/>
        </p:nvSpPr>
        <p:spPr>
          <a:xfrm>
            <a:off x="4203828" y="1759528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2623186" y="2261130"/>
            <a:ext cx="1619249" cy="589280"/>
          </a:xfrm>
          <a:prstGeom prst="straightConnector1">
            <a:avLst/>
          </a:prstGeom>
          <a:ln w="28575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24" idx="7"/>
          </p:cNvCxnSpPr>
          <p:nvPr/>
        </p:nvCxnSpPr>
        <p:spPr>
          <a:xfrm flipH="1">
            <a:off x="1438034" y="3213233"/>
            <a:ext cx="569244" cy="479460"/>
          </a:xfrm>
          <a:prstGeom prst="straightConnector1">
            <a:avLst/>
          </a:prstGeom>
          <a:ln w="28575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2569180" y="3208080"/>
            <a:ext cx="569244" cy="479460"/>
          </a:xfrm>
          <a:prstGeom prst="straightConnector1">
            <a:avLst/>
          </a:prstGeom>
          <a:ln w="28575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 flipH="1">
            <a:off x="7586242" y="3587251"/>
            <a:ext cx="720000" cy="720000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12</a:t>
            </a:r>
          </a:p>
        </p:txBody>
      </p:sp>
      <p:sp>
        <p:nvSpPr>
          <p:cNvPr id="42" name="Oval 41"/>
          <p:cNvSpPr/>
          <p:nvPr/>
        </p:nvSpPr>
        <p:spPr>
          <a:xfrm flipH="1">
            <a:off x="5373588" y="3587251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</a:t>
            </a:r>
          </a:p>
        </p:txBody>
      </p:sp>
      <p:sp>
        <p:nvSpPr>
          <p:cNvPr id="43" name="Oval 42"/>
          <p:cNvSpPr/>
          <p:nvPr/>
        </p:nvSpPr>
        <p:spPr>
          <a:xfrm flipH="1">
            <a:off x="6491188" y="2634235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</a:t>
            </a:r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4887283" y="2261130"/>
            <a:ext cx="1619249" cy="589280"/>
          </a:xfrm>
          <a:prstGeom prst="straightConnector1">
            <a:avLst/>
          </a:prstGeom>
          <a:ln w="28575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41" idx="7"/>
          </p:cNvCxnSpPr>
          <p:nvPr/>
        </p:nvCxnSpPr>
        <p:spPr>
          <a:xfrm>
            <a:off x="7122440" y="3213233"/>
            <a:ext cx="569244" cy="479460"/>
          </a:xfrm>
          <a:prstGeom prst="straightConnector1">
            <a:avLst/>
          </a:prstGeom>
          <a:ln w="28575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>
            <a:off x="5991294" y="3208080"/>
            <a:ext cx="569244" cy="479460"/>
          </a:xfrm>
          <a:prstGeom prst="straightConnector1">
            <a:avLst/>
          </a:prstGeom>
          <a:ln w="28575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6" name="Content Placeholder 2"/>
          <p:cNvSpPr txBox="1">
            <a:spLocks/>
          </p:cNvSpPr>
          <p:nvPr/>
        </p:nvSpPr>
        <p:spPr>
          <a:xfrm>
            <a:off x="457200" y="4540234"/>
            <a:ext cx="8229600" cy="19967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 want to delete 12</a:t>
            </a:r>
          </a:p>
          <a:p>
            <a:r>
              <a:rPr lang="en-US" sz="3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How?</a:t>
            </a:r>
            <a:r>
              <a:rPr lang="en-US" sz="1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Font typeface="Arial"/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Font typeface="Arial"/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Font typeface="Arial"/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252038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Operations on Binary Trees 2: Delete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idx="1"/>
          </p:nvPr>
        </p:nvSpPr>
        <p:spPr>
          <a:xfrm>
            <a:off x="457200" y="4465803"/>
            <a:ext cx="8229600" cy="1996755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3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sz="1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823476" y="3587251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</a:p>
        </p:txBody>
      </p:sp>
      <p:sp>
        <p:nvSpPr>
          <p:cNvPr id="25" name="Oval 24"/>
          <p:cNvSpPr/>
          <p:nvPr/>
        </p:nvSpPr>
        <p:spPr>
          <a:xfrm>
            <a:off x="3036130" y="3587251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</a:p>
        </p:txBody>
      </p:sp>
      <p:sp>
        <p:nvSpPr>
          <p:cNvPr id="26" name="Oval 25"/>
          <p:cNvSpPr/>
          <p:nvPr/>
        </p:nvSpPr>
        <p:spPr>
          <a:xfrm>
            <a:off x="1918530" y="2634235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</a:t>
            </a:r>
          </a:p>
        </p:txBody>
      </p:sp>
      <p:sp>
        <p:nvSpPr>
          <p:cNvPr id="27" name="Oval 26"/>
          <p:cNvSpPr/>
          <p:nvPr/>
        </p:nvSpPr>
        <p:spPr>
          <a:xfrm>
            <a:off x="4203828" y="1759528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2623186" y="2261130"/>
            <a:ext cx="1619249" cy="589280"/>
          </a:xfrm>
          <a:prstGeom prst="straightConnector1">
            <a:avLst/>
          </a:prstGeom>
          <a:ln w="28575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24" idx="7"/>
          </p:cNvCxnSpPr>
          <p:nvPr/>
        </p:nvCxnSpPr>
        <p:spPr>
          <a:xfrm flipH="1">
            <a:off x="1438034" y="3213233"/>
            <a:ext cx="569244" cy="479460"/>
          </a:xfrm>
          <a:prstGeom prst="straightConnector1">
            <a:avLst/>
          </a:prstGeom>
          <a:ln w="28575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2569180" y="3208080"/>
            <a:ext cx="569244" cy="479460"/>
          </a:xfrm>
          <a:prstGeom prst="straightConnector1">
            <a:avLst/>
          </a:prstGeom>
          <a:ln w="28575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 flipH="1">
            <a:off x="7586242" y="3587251"/>
            <a:ext cx="720000" cy="720000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12</a:t>
            </a:r>
          </a:p>
        </p:txBody>
      </p:sp>
      <p:sp>
        <p:nvSpPr>
          <p:cNvPr id="42" name="Oval 41"/>
          <p:cNvSpPr/>
          <p:nvPr/>
        </p:nvSpPr>
        <p:spPr>
          <a:xfrm flipH="1">
            <a:off x="5373588" y="3587251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</a:t>
            </a:r>
          </a:p>
        </p:txBody>
      </p:sp>
      <p:sp>
        <p:nvSpPr>
          <p:cNvPr id="43" name="Oval 42"/>
          <p:cNvSpPr/>
          <p:nvPr/>
        </p:nvSpPr>
        <p:spPr>
          <a:xfrm flipH="1">
            <a:off x="6491188" y="2634235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</a:t>
            </a:r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4887283" y="2261130"/>
            <a:ext cx="1619249" cy="589280"/>
          </a:xfrm>
          <a:prstGeom prst="straightConnector1">
            <a:avLst/>
          </a:prstGeom>
          <a:ln w="28575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41" idx="7"/>
          </p:cNvCxnSpPr>
          <p:nvPr/>
        </p:nvCxnSpPr>
        <p:spPr>
          <a:xfrm>
            <a:off x="7122440" y="3213233"/>
            <a:ext cx="569244" cy="479460"/>
          </a:xfrm>
          <a:prstGeom prst="straightConnector1">
            <a:avLst/>
          </a:prstGeom>
          <a:ln w="28575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>
            <a:off x="5991294" y="3208080"/>
            <a:ext cx="569244" cy="479460"/>
          </a:xfrm>
          <a:prstGeom prst="straightConnector1">
            <a:avLst/>
          </a:prstGeom>
          <a:ln w="28575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6" name="Content Placeholder 2"/>
          <p:cNvSpPr txBox="1">
            <a:spLocks/>
          </p:cNvSpPr>
          <p:nvPr/>
        </p:nvSpPr>
        <p:spPr>
          <a:xfrm>
            <a:off x="457200" y="4540234"/>
            <a:ext cx="8229600" cy="19967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 want to delete 12</a:t>
            </a:r>
          </a:p>
          <a:p>
            <a:r>
              <a:rPr lang="en-US" sz="3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How?</a:t>
            </a:r>
          </a:p>
          <a:p>
            <a:r>
              <a:rPr lang="en-US" sz="3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Easy. Remove it. 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sz="1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Font typeface="Arial"/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Font typeface="Arial"/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Font typeface="Arial"/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90778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Operations on Binary Trees 2: Delete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idx="1"/>
          </p:nvPr>
        </p:nvSpPr>
        <p:spPr>
          <a:xfrm>
            <a:off x="457200" y="4465803"/>
            <a:ext cx="8229600" cy="1996755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3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sz="1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823476" y="3587251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</a:p>
        </p:txBody>
      </p:sp>
      <p:sp>
        <p:nvSpPr>
          <p:cNvPr id="25" name="Oval 24"/>
          <p:cNvSpPr/>
          <p:nvPr/>
        </p:nvSpPr>
        <p:spPr>
          <a:xfrm>
            <a:off x="3036130" y="3587251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</a:p>
        </p:txBody>
      </p:sp>
      <p:sp>
        <p:nvSpPr>
          <p:cNvPr id="26" name="Oval 25"/>
          <p:cNvSpPr/>
          <p:nvPr/>
        </p:nvSpPr>
        <p:spPr>
          <a:xfrm>
            <a:off x="1918530" y="2634235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</a:t>
            </a:r>
          </a:p>
        </p:txBody>
      </p:sp>
      <p:sp>
        <p:nvSpPr>
          <p:cNvPr id="27" name="Oval 26"/>
          <p:cNvSpPr/>
          <p:nvPr/>
        </p:nvSpPr>
        <p:spPr>
          <a:xfrm>
            <a:off x="4203828" y="1759528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2623186" y="2261130"/>
            <a:ext cx="1619249" cy="589280"/>
          </a:xfrm>
          <a:prstGeom prst="straightConnector1">
            <a:avLst/>
          </a:prstGeom>
          <a:ln w="28575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24" idx="7"/>
          </p:cNvCxnSpPr>
          <p:nvPr/>
        </p:nvCxnSpPr>
        <p:spPr>
          <a:xfrm flipH="1">
            <a:off x="1438034" y="3213233"/>
            <a:ext cx="569244" cy="479460"/>
          </a:xfrm>
          <a:prstGeom prst="straightConnector1">
            <a:avLst/>
          </a:prstGeom>
          <a:ln w="28575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2569180" y="3208080"/>
            <a:ext cx="569244" cy="479460"/>
          </a:xfrm>
          <a:prstGeom prst="straightConnector1">
            <a:avLst/>
          </a:prstGeom>
          <a:ln w="28575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 flipH="1">
            <a:off x="5373588" y="3587251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</a:t>
            </a:r>
          </a:p>
        </p:txBody>
      </p:sp>
      <p:sp>
        <p:nvSpPr>
          <p:cNvPr id="43" name="Oval 42"/>
          <p:cNvSpPr/>
          <p:nvPr/>
        </p:nvSpPr>
        <p:spPr>
          <a:xfrm flipH="1">
            <a:off x="6491188" y="2634235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</a:t>
            </a:r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4887283" y="2261130"/>
            <a:ext cx="1619249" cy="589280"/>
          </a:xfrm>
          <a:prstGeom prst="straightConnector1">
            <a:avLst/>
          </a:prstGeom>
          <a:ln w="28575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>
            <a:off x="5991294" y="3208080"/>
            <a:ext cx="569244" cy="479460"/>
          </a:xfrm>
          <a:prstGeom prst="straightConnector1">
            <a:avLst/>
          </a:prstGeom>
          <a:ln w="28575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6" name="Content Placeholder 2"/>
          <p:cNvSpPr txBox="1">
            <a:spLocks/>
          </p:cNvSpPr>
          <p:nvPr/>
        </p:nvSpPr>
        <p:spPr>
          <a:xfrm>
            <a:off x="457200" y="4540234"/>
            <a:ext cx="8612372" cy="19967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Why was this easy?</a:t>
            </a:r>
          </a:p>
          <a:p>
            <a:r>
              <a:rPr lang="en-US" sz="3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Remember the rules:</a:t>
            </a:r>
          </a:p>
          <a:p>
            <a:pPr lvl="1"/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 each node, the value of all nodes in its left subtree must be less</a:t>
            </a:r>
          </a:p>
          <a:p>
            <a:pPr lvl="1"/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 each node, the value of all nodes in its right subtree must be greater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Font typeface="Arial"/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Font typeface="Arial"/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Font typeface="Arial"/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345835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Operations on Binary Trees 2: Delete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idx="1"/>
          </p:nvPr>
        </p:nvSpPr>
        <p:spPr>
          <a:xfrm>
            <a:off x="457200" y="4465803"/>
            <a:ext cx="8229600" cy="1996755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3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sz="1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823476" y="3587251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</a:p>
        </p:txBody>
      </p:sp>
      <p:sp>
        <p:nvSpPr>
          <p:cNvPr id="25" name="Oval 24"/>
          <p:cNvSpPr/>
          <p:nvPr/>
        </p:nvSpPr>
        <p:spPr>
          <a:xfrm>
            <a:off x="3036130" y="3587251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</a:p>
        </p:txBody>
      </p:sp>
      <p:sp>
        <p:nvSpPr>
          <p:cNvPr id="26" name="Oval 25"/>
          <p:cNvSpPr/>
          <p:nvPr/>
        </p:nvSpPr>
        <p:spPr>
          <a:xfrm>
            <a:off x="1918530" y="2634235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</a:t>
            </a:r>
          </a:p>
        </p:txBody>
      </p:sp>
      <p:sp>
        <p:nvSpPr>
          <p:cNvPr id="27" name="Oval 26"/>
          <p:cNvSpPr/>
          <p:nvPr/>
        </p:nvSpPr>
        <p:spPr>
          <a:xfrm>
            <a:off x="4203828" y="1759528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2623186" y="2261130"/>
            <a:ext cx="1619249" cy="589280"/>
          </a:xfrm>
          <a:prstGeom prst="straightConnector1">
            <a:avLst/>
          </a:prstGeom>
          <a:ln w="28575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24" idx="7"/>
          </p:cNvCxnSpPr>
          <p:nvPr/>
        </p:nvCxnSpPr>
        <p:spPr>
          <a:xfrm flipH="1">
            <a:off x="1438034" y="3213233"/>
            <a:ext cx="569244" cy="479460"/>
          </a:xfrm>
          <a:prstGeom prst="straightConnector1">
            <a:avLst/>
          </a:prstGeom>
          <a:ln w="28575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2569180" y="3208080"/>
            <a:ext cx="569244" cy="479460"/>
          </a:xfrm>
          <a:prstGeom prst="straightConnector1">
            <a:avLst/>
          </a:prstGeom>
          <a:ln w="28575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 flipH="1">
            <a:off x="5373588" y="3587251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</a:t>
            </a:r>
          </a:p>
        </p:txBody>
      </p:sp>
      <p:sp>
        <p:nvSpPr>
          <p:cNvPr id="43" name="Oval 42"/>
          <p:cNvSpPr/>
          <p:nvPr/>
        </p:nvSpPr>
        <p:spPr>
          <a:xfrm flipH="1">
            <a:off x="6491188" y="2634235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</a:t>
            </a:r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4887283" y="2261130"/>
            <a:ext cx="1619249" cy="589280"/>
          </a:xfrm>
          <a:prstGeom prst="straightConnector1">
            <a:avLst/>
          </a:prstGeom>
          <a:ln w="28575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>
            <a:off x="5991294" y="3208080"/>
            <a:ext cx="569244" cy="479460"/>
          </a:xfrm>
          <a:prstGeom prst="straightConnector1">
            <a:avLst/>
          </a:prstGeom>
          <a:ln w="28575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6" name="Content Placeholder 2"/>
          <p:cNvSpPr txBox="1">
            <a:spLocks/>
          </p:cNvSpPr>
          <p:nvPr/>
        </p:nvSpPr>
        <p:spPr>
          <a:xfrm>
            <a:off x="457200" y="4540234"/>
            <a:ext cx="8612372" cy="19967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Remember the rules:</a:t>
            </a:r>
          </a:p>
          <a:p>
            <a:pPr lvl="1"/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 each node, the value of all nodes in its left subtree must be less</a:t>
            </a:r>
          </a:p>
          <a:p>
            <a:pPr lvl="1"/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 each node, the value of all nodes in its right subtree must be greater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new tree observes these rules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sz="1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Font typeface="Arial"/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Font typeface="Arial"/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Font typeface="Arial"/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070263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Operations on Binary Trees 2: Delete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idx="1"/>
          </p:nvPr>
        </p:nvSpPr>
        <p:spPr>
          <a:xfrm>
            <a:off x="457200" y="4465803"/>
            <a:ext cx="8229600" cy="1996755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3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sz="1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823476" y="3587251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</a:p>
        </p:txBody>
      </p:sp>
      <p:sp>
        <p:nvSpPr>
          <p:cNvPr id="25" name="Oval 24"/>
          <p:cNvSpPr/>
          <p:nvPr/>
        </p:nvSpPr>
        <p:spPr>
          <a:xfrm>
            <a:off x="3036130" y="3587251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</a:p>
        </p:txBody>
      </p:sp>
      <p:sp>
        <p:nvSpPr>
          <p:cNvPr id="26" name="Oval 25"/>
          <p:cNvSpPr/>
          <p:nvPr/>
        </p:nvSpPr>
        <p:spPr>
          <a:xfrm>
            <a:off x="1918530" y="2634235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</a:t>
            </a:r>
          </a:p>
        </p:txBody>
      </p:sp>
      <p:sp>
        <p:nvSpPr>
          <p:cNvPr id="27" name="Oval 26"/>
          <p:cNvSpPr/>
          <p:nvPr/>
        </p:nvSpPr>
        <p:spPr>
          <a:xfrm>
            <a:off x="4203828" y="1759528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2623186" y="2261130"/>
            <a:ext cx="1619249" cy="589280"/>
          </a:xfrm>
          <a:prstGeom prst="straightConnector1">
            <a:avLst/>
          </a:prstGeom>
          <a:ln w="28575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24" idx="7"/>
          </p:cNvCxnSpPr>
          <p:nvPr/>
        </p:nvCxnSpPr>
        <p:spPr>
          <a:xfrm flipH="1">
            <a:off x="1438034" y="3213233"/>
            <a:ext cx="569244" cy="479460"/>
          </a:xfrm>
          <a:prstGeom prst="straightConnector1">
            <a:avLst/>
          </a:prstGeom>
          <a:ln w="28575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2569180" y="3208080"/>
            <a:ext cx="569244" cy="479460"/>
          </a:xfrm>
          <a:prstGeom prst="straightConnector1">
            <a:avLst/>
          </a:prstGeom>
          <a:ln w="28575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 flipH="1">
            <a:off x="5373588" y="3587251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</a:t>
            </a:r>
          </a:p>
        </p:txBody>
      </p:sp>
      <p:sp>
        <p:nvSpPr>
          <p:cNvPr id="43" name="Oval 42"/>
          <p:cNvSpPr/>
          <p:nvPr/>
        </p:nvSpPr>
        <p:spPr>
          <a:xfrm flipH="1">
            <a:off x="6491188" y="2634235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</a:t>
            </a:r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4887283" y="2261130"/>
            <a:ext cx="1619249" cy="589280"/>
          </a:xfrm>
          <a:prstGeom prst="straightConnector1">
            <a:avLst/>
          </a:prstGeom>
          <a:ln w="28575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>
            <a:off x="5991294" y="3208080"/>
            <a:ext cx="569244" cy="479460"/>
          </a:xfrm>
          <a:prstGeom prst="straightConnector1">
            <a:avLst/>
          </a:prstGeom>
          <a:ln w="28575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6" name="Content Placeholder 2"/>
          <p:cNvSpPr txBox="1">
            <a:spLocks/>
          </p:cNvSpPr>
          <p:nvPr/>
        </p:nvSpPr>
        <p:spPr>
          <a:xfrm>
            <a:off x="457200" y="4540234"/>
            <a:ext cx="8612372" cy="199675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So, deleting any leaf node preserves the BST (Binary Search Tree)</a:t>
            </a:r>
          </a:p>
          <a:p>
            <a:r>
              <a:rPr lang="en-US" sz="3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It is preserved because a BST must follow the 2 rules</a:t>
            </a:r>
          </a:p>
          <a:p>
            <a:r>
              <a:rPr lang="en-US" sz="3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And deleting a leaf node means the rules are observed</a:t>
            </a:r>
          </a:p>
          <a:p>
            <a:r>
              <a:rPr lang="en-US" sz="3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 we don’t need to do anything else to the BST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sz="1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Font typeface="Arial"/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Font typeface="Arial"/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Font typeface="Arial"/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4536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Structures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5370"/>
            <a:ext cx="8229600" cy="4996063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Expand your understanding of 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trees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unbalanced trees | well-balanced trees | </a:t>
            </a:r>
            <a:b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AVL trees</a:t>
            </a:r>
          </a:p>
          <a:p>
            <a:pPr>
              <a:lnSpc>
                <a:spcPct val="110000"/>
              </a:lnSpc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Understand types of tree traversal: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pre-order | in-order | post-order</a:t>
            </a:r>
          </a:p>
          <a:p>
            <a:pPr>
              <a:lnSpc>
                <a:spcPct val="110000"/>
              </a:lnSpc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Understand further searches: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breadth-first | depth-first</a:t>
            </a:r>
            <a:endParaRPr lang="en-US" sz="1400" dirty="0">
              <a:latin typeface="Courier New" panose="02070309020205020404" pitchFamily="49" charset="0"/>
              <a:ea typeface="Tahoma" panose="020B0604030504040204" pitchFamily="34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664767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Operations on Binary Trees 2: Delete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idx="1"/>
          </p:nvPr>
        </p:nvSpPr>
        <p:spPr>
          <a:xfrm>
            <a:off x="457200" y="4465803"/>
            <a:ext cx="8229600" cy="1996755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3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sz="1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823476" y="3587251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</a:p>
        </p:txBody>
      </p:sp>
      <p:sp>
        <p:nvSpPr>
          <p:cNvPr id="25" name="Oval 24"/>
          <p:cNvSpPr/>
          <p:nvPr/>
        </p:nvSpPr>
        <p:spPr>
          <a:xfrm>
            <a:off x="3036130" y="3587251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</a:p>
        </p:txBody>
      </p:sp>
      <p:sp>
        <p:nvSpPr>
          <p:cNvPr id="26" name="Oval 25"/>
          <p:cNvSpPr/>
          <p:nvPr/>
        </p:nvSpPr>
        <p:spPr>
          <a:xfrm>
            <a:off x="1918530" y="2634235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</a:t>
            </a:r>
          </a:p>
        </p:txBody>
      </p:sp>
      <p:sp>
        <p:nvSpPr>
          <p:cNvPr id="27" name="Oval 26"/>
          <p:cNvSpPr/>
          <p:nvPr/>
        </p:nvSpPr>
        <p:spPr>
          <a:xfrm>
            <a:off x="4203828" y="1759528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2623186" y="2261130"/>
            <a:ext cx="1619249" cy="589280"/>
          </a:xfrm>
          <a:prstGeom prst="straightConnector1">
            <a:avLst/>
          </a:prstGeom>
          <a:ln w="28575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24" idx="7"/>
          </p:cNvCxnSpPr>
          <p:nvPr/>
        </p:nvCxnSpPr>
        <p:spPr>
          <a:xfrm flipH="1">
            <a:off x="1438034" y="3213233"/>
            <a:ext cx="569244" cy="479460"/>
          </a:xfrm>
          <a:prstGeom prst="straightConnector1">
            <a:avLst/>
          </a:prstGeom>
          <a:ln w="28575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2569180" y="3208080"/>
            <a:ext cx="569244" cy="479460"/>
          </a:xfrm>
          <a:prstGeom prst="straightConnector1">
            <a:avLst/>
          </a:prstGeom>
          <a:ln w="28575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 flipH="1">
            <a:off x="7586242" y="3587251"/>
            <a:ext cx="720000" cy="720000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12</a:t>
            </a:r>
          </a:p>
        </p:txBody>
      </p:sp>
      <p:sp>
        <p:nvSpPr>
          <p:cNvPr id="42" name="Oval 41"/>
          <p:cNvSpPr/>
          <p:nvPr/>
        </p:nvSpPr>
        <p:spPr>
          <a:xfrm flipH="1">
            <a:off x="5373588" y="3587251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</a:t>
            </a:r>
          </a:p>
        </p:txBody>
      </p:sp>
      <p:sp>
        <p:nvSpPr>
          <p:cNvPr id="43" name="Oval 42"/>
          <p:cNvSpPr/>
          <p:nvPr/>
        </p:nvSpPr>
        <p:spPr>
          <a:xfrm flipH="1">
            <a:off x="6491188" y="2634235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</a:t>
            </a:r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4887283" y="2261130"/>
            <a:ext cx="1619249" cy="589280"/>
          </a:xfrm>
          <a:prstGeom prst="straightConnector1">
            <a:avLst/>
          </a:prstGeom>
          <a:ln w="28575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41" idx="7"/>
          </p:cNvCxnSpPr>
          <p:nvPr/>
        </p:nvCxnSpPr>
        <p:spPr>
          <a:xfrm>
            <a:off x="7122440" y="3213233"/>
            <a:ext cx="569244" cy="479460"/>
          </a:xfrm>
          <a:prstGeom prst="straightConnector1">
            <a:avLst/>
          </a:prstGeom>
          <a:ln w="28575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>
            <a:off x="5991294" y="3208080"/>
            <a:ext cx="569244" cy="479460"/>
          </a:xfrm>
          <a:prstGeom prst="straightConnector1">
            <a:avLst/>
          </a:prstGeom>
          <a:ln w="28575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7029467" y="4253125"/>
            <a:ext cx="720000" cy="1124847"/>
            <a:chOff x="7029467" y="4253125"/>
            <a:chExt cx="720000" cy="1124847"/>
          </a:xfrm>
        </p:grpSpPr>
        <p:sp>
          <p:nvSpPr>
            <p:cNvPr id="38" name="Oval 37"/>
            <p:cNvSpPr/>
            <p:nvPr/>
          </p:nvSpPr>
          <p:spPr>
            <a:xfrm flipH="1">
              <a:off x="7029467" y="4657972"/>
              <a:ext cx="720000" cy="720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9</a:t>
              </a:r>
            </a:p>
          </p:txBody>
        </p:sp>
        <p:cxnSp>
          <p:nvCxnSpPr>
            <p:cNvPr id="49" name="Straight Arrow Connector 48"/>
            <p:cNvCxnSpPr/>
            <p:nvPr/>
          </p:nvCxnSpPr>
          <p:spPr>
            <a:xfrm flipH="1">
              <a:off x="7522466" y="4253125"/>
              <a:ext cx="213270" cy="428144"/>
            </a:xfrm>
            <a:prstGeom prst="straightConnector1">
              <a:avLst/>
            </a:prstGeom>
            <a:ln w="28575"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2" name="Content Placeholder 2"/>
          <p:cNvSpPr txBox="1">
            <a:spLocks/>
          </p:cNvSpPr>
          <p:nvPr/>
        </p:nvSpPr>
        <p:spPr>
          <a:xfrm>
            <a:off x="457200" y="4540234"/>
            <a:ext cx="8229600" cy="19967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Here’s the BST with inserted 9</a:t>
            </a:r>
          </a:p>
          <a:p>
            <a:r>
              <a:rPr lang="en-US" sz="3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Now we want to delete 12</a:t>
            </a:r>
          </a:p>
          <a:p>
            <a:r>
              <a:rPr lang="en-US" sz="3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How? This BST is different; 12 has a child (9)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sz="1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Font typeface="Arial"/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Font typeface="Arial"/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Font typeface="Arial"/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948913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Operations on Binary Trees 2: Delete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idx="1"/>
          </p:nvPr>
        </p:nvSpPr>
        <p:spPr>
          <a:xfrm>
            <a:off x="457200" y="4465803"/>
            <a:ext cx="8229600" cy="1996755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3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sz="1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823476" y="3587251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</a:p>
        </p:txBody>
      </p:sp>
      <p:sp>
        <p:nvSpPr>
          <p:cNvPr id="25" name="Oval 24"/>
          <p:cNvSpPr/>
          <p:nvPr/>
        </p:nvSpPr>
        <p:spPr>
          <a:xfrm>
            <a:off x="3036130" y="3587251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</a:p>
        </p:txBody>
      </p:sp>
      <p:sp>
        <p:nvSpPr>
          <p:cNvPr id="26" name="Oval 25"/>
          <p:cNvSpPr/>
          <p:nvPr/>
        </p:nvSpPr>
        <p:spPr>
          <a:xfrm>
            <a:off x="1918530" y="2634235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</a:t>
            </a:r>
          </a:p>
        </p:txBody>
      </p:sp>
      <p:sp>
        <p:nvSpPr>
          <p:cNvPr id="27" name="Oval 26"/>
          <p:cNvSpPr/>
          <p:nvPr/>
        </p:nvSpPr>
        <p:spPr>
          <a:xfrm>
            <a:off x="4203828" y="1759528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2623186" y="2261130"/>
            <a:ext cx="1619249" cy="589280"/>
          </a:xfrm>
          <a:prstGeom prst="straightConnector1">
            <a:avLst/>
          </a:prstGeom>
          <a:ln w="28575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24" idx="7"/>
          </p:cNvCxnSpPr>
          <p:nvPr/>
        </p:nvCxnSpPr>
        <p:spPr>
          <a:xfrm flipH="1">
            <a:off x="1438034" y="3213233"/>
            <a:ext cx="569244" cy="479460"/>
          </a:xfrm>
          <a:prstGeom prst="straightConnector1">
            <a:avLst/>
          </a:prstGeom>
          <a:ln w="28575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2569180" y="3208080"/>
            <a:ext cx="569244" cy="479460"/>
          </a:xfrm>
          <a:prstGeom prst="straightConnector1">
            <a:avLst/>
          </a:prstGeom>
          <a:ln w="28575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 flipH="1">
            <a:off x="7586242" y="3587251"/>
            <a:ext cx="720000" cy="720000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12</a:t>
            </a:r>
          </a:p>
        </p:txBody>
      </p:sp>
      <p:sp>
        <p:nvSpPr>
          <p:cNvPr id="42" name="Oval 41"/>
          <p:cNvSpPr/>
          <p:nvPr/>
        </p:nvSpPr>
        <p:spPr>
          <a:xfrm flipH="1">
            <a:off x="5373588" y="3587251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</a:t>
            </a:r>
          </a:p>
        </p:txBody>
      </p:sp>
      <p:sp>
        <p:nvSpPr>
          <p:cNvPr id="43" name="Oval 42"/>
          <p:cNvSpPr/>
          <p:nvPr/>
        </p:nvSpPr>
        <p:spPr>
          <a:xfrm flipH="1">
            <a:off x="6491188" y="2634235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</a:t>
            </a:r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4887283" y="2261130"/>
            <a:ext cx="1619249" cy="589280"/>
          </a:xfrm>
          <a:prstGeom prst="straightConnector1">
            <a:avLst/>
          </a:prstGeom>
          <a:ln w="28575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41" idx="7"/>
          </p:cNvCxnSpPr>
          <p:nvPr/>
        </p:nvCxnSpPr>
        <p:spPr>
          <a:xfrm>
            <a:off x="7122440" y="3213233"/>
            <a:ext cx="569244" cy="479460"/>
          </a:xfrm>
          <a:prstGeom prst="straightConnector1">
            <a:avLst/>
          </a:prstGeom>
          <a:ln w="28575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>
            <a:off x="5991294" y="3208080"/>
            <a:ext cx="569244" cy="479460"/>
          </a:xfrm>
          <a:prstGeom prst="straightConnector1">
            <a:avLst/>
          </a:prstGeom>
          <a:ln w="28575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7029467" y="4253125"/>
            <a:ext cx="720000" cy="1124847"/>
            <a:chOff x="7029467" y="4253125"/>
            <a:chExt cx="720000" cy="1124847"/>
          </a:xfrm>
        </p:grpSpPr>
        <p:sp>
          <p:nvSpPr>
            <p:cNvPr id="38" name="Oval 37"/>
            <p:cNvSpPr/>
            <p:nvPr/>
          </p:nvSpPr>
          <p:spPr>
            <a:xfrm flipH="1">
              <a:off x="7029467" y="4657972"/>
              <a:ext cx="720000" cy="720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9</a:t>
              </a:r>
            </a:p>
          </p:txBody>
        </p:sp>
        <p:cxnSp>
          <p:nvCxnSpPr>
            <p:cNvPr id="49" name="Straight Arrow Connector 48"/>
            <p:cNvCxnSpPr/>
            <p:nvPr/>
          </p:nvCxnSpPr>
          <p:spPr>
            <a:xfrm flipH="1">
              <a:off x="7522466" y="4253125"/>
              <a:ext cx="213270" cy="428144"/>
            </a:xfrm>
            <a:prstGeom prst="straightConnector1">
              <a:avLst/>
            </a:prstGeom>
            <a:ln w="28575"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2" name="Content Placeholder 2"/>
          <p:cNvSpPr txBox="1">
            <a:spLocks/>
          </p:cNvSpPr>
          <p:nvPr/>
        </p:nvSpPr>
        <p:spPr>
          <a:xfrm>
            <a:off x="457200" y="4540234"/>
            <a:ext cx="8229600" cy="19967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But if we cut the link to 12 here…</a:t>
            </a:r>
          </a:p>
          <a:p>
            <a:r>
              <a:rPr lang="en-US" sz="3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… we will lose everything below it…</a:t>
            </a:r>
          </a:p>
          <a:p>
            <a:r>
              <a:rPr lang="en-US" sz="3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… including the 9!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sz="1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Font typeface="Arial"/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Font typeface="Arial"/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Font typeface="Arial"/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 flipV="1">
            <a:off x="7134667" y="3211417"/>
            <a:ext cx="467833" cy="43505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867436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Operations on Binary Trees 2: Delete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idx="1"/>
          </p:nvPr>
        </p:nvSpPr>
        <p:spPr>
          <a:xfrm>
            <a:off x="457200" y="4465803"/>
            <a:ext cx="8229600" cy="1996755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3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sz="1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823476" y="3587251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</a:p>
        </p:txBody>
      </p:sp>
      <p:sp>
        <p:nvSpPr>
          <p:cNvPr id="25" name="Oval 24"/>
          <p:cNvSpPr/>
          <p:nvPr/>
        </p:nvSpPr>
        <p:spPr>
          <a:xfrm>
            <a:off x="3036130" y="3587251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</a:p>
        </p:txBody>
      </p:sp>
      <p:sp>
        <p:nvSpPr>
          <p:cNvPr id="26" name="Oval 25"/>
          <p:cNvSpPr/>
          <p:nvPr/>
        </p:nvSpPr>
        <p:spPr>
          <a:xfrm>
            <a:off x="1918530" y="2634235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</a:t>
            </a:r>
          </a:p>
        </p:txBody>
      </p:sp>
      <p:sp>
        <p:nvSpPr>
          <p:cNvPr id="27" name="Oval 26"/>
          <p:cNvSpPr/>
          <p:nvPr/>
        </p:nvSpPr>
        <p:spPr>
          <a:xfrm>
            <a:off x="4203828" y="1759528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2623186" y="2261130"/>
            <a:ext cx="1619249" cy="589280"/>
          </a:xfrm>
          <a:prstGeom prst="straightConnector1">
            <a:avLst/>
          </a:prstGeom>
          <a:ln w="28575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24" idx="7"/>
          </p:cNvCxnSpPr>
          <p:nvPr/>
        </p:nvCxnSpPr>
        <p:spPr>
          <a:xfrm flipH="1">
            <a:off x="1438034" y="3213233"/>
            <a:ext cx="569244" cy="479460"/>
          </a:xfrm>
          <a:prstGeom prst="straightConnector1">
            <a:avLst/>
          </a:prstGeom>
          <a:ln w="28575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2569180" y="3208080"/>
            <a:ext cx="569244" cy="479460"/>
          </a:xfrm>
          <a:prstGeom prst="straightConnector1">
            <a:avLst/>
          </a:prstGeom>
          <a:ln w="28575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 flipH="1">
            <a:off x="7586242" y="3587251"/>
            <a:ext cx="720000" cy="720000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12</a:t>
            </a:r>
          </a:p>
        </p:txBody>
      </p:sp>
      <p:sp>
        <p:nvSpPr>
          <p:cNvPr id="42" name="Oval 41"/>
          <p:cNvSpPr/>
          <p:nvPr/>
        </p:nvSpPr>
        <p:spPr>
          <a:xfrm flipH="1">
            <a:off x="5373588" y="3587251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</a:t>
            </a:r>
          </a:p>
        </p:txBody>
      </p:sp>
      <p:sp>
        <p:nvSpPr>
          <p:cNvPr id="43" name="Oval 42"/>
          <p:cNvSpPr/>
          <p:nvPr/>
        </p:nvSpPr>
        <p:spPr>
          <a:xfrm flipH="1">
            <a:off x="6491188" y="2634235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</a:t>
            </a:r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4887283" y="2261130"/>
            <a:ext cx="1619249" cy="589280"/>
          </a:xfrm>
          <a:prstGeom prst="straightConnector1">
            <a:avLst/>
          </a:prstGeom>
          <a:ln w="28575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41" idx="7"/>
          </p:cNvCxnSpPr>
          <p:nvPr/>
        </p:nvCxnSpPr>
        <p:spPr>
          <a:xfrm>
            <a:off x="7122440" y="3213233"/>
            <a:ext cx="569244" cy="479460"/>
          </a:xfrm>
          <a:prstGeom prst="straightConnector1">
            <a:avLst/>
          </a:prstGeom>
          <a:ln w="28575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>
            <a:off x="5991294" y="3208080"/>
            <a:ext cx="569244" cy="479460"/>
          </a:xfrm>
          <a:prstGeom prst="straightConnector1">
            <a:avLst/>
          </a:prstGeom>
          <a:ln w="28575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7029467" y="4253125"/>
            <a:ext cx="720000" cy="1124847"/>
            <a:chOff x="7029467" y="4253125"/>
            <a:chExt cx="720000" cy="1124847"/>
          </a:xfrm>
        </p:grpSpPr>
        <p:sp>
          <p:nvSpPr>
            <p:cNvPr id="38" name="Oval 37"/>
            <p:cNvSpPr/>
            <p:nvPr/>
          </p:nvSpPr>
          <p:spPr>
            <a:xfrm flipH="1">
              <a:off x="7029467" y="4657972"/>
              <a:ext cx="720000" cy="720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9</a:t>
              </a:r>
            </a:p>
          </p:txBody>
        </p:sp>
        <p:cxnSp>
          <p:nvCxnSpPr>
            <p:cNvPr id="49" name="Straight Arrow Connector 48"/>
            <p:cNvCxnSpPr/>
            <p:nvPr/>
          </p:nvCxnSpPr>
          <p:spPr>
            <a:xfrm flipH="1">
              <a:off x="7522466" y="4253125"/>
              <a:ext cx="213270" cy="428144"/>
            </a:xfrm>
            <a:prstGeom prst="straightConnector1">
              <a:avLst/>
            </a:prstGeom>
            <a:ln w="28575"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2" name="Content Placeholder 2"/>
          <p:cNvSpPr txBox="1">
            <a:spLocks/>
          </p:cNvSpPr>
          <p:nvPr/>
        </p:nvSpPr>
        <p:spPr>
          <a:xfrm>
            <a:off x="457200" y="4540234"/>
            <a:ext cx="8229600" cy="23177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 need to attach what will be the</a:t>
            </a:r>
            <a:br>
              <a:rPr lang="en-US" sz="3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3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new parent of 9, to 9	</a:t>
            </a:r>
          </a:p>
          <a:p>
            <a:pPr marL="0" indent="0">
              <a:buFont typeface="Arial"/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Font typeface="Arial"/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Font typeface="Arial"/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 flipV="1">
            <a:off x="7134667" y="3211417"/>
            <a:ext cx="467833" cy="43505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318920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Straight Arrow Connector 39"/>
          <p:cNvCxnSpPr>
            <a:stCxn id="43" idx="4"/>
          </p:cNvCxnSpPr>
          <p:nvPr/>
        </p:nvCxnSpPr>
        <p:spPr>
          <a:xfrm>
            <a:off x="6851188" y="3354235"/>
            <a:ext cx="415804" cy="130373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Operations on Binary Trees 2: Delete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idx="1"/>
          </p:nvPr>
        </p:nvSpPr>
        <p:spPr>
          <a:xfrm>
            <a:off x="457200" y="4465803"/>
            <a:ext cx="8229600" cy="1996755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3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sz="1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823476" y="3587251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</a:p>
        </p:txBody>
      </p:sp>
      <p:sp>
        <p:nvSpPr>
          <p:cNvPr id="25" name="Oval 24"/>
          <p:cNvSpPr/>
          <p:nvPr/>
        </p:nvSpPr>
        <p:spPr>
          <a:xfrm>
            <a:off x="3036130" y="3587251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</a:p>
        </p:txBody>
      </p:sp>
      <p:sp>
        <p:nvSpPr>
          <p:cNvPr id="26" name="Oval 25"/>
          <p:cNvSpPr/>
          <p:nvPr/>
        </p:nvSpPr>
        <p:spPr>
          <a:xfrm>
            <a:off x="1918530" y="2634235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</a:t>
            </a:r>
          </a:p>
        </p:txBody>
      </p:sp>
      <p:sp>
        <p:nvSpPr>
          <p:cNvPr id="27" name="Oval 26"/>
          <p:cNvSpPr/>
          <p:nvPr/>
        </p:nvSpPr>
        <p:spPr>
          <a:xfrm>
            <a:off x="4203828" y="1759528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2623186" y="2261130"/>
            <a:ext cx="1619249" cy="589280"/>
          </a:xfrm>
          <a:prstGeom prst="straightConnector1">
            <a:avLst/>
          </a:prstGeom>
          <a:ln w="28575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24" idx="7"/>
          </p:cNvCxnSpPr>
          <p:nvPr/>
        </p:nvCxnSpPr>
        <p:spPr>
          <a:xfrm flipH="1">
            <a:off x="1438034" y="3213233"/>
            <a:ext cx="569244" cy="479460"/>
          </a:xfrm>
          <a:prstGeom prst="straightConnector1">
            <a:avLst/>
          </a:prstGeom>
          <a:ln w="28575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2569180" y="3208080"/>
            <a:ext cx="569244" cy="479460"/>
          </a:xfrm>
          <a:prstGeom prst="straightConnector1">
            <a:avLst/>
          </a:prstGeom>
          <a:ln w="28575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 flipH="1">
            <a:off x="7586242" y="3587251"/>
            <a:ext cx="720000" cy="720000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12</a:t>
            </a:r>
          </a:p>
        </p:txBody>
      </p:sp>
      <p:sp>
        <p:nvSpPr>
          <p:cNvPr id="42" name="Oval 41"/>
          <p:cNvSpPr/>
          <p:nvPr/>
        </p:nvSpPr>
        <p:spPr>
          <a:xfrm flipH="1">
            <a:off x="5373588" y="3587251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</a:t>
            </a:r>
          </a:p>
        </p:txBody>
      </p:sp>
      <p:sp>
        <p:nvSpPr>
          <p:cNvPr id="43" name="Oval 42"/>
          <p:cNvSpPr/>
          <p:nvPr/>
        </p:nvSpPr>
        <p:spPr>
          <a:xfrm flipH="1">
            <a:off x="6491188" y="2634235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</a:t>
            </a:r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4887283" y="2261130"/>
            <a:ext cx="1619249" cy="589280"/>
          </a:xfrm>
          <a:prstGeom prst="straightConnector1">
            <a:avLst/>
          </a:prstGeom>
          <a:ln w="28575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41" idx="7"/>
          </p:cNvCxnSpPr>
          <p:nvPr/>
        </p:nvCxnSpPr>
        <p:spPr>
          <a:xfrm>
            <a:off x="7122440" y="3213233"/>
            <a:ext cx="569244" cy="479460"/>
          </a:xfrm>
          <a:prstGeom prst="straightConnector1">
            <a:avLst/>
          </a:prstGeom>
          <a:ln w="28575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>
            <a:off x="5991294" y="3208080"/>
            <a:ext cx="569244" cy="479460"/>
          </a:xfrm>
          <a:prstGeom prst="straightConnector1">
            <a:avLst/>
          </a:prstGeom>
          <a:ln w="28575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7029467" y="4253125"/>
            <a:ext cx="720000" cy="1124847"/>
            <a:chOff x="7029467" y="4253125"/>
            <a:chExt cx="720000" cy="1124847"/>
          </a:xfrm>
        </p:grpSpPr>
        <p:sp>
          <p:nvSpPr>
            <p:cNvPr id="38" name="Oval 37"/>
            <p:cNvSpPr/>
            <p:nvPr/>
          </p:nvSpPr>
          <p:spPr>
            <a:xfrm flipH="1">
              <a:off x="7029467" y="4657972"/>
              <a:ext cx="720000" cy="720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9</a:t>
              </a:r>
            </a:p>
          </p:txBody>
        </p:sp>
        <p:cxnSp>
          <p:nvCxnSpPr>
            <p:cNvPr id="49" name="Straight Arrow Connector 48"/>
            <p:cNvCxnSpPr/>
            <p:nvPr/>
          </p:nvCxnSpPr>
          <p:spPr>
            <a:xfrm flipH="1">
              <a:off x="7522466" y="4253125"/>
              <a:ext cx="213270" cy="428144"/>
            </a:xfrm>
            <a:prstGeom prst="straightConnector1">
              <a:avLst/>
            </a:prstGeom>
            <a:ln w="28575"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2" name="Content Placeholder 2"/>
          <p:cNvSpPr txBox="1">
            <a:spLocks/>
          </p:cNvSpPr>
          <p:nvPr/>
        </p:nvSpPr>
        <p:spPr>
          <a:xfrm>
            <a:off x="457200" y="4540234"/>
            <a:ext cx="8229600" cy="23177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 need to attach what will be the</a:t>
            </a:r>
            <a:br>
              <a:rPr lang="en-US" sz="3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3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new parent of 9, to 9	</a:t>
            </a:r>
          </a:p>
          <a:p>
            <a:pPr marL="0" indent="0">
              <a:buNone/>
            </a:pPr>
            <a:endParaRPr lang="en-US" sz="3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Font typeface="Arial"/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Font typeface="Arial"/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Font typeface="Arial"/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 flipV="1">
            <a:off x="7134667" y="3211417"/>
            <a:ext cx="467833" cy="43505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960507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Straight Arrow Connector 39"/>
          <p:cNvCxnSpPr>
            <a:stCxn id="43" idx="4"/>
          </p:cNvCxnSpPr>
          <p:nvPr/>
        </p:nvCxnSpPr>
        <p:spPr>
          <a:xfrm>
            <a:off x="6851188" y="3354235"/>
            <a:ext cx="415804" cy="130373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Operations on Binary Trees 2: Delete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idx="1"/>
          </p:nvPr>
        </p:nvSpPr>
        <p:spPr>
          <a:xfrm>
            <a:off x="457200" y="4465803"/>
            <a:ext cx="8229600" cy="1996755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3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sz="1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823476" y="3587251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</a:p>
        </p:txBody>
      </p:sp>
      <p:sp>
        <p:nvSpPr>
          <p:cNvPr id="25" name="Oval 24"/>
          <p:cNvSpPr/>
          <p:nvPr/>
        </p:nvSpPr>
        <p:spPr>
          <a:xfrm>
            <a:off x="3036130" y="3587251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</a:p>
        </p:txBody>
      </p:sp>
      <p:sp>
        <p:nvSpPr>
          <p:cNvPr id="26" name="Oval 25"/>
          <p:cNvSpPr/>
          <p:nvPr/>
        </p:nvSpPr>
        <p:spPr>
          <a:xfrm>
            <a:off x="1918530" y="2634235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</a:t>
            </a:r>
          </a:p>
        </p:txBody>
      </p:sp>
      <p:sp>
        <p:nvSpPr>
          <p:cNvPr id="27" name="Oval 26"/>
          <p:cNvSpPr/>
          <p:nvPr/>
        </p:nvSpPr>
        <p:spPr>
          <a:xfrm>
            <a:off x="4203828" y="1759528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2623186" y="2261130"/>
            <a:ext cx="1619249" cy="589280"/>
          </a:xfrm>
          <a:prstGeom prst="straightConnector1">
            <a:avLst/>
          </a:prstGeom>
          <a:ln w="28575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24" idx="7"/>
          </p:cNvCxnSpPr>
          <p:nvPr/>
        </p:nvCxnSpPr>
        <p:spPr>
          <a:xfrm flipH="1">
            <a:off x="1438034" y="3213233"/>
            <a:ext cx="569244" cy="479460"/>
          </a:xfrm>
          <a:prstGeom prst="straightConnector1">
            <a:avLst/>
          </a:prstGeom>
          <a:ln w="28575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2569180" y="3208080"/>
            <a:ext cx="569244" cy="479460"/>
          </a:xfrm>
          <a:prstGeom prst="straightConnector1">
            <a:avLst/>
          </a:prstGeom>
          <a:ln w="28575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 flipH="1">
            <a:off x="5373588" y="3587251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</a:t>
            </a:r>
          </a:p>
        </p:txBody>
      </p:sp>
      <p:sp>
        <p:nvSpPr>
          <p:cNvPr id="43" name="Oval 42"/>
          <p:cNvSpPr/>
          <p:nvPr/>
        </p:nvSpPr>
        <p:spPr>
          <a:xfrm flipH="1">
            <a:off x="6491188" y="2634235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</a:t>
            </a:r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4887283" y="2261130"/>
            <a:ext cx="1619249" cy="589280"/>
          </a:xfrm>
          <a:prstGeom prst="straightConnector1">
            <a:avLst/>
          </a:prstGeom>
          <a:ln w="28575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>
            <a:off x="5991294" y="3208080"/>
            <a:ext cx="569244" cy="479460"/>
          </a:xfrm>
          <a:prstGeom prst="straightConnector1">
            <a:avLst/>
          </a:prstGeom>
          <a:ln w="28575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 flipH="1">
            <a:off x="7029467" y="4657972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9</a:t>
            </a:r>
          </a:p>
        </p:txBody>
      </p:sp>
      <p:sp>
        <p:nvSpPr>
          <p:cNvPr id="32" name="Content Placeholder 2"/>
          <p:cNvSpPr txBox="1">
            <a:spLocks/>
          </p:cNvSpPr>
          <p:nvPr/>
        </p:nvSpPr>
        <p:spPr>
          <a:xfrm>
            <a:off x="457200" y="4540234"/>
            <a:ext cx="8229600" cy="23177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 need to attach what will be the</a:t>
            </a:r>
            <a:br>
              <a:rPr lang="en-US" sz="3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3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new parent of 9, to 9</a:t>
            </a:r>
          </a:p>
          <a:p>
            <a:r>
              <a:rPr lang="en-US" sz="3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Then remove 12</a:t>
            </a:r>
          </a:p>
          <a:p>
            <a:pPr marL="0" indent="0">
              <a:buNone/>
            </a:pPr>
            <a:endParaRPr lang="en-US" sz="3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Font typeface="Arial"/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Font typeface="Arial"/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Font typeface="Arial"/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968458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Operations on Binary Trees 2: Delete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idx="1"/>
          </p:nvPr>
        </p:nvSpPr>
        <p:spPr>
          <a:xfrm>
            <a:off x="457200" y="4465803"/>
            <a:ext cx="8229600" cy="1996755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3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sz="1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823476" y="3587251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</a:p>
        </p:txBody>
      </p:sp>
      <p:sp>
        <p:nvSpPr>
          <p:cNvPr id="25" name="Oval 24"/>
          <p:cNvSpPr/>
          <p:nvPr/>
        </p:nvSpPr>
        <p:spPr>
          <a:xfrm>
            <a:off x="3036130" y="3587251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</a:p>
        </p:txBody>
      </p:sp>
      <p:sp>
        <p:nvSpPr>
          <p:cNvPr id="26" name="Oval 25"/>
          <p:cNvSpPr/>
          <p:nvPr/>
        </p:nvSpPr>
        <p:spPr>
          <a:xfrm>
            <a:off x="1918530" y="2634235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</a:t>
            </a:r>
          </a:p>
        </p:txBody>
      </p:sp>
      <p:sp>
        <p:nvSpPr>
          <p:cNvPr id="27" name="Oval 26"/>
          <p:cNvSpPr/>
          <p:nvPr/>
        </p:nvSpPr>
        <p:spPr>
          <a:xfrm>
            <a:off x="4203828" y="1759528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2623186" y="2261130"/>
            <a:ext cx="1619249" cy="589280"/>
          </a:xfrm>
          <a:prstGeom prst="straightConnector1">
            <a:avLst/>
          </a:prstGeom>
          <a:ln w="28575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24" idx="7"/>
          </p:cNvCxnSpPr>
          <p:nvPr/>
        </p:nvCxnSpPr>
        <p:spPr>
          <a:xfrm flipH="1">
            <a:off x="1438034" y="3213233"/>
            <a:ext cx="569244" cy="479460"/>
          </a:xfrm>
          <a:prstGeom prst="straightConnector1">
            <a:avLst/>
          </a:prstGeom>
          <a:ln w="28575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2569180" y="3208080"/>
            <a:ext cx="569244" cy="479460"/>
          </a:xfrm>
          <a:prstGeom prst="straightConnector1">
            <a:avLst/>
          </a:prstGeom>
          <a:ln w="28575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 flipH="1">
            <a:off x="5373588" y="3587251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</a:t>
            </a:r>
          </a:p>
        </p:txBody>
      </p:sp>
      <p:sp>
        <p:nvSpPr>
          <p:cNvPr id="43" name="Oval 42"/>
          <p:cNvSpPr/>
          <p:nvPr/>
        </p:nvSpPr>
        <p:spPr>
          <a:xfrm flipH="1">
            <a:off x="6491188" y="2634235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</a:t>
            </a:r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4887283" y="2261130"/>
            <a:ext cx="1619249" cy="589280"/>
          </a:xfrm>
          <a:prstGeom prst="straightConnector1">
            <a:avLst/>
          </a:prstGeom>
          <a:ln w="28575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>
            <a:off x="5991294" y="3208080"/>
            <a:ext cx="569244" cy="479460"/>
          </a:xfrm>
          <a:prstGeom prst="straightConnector1">
            <a:avLst/>
          </a:prstGeom>
          <a:ln w="28575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Content Placeholder 2"/>
          <p:cNvSpPr txBox="1">
            <a:spLocks/>
          </p:cNvSpPr>
          <p:nvPr/>
        </p:nvSpPr>
        <p:spPr>
          <a:xfrm>
            <a:off x="457200" y="4540234"/>
            <a:ext cx="8229600" cy="23177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 need to attach what will be the</a:t>
            </a:r>
            <a:br>
              <a:rPr lang="en-US" sz="3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3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new parent of 9, to 9</a:t>
            </a:r>
          </a:p>
          <a:p>
            <a:r>
              <a:rPr lang="en-US" sz="3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Then remove 12…</a:t>
            </a:r>
          </a:p>
          <a:p>
            <a:r>
              <a:rPr lang="en-US" sz="3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… to give us the new tree</a:t>
            </a:r>
          </a:p>
          <a:p>
            <a:pPr marL="0" indent="0">
              <a:buNone/>
            </a:pPr>
            <a:endParaRPr lang="en-US" sz="3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Font typeface="Arial"/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Font typeface="Arial"/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Font typeface="Arial"/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8" name="Oval 17"/>
          <p:cNvSpPr/>
          <p:nvPr/>
        </p:nvSpPr>
        <p:spPr>
          <a:xfrm flipH="1">
            <a:off x="7586242" y="3587251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9</a:t>
            </a:r>
          </a:p>
        </p:txBody>
      </p:sp>
      <p:cxnSp>
        <p:nvCxnSpPr>
          <p:cNvPr id="20" name="Straight Arrow Connector 19"/>
          <p:cNvCxnSpPr>
            <a:endCxn id="18" idx="7"/>
          </p:cNvCxnSpPr>
          <p:nvPr/>
        </p:nvCxnSpPr>
        <p:spPr>
          <a:xfrm>
            <a:off x="7122440" y="3213233"/>
            <a:ext cx="569244" cy="479460"/>
          </a:xfrm>
          <a:prstGeom prst="straightConnector1">
            <a:avLst/>
          </a:prstGeom>
          <a:ln w="28575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691318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Operations on Binary Trees 2: Delete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idx="1"/>
          </p:nvPr>
        </p:nvSpPr>
        <p:spPr>
          <a:xfrm>
            <a:off x="457200" y="4465803"/>
            <a:ext cx="8229600" cy="1996755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3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sz="1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823476" y="3587251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</a:p>
        </p:txBody>
      </p:sp>
      <p:sp>
        <p:nvSpPr>
          <p:cNvPr id="25" name="Oval 24"/>
          <p:cNvSpPr/>
          <p:nvPr/>
        </p:nvSpPr>
        <p:spPr>
          <a:xfrm>
            <a:off x="3036130" y="3587251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</a:p>
        </p:txBody>
      </p:sp>
      <p:sp>
        <p:nvSpPr>
          <p:cNvPr id="26" name="Oval 25"/>
          <p:cNvSpPr/>
          <p:nvPr/>
        </p:nvSpPr>
        <p:spPr>
          <a:xfrm>
            <a:off x="1918530" y="2634235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</a:t>
            </a:r>
          </a:p>
        </p:txBody>
      </p:sp>
      <p:sp>
        <p:nvSpPr>
          <p:cNvPr id="27" name="Oval 26"/>
          <p:cNvSpPr/>
          <p:nvPr/>
        </p:nvSpPr>
        <p:spPr>
          <a:xfrm>
            <a:off x="4203828" y="1759528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2623186" y="2261130"/>
            <a:ext cx="1619249" cy="589280"/>
          </a:xfrm>
          <a:prstGeom prst="straightConnector1">
            <a:avLst/>
          </a:prstGeom>
          <a:ln w="28575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24" idx="7"/>
          </p:cNvCxnSpPr>
          <p:nvPr/>
        </p:nvCxnSpPr>
        <p:spPr>
          <a:xfrm flipH="1">
            <a:off x="1438034" y="3213233"/>
            <a:ext cx="569244" cy="479460"/>
          </a:xfrm>
          <a:prstGeom prst="straightConnector1">
            <a:avLst/>
          </a:prstGeom>
          <a:ln w="28575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2569180" y="3208080"/>
            <a:ext cx="569244" cy="479460"/>
          </a:xfrm>
          <a:prstGeom prst="straightConnector1">
            <a:avLst/>
          </a:prstGeom>
          <a:ln w="28575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 flipH="1">
            <a:off x="5373588" y="3587251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</a:t>
            </a:r>
          </a:p>
        </p:txBody>
      </p:sp>
      <p:sp>
        <p:nvSpPr>
          <p:cNvPr id="43" name="Oval 42"/>
          <p:cNvSpPr/>
          <p:nvPr/>
        </p:nvSpPr>
        <p:spPr>
          <a:xfrm flipH="1">
            <a:off x="6491188" y="2634235"/>
            <a:ext cx="720000" cy="720000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</a:t>
            </a:r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4887283" y="2261130"/>
            <a:ext cx="1619249" cy="589280"/>
          </a:xfrm>
          <a:prstGeom prst="straightConnector1">
            <a:avLst/>
          </a:prstGeom>
          <a:ln w="28575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41" idx="7"/>
          </p:cNvCxnSpPr>
          <p:nvPr/>
        </p:nvCxnSpPr>
        <p:spPr>
          <a:xfrm>
            <a:off x="7122440" y="3213233"/>
            <a:ext cx="569244" cy="479460"/>
          </a:xfrm>
          <a:prstGeom prst="straightConnector1">
            <a:avLst/>
          </a:prstGeom>
          <a:ln w="28575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>
            <a:off x="5991294" y="3208080"/>
            <a:ext cx="569244" cy="479460"/>
          </a:xfrm>
          <a:prstGeom prst="straightConnector1">
            <a:avLst/>
          </a:prstGeom>
          <a:ln w="28575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6" name="Content Placeholder 2"/>
          <p:cNvSpPr txBox="1">
            <a:spLocks/>
          </p:cNvSpPr>
          <p:nvPr/>
        </p:nvSpPr>
        <p:spPr>
          <a:xfrm>
            <a:off x="457200" y="4540234"/>
            <a:ext cx="8229600" cy="19967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Now, looking again at the original BST</a:t>
            </a:r>
          </a:p>
          <a:p>
            <a:r>
              <a:rPr lang="en-US" sz="3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 now want to delete 8</a:t>
            </a:r>
          </a:p>
          <a:p>
            <a:r>
              <a:rPr lang="en-US" sz="3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But hold on – it has TWO children, 6 and 12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Font typeface="Arial"/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Font typeface="Arial"/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Font typeface="Arial"/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8" name="Oval 17"/>
          <p:cNvSpPr/>
          <p:nvPr/>
        </p:nvSpPr>
        <p:spPr>
          <a:xfrm flipH="1">
            <a:off x="7586242" y="3587251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364913793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Operations on Binary Trees 2: Delete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idx="1"/>
          </p:nvPr>
        </p:nvSpPr>
        <p:spPr>
          <a:xfrm>
            <a:off x="457200" y="4465803"/>
            <a:ext cx="8229600" cy="1996755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3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sz="1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823476" y="3587251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</a:p>
        </p:txBody>
      </p:sp>
      <p:sp>
        <p:nvSpPr>
          <p:cNvPr id="25" name="Oval 24"/>
          <p:cNvSpPr/>
          <p:nvPr/>
        </p:nvSpPr>
        <p:spPr>
          <a:xfrm>
            <a:off x="3036130" y="3587251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</a:p>
        </p:txBody>
      </p:sp>
      <p:sp>
        <p:nvSpPr>
          <p:cNvPr id="26" name="Oval 25"/>
          <p:cNvSpPr/>
          <p:nvPr/>
        </p:nvSpPr>
        <p:spPr>
          <a:xfrm>
            <a:off x="1918530" y="2634235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</a:t>
            </a:r>
          </a:p>
        </p:txBody>
      </p:sp>
      <p:sp>
        <p:nvSpPr>
          <p:cNvPr id="27" name="Oval 26"/>
          <p:cNvSpPr/>
          <p:nvPr/>
        </p:nvSpPr>
        <p:spPr>
          <a:xfrm>
            <a:off x="4203828" y="1759528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2623186" y="2261130"/>
            <a:ext cx="1619249" cy="589280"/>
          </a:xfrm>
          <a:prstGeom prst="straightConnector1">
            <a:avLst/>
          </a:prstGeom>
          <a:ln w="28575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24" idx="7"/>
          </p:cNvCxnSpPr>
          <p:nvPr/>
        </p:nvCxnSpPr>
        <p:spPr>
          <a:xfrm flipH="1">
            <a:off x="1438034" y="3213233"/>
            <a:ext cx="569244" cy="479460"/>
          </a:xfrm>
          <a:prstGeom prst="straightConnector1">
            <a:avLst/>
          </a:prstGeom>
          <a:ln w="28575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2569180" y="3208080"/>
            <a:ext cx="569244" cy="479460"/>
          </a:xfrm>
          <a:prstGeom prst="straightConnector1">
            <a:avLst/>
          </a:prstGeom>
          <a:ln w="28575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 flipH="1">
            <a:off x="5373588" y="3587251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</a:t>
            </a:r>
          </a:p>
        </p:txBody>
      </p:sp>
      <p:sp>
        <p:nvSpPr>
          <p:cNvPr id="43" name="Oval 42"/>
          <p:cNvSpPr/>
          <p:nvPr/>
        </p:nvSpPr>
        <p:spPr>
          <a:xfrm flipH="1">
            <a:off x="6491188" y="2634235"/>
            <a:ext cx="720000" cy="720000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</a:t>
            </a:r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4887283" y="2261130"/>
            <a:ext cx="1619249" cy="589280"/>
          </a:xfrm>
          <a:prstGeom prst="straightConnector1">
            <a:avLst/>
          </a:prstGeom>
          <a:ln w="28575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41" idx="7"/>
          </p:cNvCxnSpPr>
          <p:nvPr/>
        </p:nvCxnSpPr>
        <p:spPr>
          <a:xfrm>
            <a:off x="7122440" y="3213233"/>
            <a:ext cx="569244" cy="479460"/>
          </a:xfrm>
          <a:prstGeom prst="straightConnector1">
            <a:avLst/>
          </a:prstGeom>
          <a:ln w="28575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>
            <a:off x="5991294" y="3208080"/>
            <a:ext cx="569244" cy="479460"/>
          </a:xfrm>
          <a:prstGeom prst="straightConnector1">
            <a:avLst/>
          </a:prstGeom>
          <a:ln w="28575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6" name="Content Placeholder 2"/>
          <p:cNvSpPr txBox="1">
            <a:spLocks/>
          </p:cNvSpPr>
          <p:nvPr/>
        </p:nvSpPr>
        <p:spPr>
          <a:xfrm>
            <a:off x="457200" y="4540234"/>
            <a:ext cx="8229600" cy="19967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If we cut this link…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Font typeface="Arial"/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Font typeface="Arial"/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Font typeface="Arial"/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8" name="Oval 17"/>
          <p:cNvSpPr/>
          <p:nvPr/>
        </p:nvSpPr>
        <p:spPr>
          <a:xfrm flipH="1">
            <a:off x="7586242" y="3587251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12</a:t>
            </a:r>
          </a:p>
        </p:txBody>
      </p:sp>
      <p:cxnSp>
        <p:nvCxnSpPr>
          <p:cNvPr id="20" name="Straight Connector 19"/>
          <p:cNvCxnSpPr/>
          <p:nvPr/>
        </p:nvCxnSpPr>
        <p:spPr>
          <a:xfrm flipV="1">
            <a:off x="5455319" y="2338244"/>
            <a:ext cx="467833" cy="43505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186940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Operations on Binary Trees 2: Delete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idx="1"/>
          </p:nvPr>
        </p:nvSpPr>
        <p:spPr>
          <a:xfrm>
            <a:off x="457200" y="4465803"/>
            <a:ext cx="8229600" cy="1996755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3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sz="1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823476" y="3587251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</a:p>
        </p:txBody>
      </p:sp>
      <p:sp>
        <p:nvSpPr>
          <p:cNvPr id="25" name="Oval 24"/>
          <p:cNvSpPr/>
          <p:nvPr/>
        </p:nvSpPr>
        <p:spPr>
          <a:xfrm>
            <a:off x="3036130" y="3587251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</a:p>
        </p:txBody>
      </p:sp>
      <p:sp>
        <p:nvSpPr>
          <p:cNvPr id="26" name="Oval 25"/>
          <p:cNvSpPr/>
          <p:nvPr/>
        </p:nvSpPr>
        <p:spPr>
          <a:xfrm>
            <a:off x="1918530" y="2634235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</a:t>
            </a:r>
          </a:p>
        </p:txBody>
      </p:sp>
      <p:sp>
        <p:nvSpPr>
          <p:cNvPr id="27" name="Oval 26"/>
          <p:cNvSpPr/>
          <p:nvPr/>
        </p:nvSpPr>
        <p:spPr>
          <a:xfrm>
            <a:off x="4203828" y="1759528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2623186" y="2261130"/>
            <a:ext cx="1619249" cy="589280"/>
          </a:xfrm>
          <a:prstGeom prst="straightConnector1">
            <a:avLst/>
          </a:prstGeom>
          <a:ln w="28575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24" idx="7"/>
          </p:cNvCxnSpPr>
          <p:nvPr/>
        </p:nvCxnSpPr>
        <p:spPr>
          <a:xfrm flipH="1">
            <a:off x="1438034" y="3213233"/>
            <a:ext cx="569244" cy="479460"/>
          </a:xfrm>
          <a:prstGeom prst="straightConnector1">
            <a:avLst/>
          </a:prstGeom>
          <a:ln w="28575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2569180" y="3208080"/>
            <a:ext cx="569244" cy="479460"/>
          </a:xfrm>
          <a:prstGeom prst="straightConnector1">
            <a:avLst/>
          </a:prstGeom>
          <a:ln w="28575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6" name="Content Placeholder 2"/>
          <p:cNvSpPr txBox="1">
            <a:spLocks/>
          </p:cNvSpPr>
          <p:nvPr/>
        </p:nvSpPr>
        <p:spPr>
          <a:xfrm>
            <a:off x="457200" y="4540234"/>
            <a:ext cx="8229600" cy="19967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If we cut this link…</a:t>
            </a:r>
          </a:p>
          <a:p>
            <a:r>
              <a:rPr lang="en-US" sz="3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… we’ll lose the entire right side subtree!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Font typeface="Arial"/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Font typeface="Arial"/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Font typeface="Arial"/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92034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Operations on Binary Trees 2: Delete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idx="1"/>
          </p:nvPr>
        </p:nvSpPr>
        <p:spPr>
          <a:xfrm>
            <a:off x="457200" y="4465803"/>
            <a:ext cx="8229600" cy="1996755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3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sz="1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823476" y="3587251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</a:p>
        </p:txBody>
      </p:sp>
      <p:sp>
        <p:nvSpPr>
          <p:cNvPr id="25" name="Oval 24"/>
          <p:cNvSpPr/>
          <p:nvPr/>
        </p:nvSpPr>
        <p:spPr>
          <a:xfrm>
            <a:off x="3036130" y="3587251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</a:p>
        </p:txBody>
      </p:sp>
      <p:sp>
        <p:nvSpPr>
          <p:cNvPr id="26" name="Oval 25"/>
          <p:cNvSpPr/>
          <p:nvPr/>
        </p:nvSpPr>
        <p:spPr>
          <a:xfrm>
            <a:off x="1918530" y="2634235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</a:t>
            </a:r>
          </a:p>
        </p:txBody>
      </p:sp>
      <p:sp>
        <p:nvSpPr>
          <p:cNvPr id="27" name="Oval 26"/>
          <p:cNvSpPr/>
          <p:nvPr/>
        </p:nvSpPr>
        <p:spPr>
          <a:xfrm>
            <a:off x="4203828" y="1759528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2623186" y="2261130"/>
            <a:ext cx="1619249" cy="589280"/>
          </a:xfrm>
          <a:prstGeom prst="straightConnector1">
            <a:avLst/>
          </a:prstGeom>
          <a:ln w="28575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24" idx="7"/>
          </p:cNvCxnSpPr>
          <p:nvPr/>
        </p:nvCxnSpPr>
        <p:spPr>
          <a:xfrm flipH="1">
            <a:off x="1438034" y="3213233"/>
            <a:ext cx="569244" cy="479460"/>
          </a:xfrm>
          <a:prstGeom prst="straightConnector1">
            <a:avLst/>
          </a:prstGeom>
          <a:ln w="28575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2569180" y="3208080"/>
            <a:ext cx="569244" cy="479460"/>
          </a:xfrm>
          <a:prstGeom prst="straightConnector1">
            <a:avLst/>
          </a:prstGeom>
          <a:ln w="28575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 flipH="1">
            <a:off x="5373588" y="3587251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</a:t>
            </a:r>
          </a:p>
        </p:txBody>
      </p:sp>
      <p:sp>
        <p:nvSpPr>
          <p:cNvPr id="43" name="Oval 42"/>
          <p:cNvSpPr/>
          <p:nvPr/>
        </p:nvSpPr>
        <p:spPr>
          <a:xfrm flipH="1">
            <a:off x="6491188" y="2634235"/>
            <a:ext cx="720000" cy="720000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</a:t>
            </a:r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4887283" y="2261130"/>
            <a:ext cx="1619249" cy="589280"/>
          </a:xfrm>
          <a:prstGeom prst="straightConnector1">
            <a:avLst/>
          </a:prstGeom>
          <a:ln w="28575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41" idx="7"/>
          </p:cNvCxnSpPr>
          <p:nvPr/>
        </p:nvCxnSpPr>
        <p:spPr>
          <a:xfrm>
            <a:off x="7122440" y="3213233"/>
            <a:ext cx="569244" cy="479460"/>
          </a:xfrm>
          <a:prstGeom prst="straightConnector1">
            <a:avLst/>
          </a:prstGeom>
          <a:ln w="28575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>
            <a:off x="5991294" y="3208080"/>
            <a:ext cx="569244" cy="479460"/>
          </a:xfrm>
          <a:prstGeom prst="straightConnector1">
            <a:avLst/>
          </a:prstGeom>
          <a:ln w="28575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6" name="Content Placeholder 2"/>
          <p:cNvSpPr txBox="1">
            <a:spLocks/>
          </p:cNvSpPr>
          <p:nvPr/>
        </p:nvSpPr>
        <p:spPr>
          <a:xfrm>
            <a:off x="457200" y="4540234"/>
            <a:ext cx="8229600" cy="19967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 what we need to do is not remove the node…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Font typeface="Arial"/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Font typeface="Arial"/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8" name="Oval 17"/>
          <p:cNvSpPr/>
          <p:nvPr/>
        </p:nvSpPr>
        <p:spPr>
          <a:xfrm flipH="1">
            <a:off x="7586242" y="3587251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125758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5370"/>
            <a:ext cx="8229600" cy="5121619"/>
          </a:xfrm>
        </p:spPr>
        <p:txBody>
          <a:bodyPr>
            <a:norm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Let’s build on what we started last week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tree has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root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parent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child / branch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leaf</a:t>
            </a:r>
            <a:b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					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82238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Operations on Binary Trees 2: Delete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idx="1"/>
          </p:nvPr>
        </p:nvSpPr>
        <p:spPr>
          <a:xfrm>
            <a:off x="457200" y="4465803"/>
            <a:ext cx="8229600" cy="1996755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3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sz="1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823476" y="3587251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</a:p>
        </p:txBody>
      </p:sp>
      <p:sp>
        <p:nvSpPr>
          <p:cNvPr id="25" name="Oval 24"/>
          <p:cNvSpPr/>
          <p:nvPr/>
        </p:nvSpPr>
        <p:spPr>
          <a:xfrm>
            <a:off x="3036130" y="3587251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</a:p>
        </p:txBody>
      </p:sp>
      <p:sp>
        <p:nvSpPr>
          <p:cNvPr id="26" name="Oval 25"/>
          <p:cNvSpPr/>
          <p:nvPr/>
        </p:nvSpPr>
        <p:spPr>
          <a:xfrm>
            <a:off x="1918530" y="2634235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</a:t>
            </a:r>
          </a:p>
        </p:txBody>
      </p:sp>
      <p:sp>
        <p:nvSpPr>
          <p:cNvPr id="27" name="Oval 26"/>
          <p:cNvSpPr/>
          <p:nvPr/>
        </p:nvSpPr>
        <p:spPr>
          <a:xfrm>
            <a:off x="4203828" y="1759528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2623186" y="2261130"/>
            <a:ext cx="1619249" cy="589280"/>
          </a:xfrm>
          <a:prstGeom prst="straightConnector1">
            <a:avLst/>
          </a:prstGeom>
          <a:ln w="28575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24" idx="7"/>
          </p:cNvCxnSpPr>
          <p:nvPr/>
        </p:nvCxnSpPr>
        <p:spPr>
          <a:xfrm flipH="1">
            <a:off x="1438034" y="3213233"/>
            <a:ext cx="569244" cy="479460"/>
          </a:xfrm>
          <a:prstGeom prst="straightConnector1">
            <a:avLst/>
          </a:prstGeom>
          <a:ln w="28575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2569180" y="3208080"/>
            <a:ext cx="569244" cy="479460"/>
          </a:xfrm>
          <a:prstGeom prst="straightConnector1">
            <a:avLst/>
          </a:prstGeom>
          <a:ln w="28575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 flipH="1">
            <a:off x="5373588" y="3587251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</a:t>
            </a:r>
          </a:p>
        </p:txBody>
      </p:sp>
      <p:sp>
        <p:nvSpPr>
          <p:cNvPr id="43" name="Oval 42"/>
          <p:cNvSpPr/>
          <p:nvPr/>
        </p:nvSpPr>
        <p:spPr>
          <a:xfrm flipH="1">
            <a:off x="6491188" y="2634235"/>
            <a:ext cx="720000" cy="720000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4887283" y="2261130"/>
            <a:ext cx="1619249" cy="589280"/>
          </a:xfrm>
          <a:prstGeom prst="straightConnector1">
            <a:avLst/>
          </a:prstGeom>
          <a:ln w="28575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41" idx="7"/>
          </p:cNvCxnSpPr>
          <p:nvPr/>
        </p:nvCxnSpPr>
        <p:spPr>
          <a:xfrm>
            <a:off x="7122440" y="3213233"/>
            <a:ext cx="569244" cy="479460"/>
          </a:xfrm>
          <a:prstGeom prst="straightConnector1">
            <a:avLst/>
          </a:prstGeom>
          <a:ln w="28575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>
            <a:off x="5991294" y="3208080"/>
            <a:ext cx="569244" cy="479460"/>
          </a:xfrm>
          <a:prstGeom prst="straightConnector1">
            <a:avLst/>
          </a:prstGeom>
          <a:ln w="28575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6" name="Content Placeholder 2"/>
          <p:cNvSpPr txBox="1">
            <a:spLocks/>
          </p:cNvSpPr>
          <p:nvPr/>
        </p:nvSpPr>
        <p:spPr>
          <a:xfrm>
            <a:off x="457200" y="4540234"/>
            <a:ext cx="8229600" cy="19967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 what we need to do is not remove the node…</a:t>
            </a:r>
          </a:p>
          <a:p>
            <a:r>
              <a:rPr lang="en-US" sz="3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… but remove its data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Font typeface="Arial"/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Font typeface="Arial"/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Font typeface="Arial"/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8" name="Oval 17"/>
          <p:cNvSpPr/>
          <p:nvPr/>
        </p:nvSpPr>
        <p:spPr>
          <a:xfrm flipH="1">
            <a:off x="7586242" y="3587251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106689835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Operations on Binary Trees 2: Delete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idx="1"/>
          </p:nvPr>
        </p:nvSpPr>
        <p:spPr>
          <a:xfrm>
            <a:off x="457200" y="4465803"/>
            <a:ext cx="8229600" cy="1996755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3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sz="1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823476" y="3587251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</a:p>
        </p:txBody>
      </p:sp>
      <p:sp>
        <p:nvSpPr>
          <p:cNvPr id="25" name="Oval 24"/>
          <p:cNvSpPr/>
          <p:nvPr/>
        </p:nvSpPr>
        <p:spPr>
          <a:xfrm>
            <a:off x="3036130" y="3587251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</a:p>
        </p:txBody>
      </p:sp>
      <p:sp>
        <p:nvSpPr>
          <p:cNvPr id="26" name="Oval 25"/>
          <p:cNvSpPr/>
          <p:nvPr/>
        </p:nvSpPr>
        <p:spPr>
          <a:xfrm>
            <a:off x="1918530" y="2634235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</a:t>
            </a:r>
          </a:p>
        </p:txBody>
      </p:sp>
      <p:sp>
        <p:nvSpPr>
          <p:cNvPr id="27" name="Oval 26"/>
          <p:cNvSpPr/>
          <p:nvPr/>
        </p:nvSpPr>
        <p:spPr>
          <a:xfrm>
            <a:off x="4203828" y="1759528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2623186" y="2261130"/>
            <a:ext cx="1619249" cy="589280"/>
          </a:xfrm>
          <a:prstGeom prst="straightConnector1">
            <a:avLst/>
          </a:prstGeom>
          <a:ln w="28575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24" idx="7"/>
          </p:cNvCxnSpPr>
          <p:nvPr/>
        </p:nvCxnSpPr>
        <p:spPr>
          <a:xfrm flipH="1">
            <a:off x="1438034" y="3213233"/>
            <a:ext cx="569244" cy="479460"/>
          </a:xfrm>
          <a:prstGeom prst="straightConnector1">
            <a:avLst/>
          </a:prstGeom>
          <a:ln w="28575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2569180" y="3208080"/>
            <a:ext cx="569244" cy="479460"/>
          </a:xfrm>
          <a:prstGeom prst="straightConnector1">
            <a:avLst/>
          </a:prstGeom>
          <a:ln w="28575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 flipH="1">
            <a:off x="5373588" y="3587251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</a:t>
            </a:r>
          </a:p>
        </p:txBody>
      </p:sp>
      <p:sp>
        <p:nvSpPr>
          <p:cNvPr id="43" name="Oval 42"/>
          <p:cNvSpPr/>
          <p:nvPr/>
        </p:nvSpPr>
        <p:spPr>
          <a:xfrm flipH="1">
            <a:off x="6491188" y="2634235"/>
            <a:ext cx="720000" cy="720000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4887283" y="2261130"/>
            <a:ext cx="1619249" cy="589280"/>
          </a:xfrm>
          <a:prstGeom prst="straightConnector1">
            <a:avLst/>
          </a:prstGeom>
          <a:ln w="28575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41" idx="7"/>
          </p:cNvCxnSpPr>
          <p:nvPr/>
        </p:nvCxnSpPr>
        <p:spPr>
          <a:xfrm>
            <a:off x="7122440" y="3213233"/>
            <a:ext cx="569244" cy="479460"/>
          </a:xfrm>
          <a:prstGeom prst="straightConnector1">
            <a:avLst/>
          </a:prstGeom>
          <a:ln w="28575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>
            <a:off x="5991294" y="3208080"/>
            <a:ext cx="569244" cy="479460"/>
          </a:xfrm>
          <a:prstGeom prst="straightConnector1">
            <a:avLst/>
          </a:prstGeom>
          <a:ln w="28575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6" name="Content Placeholder 2"/>
          <p:cNvSpPr txBox="1">
            <a:spLocks/>
          </p:cNvSpPr>
          <p:nvPr/>
        </p:nvSpPr>
        <p:spPr>
          <a:xfrm>
            <a:off x="457200" y="4540234"/>
            <a:ext cx="8229600" cy="19967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 need to look for the minimum value in the right subtree of the node…</a:t>
            </a:r>
          </a:p>
          <a:p>
            <a:r>
              <a:rPr lang="en-US" sz="3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… which is 12 (there is no other value)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Font typeface="Arial"/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Font typeface="Arial"/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Font typeface="Arial"/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8" name="Oval 17"/>
          <p:cNvSpPr/>
          <p:nvPr/>
        </p:nvSpPr>
        <p:spPr>
          <a:xfrm flipH="1">
            <a:off x="7586242" y="3587251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257138420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Operations on Binary Trees 2: Delete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idx="1"/>
          </p:nvPr>
        </p:nvSpPr>
        <p:spPr>
          <a:xfrm>
            <a:off x="457200" y="4465803"/>
            <a:ext cx="8229600" cy="1996755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3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sz="1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823476" y="3587251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</a:p>
        </p:txBody>
      </p:sp>
      <p:sp>
        <p:nvSpPr>
          <p:cNvPr id="25" name="Oval 24"/>
          <p:cNvSpPr/>
          <p:nvPr/>
        </p:nvSpPr>
        <p:spPr>
          <a:xfrm>
            <a:off x="3036130" y="3587251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</a:p>
        </p:txBody>
      </p:sp>
      <p:sp>
        <p:nvSpPr>
          <p:cNvPr id="26" name="Oval 25"/>
          <p:cNvSpPr/>
          <p:nvPr/>
        </p:nvSpPr>
        <p:spPr>
          <a:xfrm>
            <a:off x="1918530" y="2634235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</a:t>
            </a:r>
          </a:p>
        </p:txBody>
      </p:sp>
      <p:sp>
        <p:nvSpPr>
          <p:cNvPr id="27" name="Oval 26"/>
          <p:cNvSpPr/>
          <p:nvPr/>
        </p:nvSpPr>
        <p:spPr>
          <a:xfrm>
            <a:off x="4203828" y="1759528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2623186" y="2261130"/>
            <a:ext cx="1619249" cy="589280"/>
          </a:xfrm>
          <a:prstGeom prst="straightConnector1">
            <a:avLst/>
          </a:prstGeom>
          <a:ln w="28575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24" idx="7"/>
          </p:cNvCxnSpPr>
          <p:nvPr/>
        </p:nvCxnSpPr>
        <p:spPr>
          <a:xfrm flipH="1">
            <a:off x="1438034" y="3213233"/>
            <a:ext cx="569244" cy="479460"/>
          </a:xfrm>
          <a:prstGeom prst="straightConnector1">
            <a:avLst/>
          </a:prstGeom>
          <a:ln w="28575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2569180" y="3208080"/>
            <a:ext cx="569244" cy="479460"/>
          </a:xfrm>
          <a:prstGeom prst="straightConnector1">
            <a:avLst/>
          </a:prstGeom>
          <a:ln w="28575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 flipH="1">
            <a:off x="5373588" y="3587251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</a:t>
            </a:r>
          </a:p>
        </p:txBody>
      </p:sp>
      <p:sp>
        <p:nvSpPr>
          <p:cNvPr id="43" name="Oval 42"/>
          <p:cNvSpPr/>
          <p:nvPr/>
        </p:nvSpPr>
        <p:spPr>
          <a:xfrm flipH="1">
            <a:off x="6491188" y="2634235"/>
            <a:ext cx="720000" cy="720000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12</a:t>
            </a:r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4887283" y="2261130"/>
            <a:ext cx="1619249" cy="589280"/>
          </a:xfrm>
          <a:prstGeom prst="straightConnector1">
            <a:avLst/>
          </a:prstGeom>
          <a:ln w="28575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41" idx="7"/>
          </p:cNvCxnSpPr>
          <p:nvPr/>
        </p:nvCxnSpPr>
        <p:spPr>
          <a:xfrm>
            <a:off x="7122440" y="3213233"/>
            <a:ext cx="569244" cy="479460"/>
          </a:xfrm>
          <a:prstGeom prst="straightConnector1">
            <a:avLst/>
          </a:prstGeom>
          <a:ln w="28575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>
            <a:off x="5991294" y="3208080"/>
            <a:ext cx="569244" cy="479460"/>
          </a:xfrm>
          <a:prstGeom prst="straightConnector1">
            <a:avLst/>
          </a:prstGeom>
          <a:ln w="28575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6" name="Content Placeholder 2"/>
          <p:cNvSpPr txBox="1">
            <a:spLocks/>
          </p:cNvSpPr>
          <p:nvPr/>
        </p:nvSpPr>
        <p:spPr>
          <a:xfrm>
            <a:off x="457200" y="4540234"/>
            <a:ext cx="8229600" cy="19967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Copy the data to the empty node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Font typeface="Arial"/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Font typeface="Arial"/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8" name="Oval 17"/>
          <p:cNvSpPr/>
          <p:nvPr/>
        </p:nvSpPr>
        <p:spPr>
          <a:xfrm flipH="1">
            <a:off x="7586242" y="3587251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282208805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Operations on Binary Trees 2: Delete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idx="1"/>
          </p:nvPr>
        </p:nvSpPr>
        <p:spPr>
          <a:xfrm>
            <a:off x="457200" y="4465803"/>
            <a:ext cx="8229600" cy="1996755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3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sz="1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823476" y="3587251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</a:p>
        </p:txBody>
      </p:sp>
      <p:sp>
        <p:nvSpPr>
          <p:cNvPr id="25" name="Oval 24"/>
          <p:cNvSpPr/>
          <p:nvPr/>
        </p:nvSpPr>
        <p:spPr>
          <a:xfrm>
            <a:off x="3036130" y="3587251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</a:p>
        </p:txBody>
      </p:sp>
      <p:sp>
        <p:nvSpPr>
          <p:cNvPr id="26" name="Oval 25"/>
          <p:cNvSpPr/>
          <p:nvPr/>
        </p:nvSpPr>
        <p:spPr>
          <a:xfrm>
            <a:off x="1918530" y="2634235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</a:t>
            </a:r>
          </a:p>
        </p:txBody>
      </p:sp>
      <p:sp>
        <p:nvSpPr>
          <p:cNvPr id="27" name="Oval 26"/>
          <p:cNvSpPr/>
          <p:nvPr/>
        </p:nvSpPr>
        <p:spPr>
          <a:xfrm>
            <a:off x="4203828" y="1759528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2623186" y="2261130"/>
            <a:ext cx="1619249" cy="589280"/>
          </a:xfrm>
          <a:prstGeom prst="straightConnector1">
            <a:avLst/>
          </a:prstGeom>
          <a:ln w="28575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24" idx="7"/>
          </p:cNvCxnSpPr>
          <p:nvPr/>
        </p:nvCxnSpPr>
        <p:spPr>
          <a:xfrm flipH="1">
            <a:off x="1438034" y="3213233"/>
            <a:ext cx="569244" cy="479460"/>
          </a:xfrm>
          <a:prstGeom prst="straightConnector1">
            <a:avLst/>
          </a:prstGeom>
          <a:ln w="28575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2569180" y="3208080"/>
            <a:ext cx="569244" cy="479460"/>
          </a:xfrm>
          <a:prstGeom prst="straightConnector1">
            <a:avLst/>
          </a:prstGeom>
          <a:ln w="28575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 flipH="1">
            <a:off x="5373588" y="3587251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</a:t>
            </a:r>
          </a:p>
        </p:txBody>
      </p:sp>
      <p:sp>
        <p:nvSpPr>
          <p:cNvPr id="43" name="Oval 42"/>
          <p:cNvSpPr/>
          <p:nvPr/>
        </p:nvSpPr>
        <p:spPr>
          <a:xfrm flipH="1">
            <a:off x="6491188" y="2634235"/>
            <a:ext cx="720000" cy="720000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12</a:t>
            </a:r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4887283" y="2261130"/>
            <a:ext cx="1619249" cy="589280"/>
          </a:xfrm>
          <a:prstGeom prst="straightConnector1">
            <a:avLst/>
          </a:prstGeom>
          <a:ln w="28575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>
            <a:off x="5991294" y="3208080"/>
            <a:ext cx="569244" cy="479460"/>
          </a:xfrm>
          <a:prstGeom prst="straightConnector1">
            <a:avLst/>
          </a:prstGeom>
          <a:ln w="28575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6" name="Content Placeholder 2"/>
          <p:cNvSpPr txBox="1">
            <a:spLocks/>
          </p:cNvSpPr>
          <p:nvPr/>
        </p:nvSpPr>
        <p:spPr>
          <a:xfrm>
            <a:off x="457200" y="4540234"/>
            <a:ext cx="8229600" cy="19967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Copy the data to the empty node…</a:t>
            </a:r>
          </a:p>
          <a:p>
            <a:r>
              <a:rPr lang="en-US" sz="3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… and delete the leaf 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Font typeface="Arial"/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Font typeface="Arial"/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96083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Operations on Binary Trees 2: Delete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idx="1"/>
          </p:nvPr>
        </p:nvSpPr>
        <p:spPr>
          <a:xfrm>
            <a:off x="457200" y="4465803"/>
            <a:ext cx="8229600" cy="1996755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3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sz="1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823476" y="3587251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</a:p>
        </p:txBody>
      </p:sp>
      <p:sp>
        <p:nvSpPr>
          <p:cNvPr id="25" name="Oval 24"/>
          <p:cNvSpPr/>
          <p:nvPr/>
        </p:nvSpPr>
        <p:spPr>
          <a:xfrm>
            <a:off x="3036130" y="3587251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</a:p>
        </p:txBody>
      </p:sp>
      <p:sp>
        <p:nvSpPr>
          <p:cNvPr id="26" name="Oval 25"/>
          <p:cNvSpPr/>
          <p:nvPr/>
        </p:nvSpPr>
        <p:spPr>
          <a:xfrm>
            <a:off x="1918530" y="2634235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</a:t>
            </a:r>
          </a:p>
        </p:txBody>
      </p:sp>
      <p:sp>
        <p:nvSpPr>
          <p:cNvPr id="27" name="Oval 26"/>
          <p:cNvSpPr/>
          <p:nvPr/>
        </p:nvSpPr>
        <p:spPr>
          <a:xfrm>
            <a:off x="4203828" y="1759528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2623186" y="2261130"/>
            <a:ext cx="1619249" cy="589280"/>
          </a:xfrm>
          <a:prstGeom prst="straightConnector1">
            <a:avLst/>
          </a:prstGeom>
          <a:ln w="28575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24" idx="7"/>
          </p:cNvCxnSpPr>
          <p:nvPr/>
        </p:nvCxnSpPr>
        <p:spPr>
          <a:xfrm flipH="1">
            <a:off x="1438034" y="3213233"/>
            <a:ext cx="569244" cy="479460"/>
          </a:xfrm>
          <a:prstGeom prst="straightConnector1">
            <a:avLst/>
          </a:prstGeom>
          <a:ln w="28575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2569180" y="3208080"/>
            <a:ext cx="569244" cy="479460"/>
          </a:xfrm>
          <a:prstGeom prst="straightConnector1">
            <a:avLst/>
          </a:prstGeom>
          <a:ln w="28575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 flipH="1">
            <a:off x="5373588" y="3587251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</a:t>
            </a:r>
          </a:p>
        </p:txBody>
      </p:sp>
      <p:sp>
        <p:nvSpPr>
          <p:cNvPr id="43" name="Oval 42"/>
          <p:cNvSpPr/>
          <p:nvPr/>
        </p:nvSpPr>
        <p:spPr>
          <a:xfrm flipH="1">
            <a:off x="6491188" y="2634235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12</a:t>
            </a:r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4887283" y="2261130"/>
            <a:ext cx="1619249" cy="589280"/>
          </a:xfrm>
          <a:prstGeom prst="straightConnector1">
            <a:avLst/>
          </a:prstGeom>
          <a:ln w="28575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>
            <a:off x="5991294" y="3208080"/>
            <a:ext cx="569244" cy="479460"/>
          </a:xfrm>
          <a:prstGeom prst="straightConnector1">
            <a:avLst/>
          </a:prstGeom>
          <a:ln w="28575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6" name="Content Placeholder 2"/>
          <p:cNvSpPr txBox="1">
            <a:spLocks/>
          </p:cNvSpPr>
          <p:nvPr/>
        </p:nvSpPr>
        <p:spPr>
          <a:xfrm>
            <a:off x="457200" y="4540234"/>
            <a:ext cx="8229600" cy="19967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Copy the data to the empty node…</a:t>
            </a:r>
          </a:p>
          <a:p>
            <a:r>
              <a:rPr lang="en-US" sz="3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… and delete the leaf</a:t>
            </a:r>
          </a:p>
          <a:p>
            <a:r>
              <a:rPr lang="en-US" sz="3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Done. Check for yourself that the rules apply. 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Font typeface="Arial"/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Font typeface="Arial"/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880150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BST Deletion: a more complex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028" y="1535740"/>
            <a:ext cx="8229600" cy="51216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					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6" name="Oval 45"/>
          <p:cNvSpPr/>
          <p:nvPr/>
        </p:nvSpPr>
        <p:spPr>
          <a:xfrm>
            <a:off x="823476" y="3661682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</a:p>
        </p:txBody>
      </p:sp>
      <p:sp>
        <p:nvSpPr>
          <p:cNvPr id="47" name="Oval 46"/>
          <p:cNvSpPr/>
          <p:nvPr/>
        </p:nvSpPr>
        <p:spPr>
          <a:xfrm>
            <a:off x="3036130" y="3661682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</a:p>
        </p:txBody>
      </p:sp>
      <p:sp>
        <p:nvSpPr>
          <p:cNvPr id="50" name="Oval 49"/>
          <p:cNvSpPr/>
          <p:nvPr/>
        </p:nvSpPr>
        <p:spPr>
          <a:xfrm>
            <a:off x="1918530" y="2708666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</a:t>
            </a:r>
          </a:p>
        </p:txBody>
      </p:sp>
      <p:sp>
        <p:nvSpPr>
          <p:cNvPr id="52" name="Oval 51"/>
          <p:cNvSpPr/>
          <p:nvPr/>
        </p:nvSpPr>
        <p:spPr>
          <a:xfrm>
            <a:off x="4203828" y="1833959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</a:t>
            </a:r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2623186" y="2335561"/>
            <a:ext cx="1619249" cy="589280"/>
          </a:xfrm>
          <a:prstGeom prst="straightConnector1">
            <a:avLst/>
          </a:prstGeom>
          <a:ln w="28575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endCxn id="46" idx="7"/>
          </p:cNvCxnSpPr>
          <p:nvPr/>
        </p:nvCxnSpPr>
        <p:spPr>
          <a:xfrm flipH="1">
            <a:off x="1438034" y="3287664"/>
            <a:ext cx="569244" cy="479460"/>
          </a:xfrm>
          <a:prstGeom prst="straightConnector1">
            <a:avLst/>
          </a:prstGeom>
          <a:ln w="28575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2569180" y="3282511"/>
            <a:ext cx="569244" cy="479460"/>
          </a:xfrm>
          <a:prstGeom prst="straightConnector1">
            <a:avLst/>
          </a:prstGeom>
          <a:ln w="28575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9" name="Oval 88"/>
          <p:cNvSpPr/>
          <p:nvPr/>
        </p:nvSpPr>
        <p:spPr>
          <a:xfrm flipH="1">
            <a:off x="8143018" y="4732403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15</a:t>
            </a:r>
          </a:p>
        </p:txBody>
      </p:sp>
      <p:sp>
        <p:nvSpPr>
          <p:cNvPr id="90" name="Oval 89"/>
          <p:cNvSpPr/>
          <p:nvPr/>
        </p:nvSpPr>
        <p:spPr>
          <a:xfrm flipH="1">
            <a:off x="7029467" y="4732403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11</a:t>
            </a:r>
          </a:p>
        </p:txBody>
      </p:sp>
      <p:sp>
        <p:nvSpPr>
          <p:cNvPr id="91" name="Oval 90"/>
          <p:cNvSpPr/>
          <p:nvPr/>
        </p:nvSpPr>
        <p:spPr>
          <a:xfrm flipH="1">
            <a:off x="5915916" y="4732403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7</a:t>
            </a:r>
          </a:p>
        </p:txBody>
      </p:sp>
      <p:sp>
        <p:nvSpPr>
          <p:cNvPr id="93" name="Oval 92"/>
          <p:cNvSpPr/>
          <p:nvPr/>
        </p:nvSpPr>
        <p:spPr>
          <a:xfrm flipH="1">
            <a:off x="7586242" y="3661682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12</a:t>
            </a:r>
          </a:p>
        </p:txBody>
      </p:sp>
      <p:sp>
        <p:nvSpPr>
          <p:cNvPr id="94" name="Oval 93"/>
          <p:cNvSpPr/>
          <p:nvPr/>
        </p:nvSpPr>
        <p:spPr>
          <a:xfrm flipH="1">
            <a:off x="5373588" y="3661682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</a:t>
            </a:r>
          </a:p>
        </p:txBody>
      </p:sp>
      <p:sp>
        <p:nvSpPr>
          <p:cNvPr id="95" name="Oval 94"/>
          <p:cNvSpPr/>
          <p:nvPr/>
        </p:nvSpPr>
        <p:spPr>
          <a:xfrm flipH="1">
            <a:off x="6491188" y="2708666"/>
            <a:ext cx="720000" cy="720000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</a:t>
            </a:r>
          </a:p>
        </p:txBody>
      </p:sp>
      <p:cxnSp>
        <p:nvCxnSpPr>
          <p:cNvPr id="97" name="Straight Arrow Connector 96"/>
          <p:cNvCxnSpPr/>
          <p:nvPr/>
        </p:nvCxnSpPr>
        <p:spPr>
          <a:xfrm>
            <a:off x="4887283" y="2335561"/>
            <a:ext cx="1619249" cy="589280"/>
          </a:xfrm>
          <a:prstGeom prst="straightConnector1">
            <a:avLst/>
          </a:prstGeom>
          <a:ln w="28575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endCxn id="93" idx="7"/>
          </p:cNvCxnSpPr>
          <p:nvPr/>
        </p:nvCxnSpPr>
        <p:spPr>
          <a:xfrm>
            <a:off x="7122440" y="3287664"/>
            <a:ext cx="569244" cy="479460"/>
          </a:xfrm>
          <a:prstGeom prst="straightConnector1">
            <a:avLst/>
          </a:prstGeom>
          <a:ln w="28575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 flipH="1">
            <a:off x="5991294" y="3282511"/>
            <a:ext cx="569244" cy="479460"/>
          </a:xfrm>
          <a:prstGeom prst="straightConnector1">
            <a:avLst/>
          </a:prstGeom>
          <a:ln w="28575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00" name="Group 99"/>
          <p:cNvGrpSpPr/>
          <p:nvPr/>
        </p:nvGrpSpPr>
        <p:grpSpPr>
          <a:xfrm flipH="1">
            <a:off x="7522466" y="4327556"/>
            <a:ext cx="833822" cy="428144"/>
            <a:chOff x="773430" y="5141595"/>
            <a:chExt cx="833822" cy="428144"/>
          </a:xfrm>
        </p:grpSpPr>
        <p:cxnSp>
          <p:nvCxnSpPr>
            <p:cNvPr id="104" name="Straight Arrow Connector 103"/>
            <p:cNvCxnSpPr/>
            <p:nvPr/>
          </p:nvCxnSpPr>
          <p:spPr>
            <a:xfrm flipH="1">
              <a:off x="773430" y="5141595"/>
              <a:ext cx="213270" cy="428144"/>
            </a:xfrm>
            <a:prstGeom prst="straightConnector1">
              <a:avLst/>
            </a:prstGeom>
            <a:ln w="28575"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5" name="Straight Arrow Connector 104"/>
            <p:cNvCxnSpPr/>
            <p:nvPr/>
          </p:nvCxnSpPr>
          <p:spPr>
            <a:xfrm>
              <a:off x="1393982" y="5141595"/>
              <a:ext cx="213270" cy="428144"/>
            </a:xfrm>
            <a:prstGeom prst="straightConnector1">
              <a:avLst/>
            </a:prstGeom>
            <a:ln w="28575"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02" name="Straight Arrow Connector 101"/>
          <p:cNvCxnSpPr/>
          <p:nvPr/>
        </p:nvCxnSpPr>
        <p:spPr>
          <a:xfrm>
            <a:off x="5930790" y="4322314"/>
            <a:ext cx="213270" cy="428144"/>
          </a:xfrm>
          <a:prstGeom prst="straightConnector1">
            <a:avLst/>
          </a:prstGeom>
          <a:ln w="28575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Content Placeholder 2"/>
          <p:cNvSpPr txBox="1">
            <a:spLocks/>
          </p:cNvSpPr>
          <p:nvPr/>
        </p:nvSpPr>
        <p:spPr>
          <a:xfrm>
            <a:off x="457200" y="4540234"/>
            <a:ext cx="8229600" cy="19967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This one has 3 new leaves</a:t>
            </a:r>
          </a:p>
          <a:p>
            <a:r>
              <a:rPr lang="en-US" sz="3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 want to delete 8 again</a:t>
            </a:r>
          </a:p>
          <a:p>
            <a:r>
              <a:rPr lang="en-US" sz="3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How?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Font typeface="Arial"/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5" name="Rectangular Callout 24"/>
          <p:cNvSpPr/>
          <p:nvPr/>
        </p:nvSpPr>
        <p:spPr>
          <a:xfrm>
            <a:off x="198203" y="1123869"/>
            <a:ext cx="3048905" cy="1132416"/>
          </a:xfrm>
          <a:prstGeom prst="wedgeRectCallout">
            <a:avLst>
              <a:gd name="adj1" fmla="val -9316"/>
              <a:gd name="adj2" fmla="val -77388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This means </a:t>
            </a:r>
            <a:r>
              <a:rPr lang="en-GB" sz="16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Binary Search Tree </a:t>
            </a:r>
            <a:r>
              <a:rPr lang="en-GB" sz="16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(the point of this data structure – more later in this lecture)</a:t>
            </a:r>
          </a:p>
        </p:txBody>
      </p:sp>
    </p:spTree>
    <p:extLst>
      <p:ext uri="{BB962C8B-B14F-4D97-AF65-F5344CB8AC3E}">
        <p14:creationId xmlns:p14="http://schemas.microsoft.com/office/powerpoint/2010/main" val="356387538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BST Deletion: a more complex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028" y="1535740"/>
            <a:ext cx="8229600" cy="51216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					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6" name="Oval 45"/>
          <p:cNvSpPr/>
          <p:nvPr/>
        </p:nvSpPr>
        <p:spPr>
          <a:xfrm>
            <a:off x="823476" y="3661682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</a:p>
        </p:txBody>
      </p:sp>
      <p:sp>
        <p:nvSpPr>
          <p:cNvPr id="47" name="Oval 46"/>
          <p:cNvSpPr/>
          <p:nvPr/>
        </p:nvSpPr>
        <p:spPr>
          <a:xfrm>
            <a:off x="3036130" y="3661682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</a:p>
        </p:txBody>
      </p:sp>
      <p:sp>
        <p:nvSpPr>
          <p:cNvPr id="50" name="Oval 49"/>
          <p:cNvSpPr/>
          <p:nvPr/>
        </p:nvSpPr>
        <p:spPr>
          <a:xfrm>
            <a:off x="1918530" y="2708666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</a:t>
            </a:r>
          </a:p>
        </p:txBody>
      </p:sp>
      <p:sp>
        <p:nvSpPr>
          <p:cNvPr id="52" name="Oval 51"/>
          <p:cNvSpPr/>
          <p:nvPr/>
        </p:nvSpPr>
        <p:spPr>
          <a:xfrm>
            <a:off x="4203828" y="1833959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</a:t>
            </a:r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2623186" y="2335561"/>
            <a:ext cx="1619249" cy="589280"/>
          </a:xfrm>
          <a:prstGeom prst="straightConnector1">
            <a:avLst/>
          </a:prstGeom>
          <a:ln w="28575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endCxn id="46" idx="7"/>
          </p:cNvCxnSpPr>
          <p:nvPr/>
        </p:nvCxnSpPr>
        <p:spPr>
          <a:xfrm flipH="1">
            <a:off x="1438034" y="3287664"/>
            <a:ext cx="569244" cy="479460"/>
          </a:xfrm>
          <a:prstGeom prst="straightConnector1">
            <a:avLst/>
          </a:prstGeom>
          <a:ln w="28575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2569180" y="3282511"/>
            <a:ext cx="569244" cy="479460"/>
          </a:xfrm>
          <a:prstGeom prst="straightConnector1">
            <a:avLst/>
          </a:prstGeom>
          <a:ln w="28575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9" name="Oval 88"/>
          <p:cNvSpPr/>
          <p:nvPr/>
        </p:nvSpPr>
        <p:spPr>
          <a:xfrm flipH="1">
            <a:off x="8143018" y="4732403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15</a:t>
            </a:r>
          </a:p>
        </p:txBody>
      </p:sp>
      <p:sp>
        <p:nvSpPr>
          <p:cNvPr id="90" name="Oval 89"/>
          <p:cNvSpPr/>
          <p:nvPr/>
        </p:nvSpPr>
        <p:spPr>
          <a:xfrm flipH="1">
            <a:off x="7029467" y="4732403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11</a:t>
            </a:r>
          </a:p>
        </p:txBody>
      </p:sp>
      <p:sp>
        <p:nvSpPr>
          <p:cNvPr id="91" name="Oval 90"/>
          <p:cNvSpPr/>
          <p:nvPr/>
        </p:nvSpPr>
        <p:spPr>
          <a:xfrm flipH="1">
            <a:off x="5915916" y="4732403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7</a:t>
            </a:r>
          </a:p>
        </p:txBody>
      </p:sp>
      <p:sp>
        <p:nvSpPr>
          <p:cNvPr id="93" name="Oval 92"/>
          <p:cNvSpPr/>
          <p:nvPr/>
        </p:nvSpPr>
        <p:spPr>
          <a:xfrm flipH="1">
            <a:off x="7586242" y="3661682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12</a:t>
            </a:r>
          </a:p>
        </p:txBody>
      </p:sp>
      <p:sp>
        <p:nvSpPr>
          <p:cNvPr id="94" name="Oval 93"/>
          <p:cNvSpPr/>
          <p:nvPr/>
        </p:nvSpPr>
        <p:spPr>
          <a:xfrm flipH="1">
            <a:off x="5373588" y="3661682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</a:t>
            </a:r>
          </a:p>
        </p:txBody>
      </p:sp>
      <p:sp>
        <p:nvSpPr>
          <p:cNvPr id="95" name="Oval 94"/>
          <p:cNvSpPr/>
          <p:nvPr/>
        </p:nvSpPr>
        <p:spPr>
          <a:xfrm flipH="1">
            <a:off x="6491188" y="2708666"/>
            <a:ext cx="720000" cy="720000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97" name="Straight Arrow Connector 96"/>
          <p:cNvCxnSpPr/>
          <p:nvPr/>
        </p:nvCxnSpPr>
        <p:spPr>
          <a:xfrm>
            <a:off x="4887283" y="2335561"/>
            <a:ext cx="1619249" cy="589280"/>
          </a:xfrm>
          <a:prstGeom prst="straightConnector1">
            <a:avLst/>
          </a:prstGeom>
          <a:ln w="28575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endCxn id="93" idx="7"/>
          </p:cNvCxnSpPr>
          <p:nvPr/>
        </p:nvCxnSpPr>
        <p:spPr>
          <a:xfrm>
            <a:off x="7122440" y="3287664"/>
            <a:ext cx="569244" cy="479460"/>
          </a:xfrm>
          <a:prstGeom prst="straightConnector1">
            <a:avLst/>
          </a:prstGeom>
          <a:ln w="28575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 flipH="1">
            <a:off x="5991294" y="3282511"/>
            <a:ext cx="569244" cy="479460"/>
          </a:xfrm>
          <a:prstGeom prst="straightConnector1">
            <a:avLst/>
          </a:prstGeom>
          <a:ln w="28575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00" name="Group 99"/>
          <p:cNvGrpSpPr/>
          <p:nvPr/>
        </p:nvGrpSpPr>
        <p:grpSpPr>
          <a:xfrm flipH="1">
            <a:off x="7522466" y="4327556"/>
            <a:ext cx="833822" cy="428144"/>
            <a:chOff x="773430" y="5141595"/>
            <a:chExt cx="833822" cy="428144"/>
          </a:xfrm>
        </p:grpSpPr>
        <p:cxnSp>
          <p:nvCxnSpPr>
            <p:cNvPr id="104" name="Straight Arrow Connector 103"/>
            <p:cNvCxnSpPr/>
            <p:nvPr/>
          </p:nvCxnSpPr>
          <p:spPr>
            <a:xfrm flipH="1">
              <a:off x="773430" y="5141595"/>
              <a:ext cx="213270" cy="428144"/>
            </a:xfrm>
            <a:prstGeom prst="straightConnector1">
              <a:avLst/>
            </a:prstGeom>
            <a:ln w="28575"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5" name="Straight Arrow Connector 104"/>
            <p:cNvCxnSpPr/>
            <p:nvPr/>
          </p:nvCxnSpPr>
          <p:spPr>
            <a:xfrm>
              <a:off x="1393982" y="5141595"/>
              <a:ext cx="213270" cy="428144"/>
            </a:xfrm>
            <a:prstGeom prst="straightConnector1">
              <a:avLst/>
            </a:prstGeom>
            <a:ln w="28575"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02" name="Straight Arrow Connector 101"/>
          <p:cNvCxnSpPr/>
          <p:nvPr/>
        </p:nvCxnSpPr>
        <p:spPr>
          <a:xfrm>
            <a:off x="5930790" y="4322314"/>
            <a:ext cx="213270" cy="428144"/>
          </a:xfrm>
          <a:prstGeom prst="straightConnector1">
            <a:avLst/>
          </a:prstGeom>
          <a:ln w="28575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Content Placeholder 2"/>
          <p:cNvSpPr txBox="1">
            <a:spLocks/>
          </p:cNvSpPr>
          <p:nvPr/>
        </p:nvSpPr>
        <p:spPr>
          <a:xfrm>
            <a:off x="457200" y="4540234"/>
            <a:ext cx="8229600" cy="19967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Delete data at node to be</a:t>
            </a:r>
            <a:br>
              <a:rPr lang="en-US" sz="3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3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removed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Font typeface="Arial"/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160688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ontent Placeholder 2"/>
          <p:cNvSpPr txBox="1">
            <a:spLocks/>
          </p:cNvSpPr>
          <p:nvPr/>
        </p:nvSpPr>
        <p:spPr>
          <a:xfrm>
            <a:off x="457200" y="4540234"/>
            <a:ext cx="8229600" cy="19967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Find the minimum value</a:t>
            </a:r>
            <a:br>
              <a:rPr lang="en-US" sz="3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3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 the right subtree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Font typeface="Arial"/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BST Deletion: a more complex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028" y="1535740"/>
            <a:ext cx="8229600" cy="51216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					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6" name="Oval 45"/>
          <p:cNvSpPr/>
          <p:nvPr/>
        </p:nvSpPr>
        <p:spPr>
          <a:xfrm>
            <a:off x="823476" y="3661682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</a:p>
        </p:txBody>
      </p:sp>
      <p:sp>
        <p:nvSpPr>
          <p:cNvPr id="47" name="Oval 46"/>
          <p:cNvSpPr/>
          <p:nvPr/>
        </p:nvSpPr>
        <p:spPr>
          <a:xfrm>
            <a:off x="3036130" y="3661682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</a:p>
        </p:txBody>
      </p:sp>
      <p:sp>
        <p:nvSpPr>
          <p:cNvPr id="50" name="Oval 49"/>
          <p:cNvSpPr/>
          <p:nvPr/>
        </p:nvSpPr>
        <p:spPr>
          <a:xfrm>
            <a:off x="1918530" y="2708666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</a:t>
            </a:r>
          </a:p>
        </p:txBody>
      </p:sp>
      <p:sp>
        <p:nvSpPr>
          <p:cNvPr id="52" name="Oval 51"/>
          <p:cNvSpPr/>
          <p:nvPr/>
        </p:nvSpPr>
        <p:spPr>
          <a:xfrm>
            <a:off x="4203828" y="1833959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</a:t>
            </a:r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2623186" y="2335561"/>
            <a:ext cx="1619249" cy="589280"/>
          </a:xfrm>
          <a:prstGeom prst="straightConnector1">
            <a:avLst/>
          </a:prstGeom>
          <a:ln w="28575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endCxn id="46" idx="7"/>
          </p:cNvCxnSpPr>
          <p:nvPr/>
        </p:nvCxnSpPr>
        <p:spPr>
          <a:xfrm flipH="1">
            <a:off x="1438034" y="3287664"/>
            <a:ext cx="569244" cy="479460"/>
          </a:xfrm>
          <a:prstGeom prst="straightConnector1">
            <a:avLst/>
          </a:prstGeom>
          <a:ln w="28575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2569180" y="3282511"/>
            <a:ext cx="569244" cy="479460"/>
          </a:xfrm>
          <a:prstGeom prst="straightConnector1">
            <a:avLst/>
          </a:prstGeom>
          <a:ln w="28575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9" name="Oval 88"/>
          <p:cNvSpPr/>
          <p:nvPr/>
        </p:nvSpPr>
        <p:spPr>
          <a:xfrm flipH="1">
            <a:off x="8143018" y="4732403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15</a:t>
            </a:r>
          </a:p>
        </p:txBody>
      </p:sp>
      <p:sp>
        <p:nvSpPr>
          <p:cNvPr id="90" name="Oval 89"/>
          <p:cNvSpPr/>
          <p:nvPr/>
        </p:nvSpPr>
        <p:spPr>
          <a:xfrm flipH="1">
            <a:off x="7029467" y="4732403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11</a:t>
            </a:r>
          </a:p>
        </p:txBody>
      </p:sp>
      <p:sp>
        <p:nvSpPr>
          <p:cNvPr id="91" name="Oval 90"/>
          <p:cNvSpPr/>
          <p:nvPr/>
        </p:nvSpPr>
        <p:spPr>
          <a:xfrm flipH="1">
            <a:off x="5915916" y="4732403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7</a:t>
            </a:r>
          </a:p>
        </p:txBody>
      </p:sp>
      <p:sp>
        <p:nvSpPr>
          <p:cNvPr id="93" name="Oval 92"/>
          <p:cNvSpPr/>
          <p:nvPr/>
        </p:nvSpPr>
        <p:spPr>
          <a:xfrm flipH="1">
            <a:off x="7586242" y="3661682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12</a:t>
            </a:r>
          </a:p>
        </p:txBody>
      </p:sp>
      <p:sp>
        <p:nvSpPr>
          <p:cNvPr id="94" name="Oval 93"/>
          <p:cNvSpPr/>
          <p:nvPr/>
        </p:nvSpPr>
        <p:spPr>
          <a:xfrm flipH="1">
            <a:off x="5373588" y="3661682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</a:t>
            </a:r>
          </a:p>
        </p:txBody>
      </p:sp>
      <p:sp>
        <p:nvSpPr>
          <p:cNvPr id="95" name="Oval 94"/>
          <p:cNvSpPr/>
          <p:nvPr/>
        </p:nvSpPr>
        <p:spPr>
          <a:xfrm flipH="1">
            <a:off x="6491188" y="2708666"/>
            <a:ext cx="720000" cy="720000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97" name="Straight Arrow Connector 96"/>
          <p:cNvCxnSpPr/>
          <p:nvPr/>
        </p:nvCxnSpPr>
        <p:spPr>
          <a:xfrm>
            <a:off x="4887283" y="2335561"/>
            <a:ext cx="1619249" cy="589280"/>
          </a:xfrm>
          <a:prstGeom prst="straightConnector1">
            <a:avLst/>
          </a:prstGeom>
          <a:ln w="28575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endCxn id="93" idx="7"/>
          </p:cNvCxnSpPr>
          <p:nvPr/>
        </p:nvCxnSpPr>
        <p:spPr>
          <a:xfrm>
            <a:off x="7122440" y="3287664"/>
            <a:ext cx="569244" cy="479460"/>
          </a:xfrm>
          <a:prstGeom prst="straightConnector1">
            <a:avLst/>
          </a:prstGeom>
          <a:ln w="28575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 flipH="1">
            <a:off x="5991294" y="3282511"/>
            <a:ext cx="569244" cy="479460"/>
          </a:xfrm>
          <a:prstGeom prst="straightConnector1">
            <a:avLst/>
          </a:prstGeom>
          <a:ln w="28575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00" name="Group 99"/>
          <p:cNvGrpSpPr/>
          <p:nvPr/>
        </p:nvGrpSpPr>
        <p:grpSpPr>
          <a:xfrm flipH="1">
            <a:off x="7522466" y="4327556"/>
            <a:ext cx="833822" cy="428144"/>
            <a:chOff x="773430" y="5141595"/>
            <a:chExt cx="833822" cy="428144"/>
          </a:xfrm>
        </p:grpSpPr>
        <p:cxnSp>
          <p:nvCxnSpPr>
            <p:cNvPr id="104" name="Straight Arrow Connector 103"/>
            <p:cNvCxnSpPr/>
            <p:nvPr/>
          </p:nvCxnSpPr>
          <p:spPr>
            <a:xfrm flipH="1">
              <a:off x="773430" y="5141595"/>
              <a:ext cx="213270" cy="428144"/>
            </a:xfrm>
            <a:prstGeom prst="straightConnector1">
              <a:avLst/>
            </a:prstGeom>
            <a:ln w="28575"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5" name="Straight Arrow Connector 104"/>
            <p:cNvCxnSpPr/>
            <p:nvPr/>
          </p:nvCxnSpPr>
          <p:spPr>
            <a:xfrm>
              <a:off x="1393982" y="5141595"/>
              <a:ext cx="213270" cy="428144"/>
            </a:xfrm>
            <a:prstGeom prst="straightConnector1">
              <a:avLst/>
            </a:prstGeom>
            <a:ln w="28575"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02" name="Straight Arrow Connector 101"/>
          <p:cNvCxnSpPr/>
          <p:nvPr/>
        </p:nvCxnSpPr>
        <p:spPr>
          <a:xfrm>
            <a:off x="5930790" y="4322314"/>
            <a:ext cx="213270" cy="428144"/>
          </a:xfrm>
          <a:prstGeom prst="straightConnector1">
            <a:avLst/>
          </a:prstGeom>
          <a:ln w="28575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Rectangular Callout 24"/>
          <p:cNvSpPr/>
          <p:nvPr/>
        </p:nvSpPr>
        <p:spPr>
          <a:xfrm>
            <a:off x="5915916" y="1227782"/>
            <a:ext cx="3048905" cy="1132416"/>
          </a:xfrm>
          <a:prstGeom prst="wedgeRectCallout">
            <a:avLst>
              <a:gd name="adj1" fmla="val -1174"/>
              <a:gd name="adj2" fmla="val 248116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Minimum value is 11.</a:t>
            </a:r>
          </a:p>
        </p:txBody>
      </p:sp>
    </p:spTree>
    <p:extLst>
      <p:ext uri="{BB962C8B-B14F-4D97-AF65-F5344CB8AC3E}">
        <p14:creationId xmlns:p14="http://schemas.microsoft.com/office/powerpoint/2010/main" val="203153297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ontent Placeholder 2"/>
          <p:cNvSpPr txBox="1">
            <a:spLocks/>
          </p:cNvSpPr>
          <p:nvPr/>
        </p:nvSpPr>
        <p:spPr>
          <a:xfrm>
            <a:off x="457200" y="4540234"/>
            <a:ext cx="8229600" cy="19967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Copy the minimum value</a:t>
            </a:r>
            <a:br>
              <a:rPr lang="en-US" sz="3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3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 the delete node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Font typeface="Arial"/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BST Deletion: a more complex example</a:t>
            </a:r>
          </a:p>
        </p:txBody>
      </p:sp>
      <p:sp>
        <p:nvSpPr>
          <p:cNvPr id="46" name="Oval 45"/>
          <p:cNvSpPr/>
          <p:nvPr/>
        </p:nvSpPr>
        <p:spPr>
          <a:xfrm>
            <a:off x="823476" y="3661682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</a:p>
        </p:txBody>
      </p:sp>
      <p:sp>
        <p:nvSpPr>
          <p:cNvPr id="47" name="Oval 46"/>
          <p:cNvSpPr/>
          <p:nvPr/>
        </p:nvSpPr>
        <p:spPr>
          <a:xfrm>
            <a:off x="3036130" y="3661682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</a:p>
        </p:txBody>
      </p:sp>
      <p:sp>
        <p:nvSpPr>
          <p:cNvPr id="50" name="Oval 49"/>
          <p:cNvSpPr/>
          <p:nvPr/>
        </p:nvSpPr>
        <p:spPr>
          <a:xfrm>
            <a:off x="1918530" y="2708666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</a:t>
            </a:r>
          </a:p>
        </p:txBody>
      </p:sp>
      <p:sp>
        <p:nvSpPr>
          <p:cNvPr id="52" name="Oval 51"/>
          <p:cNvSpPr/>
          <p:nvPr/>
        </p:nvSpPr>
        <p:spPr>
          <a:xfrm>
            <a:off x="4203828" y="1833959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</a:t>
            </a:r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2623186" y="2335561"/>
            <a:ext cx="1619249" cy="589280"/>
          </a:xfrm>
          <a:prstGeom prst="straightConnector1">
            <a:avLst/>
          </a:prstGeom>
          <a:ln w="28575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endCxn id="46" idx="7"/>
          </p:cNvCxnSpPr>
          <p:nvPr/>
        </p:nvCxnSpPr>
        <p:spPr>
          <a:xfrm flipH="1">
            <a:off x="1438034" y="3287664"/>
            <a:ext cx="569244" cy="479460"/>
          </a:xfrm>
          <a:prstGeom prst="straightConnector1">
            <a:avLst/>
          </a:prstGeom>
          <a:ln w="28575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2569180" y="3282511"/>
            <a:ext cx="569244" cy="479460"/>
          </a:xfrm>
          <a:prstGeom prst="straightConnector1">
            <a:avLst/>
          </a:prstGeom>
          <a:ln w="28575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9" name="Oval 88"/>
          <p:cNvSpPr/>
          <p:nvPr/>
        </p:nvSpPr>
        <p:spPr>
          <a:xfrm flipH="1">
            <a:off x="8143018" y="4732403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15</a:t>
            </a:r>
          </a:p>
        </p:txBody>
      </p:sp>
      <p:sp>
        <p:nvSpPr>
          <p:cNvPr id="90" name="Oval 89"/>
          <p:cNvSpPr/>
          <p:nvPr/>
        </p:nvSpPr>
        <p:spPr>
          <a:xfrm flipH="1">
            <a:off x="7029467" y="4732403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11</a:t>
            </a:r>
          </a:p>
        </p:txBody>
      </p:sp>
      <p:sp>
        <p:nvSpPr>
          <p:cNvPr id="91" name="Oval 90"/>
          <p:cNvSpPr/>
          <p:nvPr/>
        </p:nvSpPr>
        <p:spPr>
          <a:xfrm flipH="1">
            <a:off x="5915916" y="4732403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7</a:t>
            </a:r>
          </a:p>
        </p:txBody>
      </p:sp>
      <p:sp>
        <p:nvSpPr>
          <p:cNvPr id="93" name="Oval 92"/>
          <p:cNvSpPr/>
          <p:nvPr/>
        </p:nvSpPr>
        <p:spPr>
          <a:xfrm flipH="1">
            <a:off x="7586242" y="3661682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12</a:t>
            </a:r>
          </a:p>
        </p:txBody>
      </p:sp>
      <p:sp>
        <p:nvSpPr>
          <p:cNvPr id="94" name="Oval 93"/>
          <p:cNvSpPr/>
          <p:nvPr/>
        </p:nvSpPr>
        <p:spPr>
          <a:xfrm flipH="1">
            <a:off x="5373588" y="3661682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</a:t>
            </a:r>
          </a:p>
        </p:txBody>
      </p:sp>
      <p:sp>
        <p:nvSpPr>
          <p:cNvPr id="95" name="Oval 94"/>
          <p:cNvSpPr/>
          <p:nvPr/>
        </p:nvSpPr>
        <p:spPr>
          <a:xfrm flipH="1">
            <a:off x="6491188" y="2708666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11</a:t>
            </a:r>
          </a:p>
        </p:txBody>
      </p:sp>
      <p:cxnSp>
        <p:nvCxnSpPr>
          <p:cNvPr id="97" name="Straight Arrow Connector 96"/>
          <p:cNvCxnSpPr/>
          <p:nvPr/>
        </p:nvCxnSpPr>
        <p:spPr>
          <a:xfrm>
            <a:off x="4887283" y="2335561"/>
            <a:ext cx="1619249" cy="589280"/>
          </a:xfrm>
          <a:prstGeom prst="straightConnector1">
            <a:avLst/>
          </a:prstGeom>
          <a:ln w="28575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endCxn id="93" idx="7"/>
          </p:cNvCxnSpPr>
          <p:nvPr/>
        </p:nvCxnSpPr>
        <p:spPr>
          <a:xfrm>
            <a:off x="7122440" y="3287664"/>
            <a:ext cx="569244" cy="479460"/>
          </a:xfrm>
          <a:prstGeom prst="straightConnector1">
            <a:avLst/>
          </a:prstGeom>
          <a:ln w="28575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 flipH="1">
            <a:off x="5991294" y="3282511"/>
            <a:ext cx="569244" cy="479460"/>
          </a:xfrm>
          <a:prstGeom prst="straightConnector1">
            <a:avLst/>
          </a:prstGeom>
          <a:ln w="28575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00" name="Group 99"/>
          <p:cNvGrpSpPr/>
          <p:nvPr/>
        </p:nvGrpSpPr>
        <p:grpSpPr>
          <a:xfrm flipH="1">
            <a:off x="7522466" y="4327556"/>
            <a:ext cx="833822" cy="428144"/>
            <a:chOff x="773430" y="5141595"/>
            <a:chExt cx="833822" cy="428144"/>
          </a:xfrm>
        </p:grpSpPr>
        <p:cxnSp>
          <p:nvCxnSpPr>
            <p:cNvPr id="104" name="Straight Arrow Connector 103"/>
            <p:cNvCxnSpPr/>
            <p:nvPr/>
          </p:nvCxnSpPr>
          <p:spPr>
            <a:xfrm flipH="1">
              <a:off x="773430" y="5141595"/>
              <a:ext cx="213270" cy="428144"/>
            </a:xfrm>
            <a:prstGeom prst="straightConnector1">
              <a:avLst/>
            </a:prstGeom>
            <a:ln w="28575"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5" name="Straight Arrow Connector 104"/>
            <p:cNvCxnSpPr/>
            <p:nvPr/>
          </p:nvCxnSpPr>
          <p:spPr>
            <a:xfrm>
              <a:off x="1393982" y="5141595"/>
              <a:ext cx="213270" cy="428144"/>
            </a:xfrm>
            <a:prstGeom prst="straightConnector1">
              <a:avLst/>
            </a:prstGeom>
            <a:ln w="28575"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02" name="Straight Arrow Connector 101"/>
          <p:cNvCxnSpPr/>
          <p:nvPr/>
        </p:nvCxnSpPr>
        <p:spPr>
          <a:xfrm>
            <a:off x="5930790" y="4322314"/>
            <a:ext cx="213270" cy="428144"/>
          </a:xfrm>
          <a:prstGeom prst="straightConnector1">
            <a:avLst/>
          </a:prstGeom>
          <a:ln w="28575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113125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ontent Placeholder 2"/>
          <p:cNvSpPr txBox="1">
            <a:spLocks/>
          </p:cNvSpPr>
          <p:nvPr/>
        </p:nvSpPr>
        <p:spPr>
          <a:xfrm>
            <a:off x="457200" y="4540234"/>
            <a:ext cx="8229600" cy="19967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Delete the leaf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BST Deletion: a more complex example</a:t>
            </a:r>
          </a:p>
        </p:txBody>
      </p:sp>
      <p:sp>
        <p:nvSpPr>
          <p:cNvPr id="46" name="Oval 45"/>
          <p:cNvSpPr/>
          <p:nvPr/>
        </p:nvSpPr>
        <p:spPr>
          <a:xfrm>
            <a:off x="823476" y="3661682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</a:p>
        </p:txBody>
      </p:sp>
      <p:sp>
        <p:nvSpPr>
          <p:cNvPr id="47" name="Oval 46"/>
          <p:cNvSpPr/>
          <p:nvPr/>
        </p:nvSpPr>
        <p:spPr>
          <a:xfrm>
            <a:off x="3036130" y="3661682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</a:p>
        </p:txBody>
      </p:sp>
      <p:sp>
        <p:nvSpPr>
          <p:cNvPr id="50" name="Oval 49"/>
          <p:cNvSpPr/>
          <p:nvPr/>
        </p:nvSpPr>
        <p:spPr>
          <a:xfrm>
            <a:off x="1918530" y="2708666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</a:t>
            </a:r>
          </a:p>
        </p:txBody>
      </p:sp>
      <p:sp>
        <p:nvSpPr>
          <p:cNvPr id="52" name="Oval 51"/>
          <p:cNvSpPr/>
          <p:nvPr/>
        </p:nvSpPr>
        <p:spPr>
          <a:xfrm>
            <a:off x="4203828" y="1833959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</a:t>
            </a:r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2623186" y="2335561"/>
            <a:ext cx="1619249" cy="589280"/>
          </a:xfrm>
          <a:prstGeom prst="straightConnector1">
            <a:avLst/>
          </a:prstGeom>
          <a:ln w="28575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endCxn id="46" idx="7"/>
          </p:cNvCxnSpPr>
          <p:nvPr/>
        </p:nvCxnSpPr>
        <p:spPr>
          <a:xfrm flipH="1">
            <a:off x="1438034" y="3287664"/>
            <a:ext cx="569244" cy="479460"/>
          </a:xfrm>
          <a:prstGeom prst="straightConnector1">
            <a:avLst/>
          </a:prstGeom>
          <a:ln w="28575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2569180" y="3282511"/>
            <a:ext cx="569244" cy="479460"/>
          </a:xfrm>
          <a:prstGeom prst="straightConnector1">
            <a:avLst/>
          </a:prstGeom>
          <a:ln w="28575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9" name="Oval 88"/>
          <p:cNvSpPr/>
          <p:nvPr/>
        </p:nvSpPr>
        <p:spPr>
          <a:xfrm flipH="1">
            <a:off x="8143018" y="4732403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15</a:t>
            </a:r>
          </a:p>
        </p:txBody>
      </p:sp>
      <p:sp>
        <p:nvSpPr>
          <p:cNvPr id="91" name="Oval 90"/>
          <p:cNvSpPr/>
          <p:nvPr/>
        </p:nvSpPr>
        <p:spPr>
          <a:xfrm flipH="1">
            <a:off x="5915916" y="4732403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7</a:t>
            </a:r>
          </a:p>
        </p:txBody>
      </p:sp>
      <p:sp>
        <p:nvSpPr>
          <p:cNvPr id="93" name="Oval 92"/>
          <p:cNvSpPr/>
          <p:nvPr/>
        </p:nvSpPr>
        <p:spPr>
          <a:xfrm flipH="1">
            <a:off x="7586242" y="3661682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12</a:t>
            </a:r>
          </a:p>
        </p:txBody>
      </p:sp>
      <p:sp>
        <p:nvSpPr>
          <p:cNvPr id="94" name="Oval 93"/>
          <p:cNvSpPr/>
          <p:nvPr/>
        </p:nvSpPr>
        <p:spPr>
          <a:xfrm flipH="1">
            <a:off x="5373588" y="3661682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</a:t>
            </a:r>
          </a:p>
        </p:txBody>
      </p:sp>
      <p:sp>
        <p:nvSpPr>
          <p:cNvPr id="95" name="Oval 94"/>
          <p:cNvSpPr/>
          <p:nvPr/>
        </p:nvSpPr>
        <p:spPr>
          <a:xfrm flipH="1">
            <a:off x="6491188" y="2708666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11</a:t>
            </a:r>
          </a:p>
        </p:txBody>
      </p:sp>
      <p:cxnSp>
        <p:nvCxnSpPr>
          <p:cNvPr id="97" name="Straight Arrow Connector 96"/>
          <p:cNvCxnSpPr/>
          <p:nvPr/>
        </p:nvCxnSpPr>
        <p:spPr>
          <a:xfrm>
            <a:off x="4887283" y="2335561"/>
            <a:ext cx="1619249" cy="589280"/>
          </a:xfrm>
          <a:prstGeom prst="straightConnector1">
            <a:avLst/>
          </a:prstGeom>
          <a:ln w="28575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endCxn id="93" idx="7"/>
          </p:cNvCxnSpPr>
          <p:nvPr/>
        </p:nvCxnSpPr>
        <p:spPr>
          <a:xfrm>
            <a:off x="7122440" y="3287664"/>
            <a:ext cx="569244" cy="479460"/>
          </a:xfrm>
          <a:prstGeom prst="straightConnector1">
            <a:avLst/>
          </a:prstGeom>
          <a:ln w="28575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 flipH="1">
            <a:off x="5991294" y="3282511"/>
            <a:ext cx="569244" cy="479460"/>
          </a:xfrm>
          <a:prstGeom prst="straightConnector1">
            <a:avLst/>
          </a:prstGeom>
          <a:ln w="28575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>
            <a:off x="8143018" y="4327556"/>
            <a:ext cx="213270" cy="428144"/>
          </a:xfrm>
          <a:prstGeom prst="straightConnector1">
            <a:avLst/>
          </a:prstGeom>
          <a:ln w="28575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>
            <a:off x="5930790" y="4322314"/>
            <a:ext cx="213270" cy="428144"/>
          </a:xfrm>
          <a:prstGeom prst="straightConnector1">
            <a:avLst/>
          </a:prstGeom>
          <a:ln w="28575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08087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45101"/>
            <a:ext cx="8229600" cy="1143000"/>
          </a:xfrm>
        </p:spPr>
        <p:txBody>
          <a:bodyPr>
            <a:normAutofit/>
          </a:bodyPr>
          <a:lstStyle/>
          <a:p>
            <a:r>
              <a:rPr lang="en-US" sz="6600" b="1" dirty="0">
                <a:solidFill>
                  <a:schemeClr val="bg1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Trees | Terms</a:t>
            </a:r>
          </a:p>
        </p:txBody>
      </p:sp>
    </p:spTree>
    <p:extLst>
      <p:ext uri="{BB962C8B-B14F-4D97-AF65-F5344CB8AC3E}">
        <p14:creationId xmlns:p14="http://schemas.microsoft.com/office/powerpoint/2010/main" val="368938636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BST Deletion: rule where there are two children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028" y="1535740"/>
            <a:ext cx="8229600" cy="51216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					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6" name="Oval 45"/>
          <p:cNvSpPr/>
          <p:nvPr/>
        </p:nvSpPr>
        <p:spPr>
          <a:xfrm>
            <a:off x="823476" y="3661682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</a:p>
        </p:txBody>
      </p:sp>
      <p:sp>
        <p:nvSpPr>
          <p:cNvPr id="47" name="Oval 46"/>
          <p:cNvSpPr/>
          <p:nvPr/>
        </p:nvSpPr>
        <p:spPr>
          <a:xfrm>
            <a:off x="3036130" y="3661682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</a:p>
        </p:txBody>
      </p:sp>
      <p:sp>
        <p:nvSpPr>
          <p:cNvPr id="50" name="Oval 49"/>
          <p:cNvSpPr/>
          <p:nvPr/>
        </p:nvSpPr>
        <p:spPr>
          <a:xfrm>
            <a:off x="1918530" y="2708666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</a:t>
            </a:r>
          </a:p>
        </p:txBody>
      </p:sp>
      <p:sp>
        <p:nvSpPr>
          <p:cNvPr id="52" name="Oval 51"/>
          <p:cNvSpPr/>
          <p:nvPr/>
        </p:nvSpPr>
        <p:spPr>
          <a:xfrm>
            <a:off x="4203828" y="1833959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</a:t>
            </a:r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2623186" y="2335561"/>
            <a:ext cx="1619249" cy="589280"/>
          </a:xfrm>
          <a:prstGeom prst="straightConnector1">
            <a:avLst/>
          </a:prstGeom>
          <a:ln w="28575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endCxn id="46" idx="7"/>
          </p:cNvCxnSpPr>
          <p:nvPr/>
        </p:nvCxnSpPr>
        <p:spPr>
          <a:xfrm flipH="1">
            <a:off x="1438034" y="3287664"/>
            <a:ext cx="569244" cy="479460"/>
          </a:xfrm>
          <a:prstGeom prst="straightConnector1">
            <a:avLst/>
          </a:prstGeom>
          <a:ln w="28575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2569180" y="3282511"/>
            <a:ext cx="569244" cy="479460"/>
          </a:xfrm>
          <a:prstGeom prst="straightConnector1">
            <a:avLst/>
          </a:prstGeom>
          <a:ln w="28575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9" name="Oval 88"/>
          <p:cNvSpPr/>
          <p:nvPr/>
        </p:nvSpPr>
        <p:spPr>
          <a:xfrm flipH="1">
            <a:off x="8143018" y="4732403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15</a:t>
            </a:r>
          </a:p>
        </p:txBody>
      </p:sp>
      <p:sp>
        <p:nvSpPr>
          <p:cNvPr id="90" name="Oval 89"/>
          <p:cNvSpPr/>
          <p:nvPr/>
        </p:nvSpPr>
        <p:spPr>
          <a:xfrm flipH="1">
            <a:off x="7029467" y="4732403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11</a:t>
            </a:r>
          </a:p>
        </p:txBody>
      </p:sp>
      <p:sp>
        <p:nvSpPr>
          <p:cNvPr id="91" name="Oval 90"/>
          <p:cNvSpPr/>
          <p:nvPr/>
        </p:nvSpPr>
        <p:spPr>
          <a:xfrm flipH="1">
            <a:off x="5915916" y="4732403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7</a:t>
            </a:r>
          </a:p>
        </p:txBody>
      </p:sp>
      <p:sp>
        <p:nvSpPr>
          <p:cNvPr id="93" name="Oval 92"/>
          <p:cNvSpPr/>
          <p:nvPr/>
        </p:nvSpPr>
        <p:spPr>
          <a:xfrm flipH="1">
            <a:off x="7586242" y="3661682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12</a:t>
            </a:r>
          </a:p>
        </p:txBody>
      </p:sp>
      <p:sp>
        <p:nvSpPr>
          <p:cNvPr id="94" name="Oval 93"/>
          <p:cNvSpPr/>
          <p:nvPr/>
        </p:nvSpPr>
        <p:spPr>
          <a:xfrm flipH="1">
            <a:off x="5373588" y="3661682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</a:t>
            </a:r>
          </a:p>
        </p:txBody>
      </p:sp>
      <p:sp>
        <p:nvSpPr>
          <p:cNvPr id="95" name="Oval 94"/>
          <p:cNvSpPr/>
          <p:nvPr/>
        </p:nvSpPr>
        <p:spPr>
          <a:xfrm flipH="1">
            <a:off x="6491188" y="2708666"/>
            <a:ext cx="720000" cy="720000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</a:t>
            </a:r>
          </a:p>
        </p:txBody>
      </p:sp>
      <p:cxnSp>
        <p:nvCxnSpPr>
          <p:cNvPr id="97" name="Straight Arrow Connector 96"/>
          <p:cNvCxnSpPr/>
          <p:nvPr/>
        </p:nvCxnSpPr>
        <p:spPr>
          <a:xfrm>
            <a:off x="4887283" y="2335561"/>
            <a:ext cx="1619249" cy="589280"/>
          </a:xfrm>
          <a:prstGeom prst="straightConnector1">
            <a:avLst/>
          </a:prstGeom>
          <a:ln w="28575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endCxn id="93" idx="7"/>
          </p:cNvCxnSpPr>
          <p:nvPr/>
        </p:nvCxnSpPr>
        <p:spPr>
          <a:xfrm>
            <a:off x="7122440" y="3287664"/>
            <a:ext cx="569244" cy="479460"/>
          </a:xfrm>
          <a:prstGeom prst="straightConnector1">
            <a:avLst/>
          </a:prstGeom>
          <a:ln w="28575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 flipH="1">
            <a:off x="5991294" y="3282511"/>
            <a:ext cx="569244" cy="479460"/>
          </a:xfrm>
          <a:prstGeom prst="straightConnector1">
            <a:avLst/>
          </a:prstGeom>
          <a:ln w="28575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00" name="Group 99"/>
          <p:cNvGrpSpPr/>
          <p:nvPr/>
        </p:nvGrpSpPr>
        <p:grpSpPr>
          <a:xfrm flipH="1">
            <a:off x="7522466" y="4327556"/>
            <a:ext cx="833822" cy="428144"/>
            <a:chOff x="773430" y="5141595"/>
            <a:chExt cx="833822" cy="428144"/>
          </a:xfrm>
        </p:grpSpPr>
        <p:cxnSp>
          <p:nvCxnSpPr>
            <p:cNvPr id="104" name="Straight Arrow Connector 103"/>
            <p:cNvCxnSpPr/>
            <p:nvPr/>
          </p:nvCxnSpPr>
          <p:spPr>
            <a:xfrm flipH="1">
              <a:off x="773430" y="5141595"/>
              <a:ext cx="213270" cy="428144"/>
            </a:xfrm>
            <a:prstGeom prst="straightConnector1">
              <a:avLst/>
            </a:prstGeom>
            <a:ln w="28575"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5" name="Straight Arrow Connector 104"/>
            <p:cNvCxnSpPr/>
            <p:nvPr/>
          </p:nvCxnSpPr>
          <p:spPr>
            <a:xfrm>
              <a:off x="1393982" y="5141595"/>
              <a:ext cx="213270" cy="428144"/>
            </a:xfrm>
            <a:prstGeom prst="straightConnector1">
              <a:avLst/>
            </a:prstGeom>
            <a:ln w="28575"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02" name="Straight Arrow Connector 101"/>
          <p:cNvCxnSpPr/>
          <p:nvPr/>
        </p:nvCxnSpPr>
        <p:spPr>
          <a:xfrm>
            <a:off x="5930790" y="4322314"/>
            <a:ext cx="213270" cy="428144"/>
          </a:xfrm>
          <a:prstGeom prst="straightConnector1">
            <a:avLst/>
          </a:prstGeom>
          <a:ln w="28575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Content Placeholder 2"/>
          <p:cNvSpPr txBox="1">
            <a:spLocks/>
          </p:cNvSpPr>
          <p:nvPr/>
        </p:nvSpPr>
        <p:spPr>
          <a:xfrm>
            <a:off x="457200" y="4540234"/>
            <a:ext cx="8229600" cy="19967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5" name="Content Placeholder 2"/>
          <p:cNvSpPr txBox="1">
            <a:spLocks/>
          </p:cNvSpPr>
          <p:nvPr/>
        </p:nvSpPr>
        <p:spPr>
          <a:xfrm>
            <a:off x="457200" y="4526272"/>
            <a:ext cx="8229600" cy="199675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Minimum value in the right:</a:t>
            </a:r>
          </a:p>
          <a:p>
            <a:pPr lvl="1"/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Move rightwards of the delete</a:t>
            </a:r>
            <a:b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node</a:t>
            </a:r>
          </a:p>
          <a:p>
            <a:pPr lvl="1"/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Move left as far as you can go. That is the lowest value (11)</a:t>
            </a:r>
          </a:p>
          <a:p>
            <a:pPr marL="0" indent="0">
              <a:buFont typeface="Arial"/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527852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BST Deletion: rule where there are two children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028" y="1535740"/>
            <a:ext cx="8229600" cy="51216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					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6" name="Oval 45"/>
          <p:cNvSpPr/>
          <p:nvPr/>
        </p:nvSpPr>
        <p:spPr>
          <a:xfrm>
            <a:off x="823476" y="3661682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</a:p>
        </p:txBody>
      </p:sp>
      <p:sp>
        <p:nvSpPr>
          <p:cNvPr id="47" name="Oval 46"/>
          <p:cNvSpPr/>
          <p:nvPr/>
        </p:nvSpPr>
        <p:spPr>
          <a:xfrm>
            <a:off x="3036130" y="3661682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</a:p>
        </p:txBody>
      </p:sp>
      <p:sp>
        <p:nvSpPr>
          <p:cNvPr id="50" name="Oval 49"/>
          <p:cNvSpPr/>
          <p:nvPr/>
        </p:nvSpPr>
        <p:spPr>
          <a:xfrm>
            <a:off x="1918530" y="2708666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</a:t>
            </a:r>
          </a:p>
        </p:txBody>
      </p:sp>
      <p:sp>
        <p:nvSpPr>
          <p:cNvPr id="52" name="Oval 51"/>
          <p:cNvSpPr/>
          <p:nvPr/>
        </p:nvSpPr>
        <p:spPr>
          <a:xfrm>
            <a:off x="4203828" y="1833959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</a:t>
            </a:r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2623186" y="2335561"/>
            <a:ext cx="1619249" cy="589280"/>
          </a:xfrm>
          <a:prstGeom prst="straightConnector1">
            <a:avLst/>
          </a:prstGeom>
          <a:ln w="28575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endCxn id="46" idx="7"/>
          </p:cNvCxnSpPr>
          <p:nvPr/>
        </p:nvCxnSpPr>
        <p:spPr>
          <a:xfrm flipH="1">
            <a:off x="1438034" y="3287664"/>
            <a:ext cx="569244" cy="479460"/>
          </a:xfrm>
          <a:prstGeom prst="straightConnector1">
            <a:avLst/>
          </a:prstGeom>
          <a:ln w="28575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2569180" y="3282511"/>
            <a:ext cx="569244" cy="479460"/>
          </a:xfrm>
          <a:prstGeom prst="straightConnector1">
            <a:avLst/>
          </a:prstGeom>
          <a:ln w="28575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9" name="Oval 88"/>
          <p:cNvSpPr/>
          <p:nvPr/>
        </p:nvSpPr>
        <p:spPr>
          <a:xfrm flipH="1">
            <a:off x="8143018" y="4732403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15</a:t>
            </a:r>
          </a:p>
        </p:txBody>
      </p:sp>
      <p:sp>
        <p:nvSpPr>
          <p:cNvPr id="90" name="Oval 89"/>
          <p:cNvSpPr/>
          <p:nvPr/>
        </p:nvSpPr>
        <p:spPr>
          <a:xfrm flipH="1">
            <a:off x="7029467" y="4732403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11</a:t>
            </a:r>
          </a:p>
        </p:txBody>
      </p:sp>
      <p:sp>
        <p:nvSpPr>
          <p:cNvPr id="91" name="Oval 90"/>
          <p:cNvSpPr/>
          <p:nvPr/>
        </p:nvSpPr>
        <p:spPr>
          <a:xfrm flipH="1">
            <a:off x="5915916" y="4732403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7</a:t>
            </a:r>
          </a:p>
        </p:txBody>
      </p:sp>
      <p:sp>
        <p:nvSpPr>
          <p:cNvPr id="93" name="Oval 92"/>
          <p:cNvSpPr/>
          <p:nvPr/>
        </p:nvSpPr>
        <p:spPr>
          <a:xfrm flipH="1">
            <a:off x="7586242" y="3661682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12</a:t>
            </a:r>
          </a:p>
        </p:txBody>
      </p:sp>
      <p:sp>
        <p:nvSpPr>
          <p:cNvPr id="94" name="Oval 93"/>
          <p:cNvSpPr/>
          <p:nvPr/>
        </p:nvSpPr>
        <p:spPr>
          <a:xfrm flipH="1">
            <a:off x="5373588" y="3661682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</a:t>
            </a:r>
          </a:p>
        </p:txBody>
      </p:sp>
      <p:sp>
        <p:nvSpPr>
          <p:cNvPr id="95" name="Oval 94"/>
          <p:cNvSpPr/>
          <p:nvPr/>
        </p:nvSpPr>
        <p:spPr>
          <a:xfrm flipH="1">
            <a:off x="6491188" y="2708666"/>
            <a:ext cx="720000" cy="720000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</a:t>
            </a:r>
          </a:p>
        </p:txBody>
      </p:sp>
      <p:cxnSp>
        <p:nvCxnSpPr>
          <p:cNvPr id="97" name="Straight Arrow Connector 96"/>
          <p:cNvCxnSpPr/>
          <p:nvPr/>
        </p:nvCxnSpPr>
        <p:spPr>
          <a:xfrm>
            <a:off x="4887283" y="2335561"/>
            <a:ext cx="1619249" cy="589280"/>
          </a:xfrm>
          <a:prstGeom prst="straightConnector1">
            <a:avLst/>
          </a:prstGeom>
          <a:ln w="28575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endCxn id="93" idx="7"/>
          </p:cNvCxnSpPr>
          <p:nvPr/>
        </p:nvCxnSpPr>
        <p:spPr>
          <a:xfrm>
            <a:off x="7122440" y="3287664"/>
            <a:ext cx="569244" cy="479460"/>
          </a:xfrm>
          <a:prstGeom prst="straightConnector1">
            <a:avLst/>
          </a:prstGeom>
          <a:ln w="28575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 flipH="1">
            <a:off x="5991294" y="3282511"/>
            <a:ext cx="569244" cy="479460"/>
          </a:xfrm>
          <a:prstGeom prst="straightConnector1">
            <a:avLst/>
          </a:prstGeom>
          <a:ln w="28575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00" name="Group 99"/>
          <p:cNvGrpSpPr/>
          <p:nvPr/>
        </p:nvGrpSpPr>
        <p:grpSpPr>
          <a:xfrm flipH="1">
            <a:off x="7522466" y="4327556"/>
            <a:ext cx="833822" cy="428144"/>
            <a:chOff x="773430" y="5141595"/>
            <a:chExt cx="833822" cy="428144"/>
          </a:xfrm>
        </p:grpSpPr>
        <p:cxnSp>
          <p:nvCxnSpPr>
            <p:cNvPr id="104" name="Straight Arrow Connector 103"/>
            <p:cNvCxnSpPr/>
            <p:nvPr/>
          </p:nvCxnSpPr>
          <p:spPr>
            <a:xfrm flipH="1">
              <a:off x="773430" y="5141595"/>
              <a:ext cx="213270" cy="428144"/>
            </a:xfrm>
            <a:prstGeom prst="straightConnector1">
              <a:avLst/>
            </a:prstGeom>
            <a:ln w="28575"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5" name="Straight Arrow Connector 104"/>
            <p:cNvCxnSpPr/>
            <p:nvPr/>
          </p:nvCxnSpPr>
          <p:spPr>
            <a:xfrm>
              <a:off x="1393982" y="5141595"/>
              <a:ext cx="213270" cy="428144"/>
            </a:xfrm>
            <a:prstGeom prst="straightConnector1">
              <a:avLst/>
            </a:prstGeom>
            <a:ln w="28575"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02" name="Straight Arrow Connector 101"/>
          <p:cNvCxnSpPr/>
          <p:nvPr/>
        </p:nvCxnSpPr>
        <p:spPr>
          <a:xfrm>
            <a:off x="5930790" y="4322314"/>
            <a:ext cx="213270" cy="428144"/>
          </a:xfrm>
          <a:prstGeom prst="straightConnector1">
            <a:avLst/>
          </a:prstGeom>
          <a:ln w="28575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Content Placeholder 2"/>
          <p:cNvSpPr txBox="1">
            <a:spLocks/>
          </p:cNvSpPr>
          <p:nvPr/>
        </p:nvSpPr>
        <p:spPr>
          <a:xfrm>
            <a:off x="457200" y="4540234"/>
            <a:ext cx="8229600" cy="19967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5" name="Content Placeholder 2"/>
          <p:cNvSpPr txBox="1">
            <a:spLocks/>
          </p:cNvSpPr>
          <p:nvPr/>
        </p:nvSpPr>
        <p:spPr>
          <a:xfrm>
            <a:off x="457200" y="4526272"/>
            <a:ext cx="8229600" cy="199675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Maximum value in the left:</a:t>
            </a:r>
          </a:p>
          <a:p>
            <a:pPr lvl="1"/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Move leftwards of the delete</a:t>
            </a:r>
            <a:b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node</a:t>
            </a:r>
          </a:p>
          <a:p>
            <a:pPr lvl="1"/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Move right as far as you can go. That is the highest value (7)</a:t>
            </a:r>
          </a:p>
          <a:p>
            <a:pPr marL="0" indent="0">
              <a:buFont typeface="Arial"/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293845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BST Deletion: rule where there are two children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028" y="1535740"/>
            <a:ext cx="8229600" cy="51216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					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6" name="Oval 45"/>
          <p:cNvSpPr/>
          <p:nvPr/>
        </p:nvSpPr>
        <p:spPr>
          <a:xfrm>
            <a:off x="823476" y="3661682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</a:p>
        </p:txBody>
      </p:sp>
      <p:sp>
        <p:nvSpPr>
          <p:cNvPr id="47" name="Oval 46"/>
          <p:cNvSpPr/>
          <p:nvPr/>
        </p:nvSpPr>
        <p:spPr>
          <a:xfrm>
            <a:off x="3036130" y="3661682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</a:p>
        </p:txBody>
      </p:sp>
      <p:sp>
        <p:nvSpPr>
          <p:cNvPr id="50" name="Oval 49"/>
          <p:cNvSpPr/>
          <p:nvPr/>
        </p:nvSpPr>
        <p:spPr>
          <a:xfrm>
            <a:off x="1918530" y="2708666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</a:t>
            </a:r>
          </a:p>
        </p:txBody>
      </p:sp>
      <p:sp>
        <p:nvSpPr>
          <p:cNvPr id="52" name="Oval 51"/>
          <p:cNvSpPr/>
          <p:nvPr/>
        </p:nvSpPr>
        <p:spPr>
          <a:xfrm>
            <a:off x="4203828" y="1833959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</a:t>
            </a:r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2623186" y="2335561"/>
            <a:ext cx="1619249" cy="589280"/>
          </a:xfrm>
          <a:prstGeom prst="straightConnector1">
            <a:avLst/>
          </a:prstGeom>
          <a:ln w="28575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endCxn id="46" idx="7"/>
          </p:cNvCxnSpPr>
          <p:nvPr/>
        </p:nvCxnSpPr>
        <p:spPr>
          <a:xfrm flipH="1">
            <a:off x="1438034" y="3287664"/>
            <a:ext cx="569244" cy="479460"/>
          </a:xfrm>
          <a:prstGeom prst="straightConnector1">
            <a:avLst/>
          </a:prstGeom>
          <a:ln w="28575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2569180" y="3282511"/>
            <a:ext cx="569244" cy="479460"/>
          </a:xfrm>
          <a:prstGeom prst="straightConnector1">
            <a:avLst/>
          </a:prstGeom>
          <a:ln w="28575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9" name="Oval 88"/>
          <p:cNvSpPr/>
          <p:nvPr/>
        </p:nvSpPr>
        <p:spPr>
          <a:xfrm flipH="1">
            <a:off x="8143018" y="4732403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15</a:t>
            </a:r>
          </a:p>
        </p:txBody>
      </p:sp>
      <p:sp>
        <p:nvSpPr>
          <p:cNvPr id="90" name="Oval 89"/>
          <p:cNvSpPr/>
          <p:nvPr/>
        </p:nvSpPr>
        <p:spPr>
          <a:xfrm flipH="1">
            <a:off x="7029467" y="4732403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11</a:t>
            </a:r>
          </a:p>
        </p:txBody>
      </p:sp>
      <p:sp>
        <p:nvSpPr>
          <p:cNvPr id="91" name="Oval 90"/>
          <p:cNvSpPr/>
          <p:nvPr/>
        </p:nvSpPr>
        <p:spPr>
          <a:xfrm flipH="1">
            <a:off x="5915916" y="4732403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7</a:t>
            </a:r>
          </a:p>
        </p:txBody>
      </p:sp>
      <p:sp>
        <p:nvSpPr>
          <p:cNvPr id="93" name="Oval 92"/>
          <p:cNvSpPr/>
          <p:nvPr/>
        </p:nvSpPr>
        <p:spPr>
          <a:xfrm flipH="1">
            <a:off x="7586242" y="3661682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12</a:t>
            </a:r>
          </a:p>
        </p:txBody>
      </p:sp>
      <p:sp>
        <p:nvSpPr>
          <p:cNvPr id="94" name="Oval 93"/>
          <p:cNvSpPr/>
          <p:nvPr/>
        </p:nvSpPr>
        <p:spPr>
          <a:xfrm flipH="1">
            <a:off x="5373588" y="3661682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</a:t>
            </a:r>
          </a:p>
        </p:txBody>
      </p:sp>
      <p:sp>
        <p:nvSpPr>
          <p:cNvPr id="95" name="Oval 94"/>
          <p:cNvSpPr/>
          <p:nvPr/>
        </p:nvSpPr>
        <p:spPr>
          <a:xfrm flipH="1">
            <a:off x="6491188" y="2708666"/>
            <a:ext cx="720000" cy="720000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97" name="Straight Arrow Connector 96"/>
          <p:cNvCxnSpPr/>
          <p:nvPr/>
        </p:nvCxnSpPr>
        <p:spPr>
          <a:xfrm>
            <a:off x="4887283" y="2335561"/>
            <a:ext cx="1619249" cy="589280"/>
          </a:xfrm>
          <a:prstGeom prst="straightConnector1">
            <a:avLst/>
          </a:prstGeom>
          <a:ln w="28575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endCxn id="93" idx="7"/>
          </p:cNvCxnSpPr>
          <p:nvPr/>
        </p:nvCxnSpPr>
        <p:spPr>
          <a:xfrm>
            <a:off x="7122440" y="3287664"/>
            <a:ext cx="569244" cy="479460"/>
          </a:xfrm>
          <a:prstGeom prst="straightConnector1">
            <a:avLst/>
          </a:prstGeom>
          <a:ln w="28575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 flipH="1">
            <a:off x="5991294" y="3282511"/>
            <a:ext cx="569244" cy="479460"/>
          </a:xfrm>
          <a:prstGeom prst="straightConnector1">
            <a:avLst/>
          </a:prstGeom>
          <a:ln w="28575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00" name="Group 99"/>
          <p:cNvGrpSpPr/>
          <p:nvPr/>
        </p:nvGrpSpPr>
        <p:grpSpPr>
          <a:xfrm flipH="1">
            <a:off x="7522466" y="4327556"/>
            <a:ext cx="833822" cy="428144"/>
            <a:chOff x="773430" y="5141595"/>
            <a:chExt cx="833822" cy="428144"/>
          </a:xfrm>
        </p:grpSpPr>
        <p:cxnSp>
          <p:nvCxnSpPr>
            <p:cNvPr id="104" name="Straight Arrow Connector 103"/>
            <p:cNvCxnSpPr/>
            <p:nvPr/>
          </p:nvCxnSpPr>
          <p:spPr>
            <a:xfrm flipH="1">
              <a:off x="773430" y="5141595"/>
              <a:ext cx="213270" cy="428144"/>
            </a:xfrm>
            <a:prstGeom prst="straightConnector1">
              <a:avLst/>
            </a:prstGeom>
            <a:ln w="28575"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5" name="Straight Arrow Connector 104"/>
            <p:cNvCxnSpPr/>
            <p:nvPr/>
          </p:nvCxnSpPr>
          <p:spPr>
            <a:xfrm>
              <a:off x="1393982" y="5141595"/>
              <a:ext cx="213270" cy="428144"/>
            </a:xfrm>
            <a:prstGeom prst="straightConnector1">
              <a:avLst/>
            </a:prstGeom>
            <a:ln w="28575"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02" name="Straight Arrow Connector 101"/>
          <p:cNvCxnSpPr/>
          <p:nvPr/>
        </p:nvCxnSpPr>
        <p:spPr>
          <a:xfrm>
            <a:off x="5930790" y="4322314"/>
            <a:ext cx="213270" cy="428144"/>
          </a:xfrm>
          <a:prstGeom prst="straightConnector1">
            <a:avLst/>
          </a:prstGeom>
          <a:ln w="28575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Content Placeholder 2"/>
          <p:cNvSpPr txBox="1">
            <a:spLocks/>
          </p:cNvSpPr>
          <p:nvPr/>
        </p:nvSpPr>
        <p:spPr>
          <a:xfrm>
            <a:off x="457200" y="4540234"/>
            <a:ext cx="8229600" cy="19967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5" name="Content Placeholder 2"/>
          <p:cNvSpPr txBox="1">
            <a:spLocks/>
          </p:cNvSpPr>
          <p:nvPr/>
        </p:nvSpPr>
        <p:spPr>
          <a:xfrm>
            <a:off x="457200" y="4526272"/>
            <a:ext cx="8229600" cy="19967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Maximum value in the left:</a:t>
            </a:r>
          </a:p>
          <a:p>
            <a:pPr lvl="1"/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Delete value at the delete node</a:t>
            </a:r>
          </a:p>
          <a:p>
            <a:pPr marL="0" indent="0">
              <a:buFont typeface="Arial"/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243590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BST Deletion: rule where there are two children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028" y="1535740"/>
            <a:ext cx="8229600" cy="51216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					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6" name="Oval 45"/>
          <p:cNvSpPr/>
          <p:nvPr/>
        </p:nvSpPr>
        <p:spPr>
          <a:xfrm>
            <a:off x="823476" y="3661682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</a:p>
        </p:txBody>
      </p:sp>
      <p:sp>
        <p:nvSpPr>
          <p:cNvPr id="47" name="Oval 46"/>
          <p:cNvSpPr/>
          <p:nvPr/>
        </p:nvSpPr>
        <p:spPr>
          <a:xfrm>
            <a:off x="3036130" y="3661682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</a:p>
        </p:txBody>
      </p:sp>
      <p:sp>
        <p:nvSpPr>
          <p:cNvPr id="50" name="Oval 49"/>
          <p:cNvSpPr/>
          <p:nvPr/>
        </p:nvSpPr>
        <p:spPr>
          <a:xfrm>
            <a:off x="1918530" y="2708666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</a:t>
            </a:r>
          </a:p>
        </p:txBody>
      </p:sp>
      <p:sp>
        <p:nvSpPr>
          <p:cNvPr id="52" name="Oval 51"/>
          <p:cNvSpPr/>
          <p:nvPr/>
        </p:nvSpPr>
        <p:spPr>
          <a:xfrm>
            <a:off x="4203828" y="1833959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</a:t>
            </a:r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2623186" y="2335561"/>
            <a:ext cx="1619249" cy="589280"/>
          </a:xfrm>
          <a:prstGeom prst="straightConnector1">
            <a:avLst/>
          </a:prstGeom>
          <a:ln w="28575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endCxn id="46" idx="7"/>
          </p:cNvCxnSpPr>
          <p:nvPr/>
        </p:nvCxnSpPr>
        <p:spPr>
          <a:xfrm flipH="1">
            <a:off x="1438034" y="3287664"/>
            <a:ext cx="569244" cy="479460"/>
          </a:xfrm>
          <a:prstGeom prst="straightConnector1">
            <a:avLst/>
          </a:prstGeom>
          <a:ln w="28575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2569180" y="3282511"/>
            <a:ext cx="569244" cy="479460"/>
          </a:xfrm>
          <a:prstGeom prst="straightConnector1">
            <a:avLst/>
          </a:prstGeom>
          <a:ln w="28575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9" name="Oval 88"/>
          <p:cNvSpPr/>
          <p:nvPr/>
        </p:nvSpPr>
        <p:spPr>
          <a:xfrm flipH="1">
            <a:off x="8143018" y="4732403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15</a:t>
            </a:r>
          </a:p>
        </p:txBody>
      </p:sp>
      <p:sp>
        <p:nvSpPr>
          <p:cNvPr id="90" name="Oval 89"/>
          <p:cNvSpPr/>
          <p:nvPr/>
        </p:nvSpPr>
        <p:spPr>
          <a:xfrm flipH="1">
            <a:off x="7029467" y="4732403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11</a:t>
            </a:r>
          </a:p>
        </p:txBody>
      </p:sp>
      <p:sp>
        <p:nvSpPr>
          <p:cNvPr id="91" name="Oval 90"/>
          <p:cNvSpPr/>
          <p:nvPr/>
        </p:nvSpPr>
        <p:spPr>
          <a:xfrm flipH="1">
            <a:off x="5915916" y="4732403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7</a:t>
            </a:r>
          </a:p>
        </p:txBody>
      </p:sp>
      <p:sp>
        <p:nvSpPr>
          <p:cNvPr id="93" name="Oval 92"/>
          <p:cNvSpPr/>
          <p:nvPr/>
        </p:nvSpPr>
        <p:spPr>
          <a:xfrm flipH="1">
            <a:off x="7586242" y="3661682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12</a:t>
            </a:r>
          </a:p>
        </p:txBody>
      </p:sp>
      <p:sp>
        <p:nvSpPr>
          <p:cNvPr id="94" name="Oval 93"/>
          <p:cNvSpPr/>
          <p:nvPr/>
        </p:nvSpPr>
        <p:spPr>
          <a:xfrm flipH="1">
            <a:off x="5373588" y="3661682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</a:t>
            </a:r>
          </a:p>
        </p:txBody>
      </p:sp>
      <p:sp>
        <p:nvSpPr>
          <p:cNvPr id="95" name="Oval 94"/>
          <p:cNvSpPr/>
          <p:nvPr/>
        </p:nvSpPr>
        <p:spPr>
          <a:xfrm flipH="1">
            <a:off x="6491188" y="2708666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7</a:t>
            </a:r>
          </a:p>
        </p:txBody>
      </p:sp>
      <p:cxnSp>
        <p:nvCxnSpPr>
          <p:cNvPr id="97" name="Straight Arrow Connector 96"/>
          <p:cNvCxnSpPr/>
          <p:nvPr/>
        </p:nvCxnSpPr>
        <p:spPr>
          <a:xfrm>
            <a:off x="4887283" y="2335561"/>
            <a:ext cx="1619249" cy="589280"/>
          </a:xfrm>
          <a:prstGeom prst="straightConnector1">
            <a:avLst/>
          </a:prstGeom>
          <a:ln w="28575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endCxn id="93" idx="7"/>
          </p:cNvCxnSpPr>
          <p:nvPr/>
        </p:nvCxnSpPr>
        <p:spPr>
          <a:xfrm>
            <a:off x="7122440" y="3287664"/>
            <a:ext cx="569244" cy="479460"/>
          </a:xfrm>
          <a:prstGeom prst="straightConnector1">
            <a:avLst/>
          </a:prstGeom>
          <a:ln w="28575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 flipH="1">
            <a:off x="5991294" y="3282511"/>
            <a:ext cx="569244" cy="479460"/>
          </a:xfrm>
          <a:prstGeom prst="straightConnector1">
            <a:avLst/>
          </a:prstGeom>
          <a:ln w="28575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00" name="Group 99"/>
          <p:cNvGrpSpPr/>
          <p:nvPr/>
        </p:nvGrpSpPr>
        <p:grpSpPr>
          <a:xfrm flipH="1">
            <a:off x="7522466" y="4327556"/>
            <a:ext cx="833822" cy="428144"/>
            <a:chOff x="773430" y="5141595"/>
            <a:chExt cx="833822" cy="428144"/>
          </a:xfrm>
        </p:grpSpPr>
        <p:cxnSp>
          <p:nvCxnSpPr>
            <p:cNvPr id="104" name="Straight Arrow Connector 103"/>
            <p:cNvCxnSpPr/>
            <p:nvPr/>
          </p:nvCxnSpPr>
          <p:spPr>
            <a:xfrm flipH="1">
              <a:off x="773430" y="5141595"/>
              <a:ext cx="213270" cy="428144"/>
            </a:xfrm>
            <a:prstGeom prst="straightConnector1">
              <a:avLst/>
            </a:prstGeom>
            <a:ln w="28575"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5" name="Straight Arrow Connector 104"/>
            <p:cNvCxnSpPr/>
            <p:nvPr/>
          </p:nvCxnSpPr>
          <p:spPr>
            <a:xfrm>
              <a:off x="1393982" y="5141595"/>
              <a:ext cx="213270" cy="428144"/>
            </a:xfrm>
            <a:prstGeom prst="straightConnector1">
              <a:avLst/>
            </a:prstGeom>
            <a:ln w="28575"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02" name="Straight Arrow Connector 101"/>
          <p:cNvCxnSpPr/>
          <p:nvPr/>
        </p:nvCxnSpPr>
        <p:spPr>
          <a:xfrm>
            <a:off x="5930790" y="4322314"/>
            <a:ext cx="213270" cy="428144"/>
          </a:xfrm>
          <a:prstGeom prst="straightConnector1">
            <a:avLst/>
          </a:prstGeom>
          <a:ln w="28575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Content Placeholder 2"/>
          <p:cNvSpPr txBox="1">
            <a:spLocks/>
          </p:cNvSpPr>
          <p:nvPr/>
        </p:nvSpPr>
        <p:spPr>
          <a:xfrm>
            <a:off x="457200" y="4540234"/>
            <a:ext cx="8229600" cy="19967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5" name="Content Placeholder 2"/>
          <p:cNvSpPr txBox="1">
            <a:spLocks/>
          </p:cNvSpPr>
          <p:nvPr/>
        </p:nvSpPr>
        <p:spPr>
          <a:xfrm>
            <a:off x="457200" y="4526272"/>
            <a:ext cx="8229600" cy="19967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Maximum value in the left:</a:t>
            </a:r>
          </a:p>
          <a:p>
            <a:pPr lvl="1"/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Copy maximum value to the</a:t>
            </a:r>
            <a:b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delete node</a:t>
            </a:r>
          </a:p>
          <a:p>
            <a:pPr lvl="1"/>
            <a:endParaRPr lang="en-US" sz="2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Font typeface="Arial"/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803761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BST Deletion: rule where there are two children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028" y="1535740"/>
            <a:ext cx="8229600" cy="51216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					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6" name="Oval 45"/>
          <p:cNvSpPr/>
          <p:nvPr/>
        </p:nvSpPr>
        <p:spPr>
          <a:xfrm>
            <a:off x="823476" y="3661682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</a:p>
        </p:txBody>
      </p:sp>
      <p:sp>
        <p:nvSpPr>
          <p:cNvPr id="47" name="Oval 46"/>
          <p:cNvSpPr/>
          <p:nvPr/>
        </p:nvSpPr>
        <p:spPr>
          <a:xfrm>
            <a:off x="3036130" y="3661682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</a:p>
        </p:txBody>
      </p:sp>
      <p:sp>
        <p:nvSpPr>
          <p:cNvPr id="50" name="Oval 49"/>
          <p:cNvSpPr/>
          <p:nvPr/>
        </p:nvSpPr>
        <p:spPr>
          <a:xfrm>
            <a:off x="1918530" y="2708666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</a:t>
            </a:r>
          </a:p>
        </p:txBody>
      </p:sp>
      <p:sp>
        <p:nvSpPr>
          <p:cNvPr id="52" name="Oval 51"/>
          <p:cNvSpPr/>
          <p:nvPr/>
        </p:nvSpPr>
        <p:spPr>
          <a:xfrm>
            <a:off x="4203828" y="1833959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</a:t>
            </a:r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2623186" y="2335561"/>
            <a:ext cx="1619249" cy="589280"/>
          </a:xfrm>
          <a:prstGeom prst="straightConnector1">
            <a:avLst/>
          </a:prstGeom>
          <a:ln w="28575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endCxn id="46" idx="7"/>
          </p:cNvCxnSpPr>
          <p:nvPr/>
        </p:nvCxnSpPr>
        <p:spPr>
          <a:xfrm flipH="1">
            <a:off x="1438034" y="3287664"/>
            <a:ext cx="569244" cy="479460"/>
          </a:xfrm>
          <a:prstGeom prst="straightConnector1">
            <a:avLst/>
          </a:prstGeom>
          <a:ln w="28575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2569180" y="3282511"/>
            <a:ext cx="569244" cy="479460"/>
          </a:xfrm>
          <a:prstGeom prst="straightConnector1">
            <a:avLst/>
          </a:prstGeom>
          <a:ln w="28575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9" name="Oval 88"/>
          <p:cNvSpPr/>
          <p:nvPr/>
        </p:nvSpPr>
        <p:spPr>
          <a:xfrm flipH="1">
            <a:off x="8143018" y="4732403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15</a:t>
            </a:r>
          </a:p>
        </p:txBody>
      </p:sp>
      <p:sp>
        <p:nvSpPr>
          <p:cNvPr id="90" name="Oval 89"/>
          <p:cNvSpPr/>
          <p:nvPr/>
        </p:nvSpPr>
        <p:spPr>
          <a:xfrm flipH="1">
            <a:off x="7029467" y="4732403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11</a:t>
            </a:r>
          </a:p>
        </p:txBody>
      </p:sp>
      <p:sp>
        <p:nvSpPr>
          <p:cNvPr id="93" name="Oval 92"/>
          <p:cNvSpPr/>
          <p:nvPr/>
        </p:nvSpPr>
        <p:spPr>
          <a:xfrm flipH="1">
            <a:off x="7586242" y="3661682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12</a:t>
            </a:r>
          </a:p>
        </p:txBody>
      </p:sp>
      <p:sp>
        <p:nvSpPr>
          <p:cNvPr id="94" name="Oval 93"/>
          <p:cNvSpPr/>
          <p:nvPr/>
        </p:nvSpPr>
        <p:spPr>
          <a:xfrm flipH="1">
            <a:off x="5373588" y="3661682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</a:t>
            </a:r>
          </a:p>
        </p:txBody>
      </p:sp>
      <p:sp>
        <p:nvSpPr>
          <p:cNvPr id="95" name="Oval 94"/>
          <p:cNvSpPr/>
          <p:nvPr/>
        </p:nvSpPr>
        <p:spPr>
          <a:xfrm flipH="1">
            <a:off x="6491188" y="2708666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7</a:t>
            </a:r>
          </a:p>
        </p:txBody>
      </p:sp>
      <p:cxnSp>
        <p:nvCxnSpPr>
          <p:cNvPr id="97" name="Straight Arrow Connector 96"/>
          <p:cNvCxnSpPr/>
          <p:nvPr/>
        </p:nvCxnSpPr>
        <p:spPr>
          <a:xfrm>
            <a:off x="4887283" y="2335561"/>
            <a:ext cx="1619249" cy="589280"/>
          </a:xfrm>
          <a:prstGeom prst="straightConnector1">
            <a:avLst/>
          </a:prstGeom>
          <a:ln w="28575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endCxn id="93" idx="7"/>
          </p:cNvCxnSpPr>
          <p:nvPr/>
        </p:nvCxnSpPr>
        <p:spPr>
          <a:xfrm>
            <a:off x="7122440" y="3287664"/>
            <a:ext cx="569244" cy="479460"/>
          </a:xfrm>
          <a:prstGeom prst="straightConnector1">
            <a:avLst/>
          </a:prstGeom>
          <a:ln w="28575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 flipH="1">
            <a:off x="5991294" y="3282511"/>
            <a:ext cx="569244" cy="479460"/>
          </a:xfrm>
          <a:prstGeom prst="straightConnector1">
            <a:avLst/>
          </a:prstGeom>
          <a:ln w="28575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00" name="Group 99"/>
          <p:cNvGrpSpPr/>
          <p:nvPr/>
        </p:nvGrpSpPr>
        <p:grpSpPr>
          <a:xfrm flipH="1">
            <a:off x="7522466" y="4327556"/>
            <a:ext cx="833822" cy="428144"/>
            <a:chOff x="773430" y="5141595"/>
            <a:chExt cx="833822" cy="428144"/>
          </a:xfrm>
        </p:grpSpPr>
        <p:cxnSp>
          <p:nvCxnSpPr>
            <p:cNvPr id="104" name="Straight Arrow Connector 103"/>
            <p:cNvCxnSpPr/>
            <p:nvPr/>
          </p:nvCxnSpPr>
          <p:spPr>
            <a:xfrm flipH="1">
              <a:off x="773430" y="5141595"/>
              <a:ext cx="213270" cy="428144"/>
            </a:xfrm>
            <a:prstGeom prst="straightConnector1">
              <a:avLst/>
            </a:prstGeom>
            <a:ln w="28575"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5" name="Straight Arrow Connector 104"/>
            <p:cNvCxnSpPr/>
            <p:nvPr/>
          </p:nvCxnSpPr>
          <p:spPr>
            <a:xfrm>
              <a:off x="1393982" y="5141595"/>
              <a:ext cx="213270" cy="428144"/>
            </a:xfrm>
            <a:prstGeom prst="straightConnector1">
              <a:avLst/>
            </a:prstGeom>
            <a:ln w="28575"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0" name="Content Placeholder 2"/>
          <p:cNvSpPr txBox="1">
            <a:spLocks/>
          </p:cNvSpPr>
          <p:nvPr/>
        </p:nvSpPr>
        <p:spPr>
          <a:xfrm>
            <a:off x="457200" y="4540234"/>
            <a:ext cx="8229600" cy="19967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5" name="Content Placeholder 2"/>
          <p:cNvSpPr txBox="1">
            <a:spLocks/>
          </p:cNvSpPr>
          <p:nvPr/>
        </p:nvSpPr>
        <p:spPr>
          <a:xfrm>
            <a:off x="457200" y="4526272"/>
            <a:ext cx="8229600" cy="19967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Maximum value in the left:</a:t>
            </a:r>
          </a:p>
          <a:p>
            <a:pPr lvl="1"/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Delete the leaf</a:t>
            </a:r>
          </a:p>
          <a:p>
            <a:pPr lvl="1"/>
            <a:endParaRPr lang="en-US" sz="2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Font typeface="Arial"/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62949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BST Deletion: rule where there are two children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028" y="1535740"/>
            <a:ext cx="8229600" cy="51216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					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6" name="Oval 45"/>
          <p:cNvSpPr/>
          <p:nvPr/>
        </p:nvSpPr>
        <p:spPr>
          <a:xfrm>
            <a:off x="823476" y="3661682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</a:p>
        </p:txBody>
      </p:sp>
      <p:sp>
        <p:nvSpPr>
          <p:cNvPr id="47" name="Oval 46"/>
          <p:cNvSpPr/>
          <p:nvPr/>
        </p:nvSpPr>
        <p:spPr>
          <a:xfrm>
            <a:off x="3036130" y="3661682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</a:p>
        </p:txBody>
      </p:sp>
      <p:sp>
        <p:nvSpPr>
          <p:cNvPr id="50" name="Oval 49"/>
          <p:cNvSpPr/>
          <p:nvPr/>
        </p:nvSpPr>
        <p:spPr>
          <a:xfrm>
            <a:off x="1918530" y="2708666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</a:t>
            </a:r>
          </a:p>
        </p:txBody>
      </p:sp>
      <p:sp>
        <p:nvSpPr>
          <p:cNvPr id="52" name="Oval 51"/>
          <p:cNvSpPr/>
          <p:nvPr/>
        </p:nvSpPr>
        <p:spPr>
          <a:xfrm>
            <a:off x="4203828" y="1833959"/>
            <a:ext cx="720000" cy="720000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</a:t>
            </a:r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2623186" y="2335561"/>
            <a:ext cx="1619249" cy="589280"/>
          </a:xfrm>
          <a:prstGeom prst="straightConnector1">
            <a:avLst/>
          </a:prstGeom>
          <a:ln w="28575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endCxn id="46" idx="7"/>
          </p:cNvCxnSpPr>
          <p:nvPr/>
        </p:nvCxnSpPr>
        <p:spPr>
          <a:xfrm flipH="1">
            <a:off x="1438034" y="3287664"/>
            <a:ext cx="569244" cy="479460"/>
          </a:xfrm>
          <a:prstGeom prst="straightConnector1">
            <a:avLst/>
          </a:prstGeom>
          <a:ln w="28575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2569180" y="3282511"/>
            <a:ext cx="569244" cy="479460"/>
          </a:xfrm>
          <a:prstGeom prst="straightConnector1">
            <a:avLst/>
          </a:prstGeom>
          <a:ln w="28575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9" name="Oval 88"/>
          <p:cNvSpPr/>
          <p:nvPr/>
        </p:nvSpPr>
        <p:spPr>
          <a:xfrm flipH="1">
            <a:off x="8143018" y="4732403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15</a:t>
            </a:r>
          </a:p>
        </p:txBody>
      </p:sp>
      <p:sp>
        <p:nvSpPr>
          <p:cNvPr id="90" name="Oval 89"/>
          <p:cNvSpPr/>
          <p:nvPr/>
        </p:nvSpPr>
        <p:spPr>
          <a:xfrm flipH="1">
            <a:off x="7029467" y="4732403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11</a:t>
            </a:r>
          </a:p>
        </p:txBody>
      </p:sp>
      <p:sp>
        <p:nvSpPr>
          <p:cNvPr id="91" name="Oval 90"/>
          <p:cNvSpPr/>
          <p:nvPr/>
        </p:nvSpPr>
        <p:spPr>
          <a:xfrm flipH="1">
            <a:off x="5915916" y="4732403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7</a:t>
            </a:r>
          </a:p>
        </p:txBody>
      </p:sp>
      <p:sp>
        <p:nvSpPr>
          <p:cNvPr id="93" name="Oval 92"/>
          <p:cNvSpPr/>
          <p:nvPr/>
        </p:nvSpPr>
        <p:spPr>
          <a:xfrm flipH="1">
            <a:off x="7586242" y="3661682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12</a:t>
            </a:r>
          </a:p>
        </p:txBody>
      </p:sp>
      <p:sp>
        <p:nvSpPr>
          <p:cNvPr id="94" name="Oval 93"/>
          <p:cNvSpPr/>
          <p:nvPr/>
        </p:nvSpPr>
        <p:spPr>
          <a:xfrm flipH="1">
            <a:off x="5373588" y="3661682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</a:t>
            </a:r>
          </a:p>
        </p:txBody>
      </p:sp>
      <p:sp>
        <p:nvSpPr>
          <p:cNvPr id="95" name="Oval 94"/>
          <p:cNvSpPr/>
          <p:nvPr/>
        </p:nvSpPr>
        <p:spPr>
          <a:xfrm flipH="1">
            <a:off x="6491188" y="2708666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</a:t>
            </a:r>
          </a:p>
        </p:txBody>
      </p:sp>
      <p:cxnSp>
        <p:nvCxnSpPr>
          <p:cNvPr id="97" name="Straight Arrow Connector 96"/>
          <p:cNvCxnSpPr/>
          <p:nvPr/>
        </p:nvCxnSpPr>
        <p:spPr>
          <a:xfrm>
            <a:off x="4887283" y="2335561"/>
            <a:ext cx="1619249" cy="589280"/>
          </a:xfrm>
          <a:prstGeom prst="straightConnector1">
            <a:avLst/>
          </a:prstGeom>
          <a:ln w="28575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endCxn id="93" idx="7"/>
          </p:cNvCxnSpPr>
          <p:nvPr/>
        </p:nvCxnSpPr>
        <p:spPr>
          <a:xfrm>
            <a:off x="7122440" y="3287664"/>
            <a:ext cx="569244" cy="479460"/>
          </a:xfrm>
          <a:prstGeom prst="straightConnector1">
            <a:avLst/>
          </a:prstGeom>
          <a:ln w="28575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 flipH="1">
            <a:off x="5991294" y="3282511"/>
            <a:ext cx="569244" cy="479460"/>
          </a:xfrm>
          <a:prstGeom prst="straightConnector1">
            <a:avLst/>
          </a:prstGeom>
          <a:ln w="28575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00" name="Group 99"/>
          <p:cNvGrpSpPr/>
          <p:nvPr/>
        </p:nvGrpSpPr>
        <p:grpSpPr>
          <a:xfrm flipH="1">
            <a:off x="7522466" y="4327556"/>
            <a:ext cx="833822" cy="428144"/>
            <a:chOff x="773430" y="5141595"/>
            <a:chExt cx="833822" cy="428144"/>
          </a:xfrm>
        </p:grpSpPr>
        <p:cxnSp>
          <p:nvCxnSpPr>
            <p:cNvPr id="104" name="Straight Arrow Connector 103"/>
            <p:cNvCxnSpPr/>
            <p:nvPr/>
          </p:nvCxnSpPr>
          <p:spPr>
            <a:xfrm flipH="1">
              <a:off x="773430" y="5141595"/>
              <a:ext cx="213270" cy="428144"/>
            </a:xfrm>
            <a:prstGeom prst="straightConnector1">
              <a:avLst/>
            </a:prstGeom>
            <a:ln w="28575"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5" name="Straight Arrow Connector 104"/>
            <p:cNvCxnSpPr/>
            <p:nvPr/>
          </p:nvCxnSpPr>
          <p:spPr>
            <a:xfrm>
              <a:off x="1393982" y="5141595"/>
              <a:ext cx="213270" cy="428144"/>
            </a:xfrm>
            <a:prstGeom prst="straightConnector1">
              <a:avLst/>
            </a:prstGeom>
            <a:ln w="28575"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02" name="Straight Arrow Connector 101"/>
          <p:cNvCxnSpPr/>
          <p:nvPr/>
        </p:nvCxnSpPr>
        <p:spPr>
          <a:xfrm>
            <a:off x="5930790" y="4322314"/>
            <a:ext cx="213270" cy="428144"/>
          </a:xfrm>
          <a:prstGeom prst="straightConnector1">
            <a:avLst/>
          </a:prstGeom>
          <a:ln w="28575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Content Placeholder 2"/>
          <p:cNvSpPr txBox="1">
            <a:spLocks/>
          </p:cNvSpPr>
          <p:nvPr/>
        </p:nvSpPr>
        <p:spPr>
          <a:xfrm>
            <a:off x="457200" y="4540234"/>
            <a:ext cx="8229600" cy="19967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5" name="Content Placeholder 2"/>
          <p:cNvSpPr txBox="1">
            <a:spLocks/>
          </p:cNvSpPr>
          <p:nvPr/>
        </p:nvSpPr>
        <p:spPr>
          <a:xfrm>
            <a:off x="457200" y="4526272"/>
            <a:ext cx="8229600" cy="199675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Minimum value in the right:</a:t>
            </a:r>
          </a:p>
          <a:p>
            <a:pPr lvl="1"/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Move rightwards of the delete</a:t>
            </a:r>
            <a:b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node</a:t>
            </a:r>
          </a:p>
          <a:p>
            <a:pPr lvl="1"/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Move left as far as you can go. That is the lowest value</a:t>
            </a:r>
          </a:p>
          <a:p>
            <a:pPr lvl="1"/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What would this be, and what would be the process to reorganize the tree?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420551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BST Deletion: rule where there are two children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028" y="1535740"/>
            <a:ext cx="8229600" cy="51216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					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6" name="Oval 45"/>
          <p:cNvSpPr/>
          <p:nvPr/>
        </p:nvSpPr>
        <p:spPr>
          <a:xfrm>
            <a:off x="823476" y="3661682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</a:p>
        </p:txBody>
      </p:sp>
      <p:sp>
        <p:nvSpPr>
          <p:cNvPr id="47" name="Oval 46"/>
          <p:cNvSpPr/>
          <p:nvPr/>
        </p:nvSpPr>
        <p:spPr>
          <a:xfrm>
            <a:off x="3036130" y="3661682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</a:p>
        </p:txBody>
      </p:sp>
      <p:sp>
        <p:nvSpPr>
          <p:cNvPr id="50" name="Oval 49"/>
          <p:cNvSpPr/>
          <p:nvPr/>
        </p:nvSpPr>
        <p:spPr>
          <a:xfrm>
            <a:off x="1918530" y="2708666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</a:t>
            </a:r>
          </a:p>
        </p:txBody>
      </p:sp>
      <p:sp>
        <p:nvSpPr>
          <p:cNvPr id="52" name="Oval 51"/>
          <p:cNvSpPr/>
          <p:nvPr/>
        </p:nvSpPr>
        <p:spPr>
          <a:xfrm>
            <a:off x="4203828" y="1833959"/>
            <a:ext cx="720000" cy="720000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</a:t>
            </a:r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2623186" y="2335561"/>
            <a:ext cx="1619249" cy="589280"/>
          </a:xfrm>
          <a:prstGeom prst="straightConnector1">
            <a:avLst/>
          </a:prstGeom>
          <a:ln w="28575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endCxn id="46" idx="7"/>
          </p:cNvCxnSpPr>
          <p:nvPr/>
        </p:nvCxnSpPr>
        <p:spPr>
          <a:xfrm flipH="1">
            <a:off x="1438034" y="3287664"/>
            <a:ext cx="569244" cy="479460"/>
          </a:xfrm>
          <a:prstGeom prst="straightConnector1">
            <a:avLst/>
          </a:prstGeom>
          <a:ln w="28575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2569180" y="3282511"/>
            <a:ext cx="569244" cy="479460"/>
          </a:xfrm>
          <a:prstGeom prst="straightConnector1">
            <a:avLst/>
          </a:prstGeom>
          <a:ln w="28575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9" name="Oval 88"/>
          <p:cNvSpPr/>
          <p:nvPr/>
        </p:nvSpPr>
        <p:spPr>
          <a:xfrm flipH="1">
            <a:off x="8143018" y="4732403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15</a:t>
            </a:r>
          </a:p>
        </p:txBody>
      </p:sp>
      <p:sp>
        <p:nvSpPr>
          <p:cNvPr id="90" name="Oval 89"/>
          <p:cNvSpPr/>
          <p:nvPr/>
        </p:nvSpPr>
        <p:spPr>
          <a:xfrm flipH="1">
            <a:off x="7029467" y="4732403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11</a:t>
            </a:r>
          </a:p>
        </p:txBody>
      </p:sp>
      <p:sp>
        <p:nvSpPr>
          <p:cNvPr id="91" name="Oval 90"/>
          <p:cNvSpPr/>
          <p:nvPr/>
        </p:nvSpPr>
        <p:spPr>
          <a:xfrm flipH="1">
            <a:off x="5915916" y="4732403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7</a:t>
            </a:r>
          </a:p>
        </p:txBody>
      </p:sp>
      <p:sp>
        <p:nvSpPr>
          <p:cNvPr id="93" name="Oval 92"/>
          <p:cNvSpPr/>
          <p:nvPr/>
        </p:nvSpPr>
        <p:spPr>
          <a:xfrm flipH="1">
            <a:off x="7586242" y="3661682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12</a:t>
            </a:r>
          </a:p>
        </p:txBody>
      </p:sp>
      <p:sp>
        <p:nvSpPr>
          <p:cNvPr id="94" name="Oval 93"/>
          <p:cNvSpPr/>
          <p:nvPr/>
        </p:nvSpPr>
        <p:spPr>
          <a:xfrm flipH="1">
            <a:off x="5373588" y="3661682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</a:t>
            </a:r>
          </a:p>
        </p:txBody>
      </p:sp>
      <p:sp>
        <p:nvSpPr>
          <p:cNvPr id="95" name="Oval 94"/>
          <p:cNvSpPr/>
          <p:nvPr/>
        </p:nvSpPr>
        <p:spPr>
          <a:xfrm flipH="1">
            <a:off x="6491188" y="2708666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</a:t>
            </a:r>
          </a:p>
        </p:txBody>
      </p:sp>
      <p:cxnSp>
        <p:nvCxnSpPr>
          <p:cNvPr id="97" name="Straight Arrow Connector 96"/>
          <p:cNvCxnSpPr/>
          <p:nvPr/>
        </p:nvCxnSpPr>
        <p:spPr>
          <a:xfrm>
            <a:off x="4887283" y="2335561"/>
            <a:ext cx="1619249" cy="589280"/>
          </a:xfrm>
          <a:prstGeom prst="straightConnector1">
            <a:avLst/>
          </a:prstGeom>
          <a:ln w="28575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endCxn id="93" idx="7"/>
          </p:cNvCxnSpPr>
          <p:nvPr/>
        </p:nvCxnSpPr>
        <p:spPr>
          <a:xfrm>
            <a:off x="7122440" y="3287664"/>
            <a:ext cx="569244" cy="479460"/>
          </a:xfrm>
          <a:prstGeom prst="straightConnector1">
            <a:avLst/>
          </a:prstGeom>
          <a:ln w="28575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 flipH="1">
            <a:off x="5991294" y="3282511"/>
            <a:ext cx="569244" cy="479460"/>
          </a:xfrm>
          <a:prstGeom prst="straightConnector1">
            <a:avLst/>
          </a:prstGeom>
          <a:ln w="28575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00" name="Group 99"/>
          <p:cNvGrpSpPr/>
          <p:nvPr/>
        </p:nvGrpSpPr>
        <p:grpSpPr>
          <a:xfrm flipH="1">
            <a:off x="7522466" y="4327556"/>
            <a:ext cx="833822" cy="428144"/>
            <a:chOff x="773430" y="5141595"/>
            <a:chExt cx="833822" cy="428144"/>
          </a:xfrm>
        </p:grpSpPr>
        <p:cxnSp>
          <p:nvCxnSpPr>
            <p:cNvPr id="104" name="Straight Arrow Connector 103"/>
            <p:cNvCxnSpPr/>
            <p:nvPr/>
          </p:nvCxnSpPr>
          <p:spPr>
            <a:xfrm flipH="1">
              <a:off x="773430" y="5141595"/>
              <a:ext cx="213270" cy="428144"/>
            </a:xfrm>
            <a:prstGeom prst="straightConnector1">
              <a:avLst/>
            </a:prstGeom>
            <a:ln w="28575"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5" name="Straight Arrow Connector 104"/>
            <p:cNvCxnSpPr/>
            <p:nvPr/>
          </p:nvCxnSpPr>
          <p:spPr>
            <a:xfrm>
              <a:off x="1393982" y="5141595"/>
              <a:ext cx="213270" cy="428144"/>
            </a:xfrm>
            <a:prstGeom prst="straightConnector1">
              <a:avLst/>
            </a:prstGeom>
            <a:ln w="28575"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02" name="Straight Arrow Connector 101"/>
          <p:cNvCxnSpPr/>
          <p:nvPr/>
        </p:nvCxnSpPr>
        <p:spPr>
          <a:xfrm>
            <a:off x="5930790" y="4322314"/>
            <a:ext cx="213270" cy="428144"/>
          </a:xfrm>
          <a:prstGeom prst="straightConnector1">
            <a:avLst/>
          </a:prstGeom>
          <a:ln w="28575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Content Placeholder 2"/>
          <p:cNvSpPr txBox="1">
            <a:spLocks/>
          </p:cNvSpPr>
          <p:nvPr/>
        </p:nvSpPr>
        <p:spPr>
          <a:xfrm>
            <a:off x="457200" y="4540234"/>
            <a:ext cx="8229600" cy="19967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5" name="Content Placeholder 2"/>
          <p:cNvSpPr txBox="1">
            <a:spLocks/>
          </p:cNvSpPr>
          <p:nvPr/>
        </p:nvSpPr>
        <p:spPr>
          <a:xfrm>
            <a:off x="457200" y="4526272"/>
            <a:ext cx="8229600" cy="199675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Maximum value in the left:</a:t>
            </a:r>
          </a:p>
          <a:p>
            <a:pPr lvl="1"/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Move leftwards of the delete</a:t>
            </a:r>
            <a:b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node</a:t>
            </a:r>
          </a:p>
          <a:p>
            <a:pPr lvl="1"/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Move right as far as you can go. That is the highest value</a:t>
            </a:r>
          </a:p>
          <a:p>
            <a:pPr lvl="1"/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What would this be, and what would be the process to reorganize the tree?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025889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BST Deletion Cases</a:t>
            </a:r>
            <a:endParaRPr lang="en-US" b="1" dirty="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028" y="1535740"/>
            <a:ext cx="8229600" cy="51216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					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2" name="Content Placeholder 2"/>
          <p:cNvSpPr txBox="1">
            <a:spLocks/>
          </p:cNvSpPr>
          <p:nvPr/>
        </p:nvSpPr>
        <p:spPr>
          <a:xfrm>
            <a:off x="457200" y="1436636"/>
            <a:ext cx="8229600" cy="512161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CASE 1: no child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CASE 2: one child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CASE 3: two children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If Case 2 or 3, the children can have their own children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Case 1 is easy; the others are more complex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They involve new parent – child relationships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They can involve copying values prior to deletion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 deletion often involves tree reconfiguration</a:t>
            </a:r>
          </a:p>
          <a:p>
            <a:pPr marL="0" indent="0">
              <a:buFont typeface="Arial"/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Font typeface="Arial"/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209570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45101"/>
            <a:ext cx="8229600" cy="1143000"/>
          </a:xfrm>
        </p:spPr>
        <p:txBody>
          <a:bodyPr>
            <a:normAutofit/>
          </a:bodyPr>
          <a:lstStyle/>
          <a:p>
            <a:r>
              <a:rPr lang="en-US" sz="6600" b="1" dirty="0">
                <a:solidFill>
                  <a:schemeClr val="bg1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BST: Traversal</a:t>
            </a:r>
          </a:p>
        </p:txBody>
      </p:sp>
    </p:spTree>
    <p:extLst>
      <p:ext uri="{BB962C8B-B14F-4D97-AF65-F5344CB8AC3E}">
        <p14:creationId xmlns:p14="http://schemas.microsoft.com/office/powerpoint/2010/main" val="4984934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BST Traversal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415370"/>
            <a:ext cx="8229600" cy="5121619"/>
          </a:xfrm>
        </p:spPr>
        <p:txBody>
          <a:bodyPr>
            <a:norm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There are different ways to ‘travel’ (traverse) a BST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These are: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 order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 order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Post order</a:t>
            </a:r>
          </a:p>
          <a:p>
            <a:pPr marL="0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8022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Trees</a:t>
            </a:r>
          </a:p>
        </p:txBody>
      </p:sp>
      <p:sp>
        <p:nvSpPr>
          <p:cNvPr id="5" name="Oval 4"/>
          <p:cNvSpPr/>
          <p:nvPr/>
        </p:nvSpPr>
        <p:spPr>
          <a:xfrm>
            <a:off x="823476" y="3571952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</a:t>
            </a:r>
          </a:p>
        </p:txBody>
      </p:sp>
      <p:sp>
        <p:nvSpPr>
          <p:cNvPr id="6" name="Oval 5"/>
          <p:cNvSpPr/>
          <p:nvPr/>
        </p:nvSpPr>
        <p:spPr>
          <a:xfrm>
            <a:off x="3036130" y="3571952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</a:t>
            </a:r>
          </a:p>
        </p:txBody>
      </p:sp>
      <p:sp>
        <p:nvSpPr>
          <p:cNvPr id="7" name="Oval 6"/>
          <p:cNvSpPr/>
          <p:nvPr/>
        </p:nvSpPr>
        <p:spPr>
          <a:xfrm>
            <a:off x="1918530" y="2618936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</a:t>
            </a:r>
          </a:p>
        </p:txBody>
      </p:sp>
      <p:sp>
        <p:nvSpPr>
          <p:cNvPr id="8" name="Oval 7"/>
          <p:cNvSpPr/>
          <p:nvPr/>
        </p:nvSpPr>
        <p:spPr>
          <a:xfrm>
            <a:off x="4203828" y="1744229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2623186" y="2245831"/>
            <a:ext cx="1619249" cy="589280"/>
          </a:xfrm>
          <a:prstGeom prst="straightConnector1">
            <a:avLst/>
          </a:prstGeom>
          <a:ln w="28575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5" idx="7"/>
          </p:cNvCxnSpPr>
          <p:nvPr/>
        </p:nvCxnSpPr>
        <p:spPr>
          <a:xfrm flipH="1">
            <a:off x="1438034" y="3197934"/>
            <a:ext cx="569244" cy="479460"/>
          </a:xfrm>
          <a:prstGeom prst="straightConnector1">
            <a:avLst/>
          </a:prstGeom>
          <a:ln w="28575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569180" y="3192781"/>
            <a:ext cx="569244" cy="479460"/>
          </a:xfrm>
          <a:prstGeom prst="straightConnector1">
            <a:avLst/>
          </a:prstGeom>
          <a:ln w="28575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 flipH="1">
            <a:off x="7586242" y="3571952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</a:t>
            </a:r>
          </a:p>
        </p:txBody>
      </p:sp>
      <p:sp>
        <p:nvSpPr>
          <p:cNvPr id="13" name="Oval 12"/>
          <p:cNvSpPr/>
          <p:nvPr/>
        </p:nvSpPr>
        <p:spPr>
          <a:xfrm flipH="1">
            <a:off x="5373588" y="3571952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</a:t>
            </a:r>
          </a:p>
        </p:txBody>
      </p:sp>
      <p:sp>
        <p:nvSpPr>
          <p:cNvPr id="14" name="Oval 13"/>
          <p:cNvSpPr/>
          <p:nvPr/>
        </p:nvSpPr>
        <p:spPr>
          <a:xfrm flipH="1">
            <a:off x="6491188" y="2618936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4887283" y="2245831"/>
            <a:ext cx="1619249" cy="589280"/>
          </a:xfrm>
          <a:prstGeom prst="straightConnector1">
            <a:avLst/>
          </a:prstGeom>
          <a:ln w="28575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12" idx="7"/>
          </p:cNvCxnSpPr>
          <p:nvPr/>
        </p:nvCxnSpPr>
        <p:spPr>
          <a:xfrm>
            <a:off x="7122440" y="3197934"/>
            <a:ext cx="569244" cy="479460"/>
          </a:xfrm>
          <a:prstGeom prst="straightConnector1">
            <a:avLst/>
          </a:prstGeom>
          <a:ln w="28575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5991294" y="3192781"/>
            <a:ext cx="569244" cy="479460"/>
          </a:xfrm>
          <a:prstGeom prst="straightConnector1">
            <a:avLst/>
          </a:prstGeom>
          <a:ln w="28575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Rectangular Callout 17"/>
          <p:cNvSpPr/>
          <p:nvPr/>
        </p:nvSpPr>
        <p:spPr>
          <a:xfrm>
            <a:off x="6211229" y="274639"/>
            <a:ext cx="2789823" cy="1448604"/>
          </a:xfrm>
          <a:prstGeom prst="wedgeRectCallout">
            <a:avLst>
              <a:gd name="adj1" fmla="val -94193"/>
              <a:gd name="adj2" fmla="val 65468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root (i.e., top of the tree; nothing above it)</a:t>
            </a:r>
          </a:p>
        </p:txBody>
      </p:sp>
    </p:spTree>
    <p:extLst>
      <p:ext uri="{BB962C8B-B14F-4D97-AF65-F5344CB8AC3E}">
        <p14:creationId xmlns:p14="http://schemas.microsoft.com/office/powerpoint/2010/main" val="39227587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BST Traversal: Pre Order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415370"/>
            <a:ext cx="8229600" cy="5121619"/>
          </a:xfrm>
        </p:spPr>
        <p:txBody>
          <a:bodyPr>
            <a:norm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Start at the root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Follow left tree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Then follow right tree</a:t>
            </a: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240271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2320991" y="2514846"/>
            <a:ext cx="6429613" cy="3109169"/>
            <a:chOff x="2608061" y="2801934"/>
            <a:chExt cx="5881152" cy="2843950"/>
          </a:xfrm>
        </p:grpSpPr>
        <p:sp>
          <p:nvSpPr>
            <p:cNvPr id="10" name="Oval 9"/>
            <p:cNvSpPr/>
            <p:nvPr/>
          </p:nvSpPr>
          <p:spPr>
            <a:xfrm>
              <a:off x="2608061" y="4238450"/>
              <a:ext cx="565891" cy="56589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5</a:t>
              </a:r>
            </a:p>
          </p:txBody>
        </p:sp>
        <p:sp>
          <p:nvSpPr>
            <p:cNvPr id="11" name="Oval 10"/>
            <p:cNvSpPr/>
            <p:nvPr/>
          </p:nvSpPr>
          <p:spPr>
            <a:xfrm>
              <a:off x="4347118" y="4238450"/>
              <a:ext cx="565891" cy="56589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9</a:t>
              </a:r>
            </a:p>
          </p:txBody>
        </p:sp>
        <p:sp>
          <p:nvSpPr>
            <p:cNvPr id="12" name="Oval 11"/>
            <p:cNvSpPr/>
            <p:nvPr/>
          </p:nvSpPr>
          <p:spPr>
            <a:xfrm>
              <a:off x="3468730" y="3489418"/>
              <a:ext cx="565891" cy="56589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8</a:t>
              </a:r>
            </a:p>
          </p:txBody>
        </p:sp>
        <p:sp>
          <p:nvSpPr>
            <p:cNvPr id="13" name="Oval 12"/>
            <p:cNvSpPr/>
            <p:nvPr/>
          </p:nvSpPr>
          <p:spPr>
            <a:xfrm>
              <a:off x="5264881" y="2801934"/>
              <a:ext cx="565891" cy="56589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10</a:t>
              </a: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flipH="1">
              <a:off x="4022561" y="3196173"/>
              <a:ext cx="1272664" cy="463150"/>
            </a:xfrm>
            <a:prstGeom prst="straightConnector1">
              <a:avLst/>
            </a:prstGeom>
            <a:ln w="28575"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endCxn id="10" idx="7"/>
            </p:cNvCxnSpPr>
            <p:nvPr/>
          </p:nvCxnSpPr>
          <p:spPr>
            <a:xfrm flipH="1">
              <a:off x="3091079" y="3944487"/>
              <a:ext cx="447403" cy="376836"/>
            </a:xfrm>
            <a:prstGeom prst="straightConnector1">
              <a:avLst/>
            </a:prstGeom>
            <a:ln w="28575"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3980114" y="3940437"/>
              <a:ext cx="447403" cy="376836"/>
            </a:xfrm>
            <a:prstGeom prst="straightConnector1">
              <a:avLst/>
            </a:prstGeom>
            <a:ln w="28575"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Oval 20"/>
            <p:cNvSpPr/>
            <p:nvPr/>
          </p:nvSpPr>
          <p:spPr>
            <a:xfrm flipH="1">
              <a:off x="6610513" y="5079993"/>
              <a:ext cx="565891" cy="56589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13</a:t>
              </a:r>
            </a:p>
          </p:txBody>
        </p:sp>
        <p:sp>
          <p:nvSpPr>
            <p:cNvPr id="22" name="Oval 21"/>
            <p:cNvSpPr/>
            <p:nvPr/>
          </p:nvSpPr>
          <p:spPr>
            <a:xfrm flipH="1">
              <a:off x="5735307" y="5079993"/>
              <a:ext cx="565891" cy="56589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11</a:t>
              </a:r>
            </a:p>
          </p:txBody>
        </p:sp>
        <p:sp>
          <p:nvSpPr>
            <p:cNvPr id="23" name="Oval 22"/>
            <p:cNvSpPr/>
            <p:nvPr/>
          </p:nvSpPr>
          <p:spPr>
            <a:xfrm flipH="1">
              <a:off x="7923322" y="4238450"/>
              <a:ext cx="565891" cy="56589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17</a:t>
              </a:r>
            </a:p>
          </p:txBody>
        </p:sp>
        <p:sp>
          <p:nvSpPr>
            <p:cNvPr id="24" name="Oval 23"/>
            <p:cNvSpPr/>
            <p:nvPr/>
          </p:nvSpPr>
          <p:spPr>
            <a:xfrm flipH="1">
              <a:off x="6184265" y="4238450"/>
              <a:ext cx="565891" cy="56589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12</a:t>
              </a:r>
            </a:p>
          </p:txBody>
        </p:sp>
        <p:sp>
          <p:nvSpPr>
            <p:cNvPr id="25" name="Oval 24"/>
            <p:cNvSpPr/>
            <p:nvPr/>
          </p:nvSpPr>
          <p:spPr>
            <a:xfrm flipH="1">
              <a:off x="7062654" y="3489418"/>
              <a:ext cx="565891" cy="56589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14</a:t>
              </a:r>
            </a:p>
          </p:txBody>
        </p:sp>
        <p:cxnSp>
          <p:nvCxnSpPr>
            <p:cNvPr id="26" name="Straight Arrow Connector 25"/>
            <p:cNvCxnSpPr/>
            <p:nvPr/>
          </p:nvCxnSpPr>
          <p:spPr>
            <a:xfrm>
              <a:off x="5802049" y="3196173"/>
              <a:ext cx="1272664" cy="463150"/>
            </a:xfrm>
            <a:prstGeom prst="straightConnector1">
              <a:avLst/>
            </a:prstGeom>
            <a:ln w="28575"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endCxn id="23" idx="7"/>
            </p:cNvCxnSpPr>
            <p:nvPr/>
          </p:nvCxnSpPr>
          <p:spPr>
            <a:xfrm>
              <a:off x="7558792" y="3944487"/>
              <a:ext cx="447403" cy="376836"/>
            </a:xfrm>
            <a:prstGeom prst="straightConnector1">
              <a:avLst/>
            </a:prstGeom>
            <a:ln w="28575"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H="1">
              <a:off x="6669757" y="3940437"/>
              <a:ext cx="447403" cy="376836"/>
            </a:xfrm>
            <a:prstGeom prst="straightConnector1">
              <a:avLst/>
            </a:prstGeom>
            <a:ln w="28575"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30" name="Group 29"/>
            <p:cNvGrpSpPr/>
            <p:nvPr/>
          </p:nvGrpSpPr>
          <p:grpSpPr>
            <a:xfrm flipH="1">
              <a:off x="6134475" y="4757680"/>
              <a:ext cx="655350" cy="336504"/>
              <a:chOff x="773430" y="5141595"/>
              <a:chExt cx="833822" cy="428144"/>
            </a:xfrm>
          </p:grpSpPr>
          <p:cxnSp>
            <p:nvCxnSpPr>
              <p:cNvPr id="31" name="Straight Arrow Connector 30"/>
              <p:cNvCxnSpPr/>
              <p:nvPr/>
            </p:nvCxnSpPr>
            <p:spPr>
              <a:xfrm flipH="1">
                <a:off x="773430" y="5141595"/>
                <a:ext cx="213270" cy="428144"/>
              </a:xfrm>
              <a:prstGeom prst="straightConnector1">
                <a:avLst/>
              </a:prstGeom>
              <a:ln w="28575">
                <a:tailEnd type="triangle"/>
              </a:ln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/>
              <p:cNvCxnSpPr/>
              <p:nvPr/>
            </p:nvCxnSpPr>
            <p:spPr>
              <a:xfrm>
                <a:off x="1393982" y="5141595"/>
                <a:ext cx="213270" cy="428144"/>
              </a:xfrm>
              <a:prstGeom prst="straightConnector1">
                <a:avLst/>
              </a:prstGeom>
              <a:ln w="28575">
                <a:tailEnd type="triangle"/>
              </a:ln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BST Traversal: Pre Order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415370"/>
            <a:ext cx="8229600" cy="5121619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Start at the root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Follow left tree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Then follow right tree</a:t>
            </a:r>
          </a:p>
          <a:p>
            <a:pPr marL="0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[10, 8, 5, 9, 14, 12, 11, 13, 17]</a:t>
            </a: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435313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 Order Pseudocode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415370"/>
            <a:ext cx="8229600" cy="51216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PREORDER(cur_node): </a:t>
            </a:r>
          </a:p>
          <a:p>
            <a:pPr marL="0" indent="0">
              <a:buNone/>
            </a:pPr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PRINT cur_node.value </a:t>
            </a:r>
          </a:p>
          <a:p>
            <a:pPr marL="0" indent="0">
              <a:buNone/>
            </a:pPr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IF cur_node.left ≠ 0: </a:t>
            </a:r>
          </a:p>
          <a:p>
            <a:pPr marL="0" indent="0">
              <a:buNone/>
            </a:pPr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PREORDER (cur_node.left) </a:t>
            </a:r>
          </a:p>
          <a:p>
            <a:pPr marL="0" indent="0">
              <a:buNone/>
            </a:pPr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IF cur_node.right ≠ 0: </a:t>
            </a:r>
          </a:p>
          <a:p>
            <a:pPr marL="0" indent="0">
              <a:buNone/>
            </a:pPr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PREORDER (cur_node.right)</a:t>
            </a: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301722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BST Traversal: In Order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415370"/>
            <a:ext cx="8229600" cy="5121619"/>
          </a:xfrm>
        </p:spPr>
        <p:txBody>
          <a:bodyPr>
            <a:normAutofit/>
          </a:bodyPr>
          <a:lstStyle/>
          <a:p>
            <a:r>
              <a:rPr lang="en-US" sz="3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 each node, display</a:t>
            </a:r>
          </a:p>
          <a:p>
            <a:pPr lvl="1"/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left child</a:t>
            </a:r>
          </a:p>
          <a:p>
            <a:pPr lvl="1"/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node</a:t>
            </a:r>
          </a:p>
          <a:p>
            <a:pPr lvl="1"/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right child</a:t>
            </a:r>
          </a:p>
          <a:p>
            <a:r>
              <a:rPr lang="en-US" sz="3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When displaying the left or right, follow the same instruction</a:t>
            </a: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671785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415370"/>
            <a:ext cx="8229600" cy="5121619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 each node, display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left child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node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right child</a:t>
            </a:r>
          </a:p>
          <a:p>
            <a:pPr marL="0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[5, 8, 9, 10, 11, 12, 13, 14, 17]</a:t>
            </a: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2320991" y="2629147"/>
            <a:ext cx="6429613" cy="3109169"/>
            <a:chOff x="2608061" y="2801934"/>
            <a:chExt cx="5881152" cy="2843950"/>
          </a:xfrm>
        </p:grpSpPr>
        <p:sp>
          <p:nvSpPr>
            <p:cNvPr id="10" name="Oval 9"/>
            <p:cNvSpPr/>
            <p:nvPr/>
          </p:nvSpPr>
          <p:spPr>
            <a:xfrm>
              <a:off x="2608061" y="4238450"/>
              <a:ext cx="565891" cy="56589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5</a:t>
              </a:r>
            </a:p>
          </p:txBody>
        </p:sp>
        <p:sp>
          <p:nvSpPr>
            <p:cNvPr id="11" name="Oval 10"/>
            <p:cNvSpPr/>
            <p:nvPr/>
          </p:nvSpPr>
          <p:spPr>
            <a:xfrm>
              <a:off x="4347118" y="4238450"/>
              <a:ext cx="565891" cy="56589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9</a:t>
              </a:r>
            </a:p>
          </p:txBody>
        </p:sp>
        <p:sp>
          <p:nvSpPr>
            <p:cNvPr id="12" name="Oval 11"/>
            <p:cNvSpPr/>
            <p:nvPr/>
          </p:nvSpPr>
          <p:spPr>
            <a:xfrm>
              <a:off x="3468730" y="3489418"/>
              <a:ext cx="565891" cy="56589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8</a:t>
              </a:r>
            </a:p>
          </p:txBody>
        </p:sp>
        <p:sp>
          <p:nvSpPr>
            <p:cNvPr id="13" name="Oval 12"/>
            <p:cNvSpPr/>
            <p:nvPr/>
          </p:nvSpPr>
          <p:spPr>
            <a:xfrm>
              <a:off x="5264881" y="2801934"/>
              <a:ext cx="565891" cy="56589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10</a:t>
              </a: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flipH="1">
              <a:off x="4022561" y="3196173"/>
              <a:ext cx="1272664" cy="463150"/>
            </a:xfrm>
            <a:prstGeom prst="straightConnector1">
              <a:avLst/>
            </a:prstGeom>
            <a:ln w="28575"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endCxn id="10" idx="7"/>
            </p:cNvCxnSpPr>
            <p:nvPr/>
          </p:nvCxnSpPr>
          <p:spPr>
            <a:xfrm flipH="1">
              <a:off x="3091079" y="3944487"/>
              <a:ext cx="447403" cy="376836"/>
            </a:xfrm>
            <a:prstGeom prst="straightConnector1">
              <a:avLst/>
            </a:prstGeom>
            <a:ln w="28575"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3980114" y="3940437"/>
              <a:ext cx="447403" cy="376836"/>
            </a:xfrm>
            <a:prstGeom prst="straightConnector1">
              <a:avLst/>
            </a:prstGeom>
            <a:ln w="28575"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Oval 20"/>
            <p:cNvSpPr/>
            <p:nvPr/>
          </p:nvSpPr>
          <p:spPr>
            <a:xfrm flipH="1">
              <a:off x="6610513" y="5079993"/>
              <a:ext cx="565891" cy="56589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13</a:t>
              </a:r>
            </a:p>
          </p:txBody>
        </p:sp>
        <p:sp>
          <p:nvSpPr>
            <p:cNvPr id="22" name="Oval 21"/>
            <p:cNvSpPr/>
            <p:nvPr/>
          </p:nvSpPr>
          <p:spPr>
            <a:xfrm flipH="1">
              <a:off x="5735307" y="5079993"/>
              <a:ext cx="565891" cy="56589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11</a:t>
              </a:r>
            </a:p>
          </p:txBody>
        </p:sp>
        <p:sp>
          <p:nvSpPr>
            <p:cNvPr id="23" name="Oval 22"/>
            <p:cNvSpPr/>
            <p:nvPr/>
          </p:nvSpPr>
          <p:spPr>
            <a:xfrm flipH="1">
              <a:off x="7923322" y="4238450"/>
              <a:ext cx="565891" cy="56589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17</a:t>
              </a:r>
            </a:p>
          </p:txBody>
        </p:sp>
        <p:sp>
          <p:nvSpPr>
            <p:cNvPr id="24" name="Oval 23"/>
            <p:cNvSpPr/>
            <p:nvPr/>
          </p:nvSpPr>
          <p:spPr>
            <a:xfrm flipH="1">
              <a:off x="6184265" y="4238450"/>
              <a:ext cx="565891" cy="56589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12</a:t>
              </a:r>
            </a:p>
          </p:txBody>
        </p:sp>
        <p:sp>
          <p:nvSpPr>
            <p:cNvPr id="25" name="Oval 24"/>
            <p:cNvSpPr/>
            <p:nvPr/>
          </p:nvSpPr>
          <p:spPr>
            <a:xfrm flipH="1">
              <a:off x="7062654" y="3489418"/>
              <a:ext cx="565891" cy="56589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14</a:t>
              </a:r>
            </a:p>
          </p:txBody>
        </p:sp>
        <p:cxnSp>
          <p:nvCxnSpPr>
            <p:cNvPr id="26" name="Straight Arrow Connector 25"/>
            <p:cNvCxnSpPr/>
            <p:nvPr/>
          </p:nvCxnSpPr>
          <p:spPr>
            <a:xfrm>
              <a:off x="5802049" y="3196173"/>
              <a:ext cx="1272664" cy="463150"/>
            </a:xfrm>
            <a:prstGeom prst="straightConnector1">
              <a:avLst/>
            </a:prstGeom>
            <a:ln w="28575"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endCxn id="23" idx="7"/>
            </p:cNvCxnSpPr>
            <p:nvPr/>
          </p:nvCxnSpPr>
          <p:spPr>
            <a:xfrm>
              <a:off x="7558792" y="3944487"/>
              <a:ext cx="447403" cy="376836"/>
            </a:xfrm>
            <a:prstGeom prst="straightConnector1">
              <a:avLst/>
            </a:prstGeom>
            <a:ln w="28575"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H="1">
              <a:off x="6669757" y="3940437"/>
              <a:ext cx="447403" cy="376836"/>
            </a:xfrm>
            <a:prstGeom prst="straightConnector1">
              <a:avLst/>
            </a:prstGeom>
            <a:ln w="28575"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30" name="Group 29"/>
            <p:cNvGrpSpPr/>
            <p:nvPr/>
          </p:nvGrpSpPr>
          <p:grpSpPr>
            <a:xfrm flipH="1">
              <a:off x="6134475" y="4757680"/>
              <a:ext cx="655350" cy="336504"/>
              <a:chOff x="773430" y="5141595"/>
              <a:chExt cx="833822" cy="428144"/>
            </a:xfrm>
          </p:grpSpPr>
          <p:cxnSp>
            <p:nvCxnSpPr>
              <p:cNvPr id="31" name="Straight Arrow Connector 30"/>
              <p:cNvCxnSpPr/>
              <p:nvPr/>
            </p:nvCxnSpPr>
            <p:spPr>
              <a:xfrm flipH="1">
                <a:off x="773430" y="5141595"/>
                <a:ext cx="213270" cy="428144"/>
              </a:xfrm>
              <a:prstGeom prst="straightConnector1">
                <a:avLst/>
              </a:prstGeom>
              <a:ln w="28575">
                <a:tailEnd type="triangle"/>
              </a:ln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/>
              <p:cNvCxnSpPr/>
              <p:nvPr/>
            </p:nvCxnSpPr>
            <p:spPr>
              <a:xfrm>
                <a:off x="1393982" y="5141595"/>
                <a:ext cx="213270" cy="428144"/>
              </a:xfrm>
              <a:prstGeom prst="straightConnector1">
                <a:avLst/>
              </a:prstGeom>
              <a:ln w="28575">
                <a:tailEnd type="triangle"/>
              </a:ln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BST Traversal: In Order</a:t>
            </a:r>
          </a:p>
        </p:txBody>
      </p:sp>
    </p:spTree>
    <p:extLst>
      <p:ext uri="{BB962C8B-B14F-4D97-AF65-F5344CB8AC3E}">
        <p14:creationId xmlns:p14="http://schemas.microsoft.com/office/powerpoint/2010/main" val="246766167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 Order Pseudocode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415370"/>
            <a:ext cx="8229600" cy="51216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INORDER(tree): </a:t>
            </a:r>
          </a:p>
          <a:p>
            <a:pPr marL="0" indent="0">
              <a:buNone/>
            </a:pPr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IF tree.left ≠ 0: </a:t>
            </a:r>
          </a:p>
          <a:p>
            <a:pPr marL="0" indent="0">
              <a:buNone/>
            </a:pPr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INORDER(tree.left) </a:t>
            </a:r>
          </a:p>
          <a:p>
            <a:pPr marL="0" indent="0">
              <a:buNone/>
            </a:pPr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PRINT tree.value </a:t>
            </a:r>
          </a:p>
          <a:p>
            <a:pPr marL="0" indent="0">
              <a:buNone/>
            </a:pPr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IF tree.right ≠ 0: </a:t>
            </a:r>
          </a:p>
          <a:p>
            <a:pPr marL="0" indent="0">
              <a:buNone/>
            </a:pPr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INORDER(tree.right)</a:t>
            </a: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986218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BST Traversal: Post Order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415370"/>
            <a:ext cx="8229600" cy="5121619"/>
          </a:xfrm>
        </p:spPr>
        <p:txBody>
          <a:bodyPr>
            <a:normAutofit/>
          </a:bodyPr>
          <a:lstStyle/>
          <a:p>
            <a:r>
              <a:rPr lang="en-US" sz="3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 each node</a:t>
            </a:r>
          </a:p>
          <a:p>
            <a:pPr lvl="1"/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Follow the left child</a:t>
            </a:r>
          </a:p>
          <a:p>
            <a:pPr lvl="1"/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Follow the right child</a:t>
            </a:r>
          </a:p>
          <a:p>
            <a:pPr lvl="1"/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Display the node</a:t>
            </a:r>
          </a:p>
          <a:p>
            <a:pPr marL="0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397588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415370"/>
            <a:ext cx="8229600" cy="5121619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 each node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Follow the left child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Follow the right child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Display the node</a:t>
            </a:r>
          </a:p>
          <a:p>
            <a:pPr marL="0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[5, 9, 8, 11, 13, 12, 17, 14, 10]</a:t>
            </a: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2320991" y="2629147"/>
            <a:ext cx="6429613" cy="3109169"/>
            <a:chOff x="2608061" y="2801934"/>
            <a:chExt cx="5881152" cy="2843950"/>
          </a:xfrm>
        </p:grpSpPr>
        <p:sp>
          <p:nvSpPr>
            <p:cNvPr id="10" name="Oval 9"/>
            <p:cNvSpPr/>
            <p:nvPr/>
          </p:nvSpPr>
          <p:spPr>
            <a:xfrm>
              <a:off x="2608061" y="4238450"/>
              <a:ext cx="565891" cy="56589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5</a:t>
              </a:r>
            </a:p>
          </p:txBody>
        </p:sp>
        <p:sp>
          <p:nvSpPr>
            <p:cNvPr id="11" name="Oval 10"/>
            <p:cNvSpPr/>
            <p:nvPr/>
          </p:nvSpPr>
          <p:spPr>
            <a:xfrm>
              <a:off x="4347118" y="4238450"/>
              <a:ext cx="565891" cy="56589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9</a:t>
              </a:r>
            </a:p>
          </p:txBody>
        </p:sp>
        <p:sp>
          <p:nvSpPr>
            <p:cNvPr id="12" name="Oval 11"/>
            <p:cNvSpPr/>
            <p:nvPr/>
          </p:nvSpPr>
          <p:spPr>
            <a:xfrm>
              <a:off x="3468730" y="3489418"/>
              <a:ext cx="565891" cy="56589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8</a:t>
              </a:r>
            </a:p>
          </p:txBody>
        </p:sp>
        <p:sp>
          <p:nvSpPr>
            <p:cNvPr id="13" name="Oval 12"/>
            <p:cNvSpPr/>
            <p:nvPr/>
          </p:nvSpPr>
          <p:spPr>
            <a:xfrm>
              <a:off x="5264881" y="2801934"/>
              <a:ext cx="565891" cy="56589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10</a:t>
              </a: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flipH="1">
              <a:off x="4022561" y="3196173"/>
              <a:ext cx="1272664" cy="463150"/>
            </a:xfrm>
            <a:prstGeom prst="straightConnector1">
              <a:avLst/>
            </a:prstGeom>
            <a:ln w="28575"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endCxn id="10" idx="7"/>
            </p:cNvCxnSpPr>
            <p:nvPr/>
          </p:nvCxnSpPr>
          <p:spPr>
            <a:xfrm flipH="1">
              <a:off x="3091079" y="3944487"/>
              <a:ext cx="447403" cy="376836"/>
            </a:xfrm>
            <a:prstGeom prst="straightConnector1">
              <a:avLst/>
            </a:prstGeom>
            <a:ln w="28575"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3980114" y="3940437"/>
              <a:ext cx="447403" cy="376836"/>
            </a:xfrm>
            <a:prstGeom prst="straightConnector1">
              <a:avLst/>
            </a:prstGeom>
            <a:ln w="28575"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Oval 20"/>
            <p:cNvSpPr/>
            <p:nvPr/>
          </p:nvSpPr>
          <p:spPr>
            <a:xfrm flipH="1">
              <a:off x="6610513" y="5079993"/>
              <a:ext cx="565891" cy="56589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13</a:t>
              </a:r>
            </a:p>
          </p:txBody>
        </p:sp>
        <p:sp>
          <p:nvSpPr>
            <p:cNvPr id="22" name="Oval 21"/>
            <p:cNvSpPr/>
            <p:nvPr/>
          </p:nvSpPr>
          <p:spPr>
            <a:xfrm flipH="1">
              <a:off x="5735307" y="5079993"/>
              <a:ext cx="565891" cy="56589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11</a:t>
              </a:r>
            </a:p>
          </p:txBody>
        </p:sp>
        <p:sp>
          <p:nvSpPr>
            <p:cNvPr id="23" name="Oval 22"/>
            <p:cNvSpPr/>
            <p:nvPr/>
          </p:nvSpPr>
          <p:spPr>
            <a:xfrm flipH="1">
              <a:off x="7923322" y="4238450"/>
              <a:ext cx="565891" cy="56589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17</a:t>
              </a:r>
            </a:p>
          </p:txBody>
        </p:sp>
        <p:sp>
          <p:nvSpPr>
            <p:cNvPr id="24" name="Oval 23"/>
            <p:cNvSpPr/>
            <p:nvPr/>
          </p:nvSpPr>
          <p:spPr>
            <a:xfrm flipH="1">
              <a:off x="6184265" y="4238450"/>
              <a:ext cx="565891" cy="56589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12</a:t>
              </a:r>
            </a:p>
          </p:txBody>
        </p:sp>
        <p:sp>
          <p:nvSpPr>
            <p:cNvPr id="25" name="Oval 24"/>
            <p:cNvSpPr/>
            <p:nvPr/>
          </p:nvSpPr>
          <p:spPr>
            <a:xfrm flipH="1">
              <a:off x="7062654" y="3489418"/>
              <a:ext cx="565891" cy="56589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14</a:t>
              </a:r>
            </a:p>
          </p:txBody>
        </p:sp>
        <p:cxnSp>
          <p:nvCxnSpPr>
            <p:cNvPr id="26" name="Straight Arrow Connector 25"/>
            <p:cNvCxnSpPr/>
            <p:nvPr/>
          </p:nvCxnSpPr>
          <p:spPr>
            <a:xfrm>
              <a:off x="5802049" y="3196173"/>
              <a:ext cx="1272664" cy="463150"/>
            </a:xfrm>
            <a:prstGeom prst="straightConnector1">
              <a:avLst/>
            </a:prstGeom>
            <a:ln w="28575"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endCxn id="23" idx="7"/>
            </p:cNvCxnSpPr>
            <p:nvPr/>
          </p:nvCxnSpPr>
          <p:spPr>
            <a:xfrm>
              <a:off x="7558792" y="3944487"/>
              <a:ext cx="447403" cy="376836"/>
            </a:xfrm>
            <a:prstGeom prst="straightConnector1">
              <a:avLst/>
            </a:prstGeom>
            <a:ln w="28575"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H="1">
              <a:off x="6669757" y="3940437"/>
              <a:ext cx="447403" cy="376836"/>
            </a:xfrm>
            <a:prstGeom prst="straightConnector1">
              <a:avLst/>
            </a:prstGeom>
            <a:ln w="28575"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30" name="Group 29"/>
            <p:cNvGrpSpPr/>
            <p:nvPr/>
          </p:nvGrpSpPr>
          <p:grpSpPr>
            <a:xfrm flipH="1">
              <a:off x="6134475" y="4757680"/>
              <a:ext cx="655350" cy="336504"/>
              <a:chOff x="773430" y="5141595"/>
              <a:chExt cx="833822" cy="428144"/>
            </a:xfrm>
          </p:grpSpPr>
          <p:cxnSp>
            <p:nvCxnSpPr>
              <p:cNvPr id="31" name="Straight Arrow Connector 30"/>
              <p:cNvCxnSpPr/>
              <p:nvPr/>
            </p:nvCxnSpPr>
            <p:spPr>
              <a:xfrm flipH="1">
                <a:off x="773430" y="5141595"/>
                <a:ext cx="213270" cy="428144"/>
              </a:xfrm>
              <a:prstGeom prst="straightConnector1">
                <a:avLst/>
              </a:prstGeom>
              <a:ln w="28575">
                <a:tailEnd type="triangle"/>
              </a:ln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/>
              <p:cNvCxnSpPr/>
              <p:nvPr/>
            </p:nvCxnSpPr>
            <p:spPr>
              <a:xfrm>
                <a:off x="1393982" y="5141595"/>
                <a:ext cx="213270" cy="428144"/>
              </a:xfrm>
              <a:prstGeom prst="straightConnector1">
                <a:avLst/>
              </a:prstGeom>
              <a:ln w="28575">
                <a:tailEnd type="triangle"/>
              </a:ln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BST Traversal: Post Order</a:t>
            </a:r>
          </a:p>
        </p:txBody>
      </p:sp>
    </p:spTree>
    <p:extLst>
      <p:ext uri="{BB962C8B-B14F-4D97-AF65-F5344CB8AC3E}">
        <p14:creationId xmlns:p14="http://schemas.microsoft.com/office/powerpoint/2010/main" val="1253539175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Post Order Pseudocode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415370"/>
            <a:ext cx="8229600" cy="51216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POSTORDER(tree): </a:t>
            </a:r>
          </a:p>
          <a:p>
            <a:pPr marL="0" indent="0">
              <a:buNone/>
            </a:pPr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IF tree.left ≠ 0: </a:t>
            </a:r>
          </a:p>
          <a:p>
            <a:pPr marL="0" indent="0">
              <a:buNone/>
            </a:pPr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POSTORDER (tree.left) </a:t>
            </a:r>
          </a:p>
          <a:p>
            <a:pPr marL="0" indent="0">
              <a:buNone/>
            </a:pPr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IF tree.right ≠ 0: </a:t>
            </a:r>
          </a:p>
          <a:p>
            <a:pPr marL="0" indent="0">
              <a:buNone/>
            </a:pPr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POSTORDER (tree.right) </a:t>
            </a:r>
          </a:p>
          <a:p>
            <a:pPr marL="0" indent="0">
              <a:buNone/>
            </a:pPr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PRINT tree.value</a:t>
            </a: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807131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When to / Why use different kinds of traversal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415370"/>
            <a:ext cx="8229600" cy="5121619"/>
          </a:xfrm>
        </p:spPr>
        <p:txBody>
          <a:bodyPr>
            <a:normAutofit fontScale="92500" lnSpcReduction="20000"/>
          </a:bodyPr>
          <a:lstStyle/>
          <a:p>
            <a:pPr marL="0" indent="0" defTabSz="360000">
              <a:lnSpc>
                <a:spcPct val="110000"/>
              </a:lnSpc>
              <a:buNone/>
            </a:pPr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 order</a:t>
            </a:r>
          </a:p>
          <a:p>
            <a:pPr marL="717550" lvl="1" indent="-260350" defTabSz="360000">
              <a:lnSpc>
                <a:spcPct val="110000"/>
              </a:lnSpc>
              <a:buFontTx/>
              <a:buChar char="-"/>
            </a:pPr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if you know you need to explore roots before leaves</a:t>
            </a:r>
          </a:p>
          <a:p>
            <a:pPr marL="717550" lvl="1" indent="-260350" defTabSz="360000">
              <a:lnSpc>
                <a:spcPct val="110000"/>
              </a:lnSpc>
              <a:buFontTx/>
              <a:buChar char="-"/>
            </a:pPr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Also, replicates a tree</a:t>
            </a:r>
          </a:p>
          <a:p>
            <a:pPr marL="0" indent="0" defTabSz="360000">
              <a:lnSpc>
                <a:spcPct val="110000"/>
              </a:lnSpc>
              <a:buNone/>
            </a:pPr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Post order</a:t>
            </a:r>
          </a:p>
          <a:p>
            <a:pPr marL="0" indent="0" defTabSz="360000">
              <a:lnSpc>
                <a:spcPct val="110000"/>
              </a:lnSpc>
              <a:buNone/>
            </a:pPr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-	</a:t>
            </a:r>
            <a:r>
              <a:rPr lang="en-GB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if you know you need to explore leaves 						before roots</a:t>
            </a:r>
          </a:p>
          <a:p>
            <a:pPr marL="400050" lvl="1" indent="0" defTabSz="360000">
              <a:lnSpc>
                <a:spcPct val="110000"/>
              </a:lnSpc>
              <a:buNone/>
            </a:pPr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	Also, to delete a tree from leaves to root</a:t>
            </a:r>
          </a:p>
          <a:p>
            <a:pPr marL="0" indent="0" defTabSz="360000">
              <a:lnSpc>
                <a:spcPct val="110000"/>
              </a:lnSpc>
              <a:buNone/>
            </a:pPr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 order</a:t>
            </a:r>
          </a:p>
          <a:p>
            <a:pPr marL="0" indent="0" defTabSz="360000">
              <a:lnSpc>
                <a:spcPct val="110000"/>
              </a:lnSpc>
              <a:buNone/>
            </a:pPr>
            <a:r>
              <a:rPr lang="en-GB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-	if you know you need to ‘flatten’ the tree, i.e. 				show all the nodes in sequence</a:t>
            </a:r>
          </a:p>
          <a:p>
            <a:pPr marL="0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47754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Trees</a:t>
            </a:r>
          </a:p>
        </p:txBody>
      </p:sp>
      <p:sp>
        <p:nvSpPr>
          <p:cNvPr id="5" name="Oval 4"/>
          <p:cNvSpPr/>
          <p:nvPr/>
        </p:nvSpPr>
        <p:spPr>
          <a:xfrm>
            <a:off x="823476" y="3571952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</a:t>
            </a:r>
          </a:p>
        </p:txBody>
      </p:sp>
      <p:sp>
        <p:nvSpPr>
          <p:cNvPr id="6" name="Oval 5"/>
          <p:cNvSpPr/>
          <p:nvPr/>
        </p:nvSpPr>
        <p:spPr>
          <a:xfrm>
            <a:off x="3036130" y="3571952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</a:t>
            </a:r>
          </a:p>
        </p:txBody>
      </p:sp>
      <p:sp>
        <p:nvSpPr>
          <p:cNvPr id="7" name="Oval 6"/>
          <p:cNvSpPr/>
          <p:nvPr/>
        </p:nvSpPr>
        <p:spPr>
          <a:xfrm>
            <a:off x="1918530" y="2618936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</a:t>
            </a:r>
          </a:p>
        </p:txBody>
      </p:sp>
      <p:sp>
        <p:nvSpPr>
          <p:cNvPr id="8" name="Oval 7"/>
          <p:cNvSpPr/>
          <p:nvPr/>
        </p:nvSpPr>
        <p:spPr>
          <a:xfrm>
            <a:off x="4203828" y="1744229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2623186" y="2245831"/>
            <a:ext cx="1619249" cy="589280"/>
          </a:xfrm>
          <a:prstGeom prst="straightConnector1">
            <a:avLst/>
          </a:prstGeom>
          <a:ln w="28575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5" idx="7"/>
          </p:cNvCxnSpPr>
          <p:nvPr/>
        </p:nvCxnSpPr>
        <p:spPr>
          <a:xfrm flipH="1">
            <a:off x="1438034" y="3197934"/>
            <a:ext cx="569244" cy="479460"/>
          </a:xfrm>
          <a:prstGeom prst="straightConnector1">
            <a:avLst/>
          </a:prstGeom>
          <a:ln w="28575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569180" y="3192781"/>
            <a:ext cx="569244" cy="479460"/>
          </a:xfrm>
          <a:prstGeom prst="straightConnector1">
            <a:avLst/>
          </a:prstGeom>
          <a:ln w="28575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 flipH="1">
            <a:off x="7586242" y="3571952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</a:t>
            </a:r>
          </a:p>
        </p:txBody>
      </p:sp>
      <p:sp>
        <p:nvSpPr>
          <p:cNvPr id="13" name="Oval 12"/>
          <p:cNvSpPr/>
          <p:nvPr/>
        </p:nvSpPr>
        <p:spPr>
          <a:xfrm flipH="1">
            <a:off x="5373588" y="3571952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</a:t>
            </a:r>
          </a:p>
        </p:txBody>
      </p:sp>
      <p:sp>
        <p:nvSpPr>
          <p:cNvPr id="14" name="Oval 13"/>
          <p:cNvSpPr/>
          <p:nvPr/>
        </p:nvSpPr>
        <p:spPr>
          <a:xfrm flipH="1">
            <a:off x="6491188" y="2618936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4887283" y="2245831"/>
            <a:ext cx="1619249" cy="589280"/>
          </a:xfrm>
          <a:prstGeom prst="straightConnector1">
            <a:avLst/>
          </a:prstGeom>
          <a:ln w="28575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12" idx="7"/>
          </p:cNvCxnSpPr>
          <p:nvPr/>
        </p:nvCxnSpPr>
        <p:spPr>
          <a:xfrm>
            <a:off x="7122440" y="3197934"/>
            <a:ext cx="569244" cy="479460"/>
          </a:xfrm>
          <a:prstGeom prst="straightConnector1">
            <a:avLst/>
          </a:prstGeom>
          <a:ln w="28575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5991294" y="3192781"/>
            <a:ext cx="569244" cy="479460"/>
          </a:xfrm>
          <a:prstGeom prst="straightConnector1">
            <a:avLst/>
          </a:prstGeom>
          <a:ln w="28575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Rectangular Callout 17"/>
          <p:cNvSpPr/>
          <p:nvPr/>
        </p:nvSpPr>
        <p:spPr>
          <a:xfrm>
            <a:off x="6211229" y="274639"/>
            <a:ext cx="2789823" cy="1448604"/>
          </a:xfrm>
          <a:prstGeom prst="wedgeRectCallout">
            <a:avLst>
              <a:gd name="adj1" fmla="val -94193"/>
              <a:gd name="adj2" fmla="val 65468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root (i.e., top of the tree; nothing above it)</a:t>
            </a:r>
          </a:p>
        </p:txBody>
      </p:sp>
      <p:sp>
        <p:nvSpPr>
          <p:cNvPr id="19" name="Rectangular Callout 18"/>
          <p:cNvSpPr/>
          <p:nvPr/>
        </p:nvSpPr>
        <p:spPr>
          <a:xfrm>
            <a:off x="1099753" y="1294503"/>
            <a:ext cx="2789823" cy="723783"/>
          </a:xfrm>
          <a:prstGeom prst="wedgeRectCallout">
            <a:avLst>
              <a:gd name="adj1" fmla="val -13777"/>
              <a:gd name="adj2" fmla="val 124951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branch / child</a:t>
            </a:r>
          </a:p>
        </p:txBody>
      </p:sp>
      <p:sp>
        <p:nvSpPr>
          <p:cNvPr id="20" name="Rectangular Callout 19"/>
          <p:cNvSpPr/>
          <p:nvPr/>
        </p:nvSpPr>
        <p:spPr>
          <a:xfrm>
            <a:off x="6211229" y="1808794"/>
            <a:ext cx="2789823" cy="723783"/>
          </a:xfrm>
          <a:prstGeom prst="wedgeRectCallout">
            <a:avLst>
              <a:gd name="adj1" fmla="val -16581"/>
              <a:gd name="adj2" fmla="val 61783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branch / child</a:t>
            </a:r>
          </a:p>
        </p:txBody>
      </p:sp>
    </p:spTree>
    <p:extLst>
      <p:ext uri="{BB962C8B-B14F-4D97-AF65-F5344CB8AC3E}">
        <p14:creationId xmlns:p14="http://schemas.microsoft.com/office/powerpoint/2010/main" val="350872795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45101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6600" b="1" dirty="0">
                <a:solidFill>
                  <a:schemeClr val="bg1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BST: Breadth-first and Depth-first Search</a:t>
            </a:r>
          </a:p>
        </p:txBody>
      </p:sp>
    </p:spTree>
    <p:extLst>
      <p:ext uri="{BB962C8B-B14F-4D97-AF65-F5344CB8AC3E}">
        <p14:creationId xmlns:p14="http://schemas.microsoft.com/office/powerpoint/2010/main" val="3182706785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Breadth First Search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415370"/>
            <a:ext cx="8229600" cy="5121619"/>
          </a:xfrm>
        </p:spPr>
        <p:txBody>
          <a:bodyPr>
            <a:normAutofit/>
          </a:bodyPr>
          <a:lstStyle/>
          <a:p>
            <a:pPr defTabSz="360000">
              <a:lnSpc>
                <a:spcPct val="110000"/>
              </a:lnSpc>
            </a:pPr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Start with the root and proceed in order of increasing depth, as if reading:</a:t>
            </a:r>
          </a:p>
          <a:p>
            <a:pPr lvl="1" defTabSz="360000">
              <a:lnSpc>
                <a:spcPct val="110000"/>
              </a:lnSpc>
            </a:pPr>
            <a:r>
              <a:rPr lang="en-GB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Top-to-bottom, left-to-right</a:t>
            </a:r>
          </a:p>
          <a:p>
            <a:pPr lvl="1" defTabSz="360000">
              <a:lnSpc>
                <a:spcPct val="110000"/>
              </a:lnSpc>
            </a:pPr>
            <a:endParaRPr lang="en-GB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 defTabSz="360000">
              <a:lnSpc>
                <a:spcPct val="110000"/>
              </a:lnSpc>
            </a:pPr>
            <a:endParaRPr lang="en-GB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 defTabSz="360000">
              <a:lnSpc>
                <a:spcPct val="110000"/>
              </a:lnSpc>
            </a:pPr>
            <a:endParaRPr lang="en-GB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 defTabSz="360000">
              <a:lnSpc>
                <a:spcPct val="110000"/>
              </a:lnSpc>
            </a:pPr>
            <a:endParaRPr lang="en-GB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 defTabSz="360000">
              <a:lnSpc>
                <a:spcPct val="110000"/>
              </a:lnSpc>
            </a:pPr>
            <a:endParaRPr lang="en-GB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 defTabSz="360000">
              <a:lnSpc>
                <a:spcPct val="110000"/>
              </a:lnSpc>
            </a:pPr>
            <a:endParaRPr lang="en-GB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 defTabSz="360000">
              <a:lnSpc>
                <a:spcPct val="110000"/>
              </a:lnSpc>
              <a:buNone/>
            </a:pPr>
            <a:r>
              <a:rPr lang="en-GB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[10, 8, 14, 5, 9, 12, 17, 11, 13]</a:t>
            </a:r>
          </a:p>
          <a:p>
            <a:pPr marL="0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320991" y="2629147"/>
            <a:ext cx="6429613" cy="3109169"/>
            <a:chOff x="2608061" y="2801934"/>
            <a:chExt cx="5881152" cy="2843950"/>
          </a:xfrm>
        </p:grpSpPr>
        <p:sp>
          <p:nvSpPr>
            <p:cNvPr id="6" name="Oval 5"/>
            <p:cNvSpPr/>
            <p:nvPr/>
          </p:nvSpPr>
          <p:spPr>
            <a:xfrm>
              <a:off x="2608061" y="4238450"/>
              <a:ext cx="565891" cy="56589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5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4347118" y="4238450"/>
              <a:ext cx="565891" cy="56589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9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3468730" y="3489418"/>
              <a:ext cx="565891" cy="56589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8</a:t>
              </a:r>
            </a:p>
          </p:txBody>
        </p:sp>
        <p:sp>
          <p:nvSpPr>
            <p:cNvPr id="9" name="Oval 8"/>
            <p:cNvSpPr/>
            <p:nvPr/>
          </p:nvSpPr>
          <p:spPr>
            <a:xfrm>
              <a:off x="5264881" y="2801934"/>
              <a:ext cx="565891" cy="56589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10</a:t>
              </a: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H="1">
              <a:off x="4022561" y="3196173"/>
              <a:ext cx="1272664" cy="463150"/>
            </a:xfrm>
            <a:prstGeom prst="straightConnector1">
              <a:avLst/>
            </a:prstGeom>
            <a:ln w="28575"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endCxn id="6" idx="7"/>
            </p:cNvCxnSpPr>
            <p:nvPr/>
          </p:nvCxnSpPr>
          <p:spPr>
            <a:xfrm flipH="1">
              <a:off x="3091079" y="3944487"/>
              <a:ext cx="447403" cy="376836"/>
            </a:xfrm>
            <a:prstGeom prst="straightConnector1">
              <a:avLst/>
            </a:prstGeom>
            <a:ln w="28575"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3980114" y="3940437"/>
              <a:ext cx="447403" cy="376836"/>
            </a:xfrm>
            <a:prstGeom prst="straightConnector1">
              <a:avLst/>
            </a:prstGeom>
            <a:ln w="28575"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Oval 12"/>
            <p:cNvSpPr/>
            <p:nvPr/>
          </p:nvSpPr>
          <p:spPr>
            <a:xfrm flipH="1">
              <a:off x="6610513" y="5079993"/>
              <a:ext cx="565891" cy="56589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13</a:t>
              </a:r>
            </a:p>
          </p:txBody>
        </p:sp>
        <p:sp>
          <p:nvSpPr>
            <p:cNvPr id="14" name="Oval 13"/>
            <p:cNvSpPr/>
            <p:nvPr/>
          </p:nvSpPr>
          <p:spPr>
            <a:xfrm flipH="1">
              <a:off x="5735307" y="5079993"/>
              <a:ext cx="565891" cy="56589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11</a:t>
              </a:r>
            </a:p>
          </p:txBody>
        </p:sp>
        <p:sp>
          <p:nvSpPr>
            <p:cNvPr id="15" name="Oval 14"/>
            <p:cNvSpPr/>
            <p:nvPr/>
          </p:nvSpPr>
          <p:spPr>
            <a:xfrm flipH="1">
              <a:off x="7923322" y="4238450"/>
              <a:ext cx="565891" cy="56589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17</a:t>
              </a:r>
            </a:p>
          </p:txBody>
        </p:sp>
        <p:sp>
          <p:nvSpPr>
            <p:cNvPr id="16" name="Oval 15"/>
            <p:cNvSpPr/>
            <p:nvPr/>
          </p:nvSpPr>
          <p:spPr>
            <a:xfrm flipH="1">
              <a:off x="6184265" y="4238450"/>
              <a:ext cx="565891" cy="56589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12</a:t>
              </a:r>
            </a:p>
          </p:txBody>
        </p:sp>
        <p:sp>
          <p:nvSpPr>
            <p:cNvPr id="17" name="Oval 16"/>
            <p:cNvSpPr/>
            <p:nvPr/>
          </p:nvSpPr>
          <p:spPr>
            <a:xfrm flipH="1">
              <a:off x="7062654" y="3489418"/>
              <a:ext cx="565891" cy="56589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14</a:t>
              </a: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5802049" y="3196173"/>
              <a:ext cx="1272664" cy="463150"/>
            </a:xfrm>
            <a:prstGeom prst="straightConnector1">
              <a:avLst/>
            </a:prstGeom>
            <a:ln w="28575"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endCxn id="15" idx="7"/>
            </p:cNvCxnSpPr>
            <p:nvPr/>
          </p:nvCxnSpPr>
          <p:spPr>
            <a:xfrm>
              <a:off x="7558792" y="3944487"/>
              <a:ext cx="447403" cy="376836"/>
            </a:xfrm>
            <a:prstGeom prst="straightConnector1">
              <a:avLst/>
            </a:prstGeom>
            <a:ln w="28575"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flipH="1">
              <a:off x="6669757" y="3940437"/>
              <a:ext cx="447403" cy="376836"/>
            </a:xfrm>
            <a:prstGeom prst="straightConnector1">
              <a:avLst/>
            </a:prstGeom>
            <a:ln w="28575"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21" name="Group 20"/>
            <p:cNvGrpSpPr/>
            <p:nvPr/>
          </p:nvGrpSpPr>
          <p:grpSpPr>
            <a:xfrm flipH="1">
              <a:off x="6134475" y="4757680"/>
              <a:ext cx="655350" cy="336504"/>
              <a:chOff x="773430" y="5141595"/>
              <a:chExt cx="833822" cy="428144"/>
            </a:xfrm>
          </p:grpSpPr>
          <p:cxnSp>
            <p:nvCxnSpPr>
              <p:cNvPr id="22" name="Straight Arrow Connector 21"/>
              <p:cNvCxnSpPr/>
              <p:nvPr/>
            </p:nvCxnSpPr>
            <p:spPr>
              <a:xfrm flipH="1">
                <a:off x="773430" y="5141595"/>
                <a:ext cx="213270" cy="428144"/>
              </a:xfrm>
              <a:prstGeom prst="straightConnector1">
                <a:avLst/>
              </a:prstGeom>
              <a:ln w="28575">
                <a:tailEnd type="triangle"/>
              </a:ln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/>
              <p:cNvCxnSpPr/>
              <p:nvPr/>
            </p:nvCxnSpPr>
            <p:spPr>
              <a:xfrm>
                <a:off x="1393982" y="5141595"/>
                <a:ext cx="213270" cy="428144"/>
              </a:xfrm>
              <a:prstGeom prst="straightConnector1">
                <a:avLst/>
              </a:prstGeom>
              <a:ln w="28575">
                <a:tailEnd type="triangle"/>
              </a:ln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090524479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Breadth First Search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415370"/>
            <a:ext cx="8229600" cy="5121619"/>
          </a:xfrm>
        </p:spPr>
        <p:txBody>
          <a:bodyPr>
            <a:normAutofit/>
          </a:bodyPr>
          <a:lstStyle/>
          <a:p>
            <a:pPr defTabSz="360000">
              <a:lnSpc>
                <a:spcPct val="110000"/>
              </a:lnSpc>
            </a:pPr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Start with the root and proceed in order of increasing depth, as if reading:</a:t>
            </a:r>
          </a:p>
          <a:p>
            <a:pPr lvl="1" defTabSz="360000">
              <a:lnSpc>
                <a:spcPct val="110000"/>
              </a:lnSpc>
            </a:pPr>
            <a:r>
              <a:rPr lang="en-GB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Top-to-bottom, left-to-right</a:t>
            </a:r>
          </a:p>
          <a:p>
            <a:pPr lvl="1" defTabSz="360000">
              <a:lnSpc>
                <a:spcPct val="110000"/>
              </a:lnSpc>
            </a:pPr>
            <a:endParaRPr lang="en-GB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 defTabSz="360000">
              <a:lnSpc>
                <a:spcPct val="110000"/>
              </a:lnSpc>
            </a:pPr>
            <a:endParaRPr lang="en-GB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 defTabSz="360000">
              <a:lnSpc>
                <a:spcPct val="110000"/>
              </a:lnSpc>
            </a:pPr>
            <a:endParaRPr lang="en-GB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 defTabSz="360000">
              <a:lnSpc>
                <a:spcPct val="110000"/>
              </a:lnSpc>
            </a:pPr>
            <a:endParaRPr lang="en-GB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 defTabSz="360000">
              <a:lnSpc>
                <a:spcPct val="110000"/>
              </a:lnSpc>
            </a:pPr>
            <a:endParaRPr lang="en-GB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 defTabSz="360000">
              <a:lnSpc>
                <a:spcPct val="110000"/>
              </a:lnSpc>
            </a:pPr>
            <a:endParaRPr lang="en-GB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 defTabSz="360000">
              <a:lnSpc>
                <a:spcPct val="110000"/>
              </a:lnSpc>
              <a:buNone/>
            </a:pPr>
            <a:r>
              <a:rPr lang="en-GB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[10, 8, 14, 5, 9, 12, 17, 11, 13]</a:t>
            </a:r>
          </a:p>
          <a:p>
            <a:pPr marL="0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2320991" y="4199629"/>
            <a:ext cx="618665" cy="618664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</a:t>
            </a:r>
          </a:p>
        </p:txBody>
      </p:sp>
      <p:sp>
        <p:nvSpPr>
          <p:cNvPr id="7" name="Oval 6"/>
          <p:cNvSpPr/>
          <p:nvPr/>
        </p:nvSpPr>
        <p:spPr>
          <a:xfrm>
            <a:off x="4222228" y="4199629"/>
            <a:ext cx="618665" cy="618664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9</a:t>
            </a:r>
          </a:p>
        </p:txBody>
      </p:sp>
      <p:sp>
        <p:nvSpPr>
          <p:cNvPr id="8" name="Oval 7"/>
          <p:cNvSpPr/>
          <p:nvPr/>
        </p:nvSpPr>
        <p:spPr>
          <a:xfrm>
            <a:off x="3261924" y="3380744"/>
            <a:ext cx="618665" cy="618664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</a:t>
            </a:r>
          </a:p>
        </p:txBody>
      </p:sp>
      <p:sp>
        <p:nvSpPr>
          <p:cNvPr id="9" name="Oval 8"/>
          <p:cNvSpPr/>
          <p:nvPr/>
        </p:nvSpPr>
        <p:spPr>
          <a:xfrm>
            <a:off x="5225579" y="2629147"/>
            <a:ext cx="618665" cy="618664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10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3867404" y="3060152"/>
            <a:ext cx="1391349" cy="506342"/>
          </a:xfrm>
          <a:prstGeom prst="straightConnector1">
            <a:avLst/>
          </a:prstGeom>
          <a:ln w="28575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6" idx="7"/>
          </p:cNvCxnSpPr>
          <p:nvPr/>
        </p:nvCxnSpPr>
        <p:spPr>
          <a:xfrm flipH="1">
            <a:off x="2849054" y="3878251"/>
            <a:ext cx="489127" cy="411979"/>
          </a:xfrm>
          <a:prstGeom prst="straightConnector1">
            <a:avLst/>
          </a:prstGeom>
          <a:ln w="28575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820998" y="3873824"/>
            <a:ext cx="489127" cy="411979"/>
          </a:xfrm>
          <a:prstGeom prst="straightConnector1">
            <a:avLst/>
          </a:prstGeom>
          <a:ln w="28575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 flipH="1">
            <a:off x="6696701" y="5119652"/>
            <a:ext cx="618665" cy="618664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13</a:t>
            </a:r>
          </a:p>
        </p:txBody>
      </p:sp>
      <p:sp>
        <p:nvSpPr>
          <p:cNvPr id="14" name="Oval 13"/>
          <p:cNvSpPr/>
          <p:nvPr/>
        </p:nvSpPr>
        <p:spPr>
          <a:xfrm flipH="1">
            <a:off x="5739876" y="5119652"/>
            <a:ext cx="618665" cy="618664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11</a:t>
            </a:r>
          </a:p>
        </p:txBody>
      </p:sp>
      <p:sp>
        <p:nvSpPr>
          <p:cNvPr id="15" name="Oval 14"/>
          <p:cNvSpPr/>
          <p:nvPr/>
        </p:nvSpPr>
        <p:spPr>
          <a:xfrm flipH="1">
            <a:off x="8131939" y="4199629"/>
            <a:ext cx="618665" cy="618664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17</a:t>
            </a:r>
          </a:p>
        </p:txBody>
      </p:sp>
      <p:sp>
        <p:nvSpPr>
          <p:cNvPr id="16" name="Oval 15"/>
          <p:cNvSpPr/>
          <p:nvPr/>
        </p:nvSpPr>
        <p:spPr>
          <a:xfrm flipH="1">
            <a:off x="6230703" y="4199629"/>
            <a:ext cx="618665" cy="618664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12</a:t>
            </a:r>
          </a:p>
        </p:txBody>
      </p:sp>
      <p:sp>
        <p:nvSpPr>
          <p:cNvPr id="17" name="Oval 16"/>
          <p:cNvSpPr/>
          <p:nvPr/>
        </p:nvSpPr>
        <p:spPr>
          <a:xfrm flipH="1">
            <a:off x="7191008" y="3380744"/>
            <a:ext cx="618665" cy="618664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14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5812842" y="3060152"/>
            <a:ext cx="1391349" cy="506342"/>
          </a:xfrm>
          <a:prstGeom prst="straightConnector1">
            <a:avLst/>
          </a:prstGeom>
          <a:ln w="28575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15" idx="7"/>
          </p:cNvCxnSpPr>
          <p:nvPr/>
        </p:nvCxnSpPr>
        <p:spPr>
          <a:xfrm>
            <a:off x="7733414" y="3878251"/>
            <a:ext cx="489127" cy="411979"/>
          </a:xfrm>
          <a:prstGeom prst="straightConnector1">
            <a:avLst/>
          </a:prstGeom>
          <a:ln w="28575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6761470" y="3873824"/>
            <a:ext cx="489127" cy="411979"/>
          </a:xfrm>
          <a:prstGeom prst="straightConnector1">
            <a:avLst/>
          </a:prstGeom>
          <a:ln w="28575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/>
        </p:nvGrpSpPr>
        <p:grpSpPr>
          <a:xfrm flipH="1">
            <a:off x="6176269" y="4767281"/>
            <a:ext cx="716466" cy="367885"/>
            <a:chOff x="773430" y="5141595"/>
            <a:chExt cx="833822" cy="428144"/>
          </a:xfrm>
        </p:grpSpPr>
        <p:cxnSp>
          <p:nvCxnSpPr>
            <p:cNvPr id="22" name="Straight Arrow Connector 21"/>
            <p:cNvCxnSpPr/>
            <p:nvPr/>
          </p:nvCxnSpPr>
          <p:spPr>
            <a:xfrm flipH="1">
              <a:off x="773430" y="5141595"/>
              <a:ext cx="213270" cy="428144"/>
            </a:xfrm>
            <a:prstGeom prst="straightConnector1">
              <a:avLst/>
            </a:prstGeom>
            <a:ln w="28575"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>
              <a:off x="1393982" y="5141595"/>
              <a:ext cx="213270" cy="428144"/>
            </a:xfrm>
            <a:prstGeom prst="straightConnector1">
              <a:avLst/>
            </a:prstGeom>
            <a:ln w="28575"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4" name="Straight Arrow Connector 23"/>
          <p:cNvCxnSpPr/>
          <p:nvPr/>
        </p:nvCxnSpPr>
        <p:spPr>
          <a:xfrm flipH="1">
            <a:off x="3790394" y="2874402"/>
            <a:ext cx="1391349" cy="50634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3999163" y="3706549"/>
            <a:ext cx="3035887" cy="5288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3003460" y="3858427"/>
            <a:ext cx="4031591" cy="54841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3017291" y="4508961"/>
            <a:ext cx="112868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4928778" y="4505828"/>
            <a:ext cx="1228338" cy="862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6915178" y="4523180"/>
            <a:ext cx="117032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>
            <a:off x="6359522" y="4646994"/>
            <a:ext cx="1708613" cy="57963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6429106" y="5459828"/>
            <a:ext cx="24681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0656609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Depth First Search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415370"/>
            <a:ext cx="8229600" cy="5121619"/>
          </a:xfrm>
        </p:spPr>
        <p:txBody>
          <a:bodyPr>
            <a:normAutofit/>
          </a:bodyPr>
          <a:lstStyle/>
          <a:p>
            <a:pPr defTabSz="360000">
              <a:lnSpc>
                <a:spcPct val="110000"/>
              </a:lnSpc>
            </a:pPr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Start with the root, move down as far as you can go, then move right:</a:t>
            </a:r>
          </a:p>
          <a:p>
            <a:pPr marL="457200" lvl="1" indent="0" defTabSz="360000">
              <a:lnSpc>
                <a:spcPct val="110000"/>
              </a:lnSpc>
              <a:buNone/>
            </a:pPr>
            <a:endParaRPr lang="en-GB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 defTabSz="360000">
              <a:lnSpc>
                <a:spcPct val="110000"/>
              </a:lnSpc>
            </a:pPr>
            <a:endParaRPr lang="en-GB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 defTabSz="360000">
              <a:lnSpc>
                <a:spcPct val="110000"/>
              </a:lnSpc>
            </a:pPr>
            <a:endParaRPr lang="en-GB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 defTabSz="360000">
              <a:lnSpc>
                <a:spcPct val="110000"/>
              </a:lnSpc>
            </a:pPr>
            <a:endParaRPr lang="en-GB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 defTabSz="360000">
              <a:lnSpc>
                <a:spcPct val="110000"/>
              </a:lnSpc>
            </a:pPr>
            <a:endParaRPr lang="en-GB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 defTabSz="360000">
              <a:lnSpc>
                <a:spcPct val="110000"/>
              </a:lnSpc>
            </a:pPr>
            <a:endParaRPr lang="en-GB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 defTabSz="360000">
              <a:lnSpc>
                <a:spcPct val="110000"/>
              </a:lnSpc>
              <a:buNone/>
            </a:pPr>
            <a:r>
              <a:rPr lang="en-GB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[10, 8, 5, 9, 14, 12, 11, 13, 17]</a:t>
            </a:r>
          </a:p>
          <a:p>
            <a:pPr marL="0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320991" y="2629147"/>
            <a:ext cx="6429613" cy="3109169"/>
            <a:chOff x="2608061" y="2801934"/>
            <a:chExt cx="5881152" cy="2843950"/>
          </a:xfrm>
        </p:grpSpPr>
        <p:sp>
          <p:nvSpPr>
            <p:cNvPr id="6" name="Oval 5"/>
            <p:cNvSpPr/>
            <p:nvPr/>
          </p:nvSpPr>
          <p:spPr>
            <a:xfrm>
              <a:off x="2608061" y="4238450"/>
              <a:ext cx="565891" cy="56589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5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4347118" y="4238450"/>
              <a:ext cx="565891" cy="56589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9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3468730" y="3489418"/>
              <a:ext cx="565891" cy="56589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8</a:t>
              </a:r>
            </a:p>
          </p:txBody>
        </p:sp>
        <p:sp>
          <p:nvSpPr>
            <p:cNvPr id="9" name="Oval 8"/>
            <p:cNvSpPr/>
            <p:nvPr/>
          </p:nvSpPr>
          <p:spPr>
            <a:xfrm>
              <a:off x="5264881" y="2801934"/>
              <a:ext cx="565891" cy="56589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10</a:t>
              </a: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H="1">
              <a:off x="4022561" y="3196173"/>
              <a:ext cx="1272664" cy="463150"/>
            </a:xfrm>
            <a:prstGeom prst="straightConnector1">
              <a:avLst/>
            </a:prstGeom>
            <a:ln w="28575"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endCxn id="6" idx="7"/>
            </p:cNvCxnSpPr>
            <p:nvPr/>
          </p:nvCxnSpPr>
          <p:spPr>
            <a:xfrm flipH="1">
              <a:off x="3091079" y="3944487"/>
              <a:ext cx="447403" cy="376836"/>
            </a:xfrm>
            <a:prstGeom prst="straightConnector1">
              <a:avLst/>
            </a:prstGeom>
            <a:ln w="28575"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3980114" y="3940437"/>
              <a:ext cx="447403" cy="376836"/>
            </a:xfrm>
            <a:prstGeom prst="straightConnector1">
              <a:avLst/>
            </a:prstGeom>
            <a:ln w="28575"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Oval 12"/>
            <p:cNvSpPr/>
            <p:nvPr/>
          </p:nvSpPr>
          <p:spPr>
            <a:xfrm flipH="1">
              <a:off x="6610513" y="5079993"/>
              <a:ext cx="565891" cy="56589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13</a:t>
              </a:r>
            </a:p>
          </p:txBody>
        </p:sp>
        <p:sp>
          <p:nvSpPr>
            <p:cNvPr id="14" name="Oval 13"/>
            <p:cNvSpPr/>
            <p:nvPr/>
          </p:nvSpPr>
          <p:spPr>
            <a:xfrm flipH="1">
              <a:off x="5735307" y="5079993"/>
              <a:ext cx="565891" cy="56589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11</a:t>
              </a:r>
            </a:p>
          </p:txBody>
        </p:sp>
        <p:sp>
          <p:nvSpPr>
            <p:cNvPr id="15" name="Oval 14"/>
            <p:cNvSpPr/>
            <p:nvPr/>
          </p:nvSpPr>
          <p:spPr>
            <a:xfrm flipH="1">
              <a:off x="7923322" y="4238450"/>
              <a:ext cx="565891" cy="56589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17</a:t>
              </a:r>
            </a:p>
          </p:txBody>
        </p:sp>
        <p:sp>
          <p:nvSpPr>
            <p:cNvPr id="16" name="Oval 15"/>
            <p:cNvSpPr/>
            <p:nvPr/>
          </p:nvSpPr>
          <p:spPr>
            <a:xfrm flipH="1">
              <a:off x="6184265" y="4238450"/>
              <a:ext cx="565891" cy="56589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12</a:t>
              </a:r>
            </a:p>
          </p:txBody>
        </p:sp>
        <p:sp>
          <p:nvSpPr>
            <p:cNvPr id="17" name="Oval 16"/>
            <p:cNvSpPr/>
            <p:nvPr/>
          </p:nvSpPr>
          <p:spPr>
            <a:xfrm flipH="1">
              <a:off x="7062654" y="3489418"/>
              <a:ext cx="565891" cy="56589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14</a:t>
              </a: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5802049" y="3196173"/>
              <a:ext cx="1272664" cy="463150"/>
            </a:xfrm>
            <a:prstGeom prst="straightConnector1">
              <a:avLst/>
            </a:prstGeom>
            <a:ln w="28575"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endCxn id="15" idx="7"/>
            </p:cNvCxnSpPr>
            <p:nvPr/>
          </p:nvCxnSpPr>
          <p:spPr>
            <a:xfrm>
              <a:off x="7558792" y="3944487"/>
              <a:ext cx="447403" cy="376836"/>
            </a:xfrm>
            <a:prstGeom prst="straightConnector1">
              <a:avLst/>
            </a:prstGeom>
            <a:ln w="28575"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flipH="1">
              <a:off x="6669757" y="3940437"/>
              <a:ext cx="447403" cy="376836"/>
            </a:xfrm>
            <a:prstGeom prst="straightConnector1">
              <a:avLst/>
            </a:prstGeom>
            <a:ln w="28575"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21" name="Group 20"/>
            <p:cNvGrpSpPr/>
            <p:nvPr/>
          </p:nvGrpSpPr>
          <p:grpSpPr>
            <a:xfrm flipH="1">
              <a:off x="6134475" y="4757680"/>
              <a:ext cx="655350" cy="336504"/>
              <a:chOff x="773430" y="5141595"/>
              <a:chExt cx="833822" cy="428144"/>
            </a:xfrm>
          </p:grpSpPr>
          <p:cxnSp>
            <p:nvCxnSpPr>
              <p:cNvPr id="22" name="Straight Arrow Connector 21"/>
              <p:cNvCxnSpPr/>
              <p:nvPr/>
            </p:nvCxnSpPr>
            <p:spPr>
              <a:xfrm flipH="1">
                <a:off x="773430" y="5141595"/>
                <a:ext cx="213270" cy="428144"/>
              </a:xfrm>
              <a:prstGeom prst="straightConnector1">
                <a:avLst/>
              </a:prstGeom>
              <a:ln w="28575">
                <a:tailEnd type="triangle"/>
              </a:ln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/>
              <p:cNvCxnSpPr/>
              <p:nvPr/>
            </p:nvCxnSpPr>
            <p:spPr>
              <a:xfrm>
                <a:off x="1393982" y="5141595"/>
                <a:ext cx="213270" cy="428144"/>
              </a:xfrm>
              <a:prstGeom prst="straightConnector1">
                <a:avLst/>
              </a:prstGeom>
              <a:ln w="28575">
                <a:tailEnd type="triangle"/>
              </a:ln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51487989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Depth First Search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415370"/>
            <a:ext cx="8229600" cy="5121619"/>
          </a:xfrm>
        </p:spPr>
        <p:txBody>
          <a:bodyPr>
            <a:normAutofit/>
          </a:bodyPr>
          <a:lstStyle/>
          <a:p>
            <a:pPr defTabSz="360000">
              <a:lnSpc>
                <a:spcPct val="110000"/>
              </a:lnSpc>
            </a:pPr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Start with the root, move down as far as you can go, then move right:</a:t>
            </a:r>
          </a:p>
          <a:p>
            <a:pPr marL="457200" lvl="1" indent="0" defTabSz="360000">
              <a:lnSpc>
                <a:spcPct val="110000"/>
              </a:lnSpc>
              <a:buNone/>
            </a:pPr>
            <a:endParaRPr lang="en-GB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 defTabSz="360000">
              <a:lnSpc>
                <a:spcPct val="110000"/>
              </a:lnSpc>
            </a:pPr>
            <a:endParaRPr lang="en-GB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 defTabSz="360000">
              <a:lnSpc>
                <a:spcPct val="110000"/>
              </a:lnSpc>
            </a:pPr>
            <a:endParaRPr lang="en-GB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 defTabSz="360000">
              <a:lnSpc>
                <a:spcPct val="110000"/>
              </a:lnSpc>
            </a:pPr>
            <a:endParaRPr lang="en-GB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 defTabSz="360000">
              <a:lnSpc>
                <a:spcPct val="110000"/>
              </a:lnSpc>
            </a:pPr>
            <a:endParaRPr lang="en-GB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 defTabSz="360000">
              <a:lnSpc>
                <a:spcPct val="110000"/>
              </a:lnSpc>
            </a:pPr>
            <a:endParaRPr lang="en-GB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 defTabSz="360000">
              <a:lnSpc>
                <a:spcPct val="110000"/>
              </a:lnSpc>
              <a:buNone/>
            </a:pPr>
            <a:r>
              <a:rPr lang="en-GB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[10, 8, 5, 9, 14, 12, 11, 13, 17]</a:t>
            </a:r>
          </a:p>
          <a:p>
            <a:pPr marL="0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320991" y="2629147"/>
            <a:ext cx="6429613" cy="3109169"/>
            <a:chOff x="2608061" y="2801934"/>
            <a:chExt cx="5881152" cy="2843950"/>
          </a:xfrm>
        </p:grpSpPr>
        <p:sp>
          <p:nvSpPr>
            <p:cNvPr id="6" name="Oval 5"/>
            <p:cNvSpPr/>
            <p:nvPr/>
          </p:nvSpPr>
          <p:spPr>
            <a:xfrm>
              <a:off x="2608061" y="4238450"/>
              <a:ext cx="565891" cy="56589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5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4347118" y="4238450"/>
              <a:ext cx="565891" cy="56589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9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3468730" y="3489418"/>
              <a:ext cx="565891" cy="56589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8</a:t>
              </a:r>
            </a:p>
          </p:txBody>
        </p:sp>
        <p:sp>
          <p:nvSpPr>
            <p:cNvPr id="9" name="Oval 8"/>
            <p:cNvSpPr/>
            <p:nvPr/>
          </p:nvSpPr>
          <p:spPr>
            <a:xfrm>
              <a:off x="5264881" y="2801934"/>
              <a:ext cx="565891" cy="56589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10</a:t>
              </a: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H="1">
              <a:off x="4022561" y="3196173"/>
              <a:ext cx="1272664" cy="463150"/>
            </a:xfrm>
            <a:prstGeom prst="straightConnector1">
              <a:avLst/>
            </a:prstGeom>
            <a:ln w="28575"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endCxn id="6" idx="7"/>
            </p:cNvCxnSpPr>
            <p:nvPr/>
          </p:nvCxnSpPr>
          <p:spPr>
            <a:xfrm flipH="1">
              <a:off x="3091079" y="3944487"/>
              <a:ext cx="447403" cy="376836"/>
            </a:xfrm>
            <a:prstGeom prst="straightConnector1">
              <a:avLst/>
            </a:prstGeom>
            <a:ln w="28575"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3980114" y="3940437"/>
              <a:ext cx="447403" cy="376836"/>
            </a:xfrm>
            <a:prstGeom prst="straightConnector1">
              <a:avLst/>
            </a:prstGeom>
            <a:ln w="28575"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Oval 12"/>
            <p:cNvSpPr/>
            <p:nvPr/>
          </p:nvSpPr>
          <p:spPr>
            <a:xfrm flipH="1">
              <a:off x="6610513" y="5079993"/>
              <a:ext cx="565891" cy="56589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13</a:t>
              </a:r>
            </a:p>
          </p:txBody>
        </p:sp>
        <p:sp>
          <p:nvSpPr>
            <p:cNvPr id="14" name="Oval 13"/>
            <p:cNvSpPr/>
            <p:nvPr/>
          </p:nvSpPr>
          <p:spPr>
            <a:xfrm flipH="1">
              <a:off x="5735307" y="5079993"/>
              <a:ext cx="565891" cy="56589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11</a:t>
              </a:r>
            </a:p>
          </p:txBody>
        </p:sp>
        <p:sp>
          <p:nvSpPr>
            <p:cNvPr id="15" name="Oval 14"/>
            <p:cNvSpPr/>
            <p:nvPr/>
          </p:nvSpPr>
          <p:spPr>
            <a:xfrm flipH="1">
              <a:off x="7923322" y="4238450"/>
              <a:ext cx="565891" cy="56589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17</a:t>
              </a:r>
            </a:p>
          </p:txBody>
        </p:sp>
        <p:sp>
          <p:nvSpPr>
            <p:cNvPr id="16" name="Oval 15"/>
            <p:cNvSpPr/>
            <p:nvPr/>
          </p:nvSpPr>
          <p:spPr>
            <a:xfrm flipH="1">
              <a:off x="6184265" y="4238450"/>
              <a:ext cx="565891" cy="56589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12</a:t>
              </a:r>
            </a:p>
          </p:txBody>
        </p:sp>
        <p:sp>
          <p:nvSpPr>
            <p:cNvPr id="17" name="Oval 16"/>
            <p:cNvSpPr/>
            <p:nvPr/>
          </p:nvSpPr>
          <p:spPr>
            <a:xfrm flipH="1">
              <a:off x="7062654" y="3489418"/>
              <a:ext cx="565891" cy="56589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14</a:t>
              </a: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5802049" y="3196173"/>
              <a:ext cx="1272664" cy="463150"/>
            </a:xfrm>
            <a:prstGeom prst="straightConnector1">
              <a:avLst/>
            </a:prstGeom>
            <a:ln w="28575"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endCxn id="15" idx="7"/>
            </p:cNvCxnSpPr>
            <p:nvPr/>
          </p:nvCxnSpPr>
          <p:spPr>
            <a:xfrm>
              <a:off x="7558792" y="3944487"/>
              <a:ext cx="447403" cy="376836"/>
            </a:xfrm>
            <a:prstGeom prst="straightConnector1">
              <a:avLst/>
            </a:prstGeom>
            <a:ln w="28575"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flipH="1">
              <a:off x="6669757" y="3940437"/>
              <a:ext cx="447403" cy="376836"/>
            </a:xfrm>
            <a:prstGeom prst="straightConnector1">
              <a:avLst/>
            </a:prstGeom>
            <a:ln w="28575"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21" name="Group 20"/>
            <p:cNvGrpSpPr/>
            <p:nvPr/>
          </p:nvGrpSpPr>
          <p:grpSpPr>
            <a:xfrm flipH="1">
              <a:off x="6134475" y="4757680"/>
              <a:ext cx="655350" cy="336504"/>
              <a:chOff x="773430" y="5141595"/>
              <a:chExt cx="833822" cy="428144"/>
            </a:xfrm>
          </p:grpSpPr>
          <p:cxnSp>
            <p:nvCxnSpPr>
              <p:cNvPr id="22" name="Straight Arrow Connector 21"/>
              <p:cNvCxnSpPr/>
              <p:nvPr/>
            </p:nvCxnSpPr>
            <p:spPr>
              <a:xfrm flipH="1">
                <a:off x="773430" y="5141595"/>
                <a:ext cx="213270" cy="428144"/>
              </a:xfrm>
              <a:prstGeom prst="straightConnector1">
                <a:avLst/>
              </a:prstGeom>
              <a:ln w="28575">
                <a:tailEnd type="triangle"/>
              </a:ln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/>
              <p:cNvCxnSpPr/>
              <p:nvPr/>
            </p:nvCxnSpPr>
            <p:spPr>
              <a:xfrm>
                <a:off x="1393982" y="5141595"/>
                <a:ext cx="213270" cy="428144"/>
              </a:xfrm>
              <a:prstGeom prst="straightConnector1">
                <a:avLst/>
              </a:prstGeom>
              <a:ln w="28575">
                <a:tailEnd type="triangle"/>
              </a:ln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4" name="Straight Arrow Connector 23"/>
          <p:cNvCxnSpPr/>
          <p:nvPr/>
        </p:nvCxnSpPr>
        <p:spPr>
          <a:xfrm flipH="1">
            <a:off x="3790394" y="2874402"/>
            <a:ext cx="1391349" cy="50634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2708993" y="3736197"/>
            <a:ext cx="489127" cy="41197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3042616" y="4530689"/>
            <a:ext cx="110335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4906394" y="3664173"/>
            <a:ext cx="2220810" cy="7865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6659238" y="3784936"/>
            <a:ext cx="489127" cy="41197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6016799" y="4661086"/>
            <a:ext cx="200989" cy="41197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6417095" y="5441255"/>
            <a:ext cx="23175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7370509" y="4729517"/>
            <a:ext cx="761430" cy="5924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1476464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When / Why use Depth First or Breadth First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415370"/>
            <a:ext cx="8229600" cy="5121619"/>
          </a:xfrm>
        </p:spPr>
        <p:txBody>
          <a:bodyPr>
            <a:normAutofit/>
          </a:bodyPr>
          <a:lstStyle/>
          <a:p>
            <a:pPr defTabSz="360000">
              <a:lnSpc>
                <a:spcPct val="110000"/>
              </a:lnSpc>
            </a:pPr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BFS is good for balanced trees</a:t>
            </a:r>
          </a:p>
          <a:p>
            <a:pPr defTabSz="360000">
              <a:lnSpc>
                <a:spcPct val="110000"/>
              </a:lnSpc>
            </a:pPr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DFS is good for unbalanced trees</a:t>
            </a:r>
          </a:p>
          <a:p>
            <a:pPr defTabSz="360000">
              <a:lnSpc>
                <a:spcPct val="110000"/>
              </a:lnSpc>
            </a:pPr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We’ll come back to that shortly</a:t>
            </a:r>
          </a:p>
          <a:p>
            <a:pPr defTabSz="360000">
              <a:lnSpc>
                <a:spcPct val="110000"/>
              </a:lnSpc>
            </a:pPr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BUT – there’s a better way: </a:t>
            </a:r>
            <a:r>
              <a:rPr lang="en-GB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binary search trees</a:t>
            </a:r>
            <a:endParaRPr lang="en-GB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 defTabSz="360000">
              <a:lnSpc>
                <a:spcPct val="110000"/>
              </a:lnSpc>
            </a:pPr>
            <a:endParaRPr lang="en-GB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 defTabSz="360000">
              <a:lnSpc>
                <a:spcPct val="110000"/>
              </a:lnSpc>
            </a:pPr>
            <a:endParaRPr lang="en-GB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 defTabSz="360000">
              <a:lnSpc>
                <a:spcPct val="110000"/>
              </a:lnSpc>
            </a:pPr>
            <a:endParaRPr lang="en-GB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 defTabSz="360000">
              <a:lnSpc>
                <a:spcPct val="110000"/>
              </a:lnSpc>
            </a:pPr>
            <a:endParaRPr lang="en-GB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4674014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45101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6600" b="1" dirty="0">
                <a:solidFill>
                  <a:schemeClr val="bg1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BST: Binary Search Trees</a:t>
            </a:r>
          </a:p>
        </p:txBody>
      </p:sp>
    </p:spTree>
    <p:extLst>
      <p:ext uri="{BB962C8B-B14F-4D97-AF65-F5344CB8AC3E}">
        <p14:creationId xmlns:p14="http://schemas.microsoft.com/office/powerpoint/2010/main" val="3412883396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Binary Search 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5370"/>
            <a:ext cx="8229600" cy="5121619"/>
          </a:xfrm>
        </p:spPr>
        <p:txBody>
          <a:bodyPr>
            <a:norm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BSTs allow powerful, efficient search</a:t>
            </a: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How would we search for 12?</a:t>
            </a:r>
            <a:b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					</a:t>
            </a: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ea typeface="Tahoma" panose="020B0604030504040204" pitchFamily="34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ea typeface="Tahoma" panose="020B0604030504040204" pitchFamily="34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ea typeface="Tahoma" panose="020B0604030504040204" pitchFamily="34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823476" y="4140128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</a:p>
        </p:txBody>
      </p:sp>
      <p:sp>
        <p:nvSpPr>
          <p:cNvPr id="5" name="Oval 4"/>
          <p:cNvSpPr/>
          <p:nvPr/>
        </p:nvSpPr>
        <p:spPr>
          <a:xfrm>
            <a:off x="3036130" y="4140128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</a:p>
        </p:txBody>
      </p:sp>
      <p:sp>
        <p:nvSpPr>
          <p:cNvPr id="6" name="Oval 5"/>
          <p:cNvSpPr/>
          <p:nvPr/>
        </p:nvSpPr>
        <p:spPr>
          <a:xfrm>
            <a:off x="1918530" y="3187112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</a:t>
            </a:r>
          </a:p>
        </p:txBody>
      </p:sp>
      <p:sp>
        <p:nvSpPr>
          <p:cNvPr id="7" name="Oval 6"/>
          <p:cNvSpPr/>
          <p:nvPr/>
        </p:nvSpPr>
        <p:spPr>
          <a:xfrm>
            <a:off x="4203828" y="2312405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2623186" y="2814007"/>
            <a:ext cx="1619249" cy="589280"/>
          </a:xfrm>
          <a:prstGeom prst="straightConnector1">
            <a:avLst/>
          </a:prstGeom>
          <a:ln w="28575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endCxn id="4" idx="7"/>
          </p:cNvCxnSpPr>
          <p:nvPr/>
        </p:nvCxnSpPr>
        <p:spPr>
          <a:xfrm flipH="1">
            <a:off x="1438034" y="3766110"/>
            <a:ext cx="569244" cy="479460"/>
          </a:xfrm>
          <a:prstGeom prst="straightConnector1">
            <a:avLst/>
          </a:prstGeom>
          <a:ln w="28575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569180" y="3760957"/>
            <a:ext cx="569244" cy="479460"/>
          </a:xfrm>
          <a:prstGeom prst="straightConnector1">
            <a:avLst/>
          </a:prstGeom>
          <a:ln w="28575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 flipH="1">
            <a:off x="7586242" y="4140128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12</a:t>
            </a:r>
          </a:p>
        </p:txBody>
      </p:sp>
      <p:sp>
        <p:nvSpPr>
          <p:cNvPr id="12" name="Oval 11"/>
          <p:cNvSpPr/>
          <p:nvPr/>
        </p:nvSpPr>
        <p:spPr>
          <a:xfrm flipH="1">
            <a:off x="5373588" y="4140128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</a:t>
            </a:r>
          </a:p>
        </p:txBody>
      </p:sp>
      <p:sp>
        <p:nvSpPr>
          <p:cNvPr id="13" name="Oval 12"/>
          <p:cNvSpPr/>
          <p:nvPr/>
        </p:nvSpPr>
        <p:spPr>
          <a:xfrm flipH="1">
            <a:off x="6491188" y="3187112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4887283" y="2814007"/>
            <a:ext cx="1619249" cy="589280"/>
          </a:xfrm>
          <a:prstGeom prst="straightConnector1">
            <a:avLst/>
          </a:prstGeom>
          <a:ln w="28575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11" idx="7"/>
          </p:cNvCxnSpPr>
          <p:nvPr/>
        </p:nvCxnSpPr>
        <p:spPr>
          <a:xfrm>
            <a:off x="7122440" y="3766110"/>
            <a:ext cx="569244" cy="479460"/>
          </a:xfrm>
          <a:prstGeom prst="straightConnector1">
            <a:avLst/>
          </a:prstGeom>
          <a:ln w="28575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5991294" y="3760957"/>
            <a:ext cx="569244" cy="479460"/>
          </a:xfrm>
          <a:prstGeom prst="straightConnector1">
            <a:avLst/>
          </a:prstGeom>
          <a:ln w="28575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2652067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Binary Search 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5370"/>
            <a:ext cx="8229600" cy="5121619"/>
          </a:xfrm>
        </p:spPr>
        <p:txBody>
          <a:bodyPr>
            <a:norm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BSTs allow powerful, efficient search</a:t>
            </a: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How would we search for 12?</a:t>
            </a:r>
            <a:b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					</a:t>
            </a: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ea typeface="Tahoma" panose="020B0604030504040204" pitchFamily="34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ea typeface="Tahoma" panose="020B0604030504040204" pitchFamily="34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ea typeface="Tahoma" panose="020B0604030504040204" pitchFamily="34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823476" y="4140128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</a:p>
        </p:txBody>
      </p:sp>
      <p:sp>
        <p:nvSpPr>
          <p:cNvPr id="5" name="Oval 4"/>
          <p:cNvSpPr/>
          <p:nvPr/>
        </p:nvSpPr>
        <p:spPr>
          <a:xfrm>
            <a:off x="3036130" y="4140128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</a:p>
        </p:txBody>
      </p:sp>
      <p:sp>
        <p:nvSpPr>
          <p:cNvPr id="6" name="Oval 5"/>
          <p:cNvSpPr/>
          <p:nvPr/>
        </p:nvSpPr>
        <p:spPr>
          <a:xfrm>
            <a:off x="1918530" y="3187112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</a:t>
            </a:r>
          </a:p>
        </p:txBody>
      </p:sp>
      <p:sp>
        <p:nvSpPr>
          <p:cNvPr id="7" name="Oval 6"/>
          <p:cNvSpPr/>
          <p:nvPr/>
        </p:nvSpPr>
        <p:spPr>
          <a:xfrm>
            <a:off x="4203828" y="2312405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2623186" y="2814007"/>
            <a:ext cx="1619249" cy="589280"/>
          </a:xfrm>
          <a:prstGeom prst="straightConnector1">
            <a:avLst/>
          </a:prstGeom>
          <a:ln w="28575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endCxn id="4" idx="7"/>
          </p:cNvCxnSpPr>
          <p:nvPr/>
        </p:nvCxnSpPr>
        <p:spPr>
          <a:xfrm flipH="1">
            <a:off x="1438034" y="3766110"/>
            <a:ext cx="569244" cy="479460"/>
          </a:xfrm>
          <a:prstGeom prst="straightConnector1">
            <a:avLst/>
          </a:prstGeom>
          <a:ln w="28575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569180" y="3760957"/>
            <a:ext cx="569244" cy="479460"/>
          </a:xfrm>
          <a:prstGeom prst="straightConnector1">
            <a:avLst/>
          </a:prstGeom>
          <a:ln w="28575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 flipH="1">
            <a:off x="7586242" y="4140128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12</a:t>
            </a:r>
          </a:p>
        </p:txBody>
      </p:sp>
      <p:sp>
        <p:nvSpPr>
          <p:cNvPr id="12" name="Oval 11"/>
          <p:cNvSpPr/>
          <p:nvPr/>
        </p:nvSpPr>
        <p:spPr>
          <a:xfrm flipH="1">
            <a:off x="5373588" y="4140128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</a:t>
            </a:r>
          </a:p>
        </p:txBody>
      </p:sp>
      <p:sp>
        <p:nvSpPr>
          <p:cNvPr id="13" name="Oval 12"/>
          <p:cNvSpPr/>
          <p:nvPr/>
        </p:nvSpPr>
        <p:spPr>
          <a:xfrm flipH="1">
            <a:off x="6491188" y="3187112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4887283" y="2814007"/>
            <a:ext cx="1619249" cy="589280"/>
          </a:xfrm>
          <a:prstGeom prst="straightConnector1">
            <a:avLst/>
          </a:prstGeom>
          <a:ln w="28575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11" idx="7"/>
          </p:cNvCxnSpPr>
          <p:nvPr/>
        </p:nvCxnSpPr>
        <p:spPr>
          <a:xfrm>
            <a:off x="7122440" y="3766110"/>
            <a:ext cx="569244" cy="479460"/>
          </a:xfrm>
          <a:prstGeom prst="straightConnector1">
            <a:avLst/>
          </a:prstGeom>
          <a:ln w="28575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5991294" y="3760957"/>
            <a:ext cx="569244" cy="479460"/>
          </a:xfrm>
          <a:prstGeom prst="straightConnector1">
            <a:avLst/>
          </a:prstGeom>
          <a:ln w="28575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Rectangular Callout 16"/>
          <p:cNvSpPr/>
          <p:nvPr/>
        </p:nvSpPr>
        <p:spPr>
          <a:xfrm>
            <a:off x="6211229" y="617168"/>
            <a:ext cx="2789823" cy="1448604"/>
          </a:xfrm>
          <a:prstGeom prst="wedgeRectCallout">
            <a:avLst>
              <a:gd name="adj1" fmla="val -95148"/>
              <a:gd name="adj2" fmla="val 74661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12 &gt; root, so move right</a:t>
            </a:r>
          </a:p>
        </p:txBody>
      </p:sp>
    </p:spTree>
    <p:extLst>
      <p:ext uri="{BB962C8B-B14F-4D97-AF65-F5344CB8AC3E}">
        <p14:creationId xmlns:p14="http://schemas.microsoft.com/office/powerpoint/2010/main" val="1803794379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Binary Search 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5370"/>
            <a:ext cx="8229600" cy="5121619"/>
          </a:xfrm>
        </p:spPr>
        <p:txBody>
          <a:bodyPr>
            <a:norm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BSTs allow powerful, efficient search</a:t>
            </a: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How would we search for 12?</a:t>
            </a:r>
            <a:b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					</a:t>
            </a: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ea typeface="Tahoma" panose="020B0604030504040204" pitchFamily="34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ea typeface="Tahoma" panose="020B0604030504040204" pitchFamily="34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ea typeface="Tahoma" panose="020B0604030504040204" pitchFamily="34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823476" y="4140128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</a:p>
        </p:txBody>
      </p:sp>
      <p:sp>
        <p:nvSpPr>
          <p:cNvPr id="5" name="Oval 4"/>
          <p:cNvSpPr/>
          <p:nvPr/>
        </p:nvSpPr>
        <p:spPr>
          <a:xfrm>
            <a:off x="3036130" y="4140128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</a:p>
        </p:txBody>
      </p:sp>
      <p:sp>
        <p:nvSpPr>
          <p:cNvPr id="6" name="Oval 5"/>
          <p:cNvSpPr/>
          <p:nvPr/>
        </p:nvSpPr>
        <p:spPr>
          <a:xfrm>
            <a:off x="1918530" y="3187112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</a:t>
            </a:r>
          </a:p>
        </p:txBody>
      </p:sp>
      <p:sp>
        <p:nvSpPr>
          <p:cNvPr id="7" name="Oval 6"/>
          <p:cNvSpPr/>
          <p:nvPr/>
        </p:nvSpPr>
        <p:spPr>
          <a:xfrm>
            <a:off x="4203828" y="2312405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2623186" y="2814007"/>
            <a:ext cx="1619249" cy="589280"/>
          </a:xfrm>
          <a:prstGeom prst="straightConnector1">
            <a:avLst/>
          </a:prstGeom>
          <a:ln w="28575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endCxn id="4" idx="7"/>
          </p:cNvCxnSpPr>
          <p:nvPr/>
        </p:nvCxnSpPr>
        <p:spPr>
          <a:xfrm flipH="1">
            <a:off x="1438034" y="3766110"/>
            <a:ext cx="569244" cy="479460"/>
          </a:xfrm>
          <a:prstGeom prst="straightConnector1">
            <a:avLst/>
          </a:prstGeom>
          <a:ln w="28575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569180" y="3760957"/>
            <a:ext cx="569244" cy="479460"/>
          </a:xfrm>
          <a:prstGeom prst="straightConnector1">
            <a:avLst/>
          </a:prstGeom>
          <a:ln w="28575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 flipH="1">
            <a:off x="7586242" y="4140128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12</a:t>
            </a:r>
          </a:p>
        </p:txBody>
      </p:sp>
      <p:sp>
        <p:nvSpPr>
          <p:cNvPr id="12" name="Oval 11"/>
          <p:cNvSpPr/>
          <p:nvPr/>
        </p:nvSpPr>
        <p:spPr>
          <a:xfrm flipH="1">
            <a:off x="5373588" y="4140128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</a:t>
            </a:r>
          </a:p>
        </p:txBody>
      </p:sp>
      <p:sp>
        <p:nvSpPr>
          <p:cNvPr id="13" name="Oval 12"/>
          <p:cNvSpPr/>
          <p:nvPr/>
        </p:nvSpPr>
        <p:spPr>
          <a:xfrm flipH="1">
            <a:off x="6491188" y="3187112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4887283" y="2814007"/>
            <a:ext cx="1619249" cy="589280"/>
          </a:xfrm>
          <a:prstGeom prst="straightConnector1">
            <a:avLst/>
          </a:prstGeom>
          <a:ln w="28575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11" idx="7"/>
          </p:cNvCxnSpPr>
          <p:nvPr/>
        </p:nvCxnSpPr>
        <p:spPr>
          <a:xfrm>
            <a:off x="7122440" y="3766110"/>
            <a:ext cx="569244" cy="479460"/>
          </a:xfrm>
          <a:prstGeom prst="straightConnector1">
            <a:avLst/>
          </a:prstGeom>
          <a:ln w="28575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5991294" y="3760957"/>
            <a:ext cx="569244" cy="479460"/>
          </a:xfrm>
          <a:prstGeom prst="straightConnector1">
            <a:avLst/>
          </a:prstGeom>
          <a:ln w="28575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Rectangular Callout 16"/>
          <p:cNvSpPr/>
          <p:nvPr/>
        </p:nvSpPr>
        <p:spPr>
          <a:xfrm>
            <a:off x="5696907" y="1283972"/>
            <a:ext cx="2789823" cy="1448604"/>
          </a:xfrm>
          <a:prstGeom prst="wedgeRectCallout">
            <a:avLst>
              <a:gd name="adj1" fmla="val -7320"/>
              <a:gd name="adj2" fmla="val 88144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12 &gt; 8, so move right</a:t>
            </a:r>
          </a:p>
        </p:txBody>
      </p:sp>
    </p:spTree>
    <p:extLst>
      <p:ext uri="{BB962C8B-B14F-4D97-AF65-F5344CB8AC3E}">
        <p14:creationId xmlns:p14="http://schemas.microsoft.com/office/powerpoint/2010/main" val="9383706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Trees</a:t>
            </a:r>
          </a:p>
        </p:txBody>
      </p:sp>
      <p:sp>
        <p:nvSpPr>
          <p:cNvPr id="5" name="Oval 4"/>
          <p:cNvSpPr/>
          <p:nvPr/>
        </p:nvSpPr>
        <p:spPr>
          <a:xfrm>
            <a:off x="823476" y="3571952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</a:t>
            </a:r>
          </a:p>
        </p:txBody>
      </p:sp>
      <p:sp>
        <p:nvSpPr>
          <p:cNvPr id="6" name="Oval 5"/>
          <p:cNvSpPr/>
          <p:nvPr/>
        </p:nvSpPr>
        <p:spPr>
          <a:xfrm>
            <a:off x="3036130" y="3571952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</a:t>
            </a:r>
          </a:p>
        </p:txBody>
      </p:sp>
      <p:sp>
        <p:nvSpPr>
          <p:cNvPr id="7" name="Oval 6"/>
          <p:cNvSpPr/>
          <p:nvPr/>
        </p:nvSpPr>
        <p:spPr>
          <a:xfrm>
            <a:off x="1918530" y="2618936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</a:t>
            </a:r>
          </a:p>
        </p:txBody>
      </p:sp>
      <p:sp>
        <p:nvSpPr>
          <p:cNvPr id="8" name="Oval 7"/>
          <p:cNvSpPr/>
          <p:nvPr/>
        </p:nvSpPr>
        <p:spPr>
          <a:xfrm>
            <a:off x="4203828" y="1744229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2623186" y="2245831"/>
            <a:ext cx="1619249" cy="589280"/>
          </a:xfrm>
          <a:prstGeom prst="straightConnector1">
            <a:avLst/>
          </a:prstGeom>
          <a:ln w="28575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5" idx="7"/>
          </p:cNvCxnSpPr>
          <p:nvPr/>
        </p:nvCxnSpPr>
        <p:spPr>
          <a:xfrm flipH="1">
            <a:off x="1438034" y="3197934"/>
            <a:ext cx="569244" cy="479460"/>
          </a:xfrm>
          <a:prstGeom prst="straightConnector1">
            <a:avLst/>
          </a:prstGeom>
          <a:ln w="28575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569180" y="3192781"/>
            <a:ext cx="569244" cy="479460"/>
          </a:xfrm>
          <a:prstGeom prst="straightConnector1">
            <a:avLst/>
          </a:prstGeom>
          <a:ln w="28575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 flipH="1">
            <a:off x="7586242" y="3571952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</a:t>
            </a:r>
          </a:p>
        </p:txBody>
      </p:sp>
      <p:sp>
        <p:nvSpPr>
          <p:cNvPr id="13" name="Oval 12"/>
          <p:cNvSpPr/>
          <p:nvPr/>
        </p:nvSpPr>
        <p:spPr>
          <a:xfrm flipH="1">
            <a:off x="5373588" y="3571952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</a:t>
            </a:r>
          </a:p>
        </p:txBody>
      </p:sp>
      <p:sp>
        <p:nvSpPr>
          <p:cNvPr id="14" name="Oval 13"/>
          <p:cNvSpPr/>
          <p:nvPr/>
        </p:nvSpPr>
        <p:spPr>
          <a:xfrm flipH="1">
            <a:off x="6491188" y="2618936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4887283" y="2245831"/>
            <a:ext cx="1619249" cy="589280"/>
          </a:xfrm>
          <a:prstGeom prst="straightConnector1">
            <a:avLst/>
          </a:prstGeom>
          <a:ln w="28575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12" idx="7"/>
          </p:cNvCxnSpPr>
          <p:nvPr/>
        </p:nvCxnSpPr>
        <p:spPr>
          <a:xfrm>
            <a:off x="7122440" y="3197934"/>
            <a:ext cx="569244" cy="479460"/>
          </a:xfrm>
          <a:prstGeom prst="straightConnector1">
            <a:avLst/>
          </a:prstGeom>
          <a:ln w="28575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5991294" y="3192781"/>
            <a:ext cx="569244" cy="479460"/>
          </a:xfrm>
          <a:prstGeom prst="straightConnector1">
            <a:avLst/>
          </a:prstGeom>
          <a:ln w="28575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Rectangular Callout 17"/>
          <p:cNvSpPr/>
          <p:nvPr/>
        </p:nvSpPr>
        <p:spPr>
          <a:xfrm>
            <a:off x="6211229" y="274639"/>
            <a:ext cx="2789823" cy="1448604"/>
          </a:xfrm>
          <a:prstGeom prst="wedgeRectCallout">
            <a:avLst>
              <a:gd name="adj1" fmla="val -94193"/>
              <a:gd name="adj2" fmla="val 65468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root (i.e., top of the tree; nothing above it)</a:t>
            </a:r>
          </a:p>
        </p:txBody>
      </p:sp>
      <p:sp>
        <p:nvSpPr>
          <p:cNvPr id="19" name="Rectangular Callout 18"/>
          <p:cNvSpPr/>
          <p:nvPr/>
        </p:nvSpPr>
        <p:spPr>
          <a:xfrm>
            <a:off x="1099753" y="1294503"/>
            <a:ext cx="2789823" cy="723783"/>
          </a:xfrm>
          <a:prstGeom prst="wedgeRectCallout">
            <a:avLst>
              <a:gd name="adj1" fmla="val -13777"/>
              <a:gd name="adj2" fmla="val 124951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branch / child</a:t>
            </a:r>
          </a:p>
        </p:txBody>
      </p:sp>
      <p:sp>
        <p:nvSpPr>
          <p:cNvPr id="20" name="Rectangular Callout 19"/>
          <p:cNvSpPr/>
          <p:nvPr/>
        </p:nvSpPr>
        <p:spPr>
          <a:xfrm>
            <a:off x="6211229" y="1808794"/>
            <a:ext cx="2789823" cy="723783"/>
          </a:xfrm>
          <a:prstGeom prst="wedgeRectCallout">
            <a:avLst>
              <a:gd name="adj1" fmla="val -16581"/>
              <a:gd name="adj2" fmla="val 61783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branch / child</a:t>
            </a:r>
          </a:p>
        </p:txBody>
      </p:sp>
      <p:sp>
        <p:nvSpPr>
          <p:cNvPr id="21" name="Rectangular Callout 20"/>
          <p:cNvSpPr/>
          <p:nvPr/>
        </p:nvSpPr>
        <p:spPr>
          <a:xfrm>
            <a:off x="457201" y="4627533"/>
            <a:ext cx="1765004" cy="1007723"/>
          </a:xfrm>
          <a:prstGeom prst="wedgeRectCallout">
            <a:avLst>
              <a:gd name="adj1" fmla="val 8030"/>
              <a:gd name="adj2" fmla="val -84507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leaf</a:t>
            </a:r>
          </a:p>
        </p:txBody>
      </p:sp>
      <p:sp>
        <p:nvSpPr>
          <p:cNvPr id="25" name="Rectangular Callout 24"/>
          <p:cNvSpPr/>
          <p:nvPr/>
        </p:nvSpPr>
        <p:spPr>
          <a:xfrm>
            <a:off x="2788565" y="4622815"/>
            <a:ext cx="1765004" cy="1007723"/>
          </a:xfrm>
          <a:prstGeom prst="wedgeRectCallout">
            <a:avLst>
              <a:gd name="adj1" fmla="val 8030"/>
              <a:gd name="adj2" fmla="val -84507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leaf</a:t>
            </a:r>
          </a:p>
        </p:txBody>
      </p:sp>
      <p:sp>
        <p:nvSpPr>
          <p:cNvPr id="26" name="Rectangular Callout 25"/>
          <p:cNvSpPr/>
          <p:nvPr/>
        </p:nvSpPr>
        <p:spPr>
          <a:xfrm>
            <a:off x="5086184" y="4613379"/>
            <a:ext cx="1765004" cy="1007723"/>
          </a:xfrm>
          <a:prstGeom prst="wedgeRectCallout">
            <a:avLst>
              <a:gd name="adj1" fmla="val 8030"/>
              <a:gd name="adj2" fmla="val -84507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leaf</a:t>
            </a:r>
          </a:p>
        </p:txBody>
      </p:sp>
      <p:sp>
        <p:nvSpPr>
          <p:cNvPr id="27" name="Rectangular Callout 26"/>
          <p:cNvSpPr/>
          <p:nvPr/>
        </p:nvSpPr>
        <p:spPr>
          <a:xfrm>
            <a:off x="7236048" y="4603943"/>
            <a:ext cx="1765004" cy="1007723"/>
          </a:xfrm>
          <a:prstGeom prst="wedgeRectCallout">
            <a:avLst>
              <a:gd name="adj1" fmla="val 8030"/>
              <a:gd name="adj2" fmla="val -84507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leaf</a:t>
            </a:r>
          </a:p>
        </p:txBody>
      </p:sp>
    </p:spTree>
    <p:extLst>
      <p:ext uri="{BB962C8B-B14F-4D97-AF65-F5344CB8AC3E}">
        <p14:creationId xmlns:p14="http://schemas.microsoft.com/office/powerpoint/2010/main" val="691592609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Binary Search 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5370"/>
            <a:ext cx="8229600" cy="5121619"/>
          </a:xfrm>
        </p:spPr>
        <p:txBody>
          <a:bodyPr>
            <a:norm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BSTs allow powerful, efficient search</a:t>
            </a: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How would we search for 12?</a:t>
            </a:r>
            <a:b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					</a:t>
            </a: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ea typeface="Tahoma" panose="020B0604030504040204" pitchFamily="34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ea typeface="Tahoma" panose="020B0604030504040204" pitchFamily="34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ea typeface="Tahoma" panose="020B0604030504040204" pitchFamily="34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823476" y="4140128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</a:p>
        </p:txBody>
      </p:sp>
      <p:sp>
        <p:nvSpPr>
          <p:cNvPr id="5" name="Oval 4"/>
          <p:cNvSpPr/>
          <p:nvPr/>
        </p:nvSpPr>
        <p:spPr>
          <a:xfrm>
            <a:off x="3036130" y="4140128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</a:p>
        </p:txBody>
      </p:sp>
      <p:sp>
        <p:nvSpPr>
          <p:cNvPr id="6" name="Oval 5"/>
          <p:cNvSpPr/>
          <p:nvPr/>
        </p:nvSpPr>
        <p:spPr>
          <a:xfrm>
            <a:off x="1918530" y="3187112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</a:t>
            </a:r>
          </a:p>
        </p:txBody>
      </p:sp>
      <p:sp>
        <p:nvSpPr>
          <p:cNvPr id="7" name="Oval 6"/>
          <p:cNvSpPr/>
          <p:nvPr/>
        </p:nvSpPr>
        <p:spPr>
          <a:xfrm>
            <a:off x="4203828" y="2312405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2623186" y="2814007"/>
            <a:ext cx="1619249" cy="589280"/>
          </a:xfrm>
          <a:prstGeom prst="straightConnector1">
            <a:avLst/>
          </a:prstGeom>
          <a:ln w="28575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endCxn id="4" idx="7"/>
          </p:cNvCxnSpPr>
          <p:nvPr/>
        </p:nvCxnSpPr>
        <p:spPr>
          <a:xfrm flipH="1">
            <a:off x="1438034" y="3766110"/>
            <a:ext cx="569244" cy="479460"/>
          </a:xfrm>
          <a:prstGeom prst="straightConnector1">
            <a:avLst/>
          </a:prstGeom>
          <a:ln w="28575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569180" y="3760957"/>
            <a:ext cx="569244" cy="479460"/>
          </a:xfrm>
          <a:prstGeom prst="straightConnector1">
            <a:avLst/>
          </a:prstGeom>
          <a:ln w="28575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 flipH="1">
            <a:off x="7586242" y="4140128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12</a:t>
            </a:r>
          </a:p>
        </p:txBody>
      </p:sp>
      <p:sp>
        <p:nvSpPr>
          <p:cNvPr id="12" name="Oval 11"/>
          <p:cNvSpPr/>
          <p:nvPr/>
        </p:nvSpPr>
        <p:spPr>
          <a:xfrm flipH="1">
            <a:off x="5373588" y="4140128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</a:t>
            </a:r>
          </a:p>
        </p:txBody>
      </p:sp>
      <p:sp>
        <p:nvSpPr>
          <p:cNvPr id="13" name="Oval 12"/>
          <p:cNvSpPr/>
          <p:nvPr/>
        </p:nvSpPr>
        <p:spPr>
          <a:xfrm flipH="1">
            <a:off x="6491188" y="3187112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4887283" y="2814007"/>
            <a:ext cx="1619249" cy="589280"/>
          </a:xfrm>
          <a:prstGeom prst="straightConnector1">
            <a:avLst/>
          </a:prstGeom>
          <a:ln w="28575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11" idx="7"/>
          </p:cNvCxnSpPr>
          <p:nvPr/>
        </p:nvCxnSpPr>
        <p:spPr>
          <a:xfrm>
            <a:off x="7122440" y="3766110"/>
            <a:ext cx="569244" cy="479460"/>
          </a:xfrm>
          <a:prstGeom prst="straightConnector1">
            <a:avLst/>
          </a:prstGeom>
          <a:ln w="28575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5991294" y="3760957"/>
            <a:ext cx="569244" cy="479460"/>
          </a:xfrm>
          <a:prstGeom prst="straightConnector1">
            <a:avLst/>
          </a:prstGeom>
          <a:ln w="28575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Rectangular Callout 16"/>
          <p:cNvSpPr/>
          <p:nvPr/>
        </p:nvSpPr>
        <p:spPr>
          <a:xfrm>
            <a:off x="6506532" y="5064288"/>
            <a:ext cx="1341660" cy="644027"/>
          </a:xfrm>
          <a:prstGeom prst="wedgeRectCallout">
            <a:avLst>
              <a:gd name="adj1" fmla="val 48243"/>
              <a:gd name="adj2" fmla="val -106728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Found</a:t>
            </a:r>
          </a:p>
        </p:txBody>
      </p:sp>
    </p:spTree>
    <p:extLst>
      <p:ext uri="{BB962C8B-B14F-4D97-AF65-F5344CB8AC3E}">
        <p14:creationId xmlns:p14="http://schemas.microsoft.com/office/powerpoint/2010/main" val="816750342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Binary Search 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5370"/>
            <a:ext cx="8229600" cy="5121619"/>
          </a:xfrm>
        </p:spPr>
        <p:txBody>
          <a:bodyPr>
            <a:norm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BSTs allow powerful, efficient search</a:t>
            </a: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 = 7; 3 comparisons to find target</a:t>
            </a:r>
            <a:b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					</a:t>
            </a: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ea typeface="Tahoma" panose="020B0604030504040204" pitchFamily="34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ea typeface="Tahoma" panose="020B0604030504040204" pitchFamily="34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ea typeface="Tahoma" panose="020B0604030504040204" pitchFamily="34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823476" y="4140128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</a:p>
        </p:txBody>
      </p:sp>
      <p:sp>
        <p:nvSpPr>
          <p:cNvPr id="5" name="Oval 4"/>
          <p:cNvSpPr/>
          <p:nvPr/>
        </p:nvSpPr>
        <p:spPr>
          <a:xfrm>
            <a:off x="3036130" y="4140128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</a:p>
        </p:txBody>
      </p:sp>
      <p:sp>
        <p:nvSpPr>
          <p:cNvPr id="6" name="Oval 5"/>
          <p:cNvSpPr/>
          <p:nvPr/>
        </p:nvSpPr>
        <p:spPr>
          <a:xfrm>
            <a:off x="1918530" y="3187112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</a:t>
            </a:r>
          </a:p>
        </p:txBody>
      </p:sp>
      <p:sp>
        <p:nvSpPr>
          <p:cNvPr id="7" name="Oval 6"/>
          <p:cNvSpPr/>
          <p:nvPr/>
        </p:nvSpPr>
        <p:spPr>
          <a:xfrm>
            <a:off x="4203828" y="2312405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2623186" y="2814007"/>
            <a:ext cx="1619249" cy="589280"/>
          </a:xfrm>
          <a:prstGeom prst="straightConnector1">
            <a:avLst/>
          </a:prstGeom>
          <a:ln w="28575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endCxn id="4" idx="7"/>
          </p:cNvCxnSpPr>
          <p:nvPr/>
        </p:nvCxnSpPr>
        <p:spPr>
          <a:xfrm flipH="1">
            <a:off x="1438034" y="3766110"/>
            <a:ext cx="569244" cy="479460"/>
          </a:xfrm>
          <a:prstGeom prst="straightConnector1">
            <a:avLst/>
          </a:prstGeom>
          <a:ln w="28575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569180" y="3760957"/>
            <a:ext cx="569244" cy="479460"/>
          </a:xfrm>
          <a:prstGeom prst="straightConnector1">
            <a:avLst/>
          </a:prstGeom>
          <a:ln w="28575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 flipH="1">
            <a:off x="7586242" y="4140128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12</a:t>
            </a:r>
          </a:p>
        </p:txBody>
      </p:sp>
      <p:sp>
        <p:nvSpPr>
          <p:cNvPr id="12" name="Oval 11"/>
          <p:cNvSpPr/>
          <p:nvPr/>
        </p:nvSpPr>
        <p:spPr>
          <a:xfrm flipH="1">
            <a:off x="5373588" y="4140128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</a:t>
            </a:r>
          </a:p>
        </p:txBody>
      </p:sp>
      <p:sp>
        <p:nvSpPr>
          <p:cNvPr id="13" name="Oval 12"/>
          <p:cNvSpPr/>
          <p:nvPr/>
        </p:nvSpPr>
        <p:spPr>
          <a:xfrm flipH="1">
            <a:off x="6491188" y="3187112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4887283" y="2814007"/>
            <a:ext cx="1619249" cy="589280"/>
          </a:xfrm>
          <a:prstGeom prst="straightConnector1">
            <a:avLst/>
          </a:prstGeom>
          <a:ln w="28575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11" idx="7"/>
          </p:cNvCxnSpPr>
          <p:nvPr/>
        </p:nvCxnSpPr>
        <p:spPr>
          <a:xfrm>
            <a:off x="7122440" y="3766110"/>
            <a:ext cx="569244" cy="479460"/>
          </a:xfrm>
          <a:prstGeom prst="straightConnector1">
            <a:avLst/>
          </a:prstGeom>
          <a:ln w="28575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5991294" y="3760957"/>
            <a:ext cx="569244" cy="479460"/>
          </a:xfrm>
          <a:prstGeom prst="straightConnector1">
            <a:avLst/>
          </a:prstGeom>
          <a:ln w="28575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Rectangular Callout 16"/>
          <p:cNvSpPr/>
          <p:nvPr/>
        </p:nvSpPr>
        <p:spPr>
          <a:xfrm>
            <a:off x="6506532" y="5064288"/>
            <a:ext cx="1341660" cy="644027"/>
          </a:xfrm>
          <a:prstGeom prst="wedgeRectCallout">
            <a:avLst>
              <a:gd name="adj1" fmla="val 48243"/>
              <a:gd name="adj2" fmla="val -106728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Found</a:t>
            </a:r>
          </a:p>
        </p:txBody>
      </p:sp>
    </p:spTree>
    <p:extLst>
      <p:ext uri="{BB962C8B-B14F-4D97-AF65-F5344CB8AC3E}">
        <p14:creationId xmlns:p14="http://schemas.microsoft.com/office/powerpoint/2010/main" val="3055583991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Binary Search 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5370"/>
            <a:ext cx="8229600" cy="5121619"/>
          </a:xfrm>
        </p:spPr>
        <p:txBody>
          <a:bodyPr>
            <a:norm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BSTs allow powerful, efficient search</a:t>
            </a: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 n increases, operations stay constant</a:t>
            </a:r>
            <a:b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					</a:t>
            </a: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ea typeface="Tahoma" panose="020B0604030504040204" pitchFamily="34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ea typeface="Tahoma" panose="020B0604030504040204" pitchFamily="34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ea typeface="Tahoma" panose="020B0604030504040204" pitchFamily="34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823476" y="4140128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</a:p>
        </p:txBody>
      </p:sp>
      <p:sp>
        <p:nvSpPr>
          <p:cNvPr id="5" name="Oval 4"/>
          <p:cNvSpPr/>
          <p:nvPr/>
        </p:nvSpPr>
        <p:spPr>
          <a:xfrm>
            <a:off x="3036130" y="4140128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</a:p>
        </p:txBody>
      </p:sp>
      <p:sp>
        <p:nvSpPr>
          <p:cNvPr id="6" name="Oval 5"/>
          <p:cNvSpPr/>
          <p:nvPr/>
        </p:nvSpPr>
        <p:spPr>
          <a:xfrm>
            <a:off x="1918530" y="3187112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</a:t>
            </a:r>
          </a:p>
        </p:txBody>
      </p:sp>
      <p:sp>
        <p:nvSpPr>
          <p:cNvPr id="7" name="Oval 6"/>
          <p:cNvSpPr/>
          <p:nvPr/>
        </p:nvSpPr>
        <p:spPr>
          <a:xfrm>
            <a:off x="4203828" y="2312405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2623186" y="2814007"/>
            <a:ext cx="1619249" cy="589280"/>
          </a:xfrm>
          <a:prstGeom prst="straightConnector1">
            <a:avLst/>
          </a:prstGeom>
          <a:ln w="28575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endCxn id="4" idx="7"/>
          </p:cNvCxnSpPr>
          <p:nvPr/>
        </p:nvCxnSpPr>
        <p:spPr>
          <a:xfrm flipH="1">
            <a:off x="1438034" y="3766110"/>
            <a:ext cx="569244" cy="479460"/>
          </a:xfrm>
          <a:prstGeom prst="straightConnector1">
            <a:avLst/>
          </a:prstGeom>
          <a:ln w="28575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569180" y="3760957"/>
            <a:ext cx="569244" cy="479460"/>
          </a:xfrm>
          <a:prstGeom prst="straightConnector1">
            <a:avLst/>
          </a:prstGeom>
          <a:ln w="28575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 flipH="1">
            <a:off x="7586242" y="4140128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12</a:t>
            </a:r>
          </a:p>
        </p:txBody>
      </p:sp>
      <p:sp>
        <p:nvSpPr>
          <p:cNvPr id="12" name="Oval 11"/>
          <p:cNvSpPr/>
          <p:nvPr/>
        </p:nvSpPr>
        <p:spPr>
          <a:xfrm flipH="1">
            <a:off x="5373588" y="4140128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</a:t>
            </a:r>
          </a:p>
        </p:txBody>
      </p:sp>
      <p:sp>
        <p:nvSpPr>
          <p:cNvPr id="13" name="Oval 12"/>
          <p:cNvSpPr/>
          <p:nvPr/>
        </p:nvSpPr>
        <p:spPr>
          <a:xfrm flipH="1">
            <a:off x="6491188" y="3187112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4887283" y="2814007"/>
            <a:ext cx="1619249" cy="589280"/>
          </a:xfrm>
          <a:prstGeom prst="straightConnector1">
            <a:avLst/>
          </a:prstGeom>
          <a:ln w="28575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11" idx="7"/>
          </p:cNvCxnSpPr>
          <p:nvPr/>
        </p:nvCxnSpPr>
        <p:spPr>
          <a:xfrm>
            <a:off x="7122440" y="3766110"/>
            <a:ext cx="569244" cy="479460"/>
          </a:xfrm>
          <a:prstGeom prst="straightConnector1">
            <a:avLst/>
          </a:prstGeom>
          <a:ln w="28575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5991294" y="3760957"/>
            <a:ext cx="569244" cy="479460"/>
          </a:xfrm>
          <a:prstGeom prst="straightConnector1">
            <a:avLst/>
          </a:prstGeom>
          <a:ln w="28575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Rectangular Callout 16"/>
          <p:cNvSpPr/>
          <p:nvPr/>
        </p:nvSpPr>
        <p:spPr>
          <a:xfrm>
            <a:off x="6506532" y="5064288"/>
            <a:ext cx="1341660" cy="644027"/>
          </a:xfrm>
          <a:prstGeom prst="wedgeRectCallout">
            <a:avLst>
              <a:gd name="adj1" fmla="val 48243"/>
              <a:gd name="adj2" fmla="val -106728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Found</a:t>
            </a:r>
          </a:p>
        </p:txBody>
      </p:sp>
    </p:spTree>
    <p:extLst>
      <p:ext uri="{BB962C8B-B14F-4D97-AF65-F5344CB8AC3E}">
        <p14:creationId xmlns:p14="http://schemas.microsoft.com/office/powerpoint/2010/main" val="250891584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Binary Search 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5370"/>
            <a:ext cx="8229600" cy="5121619"/>
          </a:xfrm>
        </p:spPr>
        <p:txBody>
          <a:bodyPr>
            <a:norm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BSTs allow powerful, efficient search</a:t>
            </a: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b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					</a:t>
            </a: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ea typeface="Tahoma" panose="020B0604030504040204" pitchFamily="34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ea typeface="Tahoma" panose="020B0604030504040204" pitchFamily="34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ea typeface="Tahoma" panose="020B0604030504040204" pitchFamily="34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823476" y="4140128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</a:p>
        </p:txBody>
      </p:sp>
      <p:sp>
        <p:nvSpPr>
          <p:cNvPr id="5" name="Oval 4"/>
          <p:cNvSpPr/>
          <p:nvPr/>
        </p:nvSpPr>
        <p:spPr>
          <a:xfrm>
            <a:off x="3036130" y="4140128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</a:p>
        </p:txBody>
      </p:sp>
      <p:sp>
        <p:nvSpPr>
          <p:cNvPr id="6" name="Oval 5"/>
          <p:cNvSpPr/>
          <p:nvPr/>
        </p:nvSpPr>
        <p:spPr>
          <a:xfrm>
            <a:off x="1918530" y="3187112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</a:t>
            </a:r>
          </a:p>
        </p:txBody>
      </p:sp>
      <p:sp>
        <p:nvSpPr>
          <p:cNvPr id="7" name="Oval 6"/>
          <p:cNvSpPr/>
          <p:nvPr/>
        </p:nvSpPr>
        <p:spPr>
          <a:xfrm>
            <a:off x="4203828" y="2312405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2623186" y="2814007"/>
            <a:ext cx="1619249" cy="589280"/>
          </a:xfrm>
          <a:prstGeom prst="straightConnector1">
            <a:avLst/>
          </a:prstGeom>
          <a:ln w="28575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endCxn id="4" idx="7"/>
          </p:cNvCxnSpPr>
          <p:nvPr/>
        </p:nvCxnSpPr>
        <p:spPr>
          <a:xfrm flipH="1">
            <a:off x="1438034" y="3766110"/>
            <a:ext cx="569244" cy="479460"/>
          </a:xfrm>
          <a:prstGeom prst="straightConnector1">
            <a:avLst/>
          </a:prstGeom>
          <a:ln w="28575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569180" y="3760957"/>
            <a:ext cx="569244" cy="479460"/>
          </a:xfrm>
          <a:prstGeom prst="straightConnector1">
            <a:avLst/>
          </a:prstGeom>
          <a:ln w="28575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 flipH="1">
            <a:off x="7586242" y="4140128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12</a:t>
            </a:r>
          </a:p>
        </p:txBody>
      </p:sp>
      <p:sp>
        <p:nvSpPr>
          <p:cNvPr id="12" name="Oval 11"/>
          <p:cNvSpPr/>
          <p:nvPr/>
        </p:nvSpPr>
        <p:spPr>
          <a:xfrm flipH="1">
            <a:off x="5373588" y="4140128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</a:t>
            </a:r>
          </a:p>
        </p:txBody>
      </p:sp>
      <p:sp>
        <p:nvSpPr>
          <p:cNvPr id="13" name="Oval 12"/>
          <p:cNvSpPr/>
          <p:nvPr/>
        </p:nvSpPr>
        <p:spPr>
          <a:xfrm flipH="1">
            <a:off x="6491188" y="3187112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4887283" y="2814007"/>
            <a:ext cx="1619249" cy="589280"/>
          </a:xfrm>
          <a:prstGeom prst="straightConnector1">
            <a:avLst/>
          </a:prstGeom>
          <a:ln w="28575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11" idx="7"/>
          </p:cNvCxnSpPr>
          <p:nvPr/>
        </p:nvCxnSpPr>
        <p:spPr>
          <a:xfrm>
            <a:off x="7122440" y="3766110"/>
            <a:ext cx="569244" cy="479460"/>
          </a:xfrm>
          <a:prstGeom prst="straightConnector1">
            <a:avLst/>
          </a:prstGeom>
          <a:ln w="28575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5991294" y="3760957"/>
            <a:ext cx="569244" cy="479460"/>
          </a:xfrm>
          <a:prstGeom prst="straightConnector1">
            <a:avLst/>
          </a:prstGeom>
          <a:ln w="28575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Rectangular Callout 16"/>
          <p:cNvSpPr/>
          <p:nvPr/>
        </p:nvSpPr>
        <p:spPr>
          <a:xfrm>
            <a:off x="284085" y="2028378"/>
            <a:ext cx="2046429" cy="1004027"/>
          </a:xfrm>
          <a:prstGeom prst="wedgeRectCallout">
            <a:avLst>
              <a:gd name="adj1" fmla="val 135627"/>
              <a:gd name="adj2" fmla="val 275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Level 0</a:t>
            </a:r>
          </a:p>
          <a:p>
            <a:pPr algn="ctr"/>
            <a:r>
              <a:rPr lang="en-GB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 = 1; comparison = 1</a:t>
            </a:r>
          </a:p>
        </p:txBody>
      </p:sp>
    </p:spTree>
    <p:extLst>
      <p:ext uri="{BB962C8B-B14F-4D97-AF65-F5344CB8AC3E}">
        <p14:creationId xmlns:p14="http://schemas.microsoft.com/office/powerpoint/2010/main" val="2185057751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Binary Search 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5370"/>
            <a:ext cx="8229600" cy="5121619"/>
          </a:xfrm>
        </p:spPr>
        <p:txBody>
          <a:bodyPr>
            <a:norm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BSTs allow powerful, efficient search</a:t>
            </a: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b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					</a:t>
            </a: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ea typeface="Tahoma" panose="020B0604030504040204" pitchFamily="34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ea typeface="Tahoma" panose="020B0604030504040204" pitchFamily="34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ea typeface="Tahoma" panose="020B0604030504040204" pitchFamily="34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823476" y="4140128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</a:p>
        </p:txBody>
      </p:sp>
      <p:sp>
        <p:nvSpPr>
          <p:cNvPr id="5" name="Oval 4"/>
          <p:cNvSpPr/>
          <p:nvPr/>
        </p:nvSpPr>
        <p:spPr>
          <a:xfrm>
            <a:off x="3036130" y="4140128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</a:p>
        </p:txBody>
      </p:sp>
      <p:sp>
        <p:nvSpPr>
          <p:cNvPr id="6" name="Oval 5"/>
          <p:cNvSpPr/>
          <p:nvPr/>
        </p:nvSpPr>
        <p:spPr>
          <a:xfrm>
            <a:off x="1918530" y="3187112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</a:t>
            </a:r>
          </a:p>
        </p:txBody>
      </p:sp>
      <p:sp>
        <p:nvSpPr>
          <p:cNvPr id="7" name="Oval 6"/>
          <p:cNvSpPr/>
          <p:nvPr/>
        </p:nvSpPr>
        <p:spPr>
          <a:xfrm>
            <a:off x="4203828" y="2312405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2623186" y="2814007"/>
            <a:ext cx="1619249" cy="589280"/>
          </a:xfrm>
          <a:prstGeom prst="straightConnector1">
            <a:avLst/>
          </a:prstGeom>
          <a:ln w="28575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endCxn id="4" idx="7"/>
          </p:cNvCxnSpPr>
          <p:nvPr/>
        </p:nvCxnSpPr>
        <p:spPr>
          <a:xfrm flipH="1">
            <a:off x="1438034" y="3766110"/>
            <a:ext cx="569244" cy="479460"/>
          </a:xfrm>
          <a:prstGeom prst="straightConnector1">
            <a:avLst/>
          </a:prstGeom>
          <a:ln w="28575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569180" y="3760957"/>
            <a:ext cx="569244" cy="479460"/>
          </a:xfrm>
          <a:prstGeom prst="straightConnector1">
            <a:avLst/>
          </a:prstGeom>
          <a:ln w="28575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 flipH="1">
            <a:off x="7586242" y="4140128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12</a:t>
            </a:r>
          </a:p>
        </p:txBody>
      </p:sp>
      <p:sp>
        <p:nvSpPr>
          <p:cNvPr id="12" name="Oval 11"/>
          <p:cNvSpPr/>
          <p:nvPr/>
        </p:nvSpPr>
        <p:spPr>
          <a:xfrm flipH="1">
            <a:off x="5373588" y="4140128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</a:t>
            </a:r>
          </a:p>
        </p:txBody>
      </p:sp>
      <p:sp>
        <p:nvSpPr>
          <p:cNvPr id="13" name="Oval 12"/>
          <p:cNvSpPr/>
          <p:nvPr/>
        </p:nvSpPr>
        <p:spPr>
          <a:xfrm flipH="1">
            <a:off x="6491188" y="3187112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4887283" y="2814007"/>
            <a:ext cx="1619249" cy="589280"/>
          </a:xfrm>
          <a:prstGeom prst="straightConnector1">
            <a:avLst/>
          </a:prstGeom>
          <a:ln w="28575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11" idx="7"/>
          </p:cNvCxnSpPr>
          <p:nvPr/>
        </p:nvCxnSpPr>
        <p:spPr>
          <a:xfrm>
            <a:off x="7122440" y="3766110"/>
            <a:ext cx="569244" cy="479460"/>
          </a:xfrm>
          <a:prstGeom prst="straightConnector1">
            <a:avLst/>
          </a:prstGeom>
          <a:ln w="28575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5991294" y="3760957"/>
            <a:ext cx="569244" cy="479460"/>
          </a:xfrm>
          <a:prstGeom prst="straightConnector1">
            <a:avLst/>
          </a:prstGeom>
          <a:ln w="28575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Rectangular Callout 16"/>
          <p:cNvSpPr/>
          <p:nvPr/>
        </p:nvSpPr>
        <p:spPr>
          <a:xfrm>
            <a:off x="284085" y="2028378"/>
            <a:ext cx="2046429" cy="1004027"/>
          </a:xfrm>
          <a:prstGeom prst="wedgeRectCallout">
            <a:avLst>
              <a:gd name="adj1" fmla="val 249720"/>
              <a:gd name="adj2" fmla="val 107264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Level 1</a:t>
            </a:r>
          </a:p>
          <a:p>
            <a:pPr algn="ctr"/>
            <a:r>
              <a:rPr lang="en-GB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 = 2; comparison = 1</a:t>
            </a:r>
          </a:p>
        </p:txBody>
      </p:sp>
    </p:spTree>
    <p:extLst>
      <p:ext uri="{BB962C8B-B14F-4D97-AF65-F5344CB8AC3E}">
        <p14:creationId xmlns:p14="http://schemas.microsoft.com/office/powerpoint/2010/main" val="3304468389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Binary Search 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5370"/>
            <a:ext cx="8229600" cy="5121619"/>
          </a:xfrm>
        </p:spPr>
        <p:txBody>
          <a:bodyPr>
            <a:norm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BSTs allow powerful, efficient search</a:t>
            </a: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b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					</a:t>
            </a: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ea typeface="Tahoma" panose="020B0604030504040204" pitchFamily="34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ea typeface="Tahoma" panose="020B0604030504040204" pitchFamily="34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ea typeface="Tahoma" panose="020B0604030504040204" pitchFamily="34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823476" y="4140128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</a:p>
        </p:txBody>
      </p:sp>
      <p:sp>
        <p:nvSpPr>
          <p:cNvPr id="5" name="Oval 4"/>
          <p:cNvSpPr/>
          <p:nvPr/>
        </p:nvSpPr>
        <p:spPr>
          <a:xfrm>
            <a:off x="3036130" y="4140128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</a:p>
        </p:txBody>
      </p:sp>
      <p:sp>
        <p:nvSpPr>
          <p:cNvPr id="6" name="Oval 5"/>
          <p:cNvSpPr/>
          <p:nvPr/>
        </p:nvSpPr>
        <p:spPr>
          <a:xfrm>
            <a:off x="1918530" y="3187112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</a:t>
            </a:r>
          </a:p>
        </p:txBody>
      </p:sp>
      <p:sp>
        <p:nvSpPr>
          <p:cNvPr id="7" name="Oval 6"/>
          <p:cNvSpPr/>
          <p:nvPr/>
        </p:nvSpPr>
        <p:spPr>
          <a:xfrm>
            <a:off x="4203828" y="2312405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2623186" y="2814007"/>
            <a:ext cx="1619249" cy="589280"/>
          </a:xfrm>
          <a:prstGeom prst="straightConnector1">
            <a:avLst/>
          </a:prstGeom>
          <a:ln w="28575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endCxn id="4" idx="7"/>
          </p:cNvCxnSpPr>
          <p:nvPr/>
        </p:nvCxnSpPr>
        <p:spPr>
          <a:xfrm flipH="1">
            <a:off x="1438034" y="3766110"/>
            <a:ext cx="569244" cy="479460"/>
          </a:xfrm>
          <a:prstGeom prst="straightConnector1">
            <a:avLst/>
          </a:prstGeom>
          <a:ln w="28575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569180" y="3760957"/>
            <a:ext cx="569244" cy="479460"/>
          </a:xfrm>
          <a:prstGeom prst="straightConnector1">
            <a:avLst/>
          </a:prstGeom>
          <a:ln w="28575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 flipH="1">
            <a:off x="7586242" y="4140128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12</a:t>
            </a:r>
          </a:p>
        </p:txBody>
      </p:sp>
      <p:sp>
        <p:nvSpPr>
          <p:cNvPr id="12" name="Oval 11"/>
          <p:cNvSpPr/>
          <p:nvPr/>
        </p:nvSpPr>
        <p:spPr>
          <a:xfrm flipH="1">
            <a:off x="5373588" y="4140128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</a:t>
            </a:r>
          </a:p>
        </p:txBody>
      </p:sp>
      <p:sp>
        <p:nvSpPr>
          <p:cNvPr id="13" name="Oval 12"/>
          <p:cNvSpPr/>
          <p:nvPr/>
        </p:nvSpPr>
        <p:spPr>
          <a:xfrm flipH="1">
            <a:off x="6491188" y="3187112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4887283" y="2814007"/>
            <a:ext cx="1619249" cy="589280"/>
          </a:xfrm>
          <a:prstGeom prst="straightConnector1">
            <a:avLst/>
          </a:prstGeom>
          <a:ln w="28575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11" idx="7"/>
          </p:cNvCxnSpPr>
          <p:nvPr/>
        </p:nvCxnSpPr>
        <p:spPr>
          <a:xfrm>
            <a:off x="7122440" y="3766110"/>
            <a:ext cx="569244" cy="479460"/>
          </a:xfrm>
          <a:prstGeom prst="straightConnector1">
            <a:avLst/>
          </a:prstGeom>
          <a:ln w="28575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5991294" y="3760957"/>
            <a:ext cx="569244" cy="479460"/>
          </a:xfrm>
          <a:prstGeom prst="straightConnector1">
            <a:avLst/>
          </a:prstGeom>
          <a:ln w="28575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Rectangular Callout 18"/>
          <p:cNvSpPr/>
          <p:nvPr/>
        </p:nvSpPr>
        <p:spPr>
          <a:xfrm>
            <a:off x="3219220" y="5505032"/>
            <a:ext cx="2046429" cy="1004027"/>
          </a:xfrm>
          <a:prstGeom prst="wedgeRectCallout">
            <a:avLst>
              <a:gd name="adj1" fmla="val 155538"/>
              <a:gd name="adj2" fmla="val -137515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Level 2</a:t>
            </a:r>
          </a:p>
          <a:p>
            <a:pPr algn="ctr"/>
            <a:r>
              <a:rPr lang="en-GB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 = 4; comparison = 1</a:t>
            </a:r>
          </a:p>
        </p:txBody>
      </p:sp>
    </p:spTree>
    <p:extLst>
      <p:ext uri="{BB962C8B-B14F-4D97-AF65-F5344CB8AC3E}">
        <p14:creationId xmlns:p14="http://schemas.microsoft.com/office/powerpoint/2010/main" val="1292853722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Binary Search 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5370"/>
            <a:ext cx="8229600" cy="5121619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BSTs allow powerful, efficient search: log(n)</a:t>
            </a: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b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					</a:t>
            </a: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ea typeface="Tahoma" panose="020B0604030504040204" pitchFamily="34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ea typeface="Tahoma" panose="020B0604030504040204" pitchFamily="34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ea typeface="Tahoma" panose="020B0604030504040204" pitchFamily="34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823476" y="4140128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</a:p>
        </p:txBody>
      </p:sp>
      <p:sp>
        <p:nvSpPr>
          <p:cNvPr id="5" name="Oval 4"/>
          <p:cNvSpPr/>
          <p:nvPr/>
        </p:nvSpPr>
        <p:spPr>
          <a:xfrm>
            <a:off x="3036130" y="4140128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</a:p>
        </p:txBody>
      </p:sp>
      <p:sp>
        <p:nvSpPr>
          <p:cNvPr id="6" name="Oval 5"/>
          <p:cNvSpPr/>
          <p:nvPr/>
        </p:nvSpPr>
        <p:spPr>
          <a:xfrm>
            <a:off x="1918530" y="3187112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</a:t>
            </a:r>
          </a:p>
        </p:txBody>
      </p:sp>
      <p:sp>
        <p:nvSpPr>
          <p:cNvPr id="7" name="Oval 6"/>
          <p:cNvSpPr/>
          <p:nvPr/>
        </p:nvSpPr>
        <p:spPr>
          <a:xfrm>
            <a:off x="4203828" y="2312405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2623186" y="2814007"/>
            <a:ext cx="1619249" cy="589280"/>
          </a:xfrm>
          <a:prstGeom prst="straightConnector1">
            <a:avLst/>
          </a:prstGeom>
          <a:ln w="28575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endCxn id="4" idx="7"/>
          </p:cNvCxnSpPr>
          <p:nvPr/>
        </p:nvCxnSpPr>
        <p:spPr>
          <a:xfrm flipH="1">
            <a:off x="1438034" y="3766110"/>
            <a:ext cx="569244" cy="479460"/>
          </a:xfrm>
          <a:prstGeom prst="straightConnector1">
            <a:avLst/>
          </a:prstGeom>
          <a:ln w="28575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569180" y="3760957"/>
            <a:ext cx="569244" cy="479460"/>
          </a:xfrm>
          <a:prstGeom prst="straightConnector1">
            <a:avLst/>
          </a:prstGeom>
          <a:ln w="28575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 flipH="1">
            <a:off x="7586242" y="4140128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12</a:t>
            </a:r>
          </a:p>
        </p:txBody>
      </p:sp>
      <p:sp>
        <p:nvSpPr>
          <p:cNvPr id="12" name="Oval 11"/>
          <p:cNvSpPr/>
          <p:nvPr/>
        </p:nvSpPr>
        <p:spPr>
          <a:xfrm flipH="1">
            <a:off x="5373588" y="4140128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</a:t>
            </a:r>
          </a:p>
        </p:txBody>
      </p:sp>
      <p:sp>
        <p:nvSpPr>
          <p:cNvPr id="13" name="Oval 12"/>
          <p:cNvSpPr/>
          <p:nvPr/>
        </p:nvSpPr>
        <p:spPr>
          <a:xfrm flipH="1">
            <a:off x="6491188" y="3187112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4887283" y="2814007"/>
            <a:ext cx="1619249" cy="589280"/>
          </a:xfrm>
          <a:prstGeom prst="straightConnector1">
            <a:avLst/>
          </a:prstGeom>
          <a:ln w="28575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11" idx="7"/>
          </p:cNvCxnSpPr>
          <p:nvPr/>
        </p:nvCxnSpPr>
        <p:spPr>
          <a:xfrm>
            <a:off x="7122440" y="3766110"/>
            <a:ext cx="569244" cy="479460"/>
          </a:xfrm>
          <a:prstGeom prst="straightConnector1">
            <a:avLst/>
          </a:prstGeom>
          <a:ln w="28575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5991294" y="3760957"/>
            <a:ext cx="569244" cy="479460"/>
          </a:xfrm>
          <a:prstGeom prst="straightConnector1">
            <a:avLst/>
          </a:prstGeom>
          <a:ln w="28575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Rectangular Callout 18"/>
          <p:cNvSpPr/>
          <p:nvPr/>
        </p:nvSpPr>
        <p:spPr>
          <a:xfrm>
            <a:off x="3219220" y="5505032"/>
            <a:ext cx="2046429" cy="1004027"/>
          </a:xfrm>
          <a:prstGeom prst="wedgeRectCallout">
            <a:avLst>
              <a:gd name="adj1" fmla="val 155538"/>
              <a:gd name="adj2" fmla="val -137515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Level 2</a:t>
            </a:r>
          </a:p>
          <a:p>
            <a:pPr algn="ctr"/>
            <a:r>
              <a:rPr lang="en-GB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 = 4; comparison = 1</a:t>
            </a:r>
          </a:p>
        </p:txBody>
      </p:sp>
    </p:spTree>
    <p:extLst>
      <p:ext uri="{BB962C8B-B14F-4D97-AF65-F5344CB8AC3E}">
        <p14:creationId xmlns:p14="http://schemas.microsoft.com/office/powerpoint/2010/main" val="1106193827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Binary Search 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5370"/>
            <a:ext cx="8229600" cy="5121619"/>
          </a:xfrm>
        </p:spPr>
        <p:txBody>
          <a:bodyPr>
            <a:norm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perfectly balanced tree will always give us one comparison per level regardless of the size of the tree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Comparisons as </a:t>
            </a:r>
            <a:b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% of n will always</a:t>
            </a:r>
            <a:b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decrease</a:t>
            </a:r>
            <a:b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b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					</a:t>
            </a: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ea typeface="Tahoma" panose="020B0604030504040204" pitchFamily="34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ea typeface="Tahoma" panose="020B0604030504040204" pitchFamily="34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ea typeface="Tahoma" panose="020B0604030504040204" pitchFamily="34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3264502" y="3754086"/>
            <a:ext cx="5013076" cy="1706846"/>
            <a:chOff x="823476" y="2312405"/>
            <a:chExt cx="7482766" cy="2547723"/>
          </a:xfrm>
        </p:grpSpPr>
        <p:sp>
          <p:nvSpPr>
            <p:cNvPr id="4" name="Oval 3"/>
            <p:cNvSpPr/>
            <p:nvPr/>
          </p:nvSpPr>
          <p:spPr>
            <a:xfrm>
              <a:off x="823476" y="4140128"/>
              <a:ext cx="720000" cy="720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1</a:t>
              </a:r>
            </a:p>
          </p:txBody>
        </p:sp>
        <p:sp>
          <p:nvSpPr>
            <p:cNvPr id="5" name="Oval 4"/>
            <p:cNvSpPr/>
            <p:nvPr/>
          </p:nvSpPr>
          <p:spPr>
            <a:xfrm>
              <a:off x="3036130" y="4140128"/>
              <a:ext cx="720000" cy="720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4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1918530" y="3187112"/>
              <a:ext cx="720000" cy="720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3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4203828" y="2312405"/>
              <a:ext cx="720000" cy="720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5</a:t>
              </a: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>
              <a:off x="2623186" y="2814007"/>
              <a:ext cx="1619249" cy="589280"/>
            </a:xfrm>
            <a:prstGeom prst="straightConnector1">
              <a:avLst/>
            </a:prstGeom>
            <a:ln w="28575"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endCxn id="4" idx="7"/>
            </p:cNvCxnSpPr>
            <p:nvPr/>
          </p:nvCxnSpPr>
          <p:spPr>
            <a:xfrm flipH="1">
              <a:off x="1438034" y="3766110"/>
              <a:ext cx="569244" cy="479460"/>
            </a:xfrm>
            <a:prstGeom prst="straightConnector1">
              <a:avLst/>
            </a:prstGeom>
            <a:ln w="28575"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2569180" y="3760957"/>
              <a:ext cx="569244" cy="479460"/>
            </a:xfrm>
            <a:prstGeom prst="straightConnector1">
              <a:avLst/>
            </a:prstGeom>
            <a:ln w="28575"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Oval 10"/>
            <p:cNvSpPr/>
            <p:nvPr/>
          </p:nvSpPr>
          <p:spPr>
            <a:xfrm flipH="1">
              <a:off x="7586242" y="4140128"/>
              <a:ext cx="720000" cy="720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12</a:t>
              </a:r>
            </a:p>
          </p:txBody>
        </p:sp>
        <p:sp>
          <p:nvSpPr>
            <p:cNvPr id="12" name="Oval 11"/>
            <p:cNvSpPr/>
            <p:nvPr/>
          </p:nvSpPr>
          <p:spPr>
            <a:xfrm flipH="1">
              <a:off x="5373588" y="4140128"/>
              <a:ext cx="720000" cy="720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6</a:t>
              </a:r>
            </a:p>
          </p:txBody>
        </p:sp>
        <p:sp>
          <p:nvSpPr>
            <p:cNvPr id="13" name="Oval 12"/>
            <p:cNvSpPr/>
            <p:nvPr/>
          </p:nvSpPr>
          <p:spPr>
            <a:xfrm flipH="1">
              <a:off x="6491188" y="3187112"/>
              <a:ext cx="720000" cy="720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8</a:t>
              </a: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4887283" y="2814007"/>
              <a:ext cx="1619249" cy="589280"/>
            </a:xfrm>
            <a:prstGeom prst="straightConnector1">
              <a:avLst/>
            </a:prstGeom>
            <a:ln w="28575"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endCxn id="11" idx="7"/>
            </p:cNvCxnSpPr>
            <p:nvPr/>
          </p:nvCxnSpPr>
          <p:spPr>
            <a:xfrm>
              <a:off x="7122440" y="3766110"/>
              <a:ext cx="569244" cy="479460"/>
            </a:xfrm>
            <a:prstGeom prst="straightConnector1">
              <a:avLst/>
            </a:prstGeom>
            <a:ln w="28575"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flipH="1">
              <a:off x="5991294" y="3760957"/>
              <a:ext cx="569244" cy="479460"/>
            </a:xfrm>
            <a:prstGeom prst="straightConnector1">
              <a:avLst/>
            </a:prstGeom>
            <a:ln w="28575"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31294637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Binary Search 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5370"/>
            <a:ext cx="8229600" cy="5121619"/>
          </a:xfrm>
        </p:spPr>
        <p:txBody>
          <a:bodyPr>
            <a:norm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This means we need to start thinking about what happens when trees are unbalanced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And what we can do about it</a:t>
            </a:r>
            <a:b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b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					</a:t>
            </a: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ea typeface="Tahoma" panose="020B0604030504040204" pitchFamily="34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ea typeface="Tahoma" panose="020B0604030504040204" pitchFamily="34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ea typeface="Tahoma" panose="020B0604030504040204" pitchFamily="34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3264502" y="3754086"/>
            <a:ext cx="5013076" cy="1706846"/>
            <a:chOff x="823476" y="2312405"/>
            <a:chExt cx="7482766" cy="2547723"/>
          </a:xfrm>
        </p:grpSpPr>
        <p:sp>
          <p:nvSpPr>
            <p:cNvPr id="4" name="Oval 3"/>
            <p:cNvSpPr/>
            <p:nvPr/>
          </p:nvSpPr>
          <p:spPr>
            <a:xfrm>
              <a:off x="823476" y="4140128"/>
              <a:ext cx="720000" cy="720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1</a:t>
              </a:r>
            </a:p>
          </p:txBody>
        </p:sp>
        <p:sp>
          <p:nvSpPr>
            <p:cNvPr id="5" name="Oval 4"/>
            <p:cNvSpPr/>
            <p:nvPr/>
          </p:nvSpPr>
          <p:spPr>
            <a:xfrm>
              <a:off x="3036130" y="4140128"/>
              <a:ext cx="720000" cy="720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4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1918530" y="3187112"/>
              <a:ext cx="720000" cy="720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3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4203828" y="2312405"/>
              <a:ext cx="720000" cy="720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5</a:t>
              </a: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>
              <a:off x="2623186" y="2814007"/>
              <a:ext cx="1619249" cy="589280"/>
            </a:xfrm>
            <a:prstGeom prst="straightConnector1">
              <a:avLst/>
            </a:prstGeom>
            <a:ln w="28575"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endCxn id="4" idx="7"/>
            </p:cNvCxnSpPr>
            <p:nvPr/>
          </p:nvCxnSpPr>
          <p:spPr>
            <a:xfrm flipH="1">
              <a:off x="1438034" y="3766110"/>
              <a:ext cx="569244" cy="479460"/>
            </a:xfrm>
            <a:prstGeom prst="straightConnector1">
              <a:avLst/>
            </a:prstGeom>
            <a:ln w="28575"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2569180" y="3760957"/>
              <a:ext cx="569244" cy="479460"/>
            </a:xfrm>
            <a:prstGeom prst="straightConnector1">
              <a:avLst/>
            </a:prstGeom>
            <a:ln w="28575"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Oval 10"/>
            <p:cNvSpPr/>
            <p:nvPr/>
          </p:nvSpPr>
          <p:spPr>
            <a:xfrm flipH="1">
              <a:off x="7586242" y="4140128"/>
              <a:ext cx="720000" cy="720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12</a:t>
              </a:r>
            </a:p>
          </p:txBody>
        </p:sp>
        <p:sp>
          <p:nvSpPr>
            <p:cNvPr id="12" name="Oval 11"/>
            <p:cNvSpPr/>
            <p:nvPr/>
          </p:nvSpPr>
          <p:spPr>
            <a:xfrm flipH="1">
              <a:off x="5373588" y="4140128"/>
              <a:ext cx="720000" cy="720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6</a:t>
              </a:r>
            </a:p>
          </p:txBody>
        </p:sp>
        <p:sp>
          <p:nvSpPr>
            <p:cNvPr id="13" name="Oval 12"/>
            <p:cNvSpPr/>
            <p:nvPr/>
          </p:nvSpPr>
          <p:spPr>
            <a:xfrm flipH="1">
              <a:off x="6491188" y="3187112"/>
              <a:ext cx="720000" cy="720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8</a:t>
              </a: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4887283" y="2814007"/>
              <a:ext cx="1619249" cy="589280"/>
            </a:xfrm>
            <a:prstGeom prst="straightConnector1">
              <a:avLst/>
            </a:prstGeom>
            <a:ln w="28575"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endCxn id="11" idx="7"/>
            </p:cNvCxnSpPr>
            <p:nvPr/>
          </p:nvCxnSpPr>
          <p:spPr>
            <a:xfrm>
              <a:off x="7122440" y="3766110"/>
              <a:ext cx="569244" cy="479460"/>
            </a:xfrm>
            <a:prstGeom prst="straightConnector1">
              <a:avLst/>
            </a:prstGeom>
            <a:ln w="28575"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flipH="1">
              <a:off x="5991294" y="3760957"/>
              <a:ext cx="569244" cy="479460"/>
            </a:xfrm>
            <a:prstGeom prst="straightConnector1">
              <a:avLst/>
            </a:prstGeom>
            <a:ln w="28575"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00486141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45101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6600" b="1" dirty="0">
                <a:solidFill>
                  <a:schemeClr val="bg1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BST: Balanced and Unbalanced Trees</a:t>
            </a:r>
          </a:p>
        </p:txBody>
      </p:sp>
    </p:spTree>
    <p:extLst>
      <p:ext uri="{BB962C8B-B14F-4D97-AF65-F5344CB8AC3E}">
        <p14:creationId xmlns:p14="http://schemas.microsoft.com/office/powerpoint/2010/main" val="9393140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4295</TotalTime>
  <Words>5503</Words>
  <Application>Microsoft Office PowerPoint</Application>
  <PresentationFormat>On-screen Show (4:3)</PresentationFormat>
  <Paragraphs>1588</Paragraphs>
  <Slides>121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121</vt:i4>
      </vt:variant>
    </vt:vector>
  </HeadingPairs>
  <TitlesOfParts>
    <vt:vector size="126" baseType="lpstr">
      <vt:lpstr>Arial</vt:lpstr>
      <vt:lpstr>Calibri</vt:lpstr>
      <vt:lpstr>Courier New</vt:lpstr>
      <vt:lpstr>Tahoma</vt:lpstr>
      <vt:lpstr>Office Theme</vt:lpstr>
      <vt:lpstr>Data Structures 1: Binary Trees</vt:lpstr>
      <vt:lpstr>What is a Data Structure?</vt:lpstr>
      <vt:lpstr>Binary Trees / Heaps (last week)</vt:lpstr>
      <vt:lpstr>Data Structures 1</vt:lpstr>
      <vt:lpstr>Trees</vt:lpstr>
      <vt:lpstr>Trees | Terms</vt:lpstr>
      <vt:lpstr>Trees</vt:lpstr>
      <vt:lpstr>Trees</vt:lpstr>
      <vt:lpstr>Trees</vt:lpstr>
      <vt:lpstr>Trees</vt:lpstr>
      <vt:lpstr>Binary Search Tree (BST)</vt:lpstr>
      <vt:lpstr>Binary Tree: Rules 1</vt:lpstr>
      <vt:lpstr>Binary Tree</vt:lpstr>
      <vt:lpstr>Binary Tree</vt:lpstr>
      <vt:lpstr>Binary Tree</vt:lpstr>
      <vt:lpstr>Binary Tree</vt:lpstr>
      <vt:lpstr>Binary Tree</vt:lpstr>
      <vt:lpstr>Binary Tree: Emergent Property</vt:lpstr>
      <vt:lpstr>Binary Tree: Emergent Property</vt:lpstr>
      <vt:lpstr>Binary Tree: Emergent Property</vt:lpstr>
      <vt:lpstr>Binary Tree: Emergent Property</vt:lpstr>
      <vt:lpstr>Binary Tree: Emergent Property</vt:lpstr>
      <vt:lpstr>Binary Tree: Emergent Property</vt:lpstr>
      <vt:lpstr>BST: Operations</vt:lpstr>
      <vt:lpstr>Operations on Binary Trees 1: Insert</vt:lpstr>
      <vt:lpstr>Operations on Binary Trees 1: Insert</vt:lpstr>
      <vt:lpstr>Operations on Binary Trees 1: Insert</vt:lpstr>
      <vt:lpstr>Operations on Binary Trees 1: Insert</vt:lpstr>
      <vt:lpstr>Operations on Binary Trees 1: Insert</vt:lpstr>
      <vt:lpstr>Operations on Binary Trees 1: Insert</vt:lpstr>
      <vt:lpstr>Operations on Binary Trees 1: Insert</vt:lpstr>
      <vt:lpstr>Operations on Binary Trees 1: Insert</vt:lpstr>
      <vt:lpstr>Operations on Binary Trees 1: Insert</vt:lpstr>
      <vt:lpstr>Operations on Binary Trees 1: Insert</vt:lpstr>
      <vt:lpstr>Operations on Binary Trees 2: Delete</vt:lpstr>
      <vt:lpstr>Operations on Binary Trees 2: Delete</vt:lpstr>
      <vt:lpstr>Operations on Binary Trees 2: Delete</vt:lpstr>
      <vt:lpstr>Operations on Binary Trees 2: Delete</vt:lpstr>
      <vt:lpstr>Operations on Binary Trees 2: Delete</vt:lpstr>
      <vt:lpstr>Operations on Binary Trees 2: Delete</vt:lpstr>
      <vt:lpstr>Operations on Binary Trees 2: Delete</vt:lpstr>
      <vt:lpstr>Operations on Binary Trees 2: Delete</vt:lpstr>
      <vt:lpstr>Operations on Binary Trees 2: Delete</vt:lpstr>
      <vt:lpstr>Operations on Binary Trees 2: Delete</vt:lpstr>
      <vt:lpstr>Operations on Binary Trees 2: Delete</vt:lpstr>
      <vt:lpstr>Operations on Binary Trees 2: Delete</vt:lpstr>
      <vt:lpstr>Operations on Binary Trees 2: Delete</vt:lpstr>
      <vt:lpstr>Operations on Binary Trees 2: Delete</vt:lpstr>
      <vt:lpstr>Operations on Binary Trees 2: Delete</vt:lpstr>
      <vt:lpstr>Operations on Binary Trees 2: Delete</vt:lpstr>
      <vt:lpstr>Operations on Binary Trees 2: Delete</vt:lpstr>
      <vt:lpstr>Operations on Binary Trees 2: Delete</vt:lpstr>
      <vt:lpstr>Operations on Binary Trees 2: Delete</vt:lpstr>
      <vt:lpstr>Operations on Binary Trees 2: Delete</vt:lpstr>
      <vt:lpstr>BST Deletion: a more complex example</vt:lpstr>
      <vt:lpstr>BST Deletion: a more complex example</vt:lpstr>
      <vt:lpstr>BST Deletion: a more complex example</vt:lpstr>
      <vt:lpstr>BST Deletion: a more complex example</vt:lpstr>
      <vt:lpstr>BST Deletion: a more complex example</vt:lpstr>
      <vt:lpstr>BST Deletion: rule where there are two children</vt:lpstr>
      <vt:lpstr>BST Deletion: rule where there are two children</vt:lpstr>
      <vt:lpstr>BST Deletion: rule where there are two children</vt:lpstr>
      <vt:lpstr>BST Deletion: rule where there are two children</vt:lpstr>
      <vt:lpstr>BST Deletion: rule where there are two children</vt:lpstr>
      <vt:lpstr>BST Deletion: rule where there are two children</vt:lpstr>
      <vt:lpstr>BST Deletion: rule where there are two children</vt:lpstr>
      <vt:lpstr>BST Deletion Cases</vt:lpstr>
      <vt:lpstr>BST: Traversal</vt:lpstr>
      <vt:lpstr>BST Traversal</vt:lpstr>
      <vt:lpstr>BST Traversal: Pre Order</vt:lpstr>
      <vt:lpstr>BST Traversal: Pre Order</vt:lpstr>
      <vt:lpstr>Pre Order Pseudocode</vt:lpstr>
      <vt:lpstr>BST Traversal: In Order</vt:lpstr>
      <vt:lpstr>BST Traversal: In Order</vt:lpstr>
      <vt:lpstr>In Order Pseudocode</vt:lpstr>
      <vt:lpstr>BST Traversal: Post Order</vt:lpstr>
      <vt:lpstr>BST Traversal: Post Order</vt:lpstr>
      <vt:lpstr>Post Order Pseudocode</vt:lpstr>
      <vt:lpstr>When to / Why use different kinds of traversal</vt:lpstr>
      <vt:lpstr>BST: Breadth-first and Depth-first Search</vt:lpstr>
      <vt:lpstr>Breadth First Search</vt:lpstr>
      <vt:lpstr>Breadth First Search</vt:lpstr>
      <vt:lpstr>Depth First Search</vt:lpstr>
      <vt:lpstr>Depth First Search</vt:lpstr>
      <vt:lpstr>When / Why use Depth First or Breadth First</vt:lpstr>
      <vt:lpstr>BST: Binary Search Trees</vt:lpstr>
      <vt:lpstr>Binary Search Trees</vt:lpstr>
      <vt:lpstr>Binary Search Trees</vt:lpstr>
      <vt:lpstr>Binary Search Trees</vt:lpstr>
      <vt:lpstr>Binary Search Trees</vt:lpstr>
      <vt:lpstr>Binary Search Trees</vt:lpstr>
      <vt:lpstr>Binary Search Trees</vt:lpstr>
      <vt:lpstr>Binary Search Trees</vt:lpstr>
      <vt:lpstr>Binary Search Trees</vt:lpstr>
      <vt:lpstr>Binary Search Trees</vt:lpstr>
      <vt:lpstr>Binary Search Trees</vt:lpstr>
      <vt:lpstr>Binary Search Trees</vt:lpstr>
      <vt:lpstr>Binary Search Trees</vt:lpstr>
      <vt:lpstr>BST: Balanced and Unbalanced Trees</vt:lpstr>
      <vt:lpstr>Balanced Tree</vt:lpstr>
      <vt:lpstr>Balanced Tree</vt:lpstr>
      <vt:lpstr>Unbalanced Tree</vt:lpstr>
      <vt:lpstr>Unbalanced Tree</vt:lpstr>
      <vt:lpstr>Unbalanced Tree</vt:lpstr>
      <vt:lpstr>Unbalanced Tree</vt:lpstr>
      <vt:lpstr>Topology</vt:lpstr>
      <vt:lpstr>BST: AVL Trees (See the AVL version of this leture)</vt:lpstr>
      <vt:lpstr>BST and unbalanced trees: a demo</vt:lpstr>
      <vt:lpstr>BST: Implementation</vt:lpstr>
      <vt:lpstr>Implementing a BST</vt:lpstr>
      <vt:lpstr>Implementing a BST</vt:lpstr>
      <vt:lpstr>BST: Moodle Code</vt:lpstr>
      <vt:lpstr>Implementing Search</vt:lpstr>
      <vt:lpstr>Basic BST Search Pseudocode (Iterative)</vt:lpstr>
      <vt:lpstr>Basic BST Search Pseudocode (Iterative)</vt:lpstr>
      <vt:lpstr>Basic BST Search Pseudocode (Iterative)</vt:lpstr>
      <vt:lpstr>Basic BST Search Pseudocode (Iterative)</vt:lpstr>
      <vt:lpstr>Basic BST Search Pseudocode (Recursive)</vt:lpstr>
      <vt:lpstr>BST Deletion</vt:lpstr>
      <vt:lpstr>BST: Summary</vt:lpstr>
      <vt:lpstr>Summary</vt:lpstr>
    </vt:vector>
  </TitlesOfParts>
  <Company>Birkbeck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Beate Grawemeyer</dc:creator>
  <cp:lastModifiedBy>John Halloran</cp:lastModifiedBy>
  <cp:revision>330</cp:revision>
  <dcterms:created xsi:type="dcterms:W3CDTF">2017-10-10T13:14:44Z</dcterms:created>
  <dcterms:modified xsi:type="dcterms:W3CDTF">2023-02-07T12:16:09Z</dcterms:modified>
</cp:coreProperties>
</file>