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h0vH1amiWQTDjcjxHwzN5XwhHQ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551c4b78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551c4b78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57c3ef197_3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57c3ef19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57c3ef197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57c3ef197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57c3ef197_3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57c3ef197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57c3ef197_3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57c3ef197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57c3ef197_3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57c3ef197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a57c3ef197_3_38"/>
          <p:cNvSpPr txBox="1"/>
          <p:nvPr>
            <p:ph type="title"/>
          </p:nvPr>
        </p:nvSpPr>
        <p:spPr>
          <a:xfrm>
            <a:off x="838200" y="252750"/>
            <a:ext cx="105156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Movie Earnings Through The Years</a:t>
            </a:r>
            <a:endParaRPr/>
          </a:p>
        </p:txBody>
      </p:sp>
      <p:sp>
        <p:nvSpPr>
          <p:cNvPr id="144" name="Google Shape;144;g2a57c3ef197_3_38"/>
          <p:cNvSpPr txBox="1"/>
          <p:nvPr>
            <p:ph idx="1" type="body"/>
          </p:nvPr>
        </p:nvSpPr>
        <p:spPr>
          <a:xfrm>
            <a:off x="728650" y="1353800"/>
            <a:ext cx="5181600" cy="550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Foreign_Gross</a:t>
            </a:r>
            <a:endParaRPr/>
          </a:p>
        </p:txBody>
      </p:sp>
      <p:sp>
        <p:nvSpPr>
          <p:cNvPr id="145" name="Google Shape;145;g2a57c3ef197_3_38"/>
          <p:cNvSpPr txBox="1"/>
          <p:nvPr>
            <p:ph idx="2" type="body"/>
          </p:nvPr>
        </p:nvSpPr>
        <p:spPr>
          <a:xfrm>
            <a:off x="6172200" y="1353800"/>
            <a:ext cx="5181600" cy="550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Domestic_Gross</a:t>
            </a:r>
            <a:endParaRPr/>
          </a:p>
        </p:txBody>
      </p:sp>
      <p:pic>
        <p:nvPicPr>
          <p:cNvPr id="146" name="Google Shape;146;g2a57c3ef197_3_38"/>
          <p:cNvPicPr preferRelativeResize="0"/>
          <p:nvPr/>
        </p:nvPicPr>
        <p:blipFill>
          <a:blip r:embed="rId3">
            <a:alphaModFix/>
          </a:blip>
          <a:stretch>
            <a:fillRect/>
          </a:stretch>
        </p:blipFill>
        <p:spPr>
          <a:xfrm>
            <a:off x="509575" y="1904000"/>
            <a:ext cx="5400675" cy="4044100"/>
          </a:xfrm>
          <a:prstGeom prst="rect">
            <a:avLst/>
          </a:prstGeom>
          <a:noFill/>
          <a:ln>
            <a:noFill/>
          </a:ln>
        </p:spPr>
      </p:pic>
      <p:pic>
        <p:nvPicPr>
          <p:cNvPr id="147" name="Google Shape;147;g2a57c3ef197_3_38"/>
          <p:cNvPicPr preferRelativeResize="0"/>
          <p:nvPr/>
        </p:nvPicPr>
        <p:blipFill>
          <a:blip r:embed="rId4">
            <a:alphaModFix/>
          </a:blip>
          <a:stretch>
            <a:fillRect/>
          </a:stretch>
        </p:blipFill>
        <p:spPr>
          <a:xfrm>
            <a:off x="6062675" y="1904000"/>
            <a:ext cx="5400675" cy="4044100"/>
          </a:xfrm>
          <a:prstGeom prst="rect">
            <a:avLst/>
          </a:prstGeom>
          <a:noFill/>
          <a:ln>
            <a:noFill/>
          </a:ln>
        </p:spPr>
      </p:pic>
      <p:sp>
        <p:nvSpPr>
          <p:cNvPr id="148" name="Google Shape;148;g2a57c3ef197_3_38"/>
          <p:cNvSpPr txBox="1"/>
          <p:nvPr/>
        </p:nvSpPr>
        <p:spPr>
          <a:xfrm>
            <a:off x="838200" y="6242400"/>
            <a:ext cx="10434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Movie earning slowed down in the latter years and more investigation is required to understand why?</a:t>
            </a:r>
            <a:endParaRPr sz="19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Recommendations.</a:t>
            </a:r>
            <a:endParaRPr/>
          </a:p>
        </p:txBody>
      </p:sp>
      <p:sp>
        <p:nvSpPr>
          <p:cNvPr id="154" name="Google Shape;154;p16"/>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Based on the findings. Below are the things I would recommend:</a:t>
            </a:r>
            <a:endParaRPr/>
          </a:p>
          <a:p>
            <a:pPr indent="0" lvl="0" marL="0" rtl="0" algn="l">
              <a:lnSpc>
                <a:spcPct val="90000"/>
              </a:lnSpc>
              <a:spcBef>
                <a:spcPts val="1000"/>
              </a:spcBef>
              <a:spcAft>
                <a:spcPts val="0"/>
              </a:spcAft>
              <a:buClr>
                <a:schemeClr val="dk1"/>
              </a:buClr>
              <a:buSzPts val="2800"/>
              <a:buNone/>
            </a:pPr>
            <a:r>
              <a:t/>
            </a:r>
            <a:endParaRPr/>
          </a:p>
          <a:p>
            <a:pPr indent="-342900" lvl="0" marL="457200" rtl="0" algn="l">
              <a:lnSpc>
                <a:spcPct val="90000"/>
              </a:lnSpc>
              <a:spcBef>
                <a:spcPts val="1000"/>
              </a:spcBef>
              <a:spcAft>
                <a:spcPts val="0"/>
              </a:spcAft>
              <a:buSzPts val="1800"/>
              <a:buChar char="-"/>
            </a:pPr>
            <a:r>
              <a:rPr lang="en-US"/>
              <a:t>Microsoft Studio should be customer oriented and make movies from the most popular genres eg Drama Movies and a combination of top genres</a:t>
            </a:r>
            <a:endParaRPr/>
          </a:p>
          <a:p>
            <a:pPr indent="-342900" lvl="0" marL="457200" rtl="0" algn="l">
              <a:lnSpc>
                <a:spcPct val="90000"/>
              </a:lnSpc>
              <a:spcBef>
                <a:spcPts val="0"/>
              </a:spcBef>
              <a:spcAft>
                <a:spcPts val="0"/>
              </a:spcAft>
              <a:buSzPts val="1800"/>
              <a:buChar char="-"/>
            </a:pPr>
            <a:r>
              <a:rPr lang="en-US"/>
              <a:t>Microsoft should make longer movies in comparison to shorter movies</a:t>
            </a:r>
            <a:endParaRPr/>
          </a:p>
          <a:p>
            <a:pPr indent="-342900" lvl="0" marL="457200" rtl="0" algn="l">
              <a:lnSpc>
                <a:spcPct val="90000"/>
              </a:lnSpc>
              <a:spcBef>
                <a:spcPts val="0"/>
              </a:spcBef>
              <a:spcAft>
                <a:spcPts val="0"/>
              </a:spcAft>
              <a:buSzPts val="1800"/>
              <a:buChar char="-"/>
            </a:pPr>
            <a:r>
              <a:rPr lang="en-US"/>
              <a:t>Microsoft Studios should do a deeper study on why through the years movie earnings slowed down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lang="en-US" sz="5100">
                <a:latin typeface="Times New Roman"/>
                <a:ea typeface="Times New Roman"/>
                <a:cs typeface="Times New Roman"/>
                <a:sym typeface="Times New Roman"/>
              </a:rPr>
              <a:t>MICROSOFT STUDIOS</a:t>
            </a:r>
            <a:endParaRPr sz="51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6000"/>
              <a:buFont typeface="Times New Roman"/>
              <a:buNone/>
            </a:pPr>
            <a:r>
              <a:rPr lang="en-US" sz="5100">
                <a:latin typeface="Times New Roman"/>
                <a:ea typeface="Times New Roman"/>
                <a:cs typeface="Times New Roman"/>
                <a:sym typeface="Times New Roman"/>
              </a:rPr>
              <a:t>PROJECT</a:t>
            </a:r>
            <a:endParaRPr sz="5100">
              <a:latin typeface="Times New Roman"/>
              <a:ea typeface="Times New Roman"/>
              <a:cs typeface="Times New Roman"/>
              <a:sym typeface="Times New Roman"/>
            </a:endParaRPr>
          </a:p>
        </p:txBody>
      </p:sp>
      <p:sp>
        <p:nvSpPr>
          <p:cNvPr id="89" name="Google Shape;89;p1"/>
          <p:cNvSpPr txBox="1"/>
          <p:nvPr>
            <p:ph idx="1" type="subTitle"/>
          </p:nvPr>
        </p:nvSpPr>
        <p:spPr>
          <a:xfrm>
            <a:off x="1524000" y="47141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By Daniel Muruthi</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400"/>
              <a:buNone/>
            </a:pPr>
            <a:r>
              <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Data findings and insight.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5" name="Google Shape;95;p2"/>
          <p:cNvSpPr txBox="1"/>
          <p:nvPr>
            <p:ph idx="1" type="body"/>
          </p:nvPr>
        </p:nvSpPr>
        <p:spPr>
          <a:xfrm>
            <a:off x="690850" y="1381700"/>
            <a:ext cx="10662900" cy="5358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Based on our movie data, the main process I undertook was Exploratory data analysis (EDA). This step was crucial to the process since it  involved analyzing and summarizing the main characteristics of the dataset. It allows me to gain insights into the data, detect patterns, and identify potential outliers or errors. The process of EDA involves several techniques such as visualizing data, computing descriptive statistics, and detecting missing or incomplete data.</a:t>
            </a:r>
            <a:endParaRPr/>
          </a:p>
          <a:p>
            <a:pPr indent="0" lvl="0" marL="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This report aims to highlight my findings from the IMDB and Box OfficeMojo data sources and the recommendations made from the findings.</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Steps involved</a:t>
            </a:r>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Methods used to achieve this are:</a:t>
            </a:r>
            <a:endParaRPr/>
          </a:p>
          <a:p>
            <a:pPr indent="0" lvl="0" marL="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1. Data Loading: This was accessing the different data sources to gain our data</a:t>
            </a:r>
            <a:endParaRPr/>
          </a:p>
          <a:p>
            <a:pPr indent="0" lvl="0" marL="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2.  Data inspection: This was to get information on the data sources eg tables, columns in tables to find our relevant data.</a:t>
            </a:r>
            <a:endParaRPr/>
          </a:p>
          <a:p>
            <a:pPr indent="0" lvl="0" marL="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3. Exploratory data analysis: Exploring the data to find data errors, identify patterns, missing values, uncover relationships between variables and inconsistencies in the data.</a:t>
            </a:r>
            <a:endParaRPr/>
          </a:p>
          <a:p>
            <a:pPr indent="0" lvl="0" marL="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4.  Visualizations: graphical presentations of the results for a better understanding of the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4037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Findings</a:t>
            </a:r>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As the dataset was huge i sampled the first 1000 rows</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I found out that Drama, Documentary, Comedy, Horror and thriller in that order we the most popular individually.</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However, movies that combined eg (adventure, drama,fantasy), (action, adventure, scifi) got the highest ratings</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The ratings showed that people prefer movies with a longer runtime to shorter runtime</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Movies That made the most money domestically and foreign had high views</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a57c3ef197_3_7"/>
          <p:cNvSpPr txBox="1"/>
          <p:nvPr>
            <p:ph type="title"/>
          </p:nvPr>
        </p:nvSpPr>
        <p:spPr>
          <a:xfrm>
            <a:off x="838200" y="179775"/>
            <a:ext cx="10515600" cy="99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Findings On Our Most Popular genres</a:t>
            </a:r>
            <a:endParaRPr/>
          </a:p>
        </p:txBody>
      </p:sp>
      <p:sp>
        <p:nvSpPr>
          <p:cNvPr id="113" name="Google Shape;113;g2a57c3ef197_3_7"/>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I plotted a bar graph containing the frequency each movie genre and got the top five movie genres being: Drama, Documentary, Comedy, Horror and Thriller respectively.</a:t>
            </a:r>
            <a:endParaRPr/>
          </a:p>
          <a:p>
            <a:pPr indent="-342900" lvl="0" marL="457200" rtl="0" algn="l">
              <a:spcBef>
                <a:spcPts val="0"/>
              </a:spcBef>
              <a:spcAft>
                <a:spcPts val="0"/>
              </a:spcAft>
              <a:buSzPts val="1800"/>
              <a:buChar char="-"/>
            </a:pPr>
            <a:r>
              <a:rPr lang="en-US"/>
              <a:t>To be noted though, movies usually cover more than one genre, which is evidenced by our data.</a:t>
            </a:r>
            <a:endParaRPr/>
          </a:p>
          <a:p>
            <a:pPr indent="-342900" lvl="0" marL="457200" rtl="0" algn="l">
              <a:spcBef>
                <a:spcPts val="0"/>
              </a:spcBef>
              <a:spcAft>
                <a:spcPts val="0"/>
              </a:spcAft>
              <a:buSzPts val="1800"/>
              <a:buChar char="-"/>
            </a:pPr>
            <a:r>
              <a:t/>
            </a:r>
            <a:endParaRPr/>
          </a:p>
        </p:txBody>
      </p:sp>
      <p:pic>
        <p:nvPicPr>
          <p:cNvPr id="114" name="Google Shape;114;g2a57c3ef197_3_7"/>
          <p:cNvPicPr preferRelativeResize="0"/>
          <p:nvPr/>
        </p:nvPicPr>
        <p:blipFill>
          <a:blip r:embed="rId3">
            <a:alphaModFix/>
          </a:blip>
          <a:stretch>
            <a:fillRect/>
          </a:stretch>
        </p:blipFill>
        <p:spPr>
          <a:xfrm>
            <a:off x="332150" y="1330475"/>
            <a:ext cx="5351724" cy="534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a57c3ef197_3_14"/>
          <p:cNvSpPr txBox="1"/>
          <p:nvPr>
            <p:ph type="title"/>
          </p:nvPr>
        </p:nvSpPr>
        <p:spPr>
          <a:xfrm>
            <a:off x="838200" y="151650"/>
            <a:ext cx="10515600" cy="1078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Movie Genres Against Movie Genres</a:t>
            </a:r>
            <a:endParaRPr/>
          </a:p>
        </p:txBody>
      </p:sp>
      <p:sp>
        <p:nvSpPr>
          <p:cNvPr id="120" name="Google Shape;120;g2a57c3ef197_3_14"/>
          <p:cNvSpPr txBox="1"/>
          <p:nvPr>
            <p:ph idx="2" type="body"/>
          </p:nvPr>
        </p:nvSpPr>
        <p:spPr>
          <a:xfrm>
            <a:off x="6172200" y="1623400"/>
            <a:ext cx="5181600" cy="4830300"/>
          </a:xfrm>
          <a:prstGeom prst="rect">
            <a:avLst/>
          </a:prstGeom>
        </p:spPr>
        <p:txBody>
          <a:bodyPr anchorCtr="0" anchor="t" bIns="45700" lIns="91425" spcFirstLastPara="1" rIns="91425" wrap="square" tIns="45700">
            <a:normAutofit/>
          </a:bodyPr>
          <a:lstStyle/>
          <a:p>
            <a:pPr indent="-330200" lvl="0" marL="457200" rtl="0" algn="l">
              <a:spcBef>
                <a:spcPts val="1000"/>
              </a:spcBef>
              <a:spcAft>
                <a:spcPts val="0"/>
              </a:spcAft>
              <a:buSzPts val="1600"/>
              <a:buChar char="-"/>
            </a:pPr>
            <a:r>
              <a:rPr lang="en-US" sz="2600"/>
              <a:t>I then plotted the themes of the movies genres against average rating to find out if there was a </a:t>
            </a:r>
            <a:r>
              <a:rPr lang="en-US" sz="2600"/>
              <a:t>preference</a:t>
            </a:r>
            <a:r>
              <a:rPr lang="en-US" sz="2600"/>
              <a:t> from viewers to various movie themes. To be noted some movies also featured more than one genre but i treated them as a single unit.</a:t>
            </a:r>
            <a:endParaRPr sz="2600"/>
          </a:p>
          <a:p>
            <a:pPr indent="-330200" lvl="0" marL="457200" rtl="0" algn="l">
              <a:spcBef>
                <a:spcPts val="0"/>
              </a:spcBef>
              <a:spcAft>
                <a:spcPts val="0"/>
              </a:spcAft>
              <a:buSzPts val="1600"/>
              <a:buChar char="-"/>
            </a:pPr>
            <a:r>
              <a:rPr lang="en-US" sz="2600"/>
              <a:t>Movies with a combination of (adventure,drama,fantasy) turned out to be the most popular according to average findings.</a:t>
            </a:r>
            <a:endParaRPr sz="2600"/>
          </a:p>
        </p:txBody>
      </p:sp>
      <p:pic>
        <p:nvPicPr>
          <p:cNvPr id="121" name="Google Shape;121;g2a57c3ef197_3_14"/>
          <p:cNvPicPr preferRelativeResize="0"/>
          <p:nvPr/>
        </p:nvPicPr>
        <p:blipFill>
          <a:blip r:embed="rId3">
            <a:alphaModFix/>
          </a:blip>
          <a:stretch>
            <a:fillRect/>
          </a:stretch>
        </p:blipFill>
        <p:spPr>
          <a:xfrm>
            <a:off x="910650" y="1399400"/>
            <a:ext cx="5054300" cy="532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a57c3ef197_3_22"/>
          <p:cNvSpPr txBox="1"/>
          <p:nvPr>
            <p:ph type="title"/>
          </p:nvPr>
        </p:nvSpPr>
        <p:spPr>
          <a:xfrm>
            <a:off x="838200" y="2471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Findings on Runtime</a:t>
            </a:r>
            <a:endParaRPr/>
          </a:p>
        </p:txBody>
      </p:sp>
      <p:sp>
        <p:nvSpPr>
          <p:cNvPr id="127" name="Google Shape;127;g2a57c3ef197_3_22"/>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I investigated a movies runtime against average rating to find consumer preference.</a:t>
            </a:r>
            <a:endParaRPr/>
          </a:p>
          <a:p>
            <a:pPr indent="-342900" lvl="0" marL="457200" rtl="0" algn="l">
              <a:spcBef>
                <a:spcPts val="0"/>
              </a:spcBef>
              <a:spcAft>
                <a:spcPts val="0"/>
              </a:spcAft>
              <a:buSzPts val="1800"/>
              <a:buChar char="-"/>
            </a:pPr>
            <a:r>
              <a:rPr lang="en-US"/>
              <a:t>There was a higher preference for movies to be longer than there was for shorter movies.</a:t>
            </a:r>
            <a:endParaRPr/>
          </a:p>
        </p:txBody>
      </p:sp>
      <p:pic>
        <p:nvPicPr>
          <p:cNvPr id="128" name="Google Shape;128;g2a57c3ef197_3_22"/>
          <p:cNvPicPr preferRelativeResize="0"/>
          <p:nvPr/>
        </p:nvPicPr>
        <p:blipFill>
          <a:blip r:embed="rId3">
            <a:alphaModFix/>
          </a:blip>
          <a:stretch>
            <a:fillRect/>
          </a:stretch>
        </p:blipFill>
        <p:spPr>
          <a:xfrm>
            <a:off x="657150" y="1466075"/>
            <a:ext cx="4802299" cy="522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a57c3ef197_3_29"/>
          <p:cNvSpPr txBox="1"/>
          <p:nvPr>
            <p:ph type="title"/>
          </p:nvPr>
        </p:nvSpPr>
        <p:spPr>
          <a:xfrm>
            <a:off x="838200" y="280875"/>
            <a:ext cx="10515600" cy="1117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Findings on The effect of ratings on movie income</a:t>
            </a:r>
            <a:endParaRPr sz="4000"/>
          </a:p>
        </p:txBody>
      </p:sp>
      <p:sp>
        <p:nvSpPr>
          <p:cNvPr id="134" name="Google Shape;134;g2a57c3ef197_3_29"/>
          <p:cNvSpPr txBox="1"/>
          <p:nvPr>
            <p:ph idx="1" type="body"/>
          </p:nvPr>
        </p:nvSpPr>
        <p:spPr>
          <a:xfrm>
            <a:off x="838200" y="1825625"/>
            <a:ext cx="5181600" cy="4323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US"/>
              <a:t>Domestic_Gross</a:t>
            </a:r>
            <a:endParaRPr/>
          </a:p>
        </p:txBody>
      </p:sp>
      <p:sp>
        <p:nvSpPr>
          <p:cNvPr id="135" name="Google Shape;135;g2a57c3ef197_3_29"/>
          <p:cNvSpPr txBox="1"/>
          <p:nvPr>
            <p:ph idx="2" type="body"/>
          </p:nvPr>
        </p:nvSpPr>
        <p:spPr>
          <a:xfrm>
            <a:off x="6172200" y="1825625"/>
            <a:ext cx="5181600" cy="550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Foreign_Gross</a:t>
            </a:r>
            <a:endParaRPr/>
          </a:p>
        </p:txBody>
      </p:sp>
      <p:pic>
        <p:nvPicPr>
          <p:cNvPr id="136" name="Google Shape;136;g2a57c3ef197_3_29"/>
          <p:cNvPicPr preferRelativeResize="0"/>
          <p:nvPr/>
        </p:nvPicPr>
        <p:blipFill>
          <a:blip r:embed="rId3">
            <a:alphaModFix/>
          </a:blip>
          <a:stretch>
            <a:fillRect/>
          </a:stretch>
        </p:blipFill>
        <p:spPr>
          <a:xfrm>
            <a:off x="838200" y="2375825"/>
            <a:ext cx="5109900" cy="3538575"/>
          </a:xfrm>
          <a:prstGeom prst="rect">
            <a:avLst/>
          </a:prstGeom>
          <a:noFill/>
          <a:ln>
            <a:noFill/>
          </a:ln>
        </p:spPr>
      </p:pic>
      <p:pic>
        <p:nvPicPr>
          <p:cNvPr id="137" name="Google Shape;137;g2a57c3ef197_3_29"/>
          <p:cNvPicPr preferRelativeResize="0"/>
          <p:nvPr/>
        </p:nvPicPr>
        <p:blipFill>
          <a:blip r:embed="rId4">
            <a:alphaModFix/>
          </a:blip>
          <a:stretch>
            <a:fillRect/>
          </a:stretch>
        </p:blipFill>
        <p:spPr>
          <a:xfrm>
            <a:off x="6172200" y="2493775"/>
            <a:ext cx="4797226" cy="3420625"/>
          </a:xfrm>
          <a:prstGeom prst="rect">
            <a:avLst/>
          </a:prstGeom>
          <a:noFill/>
          <a:ln>
            <a:noFill/>
          </a:ln>
        </p:spPr>
      </p:pic>
      <p:sp>
        <p:nvSpPr>
          <p:cNvPr id="138" name="Google Shape;138;g2a57c3ef197_3_29"/>
          <p:cNvSpPr txBox="1"/>
          <p:nvPr/>
        </p:nvSpPr>
        <p:spPr>
          <a:xfrm>
            <a:off x="838250" y="6242400"/>
            <a:ext cx="1051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In bothincome increased </a:t>
            </a:r>
            <a:r>
              <a:rPr lang="en-US" sz="2800">
                <a:solidFill>
                  <a:schemeClr val="dk1"/>
                </a:solidFill>
                <a:latin typeface="Calibri"/>
                <a:ea typeface="Calibri"/>
                <a:cs typeface="Calibri"/>
                <a:sym typeface="Calibri"/>
              </a:rPr>
              <a:t>proportionally</a:t>
            </a:r>
            <a:r>
              <a:rPr lang="en-US" sz="2800">
                <a:solidFill>
                  <a:schemeClr val="dk1"/>
                </a:solidFill>
                <a:latin typeface="Calibri"/>
                <a:ea typeface="Calibri"/>
                <a:cs typeface="Calibri"/>
                <a:sym typeface="Calibri"/>
              </a:rPr>
              <a:t> with average ratings</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2023-04-28T05:59:27Z</dcterms:created>
  <dc:creator>Thomas Odol</dc:creator>
</cp:coreProperties>
</file>