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181bbd26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181bbd26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1fd7d1b9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1fd7d1b9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1fd7d1b9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1fd7d1b9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181bbd2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181bbd2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1fd7d1b9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1fd7d1b9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1fd7d1b9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1fd7d1b9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1fd7d1b9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1fd7d1b9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1fd7d1b9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1fd7d1b9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1fd7d1b9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1fd7d1b99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1fd7d1b9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1fd7d1b9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1fd7d1b99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1fd7d1b99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9725" y="0"/>
            <a:ext cx="8520600" cy="6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t>Blue Sky Analytics Assignment</a:t>
            </a:r>
            <a:endParaRPr sz="2200"/>
          </a:p>
        </p:txBody>
      </p:sp>
      <p:sp>
        <p:nvSpPr>
          <p:cNvPr id="55" name="Google Shape;55;p13"/>
          <p:cNvSpPr txBox="1"/>
          <p:nvPr>
            <p:ph idx="1" type="subTitle"/>
          </p:nvPr>
        </p:nvSpPr>
        <p:spPr>
          <a:xfrm>
            <a:off x="0" y="409000"/>
            <a:ext cx="9144000" cy="479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rPr lang="en" sz="1900">
                <a:solidFill>
                  <a:schemeClr val="dk1"/>
                </a:solidFill>
              </a:rPr>
              <a:t>This document contains a summary report answering the below questions from the assignment given:</a:t>
            </a:r>
            <a:endParaRPr sz="1900">
              <a:solidFill>
                <a:schemeClr val="dk1"/>
              </a:solidFill>
            </a:endParaRPr>
          </a:p>
          <a:p>
            <a:pPr indent="-349250" lvl="0" marL="457200" rtl="0" algn="l">
              <a:lnSpc>
                <a:spcPct val="150000"/>
              </a:lnSpc>
              <a:spcBef>
                <a:spcPts val="1200"/>
              </a:spcBef>
              <a:spcAft>
                <a:spcPts val="0"/>
              </a:spcAft>
              <a:buClr>
                <a:schemeClr val="dk1"/>
              </a:buClr>
              <a:buSzPts val="1900"/>
              <a:buAutoNum type="arabicPeriod"/>
            </a:pPr>
            <a:r>
              <a:rPr lang="en" sz="1900">
                <a:solidFill>
                  <a:schemeClr val="dk1"/>
                </a:solidFill>
              </a:rPr>
              <a:t>Summary of your solution.</a:t>
            </a:r>
            <a:endParaRPr sz="1900">
              <a:solidFill>
                <a:schemeClr val="dk1"/>
              </a:solidFill>
            </a:endParaRPr>
          </a:p>
          <a:p>
            <a:pPr indent="-349250" lvl="0" marL="457200" rtl="0" algn="l">
              <a:lnSpc>
                <a:spcPct val="150000"/>
              </a:lnSpc>
              <a:spcBef>
                <a:spcPts val="0"/>
              </a:spcBef>
              <a:spcAft>
                <a:spcPts val="0"/>
              </a:spcAft>
              <a:buClr>
                <a:schemeClr val="dk1"/>
              </a:buClr>
              <a:buSzPts val="1900"/>
              <a:buAutoNum type="arabicPeriod"/>
            </a:pPr>
            <a:r>
              <a:rPr lang="en" sz="1900">
                <a:solidFill>
                  <a:schemeClr val="dk1"/>
                </a:solidFill>
              </a:rPr>
              <a:t>Key outcomes or takeaways from your solutions.</a:t>
            </a:r>
            <a:endParaRPr sz="1900">
              <a:solidFill>
                <a:schemeClr val="dk1"/>
              </a:solidFill>
            </a:endParaRPr>
          </a:p>
          <a:p>
            <a:pPr indent="-349250" lvl="0" marL="457200" rtl="0" algn="l">
              <a:lnSpc>
                <a:spcPct val="150000"/>
              </a:lnSpc>
              <a:spcBef>
                <a:spcPts val="0"/>
              </a:spcBef>
              <a:spcAft>
                <a:spcPts val="0"/>
              </a:spcAft>
              <a:buClr>
                <a:schemeClr val="dk1"/>
              </a:buClr>
              <a:buSzPts val="1900"/>
              <a:buAutoNum type="arabicPeriod"/>
            </a:pPr>
            <a:r>
              <a:rPr lang="en" sz="1900">
                <a:solidFill>
                  <a:schemeClr val="dk1"/>
                </a:solidFill>
              </a:rPr>
              <a:t>How did your solution involve geospatial data?</a:t>
            </a:r>
            <a:endParaRPr sz="1900">
              <a:solidFill>
                <a:schemeClr val="dk1"/>
              </a:solidFill>
            </a:endParaRPr>
          </a:p>
          <a:p>
            <a:pPr indent="-349250" lvl="0" marL="457200" rtl="0" algn="l">
              <a:lnSpc>
                <a:spcPct val="150000"/>
              </a:lnSpc>
              <a:spcBef>
                <a:spcPts val="0"/>
              </a:spcBef>
              <a:spcAft>
                <a:spcPts val="0"/>
              </a:spcAft>
              <a:buClr>
                <a:schemeClr val="dk1"/>
              </a:buClr>
              <a:buSzPts val="1900"/>
              <a:buAutoNum type="arabicPeriod"/>
            </a:pPr>
            <a:r>
              <a:rPr lang="en" sz="1900">
                <a:solidFill>
                  <a:schemeClr val="dk1"/>
                </a:solidFill>
              </a:rPr>
              <a:t>Does your solution require improvements in terms of data or methodology?</a:t>
            </a:r>
            <a:endParaRPr sz="1900">
              <a:solidFill>
                <a:schemeClr val="dk1"/>
              </a:solidFill>
            </a:endParaRPr>
          </a:p>
          <a:p>
            <a:pPr indent="0" lvl="0" marL="0" rtl="0" algn="l">
              <a:lnSpc>
                <a:spcPct val="150000"/>
              </a:lnSpc>
              <a:spcBef>
                <a:spcPts val="1200"/>
              </a:spcBef>
              <a:spcAft>
                <a:spcPts val="0"/>
              </a:spcAft>
              <a:buNone/>
            </a:pPr>
            <a:r>
              <a:rPr b="1" lang="en" sz="1900">
                <a:solidFill>
                  <a:schemeClr val="dk1"/>
                </a:solidFill>
              </a:rPr>
              <a:t>NOTE:</a:t>
            </a:r>
            <a:r>
              <a:rPr lang="en" sz="1900">
                <a:solidFill>
                  <a:schemeClr val="dk1"/>
                </a:solidFill>
              </a:rPr>
              <a:t> Since this is a summary report, no visualisations were included.</a:t>
            </a:r>
            <a:endParaRPr sz="1900">
              <a:solidFill>
                <a:schemeClr val="dk1"/>
              </a:solidFill>
            </a:endParaRPr>
          </a:p>
          <a:p>
            <a:pPr indent="0" lvl="0" marL="0" rtl="0" algn="l">
              <a:lnSpc>
                <a:spcPct val="150000"/>
              </a:lnSpc>
              <a:spcBef>
                <a:spcPts val="1200"/>
              </a:spcBef>
              <a:spcAft>
                <a:spcPts val="0"/>
              </a:spcAft>
              <a:buNone/>
            </a:pPr>
            <a:r>
              <a:rPr lang="en" sz="1900">
                <a:solidFill>
                  <a:schemeClr val="dk1"/>
                </a:solidFill>
              </a:rPr>
              <a:t>Visualisations and more elaborations were made in the “Blue Sky Assignment” slide</a:t>
            </a:r>
            <a:endParaRPr sz="1900">
              <a:solidFill>
                <a:schemeClr val="dk1"/>
              </a:solidFill>
            </a:endParaRPr>
          </a:p>
          <a:p>
            <a:pPr indent="0" lvl="0" marL="0" rtl="0" algn="l">
              <a:lnSpc>
                <a:spcPct val="150000"/>
              </a:lnSpc>
              <a:spcBef>
                <a:spcPts val="1200"/>
              </a:spcBef>
              <a:spcAft>
                <a:spcPts val="0"/>
              </a:spcAft>
              <a:buNone/>
            </a:pPr>
            <a:r>
              <a:t/>
            </a:r>
            <a:endParaRPr sz="1900">
              <a:solidFill>
                <a:schemeClr val="dk1"/>
              </a:solidFill>
            </a:endParaRPr>
          </a:p>
        </p:txBody>
      </p:sp>
      <p:pic>
        <p:nvPicPr>
          <p:cNvPr id="56" name="Google Shape;56;p13"/>
          <p:cNvPicPr preferRelativeResize="0"/>
          <p:nvPr/>
        </p:nvPicPr>
        <p:blipFill>
          <a:blip r:embed="rId3">
            <a:alphaModFix/>
          </a:blip>
          <a:stretch>
            <a:fillRect/>
          </a:stretch>
        </p:blipFill>
        <p:spPr>
          <a:xfrm>
            <a:off x="6673700" y="-12"/>
            <a:ext cx="1620202" cy="8229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subTitle"/>
          </p:nvPr>
        </p:nvSpPr>
        <p:spPr>
          <a:xfrm>
            <a:off x="0" y="334625"/>
            <a:ext cx="9144000" cy="4870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rPr b="1" lang="en" sz="1900">
                <a:solidFill>
                  <a:schemeClr val="dk1"/>
                </a:solidFill>
              </a:rPr>
              <a:t>3. </a:t>
            </a:r>
            <a:r>
              <a:rPr b="1" lang="en" sz="1900">
                <a:solidFill>
                  <a:schemeClr val="dk1"/>
                </a:solidFill>
              </a:rPr>
              <a:t>Does your solution require improvements in terms of data or methodology?</a:t>
            </a:r>
            <a:endParaRPr b="1" sz="1900">
              <a:solidFill>
                <a:schemeClr val="dk1"/>
              </a:solidFill>
              <a:highlight>
                <a:schemeClr val="lt1"/>
              </a:highlight>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highlight>
                  <a:srgbClr val="FFFFFF"/>
                </a:highlight>
              </a:rPr>
              <a:t>Since this was an assignment, I did not expose my ML model to increased training time. Thus, a minor change would be increasing the training time, while possibly adjusting the hyperparameters.</a:t>
            </a:r>
            <a:endParaRPr sz="1900">
              <a:solidFill>
                <a:schemeClr val="dk1"/>
              </a:solidFill>
              <a:highlight>
                <a:srgbClr val="FFFFFF"/>
              </a:highlight>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highlight>
                  <a:srgbClr val="FFFFFF"/>
                </a:highlight>
              </a:rPr>
              <a:t>I handled some missing data from the Air Quality Index data I obtained.</a:t>
            </a:r>
            <a:endParaRPr sz="1900">
              <a:solidFill>
                <a:schemeClr val="dk1"/>
              </a:solidFill>
              <a:highlight>
                <a:srgbClr val="FFFFFF"/>
              </a:highlight>
            </a:endParaRPr>
          </a:p>
          <a:p>
            <a:pPr indent="0" lvl="0" marL="457200" rtl="0" algn="l">
              <a:lnSpc>
                <a:spcPct val="150000"/>
              </a:lnSpc>
              <a:spcBef>
                <a:spcPts val="0"/>
              </a:spcBef>
              <a:spcAft>
                <a:spcPts val="0"/>
              </a:spcAft>
              <a:buNone/>
            </a:pPr>
            <a:r>
              <a:rPr lang="en" sz="1900">
                <a:solidFill>
                  <a:schemeClr val="dk1"/>
                </a:solidFill>
                <a:highlight>
                  <a:srgbClr val="FFFFFF"/>
                </a:highlight>
              </a:rPr>
              <a:t>While this does not affect the results of analysis, it would be nice if the data were complete. </a:t>
            </a:r>
            <a:endParaRPr sz="1900">
              <a:solidFill>
                <a:schemeClr val="dk1"/>
              </a:solidFill>
              <a:highlight>
                <a:srgbClr val="FFFFFF"/>
              </a:highlight>
            </a:endParaRPr>
          </a:p>
          <a:p>
            <a:pPr indent="0" lvl="0" marL="0" rtl="0" algn="l">
              <a:lnSpc>
                <a:spcPct val="115000"/>
              </a:lnSpc>
              <a:spcBef>
                <a:spcPts val="0"/>
              </a:spcBef>
              <a:spcAft>
                <a:spcPts val="500"/>
              </a:spcAft>
              <a:buNone/>
            </a:pPr>
            <a:r>
              <a:t/>
            </a:r>
            <a:endParaRPr sz="1900">
              <a:solidFill>
                <a:schemeClr val="dk1"/>
              </a:solidFill>
            </a:endParaRPr>
          </a:p>
        </p:txBody>
      </p:sp>
      <p:sp>
        <p:nvSpPr>
          <p:cNvPr id="118" name="Google Shape;118;p22"/>
          <p:cNvSpPr txBox="1"/>
          <p:nvPr>
            <p:ph type="ctrTitle"/>
          </p:nvPr>
        </p:nvSpPr>
        <p:spPr>
          <a:xfrm>
            <a:off x="249725" y="0"/>
            <a:ext cx="8520600" cy="6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t>Blue Sky Analytics Assignment</a:t>
            </a:r>
            <a:endParaRPr sz="2200"/>
          </a:p>
        </p:txBody>
      </p:sp>
      <p:pic>
        <p:nvPicPr>
          <p:cNvPr id="119" name="Google Shape;119;p22"/>
          <p:cNvPicPr preferRelativeResize="0"/>
          <p:nvPr/>
        </p:nvPicPr>
        <p:blipFill>
          <a:blip r:embed="rId3">
            <a:alphaModFix/>
          </a:blip>
          <a:stretch>
            <a:fillRect/>
          </a:stretch>
        </p:blipFill>
        <p:spPr>
          <a:xfrm>
            <a:off x="6673700" y="-12"/>
            <a:ext cx="1620202" cy="8229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idx="1" type="subTitle"/>
          </p:nvPr>
        </p:nvSpPr>
        <p:spPr>
          <a:xfrm>
            <a:off x="0" y="334625"/>
            <a:ext cx="9144000" cy="4870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chemeClr val="dk1"/>
              </a:solidFill>
            </a:endParaRPr>
          </a:p>
          <a:p>
            <a:pPr indent="0" lvl="0" marL="457200" rtl="0" algn="l">
              <a:lnSpc>
                <a:spcPct val="150000"/>
              </a:lnSpc>
              <a:spcBef>
                <a:spcPts val="0"/>
              </a:spcBef>
              <a:spcAft>
                <a:spcPts val="0"/>
              </a:spcAft>
              <a:buNone/>
            </a:pPr>
            <a:r>
              <a:t/>
            </a:r>
            <a:endParaRPr b="1" sz="1900">
              <a:solidFill>
                <a:schemeClr val="dk1"/>
              </a:solidFill>
            </a:endParaRPr>
          </a:p>
          <a:p>
            <a:pPr indent="0" lvl="0" marL="457200" rtl="0" algn="l">
              <a:lnSpc>
                <a:spcPct val="150000"/>
              </a:lnSpc>
              <a:spcBef>
                <a:spcPts val="0"/>
              </a:spcBef>
              <a:spcAft>
                <a:spcPts val="0"/>
              </a:spcAft>
              <a:buNone/>
            </a:pPr>
            <a:r>
              <a:t/>
            </a:r>
            <a:endParaRPr b="1" sz="1900">
              <a:solidFill>
                <a:schemeClr val="dk1"/>
              </a:solidFill>
            </a:endParaRPr>
          </a:p>
          <a:p>
            <a:pPr indent="0" lvl="0" marL="457200" rtl="0" algn="l">
              <a:lnSpc>
                <a:spcPct val="150000"/>
              </a:lnSpc>
              <a:spcBef>
                <a:spcPts val="0"/>
              </a:spcBef>
              <a:spcAft>
                <a:spcPts val="0"/>
              </a:spcAft>
              <a:buNone/>
            </a:pPr>
            <a:r>
              <a:t/>
            </a:r>
            <a:endParaRPr b="1" sz="1900">
              <a:solidFill>
                <a:schemeClr val="dk1"/>
              </a:solidFill>
            </a:endParaRPr>
          </a:p>
          <a:p>
            <a:pPr indent="457200" lvl="0" marL="457200" rtl="0" algn="l">
              <a:lnSpc>
                <a:spcPct val="150000"/>
              </a:lnSpc>
              <a:spcBef>
                <a:spcPts val="0"/>
              </a:spcBef>
              <a:spcAft>
                <a:spcPts val="0"/>
              </a:spcAft>
              <a:buNone/>
            </a:pPr>
            <a:r>
              <a:rPr b="1" lang="en" sz="2400">
                <a:solidFill>
                  <a:schemeClr val="dk1"/>
                </a:solidFill>
              </a:rPr>
              <a:t> All questions have been successfully answered.</a:t>
            </a:r>
            <a:endParaRPr b="1" sz="2400">
              <a:solidFill>
                <a:schemeClr val="dk1"/>
              </a:solidFill>
            </a:endParaRPr>
          </a:p>
          <a:p>
            <a:pPr indent="0" lvl="0" marL="457200" rtl="0" algn="l">
              <a:lnSpc>
                <a:spcPct val="150000"/>
              </a:lnSpc>
              <a:spcBef>
                <a:spcPts val="0"/>
              </a:spcBef>
              <a:spcAft>
                <a:spcPts val="0"/>
              </a:spcAft>
              <a:buNone/>
            </a:pPr>
            <a:r>
              <a:rPr b="1" lang="en" sz="2400">
                <a:solidFill>
                  <a:schemeClr val="dk1"/>
                </a:solidFill>
              </a:rPr>
              <a:t>Feedback or comments would be welcomed, thank you!</a:t>
            </a:r>
            <a:endParaRPr b="1" sz="2400">
              <a:solidFill>
                <a:schemeClr val="dk1"/>
              </a:solidFill>
            </a:endParaRPr>
          </a:p>
          <a:p>
            <a:pPr indent="0" lvl="0" marL="0" rtl="0" algn="l">
              <a:lnSpc>
                <a:spcPct val="115000"/>
              </a:lnSpc>
              <a:spcBef>
                <a:spcPts val="0"/>
              </a:spcBef>
              <a:spcAft>
                <a:spcPts val="500"/>
              </a:spcAft>
              <a:buNone/>
            </a:pPr>
            <a:r>
              <a:t/>
            </a:r>
            <a:endParaRPr sz="1900">
              <a:solidFill>
                <a:schemeClr val="dk1"/>
              </a:solidFill>
            </a:endParaRPr>
          </a:p>
        </p:txBody>
      </p:sp>
      <p:sp>
        <p:nvSpPr>
          <p:cNvPr id="125" name="Google Shape;125;p23"/>
          <p:cNvSpPr txBox="1"/>
          <p:nvPr>
            <p:ph type="ctrTitle"/>
          </p:nvPr>
        </p:nvSpPr>
        <p:spPr>
          <a:xfrm>
            <a:off x="249725" y="0"/>
            <a:ext cx="8520600" cy="6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t>Blue Sky Analytics Assignment</a:t>
            </a:r>
            <a:endParaRPr sz="2200"/>
          </a:p>
        </p:txBody>
      </p:sp>
      <p:pic>
        <p:nvPicPr>
          <p:cNvPr id="126" name="Google Shape;126;p23"/>
          <p:cNvPicPr preferRelativeResize="0"/>
          <p:nvPr/>
        </p:nvPicPr>
        <p:blipFill>
          <a:blip r:embed="rId3">
            <a:alphaModFix/>
          </a:blip>
          <a:stretch>
            <a:fillRect/>
          </a:stretch>
        </p:blipFill>
        <p:spPr>
          <a:xfrm>
            <a:off x="6673700" y="-12"/>
            <a:ext cx="1620202" cy="8229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subTitle"/>
          </p:nvPr>
        </p:nvSpPr>
        <p:spPr>
          <a:xfrm>
            <a:off x="0" y="185900"/>
            <a:ext cx="9144000" cy="501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chemeClr val="dk1"/>
              </a:solidFill>
            </a:endParaRPr>
          </a:p>
          <a:p>
            <a:pPr indent="-349250" lvl="0" marL="457200" rtl="0" algn="l">
              <a:lnSpc>
                <a:spcPct val="150000"/>
              </a:lnSpc>
              <a:spcBef>
                <a:spcPts val="0"/>
              </a:spcBef>
              <a:spcAft>
                <a:spcPts val="0"/>
              </a:spcAft>
              <a:buClr>
                <a:schemeClr val="dk1"/>
              </a:buClr>
              <a:buSzPts val="1900"/>
              <a:buAutoNum type="arabicPeriod"/>
            </a:pPr>
            <a:r>
              <a:rPr b="1" lang="en" sz="1900">
                <a:solidFill>
                  <a:schemeClr val="dk1"/>
                </a:solidFill>
              </a:rPr>
              <a:t>Summary of your solution</a:t>
            </a:r>
            <a:endParaRPr b="1" sz="1900">
              <a:solidFill>
                <a:schemeClr val="dk1"/>
              </a:solidFill>
            </a:endParaRPr>
          </a:p>
          <a:p>
            <a:pPr indent="0" lvl="0" marL="0" rtl="0" algn="l">
              <a:lnSpc>
                <a:spcPct val="150000"/>
              </a:lnSpc>
              <a:spcBef>
                <a:spcPts val="0"/>
              </a:spcBef>
              <a:spcAft>
                <a:spcPts val="0"/>
              </a:spcAft>
              <a:buNone/>
            </a:pPr>
            <a:r>
              <a:rPr lang="en" sz="1900">
                <a:solidFill>
                  <a:schemeClr val="dk1"/>
                </a:solidFill>
              </a:rPr>
              <a:t>My solution:</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rPr>
              <a:t>Employed India as the regional case study by analysing the most critically hit developing country during the COVID-19 pandemic</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rPr>
              <a:t>Combined satellite data and ground observations to perform exploratory analysis on the air and water quality of India during the pandemic and correlated between changes in ground activities and their environmental impact</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rPr>
              <a:t>Involved machine learning to accurately predict the air quality over the course of the pandemic</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rPr>
              <a:t>Used multiple time-series data and geographic regions to verify my analysis.</a:t>
            </a:r>
            <a:endParaRPr sz="1900">
              <a:solidFill>
                <a:schemeClr val="dk1"/>
              </a:solidFill>
            </a:endParaRPr>
          </a:p>
        </p:txBody>
      </p:sp>
      <p:sp>
        <p:nvSpPr>
          <p:cNvPr id="62" name="Google Shape;62;p14"/>
          <p:cNvSpPr txBox="1"/>
          <p:nvPr>
            <p:ph type="ctrTitle"/>
          </p:nvPr>
        </p:nvSpPr>
        <p:spPr>
          <a:xfrm>
            <a:off x="249725" y="0"/>
            <a:ext cx="8520600" cy="6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t>Blue Sky Analytics Assignment</a:t>
            </a:r>
            <a:endParaRPr sz="2200"/>
          </a:p>
        </p:txBody>
      </p:sp>
      <p:pic>
        <p:nvPicPr>
          <p:cNvPr id="63" name="Google Shape;63;p14"/>
          <p:cNvPicPr preferRelativeResize="0"/>
          <p:nvPr/>
        </p:nvPicPr>
        <p:blipFill>
          <a:blip r:embed="rId3">
            <a:alphaModFix/>
          </a:blip>
          <a:stretch>
            <a:fillRect/>
          </a:stretch>
        </p:blipFill>
        <p:spPr>
          <a:xfrm>
            <a:off x="6673700" y="-12"/>
            <a:ext cx="1620202" cy="8229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subTitle"/>
          </p:nvPr>
        </p:nvSpPr>
        <p:spPr>
          <a:xfrm>
            <a:off x="0" y="185900"/>
            <a:ext cx="9144000" cy="501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rPr b="1" lang="en" sz="1900">
                <a:solidFill>
                  <a:schemeClr val="dk1"/>
                </a:solidFill>
              </a:rPr>
              <a:t>2. Key outcomes or takeaways from your solutions.</a:t>
            </a:r>
            <a:endParaRPr b="1"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rPr>
              <a:t>India was the most critically hit developing country during the COVID-19 pandemic</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rPr>
              <a:t>Mobility, retail and recreation activities dropped drastically during the pandemic and resumed once more after the lockdown measures were relaxed</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rPr>
              <a:t>As a result, air quality, which was previously poor, became better during the lockdown, </a:t>
            </a:r>
            <a:r>
              <a:rPr lang="en" sz="1900">
                <a:solidFill>
                  <a:schemeClr val="dk1"/>
                </a:solidFill>
                <a:highlight>
                  <a:schemeClr val="lt1"/>
                </a:highlight>
              </a:rPr>
              <a:t>signified by a reduction in the monthly average pollutant levels during lockdown.</a:t>
            </a:r>
            <a:endParaRPr sz="1900">
              <a:solidFill>
                <a:schemeClr val="dk1"/>
              </a:solidFill>
              <a:highlight>
                <a:schemeClr val="lt1"/>
              </a:highlight>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highlight>
                  <a:schemeClr val="lt1"/>
                </a:highlight>
              </a:rPr>
              <a:t>The decreased trend in pollutant levels is correlated to the mobility pattern observed during the lockdown </a:t>
            </a:r>
            <a:endParaRPr sz="1900">
              <a:solidFill>
                <a:schemeClr val="dk1"/>
              </a:solidFill>
              <a:highlight>
                <a:schemeClr val="lt1"/>
              </a:highlight>
            </a:endParaRPr>
          </a:p>
        </p:txBody>
      </p:sp>
      <p:sp>
        <p:nvSpPr>
          <p:cNvPr id="69" name="Google Shape;69;p15"/>
          <p:cNvSpPr txBox="1"/>
          <p:nvPr>
            <p:ph type="ctrTitle"/>
          </p:nvPr>
        </p:nvSpPr>
        <p:spPr>
          <a:xfrm>
            <a:off x="249725" y="0"/>
            <a:ext cx="8520600" cy="6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t>Blue Sky Analytics Assignment</a:t>
            </a:r>
            <a:endParaRPr sz="2200"/>
          </a:p>
        </p:txBody>
      </p:sp>
      <p:pic>
        <p:nvPicPr>
          <p:cNvPr id="70" name="Google Shape;70;p15"/>
          <p:cNvPicPr preferRelativeResize="0"/>
          <p:nvPr/>
        </p:nvPicPr>
        <p:blipFill>
          <a:blip r:embed="rId3">
            <a:alphaModFix/>
          </a:blip>
          <a:stretch>
            <a:fillRect/>
          </a:stretch>
        </p:blipFill>
        <p:spPr>
          <a:xfrm>
            <a:off x="6673700" y="-12"/>
            <a:ext cx="1620202" cy="8229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subTitle"/>
          </p:nvPr>
        </p:nvSpPr>
        <p:spPr>
          <a:xfrm>
            <a:off x="0" y="185900"/>
            <a:ext cx="9144000" cy="501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rPr b="1" lang="en" sz="1900">
                <a:solidFill>
                  <a:schemeClr val="dk1"/>
                </a:solidFill>
              </a:rPr>
              <a:t>2. Key outcomes or takeaways from your solutions.</a:t>
            </a:r>
            <a:endParaRPr sz="1900">
              <a:solidFill>
                <a:schemeClr val="dk1"/>
              </a:solidFill>
              <a:highlight>
                <a:schemeClr val="lt1"/>
              </a:highlight>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highlight>
                  <a:schemeClr val="lt1"/>
                </a:highlight>
              </a:rPr>
              <a:t>More than half of the signal was due to the lockdown, with only the highest concentrations of NO2 (due to industrial activity) remaining near the </a:t>
            </a:r>
            <a:r>
              <a:rPr b="1" lang="en" sz="1900">
                <a:solidFill>
                  <a:schemeClr val="dk1"/>
                </a:solidFill>
                <a:highlight>
                  <a:schemeClr val="lt1"/>
                </a:highlight>
              </a:rPr>
              <a:t>orissa region</a:t>
            </a:r>
            <a:r>
              <a:rPr lang="en" sz="1900">
                <a:solidFill>
                  <a:schemeClr val="dk1"/>
                </a:solidFill>
                <a:highlight>
                  <a:schemeClr val="lt1"/>
                </a:highlight>
              </a:rPr>
              <a:t>, where most of the refinery and industrial capability is located as </a:t>
            </a:r>
            <a:r>
              <a:rPr lang="en" sz="1900">
                <a:solidFill>
                  <a:schemeClr val="dk1"/>
                </a:solidFill>
                <a:highlight>
                  <a:schemeClr val="lt1"/>
                </a:highlight>
              </a:rPr>
              <a:t>it would be expected that there would be some industrial activity to support essential services although the activities were far less.</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rPr>
              <a:t>T</a:t>
            </a:r>
            <a:r>
              <a:rPr lang="en" sz="1900">
                <a:solidFill>
                  <a:schemeClr val="dk1"/>
                </a:solidFill>
              </a:rPr>
              <a:t>he air quality degraded once more after the pandemic, with pollutant concentration levels even higher than the levels before lockdown, caused by a great rate of increase in mobility, retail and recreation activities.</a:t>
            </a:r>
            <a:endParaRPr sz="1900">
              <a:solidFill>
                <a:schemeClr val="dk1"/>
              </a:solidFill>
            </a:endParaRPr>
          </a:p>
        </p:txBody>
      </p:sp>
      <p:sp>
        <p:nvSpPr>
          <p:cNvPr id="76" name="Google Shape;76;p16"/>
          <p:cNvSpPr txBox="1"/>
          <p:nvPr>
            <p:ph type="ctrTitle"/>
          </p:nvPr>
        </p:nvSpPr>
        <p:spPr>
          <a:xfrm>
            <a:off x="249725" y="0"/>
            <a:ext cx="8520600" cy="6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t>Blue Sky Analytics Assignment</a:t>
            </a:r>
            <a:endParaRPr sz="2200"/>
          </a:p>
        </p:txBody>
      </p:sp>
      <p:pic>
        <p:nvPicPr>
          <p:cNvPr id="77" name="Google Shape;77;p16"/>
          <p:cNvPicPr preferRelativeResize="0"/>
          <p:nvPr/>
        </p:nvPicPr>
        <p:blipFill>
          <a:blip r:embed="rId3">
            <a:alphaModFix/>
          </a:blip>
          <a:stretch>
            <a:fillRect/>
          </a:stretch>
        </p:blipFill>
        <p:spPr>
          <a:xfrm>
            <a:off x="6673700" y="-12"/>
            <a:ext cx="1620202" cy="8229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subTitle"/>
          </p:nvPr>
        </p:nvSpPr>
        <p:spPr>
          <a:xfrm>
            <a:off x="0" y="185900"/>
            <a:ext cx="9144000" cy="501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rPr b="1" lang="en" sz="1900">
                <a:solidFill>
                  <a:schemeClr val="dk1"/>
                </a:solidFill>
              </a:rPr>
              <a:t>2. Key outcomes or takeaways from your solutions.</a:t>
            </a:r>
            <a:endParaRPr sz="1900">
              <a:solidFill>
                <a:schemeClr val="dk1"/>
              </a:solidFill>
              <a:highlight>
                <a:schemeClr val="lt1"/>
              </a:highlight>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There was a clear trend that pollution level in India falls in the month of July and August. This might be majorly because monsoon season sets in during these months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The pollution level then start rising and reach highest levels in winter months.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I compared the levels for 5 different pollutants this time (NO2, CO, SO2, particulate matter and BTX (</a:t>
            </a:r>
            <a:r>
              <a:rPr lang="en" sz="1900">
                <a:solidFill>
                  <a:schemeClr val="dk1"/>
                </a:solidFill>
                <a:highlight>
                  <a:schemeClr val="lt1"/>
                </a:highlight>
              </a:rPr>
              <a:t>Benzene, Toluene and Xylene)).</a:t>
            </a:r>
            <a:endParaRPr sz="1900">
              <a:solidFill>
                <a:schemeClr val="dk1"/>
              </a:solidFill>
              <a:highlight>
                <a:schemeClr val="lt1"/>
              </a:highlight>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The median values of 2020 are generally less as compared to other years giving us a sense that there might be a reduction on pollution during the year of the pandemic, which objectively agrees with the previous analysis.</a:t>
            </a:r>
            <a:endParaRPr sz="1900">
              <a:solidFill>
                <a:schemeClr val="dk1"/>
              </a:solidFill>
            </a:endParaRPr>
          </a:p>
          <a:p>
            <a:pPr indent="0" lvl="0" marL="0" rtl="0" algn="l">
              <a:lnSpc>
                <a:spcPct val="115000"/>
              </a:lnSpc>
              <a:spcBef>
                <a:spcPts val="500"/>
              </a:spcBef>
              <a:spcAft>
                <a:spcPts val="500"/>
              </a:spcAft>
              <a:buNone/>
            </a:pPr>
            <a:r>
              <a:t/>
            </a:r>
            <a:endParaRPr sz="1900">
              <a:solidFill>
                <a:schemeClr val="dk1"/>
              </a:solidFill>
            </a:endParaRPr>
          </a:p>
        </p:txBody>
      </p:sp>
      <p:sp>
        <p:nvSpPr>
          <p:cNvPr id="83" name="Google Shape;83;p17"/>
          <p:cNvSpPr txBox="1"/>
          <p:nvPr>
            <p:ph type="ctrTitle"/>
          </p:nvPr>
        </p:nvSpPr>
        <p:spPr>
          <a:xfrm>
            <a:off x="249725" y="0"/>
            <a:ext cx="8520600" cy="6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t>Blue Sky Analytics Assignment</a:t>
            </a:r>
            <a:endParaRPr sz="2200"/>
          </a:p>
        </p:txBody>
      </p:sp>
      <p:pic>
        <p:nvPicPr>
          <p:cNvPr id="84" name="Google Shape;84;p17"/>
          <p:cNvPicPr preferRelativeResize="0"/>
          <p:nvPr/>
        </p:nvPicPr>
        <p:blipFill>
          <a:blip r:embed="rId3">
            <a:alphaModFix/>
          </a:blip>
          <a:stretch>
            <a:fillRect/>
          </a:stretch>
        </p:blipFill>
        <p:spPr>
          <a:xfrm>
            <a:off x="6673700" y="-12"/>
            <a:ext cx="1620202" cy="8229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subTitle"/>
          </p:nvPr>
        </p:nvSpPr>
        <p:spPr>
          <a:xfrm>
            <a:off x="0" y="185900"/>
            <a:ext cx="9144000" cy="501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rPr b="1" lang="en" sz="1900">
                <a:solidFill>
                  <a:schemeClr val="dk1"/>
                </a:solidFill>
              </a:rPr>
              <a:t>2. Key outcomes or takeaways from your solutions.</a:t>
            </a:r>
            <a:endParaRPr sz="1900">
              <a:solidFill>
                <a:schemeClr val="dk1"/>
              </a:solidFill>
              <a:highlight>
                <a:schemeClr val="lt1"/>
              </a:highlight>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Comparing the Air Quality Index (AQI) of major Indian cities before and after lockdown showed that the air quality improved after lockdown, signified by a lower AQI value</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I then developed a machine learning model to predict the AQI of Delhi from the end of July, 2020 to June 2021.</a:t>
            </a:r>
            <a:endParaRPr sz="1900">
              <a:solidFill>
                <a:schemeClr val="dk1"/>
              </a:solidFill>
            </a:endParaRPr>
          </a:p>
          <a:p>
            <a:pPr indent="0" lvl="0" marL="457200" rtl="0" algn="l">
              <a:lnSpc>
                <a:spcPct val="115000"/>
              </a:lnSpc>
              <a:spcBef>
                <a:spcPts val="500"/>
              </a:spcBef>
              <a:spcAft>
                <a:spcPts val="0"/>
              </a:spcAft>
              <a:buNone/>
            </a:pPr>
            <a:r>
              <a:rPr lang="en" sz="1900">
                <a:solidFill>
                  <a:schemeClr val="dk1"/>
                </a:solidFill>
              </a:rPr>
              <a:t>The model was able to correctly predict the trend with minimal effort. This would be helpful for evaluating the spread of COVID-19 in the future, which in turn, could be used for evaluating the times and seasons with good or bad air quality and the respective environmental changes.</a:t>
            </a:r>
            <a:endParaRPr sz="1900">
              <a:solidFill>
                <a:schemeClr val="dk1"/>
              </a:solidFill>
            </a:endParaRPr>
          </a:p>
          <a:p>
            <a:pPr indent="0" lvl="0" marL="0" rtl="0" algn="l">
              <a:lnSpc>
                <a:spcPct val="115000"/>
              </a:lnSpc>
              <a:spcBef>
                <a:spcPts val="500"/>
              </a:spcBef>
              <a:spcAft>
                <a:spcPts val="500"/>
              </a:spcAft>
              <a:buNone/>
            </a:pPr>
            <a:r>
              <a:t/>
            </a:r>
            <a:endParaRPr sz="1900">
              <a:solidFill>
                <a:schemeClr val="dk1"/>
              </a:solidFill>
            </a:endParaRPr>
          </a:p>
        </p:txBody>
      </p:sp>
      <p:sp>
        <p:nvSpPr>
          <p:cNvPr id="90" name="Google Shape;90;p18"/>
          <p:cNvSpPr txBox="1"/>
          <p:nvPr>
            <p:ph type="ctrTitle"/>
          </p:nvPr>
        </p:nvSpPr>
        <p:spPr>
          <a:xfrm>
            <a:off x="249725" y="0"/>
            <a:ext cx="8520600" cy="6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t>Blue Sky Analytics Assignment</a:t>
            </a:r>
            <a:endParaRPr sz="2200"/>
          </a:p>
        </p:txBody>
      </p:sp>
      <p:pic>
        <p:nvPicPr>
          <p:cNvPr id="91" name="Google Shape;91;p18"/>
          <p:cNvPicPr preferRelativeResize="0"/>
          <p:nvPr/>
        </p:nvPicPr>
        <p:blipFill>
          <a:blip r:embed="rId3">
            <a:alphaModFix/>
          </a:blip>
          <a:stretch>
            <a:fillRect/>
          </a:stretch>
        </p:blipFill>
        <p:spPr>
          <a:xfrm>
            <a:off x="6673700" y="-12"/>
            <a:ext cx="1620202" cy="8229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subTitle"/>
          </p:nvPr>
        </p:nvSpPr>
        <p:spPr>
          <a:xfrm>
            <a:off x="0" y="185900"/>
            <a:ext cx="9144000" cy="501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rPr b="1" lang="en" sz="1900">
                <a:solidFill>
                  <a:schemeClr val="dk1"/>
                </a:solidFill>
              </a:rPr>
              <a:t>2. Key outcomes or takeaways from your solutions.</a:t>
            </a:r>
            <a:endParaRPr sz="1900">
              <a:solidFill>
                <a:schemeClr val="dk1"/>
              </a:solidFill>
              <a:highlight>
                <a:schemeClr val="lt1"/>
              </a:highlight>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highlight>
                  <a:srgbClr val="FFFFFF"/>
                </a:highlight>
              </a:rPr>
              <a:t>Using remote sensing data, there were improvements in ambient water quality in terms of decreased chlorophyll-a levels for a section of the Tapi River in the Gujrat region of India.</a:t>
            </a:r>
            <a:endParaRPr sz="1900">
              <a:solidFill>
                <a:schemeClr val="dk1"/>
              </a:solidFill>
              <a:highlight>
                <a:srgbClr val="FFFFFF"/>
              </a:highlight>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highlight>
                  <a:srgbClr val="FFFFFF"/>
                </a:highlight>
              </a:rPr>
              <a:t>The closure of anthropogenic and industrial activities, thus resulted in the decline of pollutants concentration in the Tapi River.</a:t>
            </a:r>
            <a:endParaRPr sz="1900">
              <a:solidFill>
                <a:schemeClr val="dk1"/>
              </a:solidFill>
              <a:highlight>
                <a:srgbClr val="FFFFFF"/>
              </a:highlight>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highlight>
                  <a:srgbClr val="FFFFFF"/>
                </a:highlight>
              </a:rPr>
              <a:t>The upsurge in Chlorophyll-a concentration observed may be supported by the fact that the natural river sedimentation can also alter the those levels in water bodies. The flow of sediments is governed by many factors such as precipitation, water and soil conservation projects, reservoirs, etc.</a:t>
            </a:r>
            <a:endParaRPr sz="1900">
              <a:solidFill>
                <a:schemeClr val="dk1"/>
              </a:solidFill>
              <a:highlight>
                <a:srgbClr val="FFFFFF"/>
              </a:highlight>
            </a:endParaRPr>
          </a:p>
          <a:p>
            <a:pPr indent="0" lvl="0" marL="0" rtl="0" algn="l">
              <a:lnSpc>
                <a:spcPct val="115000"/>
              </a:lnSpc>
              <a:spcBef>
                <a:spcPts val="0"/>
              </a:spcBef>
              <a:spcAft>
                <a:spcPts val="500"/>
              </a:spcAft>
              <a:buNone/>
            </a:pPr>
            <a:r>
              <a:t/>
            </a:r>
            <a:endParaRPr sz="1900">
              <a:solidFill>
                <a:schemeClr val="dk1"/>
              </a:solidFill>
            </a:endParaRPr>
          </a:p>
        </p:txBody>
      </p:sp>
      <p:sp>
        <p:nvSpPr>
          <p:cNvPr id="97" name="Google Shape;97;p19"/>
          <p:cNvSpPr txBox="1"/>
          <p:nvPr>
            <p:ph type="ctrTitle"/>
          </p:nvPr>
        </p:nvSpPr>
        <p:spPr>
          <a:xfrm>
            <a:off x="249725" y="0"/>
            <a:ext cx="8520600" cy="6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t>Blue Sky Analytics Assignment</a:t>
            </a:r>
            <a:endParaRPr sz="2200"/>
          </a:p>
        </p:txBody>
      </p:sp>
      <p:pic>
        <p:nvPicPr>
          <p:cNvPr id="98" name="Google Shape;98;p19"/>
          <p:cNvPicPr preferRelativeResize="0"/>
          <p:nvPr/>
        </p:nvPicPr>
        <p:blipFill>
          <a:blip r:embed="rId3">
            <a:alphaModFix/>
          </a:blip>
          <a:stretch>
            <a:fillRect/>
          </a:stretch>
        </p:blipFill>
        <p:spPr>
          <a:xfrm>
            <a:off x="6673700" y="-12"/>
            <a:ext cx="1620202" cy="822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subTitle"/>
          </p:nvPr>
        </p:nvSpPr>
        <p:spPr>
          <a:xfrm>
            <a:off x="0" y="185900"/>
            <a:ext cx="9144000" cy="501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rPr b="1" lang="en" sz="1900">
                <a:solidFill>
                  <a:schemeClr val="dk1"/>
                </a:solidFill>
              </a:rPr>
              <a:t>2. Key outcomes or takeaways from your solutions.</a:t>
            </a:r>
            <a:endParaRPr sz="1900">
              <a:solidFill>
                <a:schemeClr val="dk1"/>
              </a:solidFill>
              <a:highlight>
                <a:schemeClr val="lt1"/>
              </a:highlight>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highlight>
                  <a:srgbClr val="FFFFFF"/>
                </a:highlight>
              </a:rPr>
              <a:t>An average decrease of chlorophyll-a (NDCI) concentrations during lockdown compared to the pre-lockdown period despite the domestic wastewater continuing to drain into the Tapi River showed that the major deteriorating factor of the river is the industrial sewage discharge and other outdoor activities, which severely declined during the lockdown measures, hence severe pollution stopped</a:t>
            </a:r>
            <a:endParaRPr sz="1900">
              <a:solidFill>
                <a:schemeClr val="dk1"/>
              </a:solidFill>
              <a:highlight>
                <a:srgbClr val="FFFFFF"/>
              </a:highlight>
            </a:endParaRPr>
          </a:p>
          <a:p>
            <a:pPr indent="0" lvl="0" marL="0" rtl="0" algn="l">
              <a:lnSpc>
                <a:spcPct val="115000"/>
              </a:lnSpc>
              <a:spcBef>
                <a:spcPts val="0"/>
              </a:spcBef>
              <a:spcAft>
                <a:spcPts val="500"/>
              </a:spcAft>
              <a:buNone/>
            </a:pPr>
            <a:r>
              <a:t/>
            </a:r>
            <a:endParaRPr sz="1900">
              <a:solidFill>
                <a:schemeClr val="dk1"/>
              </a:solidFill>
            </a:endParaRPr>
          </a:p>
        </p:txBody>
      </p:sp>
      <p:sp>
        <p:nvSpPr>
          <p:cNvPr id="104" name="Google Shape;104;p20"/>
          <p:cNvSpPr txBox="1"/>
          <p:nvPr>
            <p:ph type="ctrTitle"/>
          </p:nvPr>
        </p:nvSpPr>
        <p:spPr>
          <a:xfrm>
            <a:off x="249725" y="0"/>
            <a:ext cx="8520600" cy="6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t>Blue Sky Analytics Assignment</a:t>
            </a:r>
            <a:endParaRPr sz="2200"/>
          </a:p>
        </p:txBody>
      </p:sp>
      <p:pic>
        <p:nvPicPr>
          <p:cNvPr id="105" name="Google Shape;105;p20"/>
          <p:cNvPicPr preferRelativeResize="0"/>
          <p:nvPr/>
        </p:nvPicPr>
        <p:blipFill>
          <a:blip r:embed="rId3">
            <a:alphaModFix/>
          </a:blip>
          <a:stretch>
            <a:fillRect/>
          </a:stretch>
        </p:blipFill>
        <p:spPr>
          <a:xfrm>
            <a:off x="6673700" y="-12"/>
            <a:ext cx="1620202" cy="822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subTitle"/>
          </p:nvPr>
        </p:nvSpPr>
        <p:spPr>
          <a:xfrm>
            <a:off x="0" y="185900"/>
            <a:ext cx="9144000" cy="501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rPr b="1" lang="en" sz="1900">
                <a:solidFill>
                  <a:schemeClr val="dk1"/>
                </a:solidFill>
              </a:rPr>
              <a:t>3</a:t>
            </a:r>
            <a:r>
              <a:rPr b="1" lang="en" sz="1900">
                <a:solidFill>
                  <a:schemeClr val="dk1"/>
                </a:solidFill>
              </a:rPr>
              <a:t>. </a:t>
            </a:r>
            <a:r>
              <a:rPr b="1" lang="en" sz="1900">
                <a:solidFill>
                  <a:schemeClr val="dk1"/>
                </a:solidFill>
              </a:rPr>
              <a:t>How did your solution involve geospatial data?</a:t>
            </a:r>
            <a:endParaRPr b="1" sz="1900">
              <a:solidFill>
                <a:schemeClr val="dk1"/>
              </a:solidFill>
              <a:highlight>
                <a:schemeClr val="lt1"/>
              </a:highlight>
            </a:endParaRPr>
          </a:p>
          <a:p>
            <a:pPr indent="0" lvl="0" marL="457200" rtl="0" algn="l">
              <a:lnSpc>
                <a:spcPct val="150000"/>
              </a:lnSpc>
              <a:spcBef>
                <a:spcPts val="0"/>
              </a:spcBef>
              <a:spcAft>
                <a:spcPts val="0"/>
              </a:spcAft>
              <a:buNone/>
            </a:pPr>
            <a:r>
              <a:rPr lang="en" sz="1900">
                <a:solidFill>
                  <a:schemeClr val="dk1"/>
                </a:solidFill>
                <a:highlight>
                  <a:srgbClr val="FFFFFF"/>
                </a:highlight>
              </a:rPr>
              <a:t>I employed geospatial data for every stage of analysis;</a:t>
            </a:r>
            <a:endParaRPr sz="1900">
              <a:solidFill>
                <a:schemeClr val="dk1"/>
              </a:solidFill>
              <a:highlight>
                <a:srgbClr val="FFFFFF"/>
              </a:highlight>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highlight>
                  <a:srgbClr val="FFFFFF"/>
                </a:highlight>
              </a:rPr>
              <a:t>I applied geospatial analysis using the world map to visualise countries with the biggest hits during the COVID-19 pandemic, thus identifying India.</a:t>
            </a:r>
            <a:endParaRPr sz="1900">
              <a:solidFill>
                <a:schemeClr val="dk1"/>
              </a:solidFill>
              <a:highlight>
                <a:srgbClr val="FFFFFF"/>
              </a:highlight>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highlight>
                  <a:srgbClr val="FFFFFF"/>
                </a:highlight>
              </a:rPr>
              <a:t>I used geospatial geojson data of South Asian countries to analyse and present a heat map of the pollutant levels of NO2 and CO around every region in India</a:t>
            </a:r>
            <a:endParaRPr sz="1900">
              <a:solidFill>
                <a:schemeClr val="dk1"/>
              </a:solidFill>
              <a:highlight>
                <a:srgbClr val="FFFFFF"/>
              </a:highlight>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highlight>
                  <a:srgbClr val="FFFFFF"/>
                </a:highlight>
              </a:rPr>
              <a:t>I set up openstreetmap and stamen toner map views to inspect the Air Quality Index of different cities in India in real-time.</a:t>
            </a:r>
            <a:endParaRPr sz="1900">
              <a:solidFill>
                <a:schemeClr val="dk1"/>
              </a:solidFill>
              <a:highlight>
                <a:srgbClr val="FFFFFF"/>
              </a:highlight>
            </a:endParaRPr>
          </a:p>
          <a:p>
            <a:pPr indent="-349250" lvl="0" marL="457200" rtl="0" algn="l">
              <a:lnSpc>
                <a:spcPct val="150000"/>
              </a:lnSpc>
              <a:spcBef>
                <a:spcPts val="0"/>
              </a:spcBef>
              <a:spcAft>
                <a:spcPts val="0"/>
              </a:spcAft>
              <a:buClr>
                <a:schemeClr val="dk1"/>
              </a:buClr>
              <a:buSzPts val="1900"/>
              <a:buChar char="-"/>
            </a:pPr>
            <a:r>
              <a:rPr lang="en" sz="1900">
                <a:solidFill>
                  <a:schemeClr val="dk1"/>
                </a:solidFill>
                <a:highlight>
                  <a:srgbClr val="FFFFFF"/>
                </a:highlight>
              </a:rPr>
              <a:t>I used geospatial data to analyse the water quality (NDCI levels) of Tapi river in India </a:t>
            </a:r>
            <a:endParaRPr sz="1900">
              <a:solidFill>
                <a:schemeClr val="dk1"/>
              </a:solidFill>
              <a:highlight>
                <a:srgbClr val="FFFFFF"/>
              </a:highlight>
            </a:endParaRPr>
          </a:p>
          <a:p>
            <a:pPr indent="0" lvl="0" marL="0" rtl="0" algn="l">
              <a:lnSpc>
                <a:spcPct val="115000"/>
              </a:lnSpc>
              <a:spcBef>
                <a:spcPts val="0"/>
              </a:spcBef>
              <a:spcAft>
                <a:spcPts val="500"/>
              </a:spcAft>
              <a:buNone/>
            </a:pPr>
            <a:r>
              <a:t/>
            </a:r>
            <a:endParaRPr sz="1900">
              <a:solidFill>
                <a:schemeClr val="dk1"/>
              </a:solidFill>
            </a:endParaRPr>
          </a:p>
        </p:txBody>
      </p:sp>
      <p:sp>
        <p:nvSpPr>
          <p:cNvPr id="111" name="Google Shape;111;p21"/>
          <p:cNvSpPr txBox="1"/>
          <p:nvPr>
            <p:ph type="ctrTitle"/>
          </p:nvPr>
        </p:nvSpPr>
        <p:spPr>
          <a:xfrm>
            <a:off x="249725" y="0"/>
            <a:ext cx="8520600" cy="64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t>Blue Sky Analytics Assignment</a:t>
            </a:r>
            <a:endParaRPr sz="2200"/>
          </a:p>
        </p:txBody>
      </p:sp>
      <p:pic>
        <p:nvPicPr>
          <p:cNvPr id="112" name="Google Shape;112;p21"/>
          <p:cNvPicPr preferRelativeResize="0"/>
          <p:nvPr/>
        </p:nvPicPr>
        <p:blipFill>
          <a:blip r:embed="rId3">
            <a:alphaModFix/>
          </a:blip>
          <a:stretch>
            <a:fillRect/>
          </a:stretch>
        </p:blipFill>
        <p:spPr>
          <a:xfrm>
            <a:off x="6673700" y="-12"/>
            <a:ext cx="1620202" cy="8229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