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 SemiBold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SemiBold-bold.fntdata"/><Relationship Id="rId41" Type="http://schemas.openxmlformats.org/officeDocument/2006/relationships/font" Target="fonts/MontserratSemiBold-regular.fntdata"/><Relationship Id="rId44" Type="http://schemas.openxmlformats.org/officeDocument/2006/relationships/font" Target="fonts/MontserratSemiBold-boldItalic.fntdata"/><Relationship Id="rId43" Type="http://schemas.openxmlformats.org/officeDocument/2006/relationships/font" Target="fonts/MontserratSemiBold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4d010368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4d010368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3d49d7757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3d49d7757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399f859a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399f859a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372a4ca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372a4ca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3d49d7757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3d49d7757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4d01036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4d01036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4d010368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4d010368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d010368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4d010368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4dbc63b3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4dbc63b3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399f859a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399f859a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72a4ca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72a4ca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4d010368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4d010368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4d010368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4d010368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372a4ca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372a4ca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3cda00a1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3cda00a1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4d01036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4d01036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99f859a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99f859a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4a53636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4a5363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4a53636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4a53636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399f859a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399f859a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399f859a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399f859a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d49d7757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d49d7757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4d010368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4d010368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372a4ca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372a4ca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3d69d18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3d69d18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3d49d7757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3d49d7757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3d49d7757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3d49d7757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2bbae29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2bbae29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d010368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d010368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3d49d775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3d49d775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4d0103682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4d010368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d0103682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4d0103682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4d0103682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4d0103682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399f859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399f859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hyperlink" Target="https://github.com/xournalpp/xournalpp/tree/master/src/und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toRJakeYIKA" TargetMode="External"/><Relationship Id="rId4" Type="http://schemas.openxmlformats.org/officeDocument/2006/relationships/image" Target="../media/image1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devmedia.com.br/pilhas-fundamentos-e-implementacao-da-estrutura-em-java/28241" TargetMode="External"/><Relationship Id="rId4" Type="http://schemas.openxmlformats.org/officeDocument/2006/relationships/hyperlink" Target="https://www.devmedia.com.br/como-trabalhar-com-a-classe-stack/2966" TargetMode="External"/><Relationship Id="rId5" Type="http://schemas.openxmlformats.org/officeDocument/2006/relationships/hyperlink" Target="https://www.cos.ufrj.br/~rfarias/cos121/pilhas.html" TargetMode="External"/><Relationship Id="rId6" Type="http://schemas.openxmlformats.org/officeDocument/2006/relationships/hyperlink" Target="https://www.treinaweb.com.br/blog/o-que-e-e-como-funciona-a-estrutura-de-dados-pilha" TargetMode="External"/><Relationship Id="rId7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jp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895475" y="1575150"/>
            <a:ext cx="79398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</a:t>
            </a:r>
            <a:r>
              <a:rPr lang="pt-BR" sz="3700">
                <a:latin typeface="Montserrat SemiBold"/>
                <a:ea typeface="Montserrat SemiBold"/>
                <a:cs typeface="Montserrat SemiBold"/>
                <a:sym typeface="Montserrat SemiBold"/>
              </a:rPr>
              <a:t>ESTRUTURA DE DADOS</a:t>
            </a:r>
            <a:endParaRPr sz="3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           </a:t>
            </a:r>
            <a:r>
              <a:rPr b="1" lang="pt-BR" sz="3700">
                <a:highlight>
                  <a:schemeClr val="lt2"/>
                </a:highlight>
              </a:rPr>
              <a:t> </a:t>
            </a:r>
            <a:r>
              <a:rPr lang="pt-BR" sz="3300">
                <a:solidFill>
                  <a:schemeClr val="dk1"/>
                </a:solidFill>
                <a:highlight>
                  <a:schemeClr val="lt2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AeG2</a:t>
            </a:r>
            <a:r>
              <a:rPr lang="pt-BR" sz="3300">
                <a:highlight>
                  <a:schemeClr val="lt2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pt-BR" sz="33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pt-BR" sz="3300">
                <a:highlight>
                  <a:schemeClr val="dk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Pilhas</a:t>
            </a:r>
            <a:r>
              <a:rPr lang="pt-BR" sz="3300">
                <a:highlight>
                  <a:schemeClr val="accen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pt-BR" sz="3600">
                <a:highlight>
                  <a:schemeClr val="accen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endParaRPr sz="3600">
              <a:highlight>
                <a:schemeClr val="accent1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0" y="4402375"/>
            <a:ext cx="91440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000000"/>
                </a:highlight>
              </a:rPr>
              <a:t>Integrantes: Cassio Ceolin Júnior, Daniel, Emanuelle Leães Alves, Everton, Guilherme.</a:t>
            </a:r>
            <a:endParaRPr sz="1600"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3663575"/>
            <a:ext cx="91440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Engenharia de Software – UNIPAMPA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Campus Tecnológico do Alegrete – RS – Brasil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0" y="429500"/>
            <a:ext cx="91440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Motivação</a:t>
            </a:r>
            <a:endParaRPr b="1" sz="3000"/>
          </a:p>
        </p:txBody>
      </p:sp>
      <p:sp>
        <p:nvSpPr>
          <p:cNvPr id="256" name="Google Shape;256;p22"/>
          <p:cNvSpPr txBox="1"/>
          <p:nvPr/>
        </p:nvSpPr>
        <p:spPr>
          <a:xfrm>
            <a:off x="171950" y="1531350"/>
            <a:ext cx="87474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pt-BR" sz="1800">
                <a:solidFill>
                  <a:schemeClr val="lt1"/>
                </a:solidFill>
              </a:rPr>
              <a:t>A mesma máquina que faz a</a:t>
            </a:r>
            <a:r>
              <a:rPr b="1" lang="pt-BR" sz="1800">
                <a:solidFill>
                  <a:schemeClr val="lt1"/>
                </a:solidFill>
              </a:rPr>
              <a:t> </a:t>
            </a:r>
            <a:r>
              <a:rPr b="1" lang="pt-BR" sz="1800">
                <a:solidFill>
                  <a:srgbClr val="9FC5E8"/>
                </a:solidFill>
              </a:rPr>
              <a:t>montagem</a:t>
            </a:r>
            <a:r>
              <a:rPr lang="pt-BR" sz="1800">
                <a:solidFill>
                  <a:schemeClr val="lt1"/>
                </a:solidFill>
              </a:rPr>
              <a:t> é capaz de</a:t>
            </a:r>
            <a:r>
              <a:rPr b="1" lang="pt-BR" sz="1800">
                <a:solidFill>
                  <a:schemeClr val="lt1"/>
                </a:solidFill>
              </a:rPr>
              <a:t> trocar uma peça</a:t>
            </a:r>
            <a:r>
              <a:rPr lang="pt-BR" sz="1800">
                <a:solidFill>
                  <a:schemeClr val="lt1"/>
                </a:solidFill>
              </a:rPr>
              <a:t> quebrada de um produto já montado.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pt-BR" sz="1800">
                <a:solidFill>
                  <a:schemeClr val="lt1"/>
                </a:solidFill>
              </a:rPr>
              <a:t>O que a máquina faz é</a:t>
            </a:r>
            <a:r>
              <a:rPr b="1" lang="pt-BR" sz="1800">
                <a:solidFill>
                  <a:schemeClr val="lt1"/>
                </a:solidFill>
              </a:rPr>
              <a:t> </a:t>
            </a:r>
            <a:r>
              <a:rPr b="1" lang="pt-BR" sz="1800">
                <a:solidFill>
                  <a:srgbClr val="9FC5E8"/>
                </a:solidFill>
              </a:rPr>
              <a:t>desmontar</a:t>
            </a:r>
            <a:r>
              <a:rPr lang="pt-BR" sz="1800">
                <a:solidFill>
                  <a:schemeClr val="lt1"/>
                </a:solidFill>
              </a:rPr>
              <a:t> o produto até chegar na peça defeituosa, trocá-la e então depois recolocar as peças que foram retiradas. Isso também é feito com o uso da pilha de peças.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0" y="382725"/>
            <a:ext cx="91440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Motivação</a:t>
            </a:r>
            <a:endParaRPr b="1" sz="3000"/>
          </a:p>
        </p:txBody>
      </p:sp>
      <p:sp>
        <p:nvSpPr>
          <p:cNvPr id="262" name="Google Shape;262;p23"/>
          <p:cNvSpPr txBox="1"/>
          <p:nvPr/>
        </p:nvSpPr>
        <p:spPr>
          <a:xfrm>
            <a:off x="190650" y="1278850"/>
            <a:ext cx="86631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Algoritmo que a máquina montadora implementa para fazer a manutenção de um produto com defeito: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1) Retirar e empilhar peça por peça do produto até chegar na peça defeituosa.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2) Retirar a peça defeituosa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3) Colocar uma peça nova sem defeitos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4) Desempilhar e montar peça por peça do topo da pilha até a pilha ficar vazia.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2428875" y="761460"/>
            <a:ext cx="4286400" cy="52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291A1"/>
              </a:gs>
              <a:gs pos="100000">
                <a:srgbClr val="BAD6E4"/>
              </a:gs>
            </a:gsLst>
            <a:lin ang="16200038" scaled="0"/>
          </a:gradFill>
          <a:ln cap="flat" cmpd="sng" w="9525">
            <a:solidFill>
              <a:srgbClr val="748C9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Guia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2428849" y="296220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Implementação </a:t>
            </a:r>
            <a:r>
              <a:rPr b="1" lang="pt-BR" sz="2100">
                <a:solidFill>
                  <a:srgbClr val="FFFFFF"/>
                </a:solidFill>
              </a:rPr>
              <a:t>Prática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2428848" y="3519462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FF"/>
                </a:solidFill>
              </a:rPr>
              <a:t>Exemplos de Uso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2428801" y="184735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Motivação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2428762" y="2404660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2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uncionamento</a:t>
            </a:r>
            <a:endParaRPr b="1" i="0" sz="21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2428762" y="4077064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2428876" y="128985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</a:t>
            </a: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1052550" y="508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Funcionamento</a:t>
            </a:r>
            <a:endParaRPr b="1" sz="3000"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987325" y="1564825"/>
            <a:ext cx="78864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Pilha é uma estrutura de dados que 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elemento inserido é o primeiro a ser acessado e retirado da estrutura, no caso para que consiga acessar o penúltimo elemento deve-se remover 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elemento e assim se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dá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o processo até 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elemento presente dentro da pilha.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1052550" y="41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Funcionamento</a:t>
            </a:r>
            <a:endParaRPr b="1" sz="3000"/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324975" y="1602425"/>
            <a:ext cx="8556000" cy="27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Na pilha em apenas em uma das extremidades que é chamada de </a:t>
            </a: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é realizada as operações de manipulações de dados sendo que o top sempre aponta para o último elemento da pilha, a pilha se torna vazia quando o ponteiro do top é apontado para NULL,  também a outra extremidade é chamada de base onde os elementos adicionados por primeiro acabam ficando.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1190350" y="170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Funcionamento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0" y="1477150"/>
            <a:ext cx="3634524" cy="35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675" y="1860725"/>
            <a:ext cx="5202200" cy="24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1052550" y="343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Funcionamento</a:t>
            </a:r>
            <a:endParaRPr b="1" sz="3000"/>
          </a:p>
        </p:txBody>
      </p:sp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658875" y="1445300"/>
            <a:ext cx="81510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Possui dois conceitos de pilha sendo: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115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Pilha estática: É uma pilha já tendo seu espaço na memória definido para o armazenamento de dados, assim não sendo necessário o uso de funções para reservar memória durante a execução.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115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Pilha dinâmica: É uma pilha que utiliza de funções que alocam espaço durante  o funcionamento do programa, sendo possível adicionar novos elementos até o espaço da memória do computador estar cheia.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1013025" y="12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Funcionamento</a:t>
            </a:r>
            <a:endParaRPr b="1" sz="3000"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340050" y="1519675"/>
            <a:ext cx="33264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Inserção(Push);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Remoção(Pop);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Acessar o elemento(Top).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75" y="1519675"/>
            <a:ext cx="4929152" cy="3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/>
        </p:nvSpPr>
        <p:spPr>
          <a:xfrm>
            <a:off x="1400425" y="935175"/>
            <a:ext cx="71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a  manipulação da pilha é utilizada as  seguintes operações: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1134600" y="315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Funcionamento</a:t>
            </a:r>
            <a:endParaRPr b="1" sz="3000"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750125" y="1229200"/>
            <a:ext cx="76440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307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boolean isEmpty()</a:t>
            </a:r>
            <a:r>
              <a:rPr lang="pt-BR" sz="6307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307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– retorna true se a pilha está vazia ou false caso contrário;</a:t>
            </a:r>
            <a:endParaRPr sz="6307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307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 size()</a:t>
            </a:r>
            <a:r>
              <a:rPr lang="pt-BR" sz="6307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307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– retorna o número de elementos;</a:t>
            </a:r>
            <a:endParaRPr sz="6307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307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</a:t>
            </a:r>
            <a:r>
              <a:rPr lang="pt-BR" sz="6307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307">
                <a:latin typeface="Arial"/>
                <a:ea typeface="Arial"/>
                <a:cs typeface="Arial"/>
                <a:sym typeface="Arial"/>
              </a:rPr>
              <a:t>– retorna uma String com todos os elementos;</a:t>
            </a:r>
            <a:endParaRPr sz="63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307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boolean push(Object info) </a:t>
            </a:r>
            <a:r>
              <a:rPr lang="pt-BR" sz="6307">
                <a:latin typeface="Arial"/>
                <a:ea typeface="Arial"/>
                <a:cs typeface="Arial"/>
                <a:sym typeface="Arial"/>
              </a:rPr>
              <a:t>– insere elemento no topo;</a:t>
            </a:r>
            <a:endParaRPr sz="63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30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 pop() </a:t>
            </a:r>
            <a:r>
              <a:rPr lang="pt-BR" sz="6307">
                <a:latin typeface="Arial"/>
                <a:ea typeface="Arial"/>
                <a:cs typeface="Arial"/>
                <a:sym typeface="Arial"/>
              </a:rPr>
              <a:t>– remove o elemento do topo;</a:t>
            </a:r>
            <a:endParaRPr sz="63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6307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Object top()</a:t>
            </a:r>
            <a:r>
              <a:rPr lang="pt-BR" sz="6307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– retorna o topo da pilha </a:t>
            </a:r>
            <a:r>
              <a:rPr b="1" lang="pt-BR" sz="6307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sem removê-lo.</a:t>
            </a:r>
            <a:endParaRPr b="1" sz="6307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25" y="8136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</a:t>
            </a: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 Pilha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/>
          <p:nvPr/>
        </p:nvSpPr>
        <p:spPr>
          <a:xfrm>
            <a:off x="2428875" y="794385"/>
            <a:ext cx="4286400" cy="52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291A1"/>
              </a:gs>
              <a:gs pos="100000">
                <a:srgbClr val="BAD6E4"/>
              </a:gs>
            </a:gsLst>
            <a:lin ang="16200038" scaled="0"/>
          </a:gradFill>
          <a:ln cap="flat" cmpd="sng" w="9525">
            <a:solidFill>
              <a:srgbClr val="748C9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Guia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2428924" y="2990280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Implementação </a:t>
            </a:r>
            <a:r>
              <a:rPr b="1" lang="pt-BR" sz="2100">
                <a:solidFill>
                  <a:srgbClr val="FFFF00"/>
                </a:solidFill>
              </a:rPr>
              <a:t>Prática</a:t>
            </a:r>
            <a:endParaRPr b="1" i="0" sz="21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2428923" y="3547537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FF"/>
                </a:solidFill>
              </a:rPr>
              <a:t>Exemplos de Uso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2428876" y="1875430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Motivação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2428837" y="243273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uncionamento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2428837" y="4105139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2428926" y="127970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</a:t>
            </a: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2428875" y="794385"/>
            <a:ext cx="4286400" cy="52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291A1"/>
              </a:gs>
              <a:gs pos="100000">
                <a:srgbClr val="BAD6E4"/>
              </a:gs>
            </a:gsLst>
            <a:lin ang="16200038" scaled="0"/>
          </a:gradFill>
          <a:ln cap="flat" cmpd="sng" w="9525">
            <a:solidFill>
              <a:srgbClr val="748C9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Guia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2428849" y="2990280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Implementação </a:t>
            </a:r>
            <a:r>
              <a:rPr b="1" lang="pt-BR" sz="2100">
                <a:solidFill>
                  <a:srgbClr val="FFFFFF"/>
                </a:solidFill>
              </a:rPr>
              <a:t>Prática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2428848" y="3547537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FF"/>
                </a:solidFill>
              </a:rPr>
              <a:t>Exemplos de Uso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2428801" y="132365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i="0" sz="21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2428762" y="243273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uncionamento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428762" y="4105139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2428887" y="187778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Motivação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1135750" y="218500"/>
            <a:ext cx="70389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/>
              <a:t>Implementação Prática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1297500" y="926850"/>
            <a:ext cx="70389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Stack pilha 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D1949E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Stack(); </a:t>
            </a:r>
            <a:r>
              <a:rPr lang="pt-BR" sz="1500">
                <a:solidFill>
                  <a:srgbClr val="998066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 Classe Pilha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998066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 Ver artigo geração de </a:t>
            </a:r>
            <a:r>
              <a:rPr lang="pt-BR" sz="1500">
                <a:solidFill>
                  <a:srgbClr val="998066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números</a:t>
            </a:r>
            <a:r>
              <a:rPr lang="pt-BR" sz="1500">
                <a:solidFill>
                  <a:srgbClr val="998066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randômicos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Random random 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D1949E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Random(); </a:t>
            </a:r>
            <a:endParaRPr sz="15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998066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//Alimenta a pilha com números inteiros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1949E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>
                <a:solidFill>
                  <a:srgbClr val="D1949E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0;i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10;i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endParaRPr sz="15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998066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 Insere na pilha números aleatórios de 0 a 100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System.</a:t>
            </a:r>
            <a:r>
              <a:rPr lang="pt-BR" sz="1500">
                <a:solidFill>
                  <a:srgbClr val="D1949E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500">
                <a:solidFill>
                  <a:srgbClr val="BDE052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"Inserindo na pilha: "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pilha.push(random.nextInt(100))); } </a:t>
            </a:r>
            <a:endParaRPr sz="15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998066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 Retira da pilha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1949E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>
                <a:solidFill>
                  <a:srgbClr val="D1949E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0;i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10;i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){ System.</a:t>
            </a:r>
            <a:r>
              <a:rPr lang="pt-BR" sz="1500">
                <a:solidFill>
                  <a:srgbClr val="D1949E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500">
                <a:solidFill>
                  <a:srgbClr val="BDE052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"Retirando da pilha: "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F5B83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pilha.pop()); } }</a:t>
            </a:r>
            <a:endParaRPr sz="15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1145100" y="246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pt-BR" sz="3000"/>
              <a:t>Implementação Prática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4404300" y="1419525"/>
            <a:ext cx="356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Retirando da pilha: 95 Retirando da pilha: 23 Retirando da pilha: 16 Retirando da pilha: 96 Retirando da pilha: 86 Retirando da pilha: 52 Retirando da pilha: 31 Retirando da pilha: 53 Retirando da pilha: 78 Retirando da pilha: 44</a:t>
            </a:r>
            <a:endParaRPr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1297500" y="1415150"/>
            <a:ext cx="356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Inserindo na pilha: 44 Inserindo na pilha: 78 Inserindo na pilha: 53 Inserindo na pilha: 31 Inserindo na pilha: 52 Inserindo na pilha: 86 Inserindo na pilha: 96 Inserindo na pilha: 16 Inserindo na pilha: 23 Inserindo na pilha: 95</a:t>
            </a:r>
            <a:endParaRPr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1182525" y="209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Implementação Prática</a:t>
            </a:r>
            <a:endParaRPr b="1" sz="3000"/>
          </a:p>
        </p:txBody>
      </p:sp>
      <p:pic>
        <p:nvPicPr>
          <p:cNvPr id="343" name="Google Shape;3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650" y="1079250"/>
            <a:ext cx="3779700" cy="39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750" y="1079250"/>
            <a:ext cx="3792449" cy="39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1132750" y="227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/>
              <a:t>Implementação Prática</a:t>
            </a:r>
            <a:endParaRPr sz="2160"/>
          </a:p>
        </p:txBody>
      </p: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750" y="1052700"/>
            <a:ext cx="3881124" cy="40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700" y="1052700"/>
            <a:ext cx="3727975" cy="4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1145100" y="181075"/>
            <a:ext cx="70389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/>
              <a:t>Implementação Prática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50" y="1102250"/>
            <a:ext cx="3772115" cy="38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0625" y="1102250"/>
            <a:ext cx="4047100" cy="38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/>
          <p:nvPr/>
        </p:nvSpPr>
        <p:spPr>
          <a:xfrm>
            <a:off x="2428875" y="794385"/>
            <a:ext cx="4286400" cy="52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291A1"/>
              </a:gs>
              <a:gs pos="100000">
                <a:srgbClr val="BAD6E4"/>
              </a:gs>
            </a:gsLst>
            <a:lin ang="16200038" scaled="0"/>
          </a:gradFill>
          <a:ln cap="flat" cmpd="sng" w="9525">
            <a:solidFill>
              <a:srgbClr val="748C9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Guia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428924" y="295285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Implementação </a:t>
            </a:r>
            <a:r>
              <a:rPr b="1" lang="pt-BR" sz="2100">
                <a:solidFill>
                  <a:srgbClr val="FFFFFF"/>
                </a:solidFill>
              </a:rPr>
              <a:t>Prática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2428923" y="3510112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00"/>
                </a:solidFill>
              </a:rPr>
              <a:t>Exemplos de Uso</a:t>
            </a:r>
            <a:endParaRPr b="1" i="0" sz="21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2428876" y="183800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Motivação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2428837" y="2395310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uncionamento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2428837" y="4067714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2428801" y="128050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</a:t>
            </a: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type="title"/>
          </p:nvPr>
        </p:nvSpPr>
        <p:spPr>
          <a:xfrm>
            <a:off x="1297500" y="364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Exemplos de uso</a:t>
            </a:r>
            <a:endParaRPr b="1" sz="3000"/>
          </a:p>
        </p:txBody>
      </p:sp>
      <p:sp>
        <p:nvSpPr>
          <p:cNvPr id="376" name="Google Shape;376;p38"/>
          <p:cNvSpPr txBox="1"/>
          <p:nvPr>
            <p:ph idx="1" type="body"/>
          </p:nvPr>
        </p:nvSpPr>
        <p:spPr>
          <a:xfrm>
            <a:off x="1052550" y="869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Editor de texto Xournal++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5121775" y="1912525"/>
            <a:ext cx="594000" cy="50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00" y="1387525"/>
            <a:ext cx="5180651" cy="35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031" y="1387525"/>
            <a:ext cx="2582143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/>
          <p:nvPr/>
        </p:nvSpPr>
        <p:spPr>
          <a:xfrm>
            <a:off x="7954325" y="1564775"/>
            <a:ext cx="673800" cy="50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8"/>
          <p:cNvCxnSpPr>
            <a:stCxn id="380" idx="3"/>
          </p:cNvCxnSpPr>
          <p:nvPr/>
        </p:nvCxnSpPr>
        <p:spPr>
          <a:xfrm flipH="1">
            <a:off x="7534001" y="1999575"/>
            <a:ext cx="519000" cy="134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8"/>
          <p:cNvSpPr txBox="1"/>
          <p:nvPr/>
        </p:nvSpPr>
        <p:spPr>
          <a:xfrm>
            <a:off x="6940025" y="3339675"/>
            <a:ext cx="164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undo/redo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(desfazer/refazer)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6551800" y="4208950"/>
            <a:ext cx="219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https://github.com/xournalpp/xournalpp/tree/master/src/undo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1297500" y="364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Exemplos de uso</a:t>
            </a:r>
            <a:endParaRPr sz="3000"/>
          </a:p>
        </p:txBody>
      </p:sp>
      <p:sp>
        <p:nvSpPr>
          <p:cNvPr id="389" name="Google Shape;389;p39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Navegação entre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páginas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456875"/>
            <a:ext cx="3780098" cy="33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050" y="1456875"/>
            <a:ext cx="3918551" cy="33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/>
          <p:nvPr/>
        </p:nvSpPr>
        <p:spPr>
          <a:xfrm>
            <a:off x="2428750" y="700860"/>
            <a:ext cx="4286400" cy="52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291A1"/>
              </a:gs>
              <a:gs pos="100000">
                <a:srgbClr val="BAD6E4"/>
              </a:gs>
            </a:gsLst>
            <a:lin ang="16200038" scaled="0"/>
          </a:gradFill>
          <a:ln cap="flat" cmpd="sng" w="9525">
            <a:solidFill>
              <a:srgbClr val="748C9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Guia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2428849" y="294350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Implementação </a:t>
            </a:r>
            <a:r>
              <a:rPr b="1" lang="pt-BR" sz="2100">
                <a:solidFill>
                  <a:srgbClr val="FFFFFF"/>
                </a:solidFill>
              </a:rPr>
              <a:t>Prática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2428848" y="3500762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FF"/>
                </a:solidFill>
              </a:rPr>
              <a:t>Exemplos de Uso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2428801" y="182865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Motivação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2428762" y="2385960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uncionamento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2428762" y="4058364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i="0" sz="21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2428876" y="127115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</a:t>
            </a: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/>
        </p:nvSpPr>
        <p:spPr>
          <a:xfrm>
            <a:off x="967125" y="228600"/>
            <a:ext cx="73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1180325" y="720225"/>
            <a:ext cx="73380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Pilhas é um dos conceitos mais úteis na ciência da computação é o de pilha;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 Insere-se elementos no topo da pilha;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 Remove-se ou utiliza-se apenas o elemento que estiver no topo da pilha!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pilhas podem ser implementadas em listas encadeadas ou em vetores;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Vetores: – Ter uma variável indicando a posição do topo da pilha;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Lista Encadeada: – Devemos ter uma referência ao elemento do topo da pilha.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</a:t>
            </a:r>
            <a:r>
              <a:rPr i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Collections Stack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• Pilha: (documentação)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 Construir:                              • Stack pilha = new Stack();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 Adicionar:                              • pilha.push(20);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 Remover:                                • int x = pilha.pop();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 Examinar:                               • int y = pilha.peek();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 Esvaziar:                                 • pilha.clear();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 Tamanho:                                • pilha.size();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-50" y="345325"/>
            <a:ext cx="91440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Introdução</a:t>
            </a:r>
            <a:endParaRPr b="1" sz="3000"/>
          </a:p>
        </p:txBody>
      </p:sp>
      <p:sp>
        <p:nvSpPr>
          <p:cNvPr id="153" name="Google Shape;153;p15"/>
          <p:cNvSpPr txBox="1"/>
          <p:nvPr/>
        </p:nvSpPr>
        <p:spPr>
          <a:xfrm>
            <a:off x="359050" y="4215300"/>
            <a:ext cx="851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</a:rPr>
              <a:t>Veja a seguir um exemplo: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90650" y="1465900"/>
            <a:ext cx="8663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O processo de montagem da Pilha é automático (executado por uma máquina) e exige que as peças sejam colocadas em uma ordem específica 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As peças são empilhadas na ordem adequada e a máquina de montagem vai retirando peça por peça do topo desta pilha para poder montar o produto final.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re details: https://aqeel-anwar.medium.com" id="413" name="Google Shape;413;p42" title="Stack Data Structure Anim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0" y="3937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Referências</a:t>
            </a:r>
            <a:endParaRPr b="1" sz="3000"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457200" y="548075"/>
            <a:ext cx="8229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Material Caelum “CS-14 Algoritmos e Estruturas de Dados em Java”.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Material profa. Aline Mello (UNIPAMPA) “Pilha e Fila”.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Material Homero L. Pícollo “Estruturas de Dados”.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https://www.devmedia.com.br/pilhas-fundamentos-e-implementacao-da-estrutura-em-java/28241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https://www.devmedia.com.br/como-trabalhar-com-a-classe-stack/2966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https://www.cos.ufrj.br/~rfarias/cos121/pilhas.html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https://www.treinaweb.com.br/blog/o-que-e-e-como-funciona-a-estrutura-de-dados-pilha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75" y="3485700"/>
            <a:ext cx="1498625" cy="16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type="title"/>
          </p:nvPr>
        </p:nvSpPr>
        <p:spPr>
          <a:xfrm>
            <a:off x="0" y="393750"/>
            <a:ext cx="91440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Ata de atividades</a:t>
            </a:r>
            <a:endParaRPr b="1"/>
          </a:p>
        </p:txBody>
      </p:sp>
      <p:sp>
        <p:nvSpPr>
          <p:cNvPr id="426" name="Google Shape;426;p44"/>
          <p:cNvSpPr txBox="1"/>
          <p:nvPr>
            <p:ph idx="1" type="body"/>
          </p:nvPr>
        </p:nvSpPr>
        <p:spPr>
          <a:xfrm>
            <a:off x="465250" y="1052450"/>
            <a:ext cx="82203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          </a:t>
            </a:r>
            <a:r>
              <a:rPr lang="pt-BR" sz="1800"/>
              <a:t>Daniel: após a reunião com o professor semana passada começamos a  dividir os tópicos e cada integrante do grupo escolheu a parte desejada. Eu fiquei com a parte de implementação na </a:t>
            </a:r>
            <a:r>
              <a:rPr lang="pt-BR" sz="1800"/>
              <a:t>prática  onde pesquisei em alguns sites o funcionamento da estrutura de pilhas onde  peguei um pequeno exemplo e fiz uma implementação em cima disso para lapidar e entender o seu funcionamento, nesta implementação usei como exemplo uma pizzaria onde o cliente pede os sabores desejados é listado os sabores simulando o entregador empilhar as pizzas em seu baú de entregas e logo após tem a opção de entregar as pizzas onde o entregador desempilha os pedidos  mostrando como funciona o empilhamento e desempilhamento de dados em java. E também acabei ficando com a conclusão.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/>
          <p:nvPr>
            <p:ph type="title"/>
          </p:nvPr>
        </p:nvSpPr>
        <p:spPr>
          <a:xfrm>
            <a:off x="0" y="141250"/>
            <a:ext cx="91440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Ata de atividades</a:t>
            </a:r>
            <a:endParaRPr b="1"/>
          </a:p>
        </p:txBody>
      </p:sp>
      <p:sp>
        <p:nvSpPr>
          <p:cNvPr id="432" name="Google Shape;432;p45"/>
          <p:cNvSpPr txBox="1"/>
          <p:nvPr>
            <p:ph idx="1" type="body"/>
          </p:nvPr>
        </p:nvSpPr>
        <p:spPr>
          <a:xfrm>
            <a:off x="296925" y="840250"/>
            <a:ext cx="85755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Emanuelle:  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O grupo separou os tópicos e fomos desenvolvendo o trabalho pesquisando materiais de apoio na internet, onde encontramos os conteúdos para discutir sobre o trabalho de Pilhas.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No</a:t>
            </a:r>
            <a:r>
              <a:rPr lang="pt-BR" sz="1800"/>
              <a:t> começo </a:t>
            </a:r>
            <a:r>
              <a:rPr lang="pt-BR" sz="1800"/>
              <a:t>foquei em entender como é a </a:t>
            </a:r>
            <a:r>
              <a:rPr lang="pt-BR" sz="1800">
                <a:solidFill>
                  <a:srgbClr val="9FC5E8"/>
                </a:solidFill>
              </a:rPr>
              <a:t>estrutura da pilha </a:t>
            </a:r>
            <a:r>
              <a:rPr lang="pt-BR" sz="1800"/>
              <a:t>e o seu </a:t>
            </a:r>
            <a:r>
              <a:rPr lang="pt-BR" sz="1800">
                <a:solidFill>
                  <a:srgbClr val="9FC5E8"/>
                </a:solidFill>
              </a:rPr>
              <a:t>funcionamento</a:t>
            </a:r>
            <a:r>
              <a:rPr lang="pt-BR" sz="1800"/>
              <a:t>, para assim depois, entender melhor como é feita a </a:t>
            </a:r>
            <a:r>
              <a:rPr lang="pt-BR" sz="1800">
                <a:solidFill>
                  <a:srgbClr val="9FC5E8"/>
                </a:solidFill>
              </a:rPr>
              <a:t>implementação</a:t>
            </a:r>
            <a:r>
              <a:rPr lang="pt-BR" sz="1800">
                <a:solidFill>
                  <a:srgbClr val="D9D9D9"/>
                </a:solidFill>
              </a:rPr>
              <a:t> </a:t>
            </a:r>
            <a:r>
              <a:rPr lang="pt-BR" sz="1800"/>
              <a:t>de uma pilha, interface de uma classe nó para armazenar um objeto.  Também tentei relatar o conteúdo de uma forma que facilite o entendimento de todos utilizando formas e figuras ilustrativas.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Essa forma de aprendizado foi muito boa para assimilar o conteúdo, pesquisando e trocando ideias sobre Pilhas com os colegas e o professor.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0" y="393750"/>
            <a:ext cx="91440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Ata de atividades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8" name="Google Shape;438;p46"/>
          <p:cNvSpPr txBox="1"/>
          <p:nvPr>
            <p:ph idx="1" type="body"/>
          </p:nvPr>
        </p:nvSpPr>
        <p:spPr>
          <a:xfrm>
            <a:off x="308175" y="1307850"/>
            <a:ext cx="86079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Cassio</a:t>
            </a:r>
            <a:r>
              <a:rPr lang="pt-BR" sz="1800"/>
              <a:t>: Com os </a:t>
            </a:r>
            <a:r>
              <a:rPr lang="pt-BR" sz="1800"/>
              <a:t>tópicos</a:t>
            </a:r>
            <a:r>
              <a:rPr lang="pt-BR" sz="1800"/>
              <a:t> separados entre o grupo, eu fiquei com a parte de   funcionamento com isso eu </a:t>
            </a:r>
            <a:r>
              <a:rPr lang="pt-BR" sz="1800"/>
              <a:t>comecei</a:t>
            </a:r>
            <a:r>
              <a:rPr lang="pt-BR" sz="1800"/>
              <a:t> a realizar  pesquisas para entender como é </a:t>
            </a:r>
            <a:r>
              <a:rPr lang="pt-BR" sz="1800"/>
              <a:t>realizado</a:t>
            </a:r>
            <a:r>
              <a:rPr lang="pt-BR" sz="1800"/>
              <a:t> o funcionamento da pilha, acabei descobrindo que ela funciona de maneira que o </a:t>
            </a:r>
            <a:r>
              <a:rPr lang="pt-BR" sz="1800"/>
              <a:t>último</a:t>
            </a:r>
            <a:r>
              <a:rPr lang="pt-BR" sz="1800"/>
              <a:t> elemento a entrar é o primeiro a sair, de modo que existe operações para esse funcionamento, o primeiro dele é  chamado de push quando ocorre a adição de um novo elemento,  pop para ser removido o </a:t>
            </a:r>
            <a:r>
              <a:rPr lang="pt-BR" sz="1800"/>
              <a:t>último</a:t>
            </a:r>
            <a:r>
              <a:rPr lang="pt-BR" sz="1800"/>
              <a:t> elemento presente na pilha, top onde é um ponteiro que sempre </a:t>
            </a:r>
            <a:r>
              <a:rPr lang="pt-BR" sz="1800"/>
              <a:t>apontará</a:t>
            </a:r>
            <a:r>
              <a:rPr lang="pt-BR" sz="1800"/>
              <a:t> para o </a:t>
            </a:r>
            <a:r>
              <a:rPr lang="pt-BR" sz="1800"/>
              <a:t>último</a:t>
            </a:r>
            <a:r>
              <a:rPr lang="pt-BR" sz="1800"/>
              <a:t> elemento até a pilha se tornar null e a base onde  se </a:t>
            </a:r>
            <a:r>
              <a:rPr lang="pt-BR" sz="1800"/>
              <a:t>concentram</a:t>
            </a:r>
            <a:r>
              <a:rPr lang="pt-BR" sz="1800"/>
              <a:t> os primeiros elementos inseridos. Por fim para ajudar nos exemplos de funcionamento utilizei de algumas imagens para ajudar na explicação.</a:t>
            </a:r>
            <a:endParaRPr sz="1800"/>
          </a:p>
        </p:txBody>
      </p:sp>
      <p:sp>
        <p:nvSpPr>
          <p:cNvPr id="439" name="Google Shape;439;p46"/>
          <p:cNvSpPr txBox="1"/>
          <p:nvPr>
            <p:ph type="title"/>
          </p:nvPr>
        </p:nvSpPr>
        <p:spPr>
          <a:xfrm>
            <a:off x="0" y="393750"/>
            <a:ext cx="91440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Ata de atividades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/>
          <p:nvPr>
            <p:ph type="title"/>
          </p:nvPr>
        </p:nvSpPr>
        <p:spPr>
          <a:xfrm>
            <a:off x="0" y="393750"/>
            <a:ext cx="91440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Ata de atividades</a:t>
            </a:r>
            <a:endParaRPr b="1"/>
          </a:p>
        </p:txBody>
      </p:sp>
      <p:sp>
        <p:nvSpPr>
          <p:cNvPr id="445" name="Google Shape;445;p47"/>
          <p:cNvSpPr txBox="1"/>
          <p:nvPr>
            <p:ph idx="1" type="body"/>
          </p:nvPr>
        </p:nvSpPr>
        <p:spPr>
          <a:xfrm>
            <a:off x="461850" y="1315100"/>
            <a:ext cx="82203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Guilherme</a:t>
            </a:r>
            <a:r>
              <a:rPr lang="pt-BR" sz="1700"/>
              <a:t>: Após uma intensa pesquisa, depois de apresentar a minha parte ao professor, fui recomendado pelo o mesmo, a analisar o </a:t>
            </a:r>
            <a:r>
              <a:rPr lang="pt-BR" sz="1700"/>
              <a:t>código-</a:t>
            </a:r>
            <a:r>
              <a:rPr lang="pt-BR" sz="1700"/>
              <a:t>fonte do Broffice para incluir como exemplo da minha apresentação. Ao utilizar o editor de texto Xournal++ de </a:t>
            </a:r>
            <a:r>
              <a:rPr lang="pt-BR" sz="1700"/>
              <a:t>código</a:t>
            </a:r>
            <a:r>
              <a:rPr lang="pt-BR" sz="1700"/>
              <a:t>-fonte livre, no qual é um editor que particularmente eu utilizo, devido a sua apresentação enxuta e pontual, decidi seguindo a idéia do professor, buscar o </a:t>
            </a:r>
            <a:r>
              <a:rPr lang="pt-BR" sz="1700"/>
              <a:t>código</a:t>
            </a:r>
            <a:r>
              <a:rPr lang="pt-BR" sz="1700"/>
              <a:t>-fonte desse software mais </a:t>
            </a:r>
            <a:r>
              <a:rPr lang="pt-BR" sz="1700"/>
              <a:t>especificamente</a:t>
            </a:r>
            <a:r>
              <a:rPr lang="pt-BR" sz="1700"/>
              <a:t> no que tange </a:t>
            </a:r>
            <a:r>
              <a:rPr lang="pt-BR" sz="1700"/>
              <a:t>às</a:t>
            </a:r>
            <a:r>
              <a:rPr lang="pt-BR" sz="1700"/>
              <a:t> funções, no qual é utilizado pilhas, acabei encontrando a função </a:t>
            </a:r>
            <a:r>
              <a:rPr b="1" lang="pt-BR" sz="1700"/>
              <a:t>undo/redo, </a:t>
            </a:r>
            <a:r>
              <a:rPr lang="pt-BR" sz="1700"/>
              <a:t>que</a:t>
            </a:r>
            <a:r>
              <a:rPr i="1" lang="pt-BR" sz="1700"/>
              <a:t> </a:t>
            </a:r>
            <a:r>
              <a:rPr lang="pt-BR" sz="1700"/>
              <a:t>nada mais é o famoso botão de desfazer um texto escrito ou também voltar ao seu estado de origem antes da </a:t>
            </a:r>
            <a:r>
              <a:rPr lang="pt-BR" sz="1700"/>
              <a:t>última</a:t>
            </a:r>
            <a:r>
              <a:rPr lang="pt-BR" sz="1700"/>
              <a:t> edição. Na questão da pilha no uso da navegação entre páginas web, eu editei uma página de </a:t>
            </a:r>
            <a:r>
              <a:rPr lang="pt-BR" sz="1700"/>
              <a:t>código-fonte</a:t>
            </a:r>
            <a:r>
              <a:rPr lang="pt-BR" sz="1700"/>
              <a:t> livre que eu encontrei no startbootstrap para exemplificar o uso desse tipo de mecanismo de pilha.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013025" y="202875"/>
            <a:ext cx="70389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Introdução</a:t>
            </a:r>
            <a:endParaRPr b="1" sz="3000"/>
          </a:p>
        </p:txBody>
      </p:sp>
      <p:sp>
        <p:nvSpPr>
          <p:cNvPr id="160" name="Google Shape;160;p16"/>
          <p:cNvSpPr txBox="1"/>
          <p:nvPr/>
        </p:nvSpPr>
        <p:spPr>
          <a:xfrm>
            <a:off x="1133900" y="745775"/>
            <a:ext cx="74253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rgbClr val="CFE2F3"/>
                </a:solidFill>
              </a:rPr>
              <a:t>                         </a:t>
            </a:r>
            <a:r>
              <a:rPr lang="pt-BR" sz="2350">
                <a:solidFill>
                  <a:srgbClr val="CFE2F3"/>
                </a:solidFill>
              </a:rPr>
              <a:t>Estrutura do Nodo</a:t>
            </a:r>
            <a:endParaRPr sz="2350">
              <a:solidFill>
                <a:srgbClr val="CFE2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FE2F3"/>
                </a:solidFill>
              </a:rPr>
              <a:t>Cada Nodo de uma Pilha contém:</a:t>
            </a:r>
            <a:endParaRPr sz="1800">
              <a:solidFill>
                <a:srgbClr val="CFE2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pt-BR" sz="1800">
                <a:solidFill>
                  <a:srgbClr val="CFE2F3"/>
                </a:solidFill>
              </a:rPr>
              <a:t>A informação que deseja armazenar;</a:t>
            </a:r>
            <a:endParaRPr sz="1800">
              <a:solidFill>
                <a:srgbClr val="CFE2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pt-BR" sz="1800">
                <a:solidFill>
                  <a:srgbClr val="CFE2F3"/>
                </a:solidFill>
              </a:rPr>
              <a:t>O ponteiro para o próximo nodo.</a:t>
            </a:r>
            <a:endParaRPr sz="1800"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699675" y="3149225"/>
            <a:ext cx="1759500" cy="83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>
            <a:off x="4841900" y="3158525"/>
            <a:ext cx="9300" cy="8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/>
          <p:nvPr/>
        </p:nvCxnSpPr>
        <p:spPr>
          <a:xfrm>
            <a:off x="5178575" y="3579400"/>
            <a:ext cx="4956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64" name="Google Shape;164;p16"/>
          <p:cNvSpPr txBox="1"/>
          <p:nvPr/>
        </p:nvSpPr>
        <p:spPr>
          <a:xfrm>
            <a:off x="4852575" y="3158525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</a:t>
            </a:r>
            <a:r>
              <a:rPr lang="pt-BR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ó</a:t>
            </a:r>
            <a:r>
              <a:rPr lang="pt-BR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x.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775875" y="3379300"/>
            <a:ext cx="10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Informação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0" y="228675"/>
            <a:ext cx="91440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Introdução</a:t>
            </a:r>
            <a:endParaRPr b="1" sz="3000"/>
          </a:p>
        </p:txBody>
      </p:sp>
      <p:sp>
        <p:nvSpPr>
          <p:cNvPr id="171" name="Google Shape;171;p17"/>
          <p:cNvSpPr/>
          <p:nvPr/>
        </p:nvSpPr>
        <p:spPr>
          <a:xfrm>
            <a:off x="6173909" y="1260172"/>
            <a:ext cx="1267913" cy="2543666"/>
          </a:xfrm>
          <a:prstGeom prst="flowChartMagneticDisk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0" rotWithShape="0" algn="bl" dir="21540000" dist="952500">
              <a:srgbClr val="6AA84F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 rot="7658159">
            <a:off x="5817049" y="526709"/>
            <a:ext cx="1804001" cy="2010373"/>
          </a:xfrm>
          <a:prstGeom prst="arc">
            <a:avLst>
              <a:gd fmla="val 16200000" name="adj1"/>
              <a:gd fmla="val 215113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7658159">
            <a:off x="5817049" y="978382"/>
            <a:ext cx="1804001" cy="2010373"/>
          </a:xfrm>
          <a:prstGeom prst="arc">
            <a:avLst>
              <a:gd fmla="val 16200000" name="adj1"/>
              <a:gd fmla="val 215113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7658159">
            <a:off x="5817049" y="1420543"/>
            <a:ext cx="1804001" cy="2010373"/>
          </a:xfrm>
          <a:prstGeom prst="arc">
            <a:avLst>
              <a:gd fmla="val 16200000" name="adj1"/>
              <a:gd fmla="val 215113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rot="-5400000">
            <a:off x="2331825" y="1459025"/>
            <a:ext cx="468500" cy="1397250"/>
          </a:xfrm>
          <a:prstGeom prst="flowChartOnlineStorag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2112575" y="1991825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6368318" y="338771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17"/>
          <p:cNvSpPr/>
          <p:nvPr/>
        </p:nvSpPr>
        <p:spPr>
          <a:xfrm rot="-5400000">
            <a:off x="2331825" y="2425163"/>
            <a:ext cx="468500" cy="1397250"/>
          </a:xfrm>
          <a:prstGeom prst="flowChartOnlineStorag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2112575" y="2957963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P4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6398552" y="2122319"/>
            <a:ext cx="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P4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17"/>
          <p:cNvSpPr/>
          <p:nvPr/>
        </p:nvSpPr>
        <p:spPr>
          <a:xfrm rot="-5400000">
            <a:off x="4224225" y="1459013"/>
            <a:ext cx="468500" cy="1397250"/>
          </a:xfrm>
          <a:prstGeom prst="flowChartOnlineStorag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004975" y="1991813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P3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7"/>
          <p:cNvSpPr/>
          <p:nvPr/>
        </p:nvSpPr>
        <p:spPr>
          <a:xfrm rot="-5400000">
            <a:off x="4223575" y="2425263"/>
            <a:ext cx="468500" cy="1397250"/>
          </a:xfrm>
          <a:prstGeom prst="flowChartOnlineStorag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4004325" y="2958063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398564" y="2961779"/>
            <a:ext cx="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6398564" y="2542055"/>
            <a:ext cx="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P3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2650175" y="4042400"/>
            <a:ext cx="427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70C0"/>
                </a:solidFill>
                <a:highlight>
                  <a:schemeClr val="dk1"/>
                </a:highlight>
              </a:rPr>
              <a:t>LIFO – Last In First Out</a:t>
            </a:r>
            <a:endParaRPr b="1" sz="2600">
              <a:solidFill>
                <a:srgbClr val="0070C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7"/>
          <p:cNvSpPr/>
          <p:nvPr/>
        </p:nvSpPr>
        <p:spPr>
          <a:xfrm rot="6337766">
            <a:off x="5956758" y="803462"/>
            <a:ext cx="620234" cy="882198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4812450" y="1224100"/>
            <a:ext cx="15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retirada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 consulta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17"/>
          <p:cNvSpPr/>
          <p:nvPr/>
        </p:nvSpPr>
        <p:spPr>
          <a:xfrm rot="4557019">
            <a:off x="6972144" y="795859"/>
            <a:ext cx="620358" cy="87058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7594225" y="1363300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inserção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013025" y="12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Introdução</a:t>
            </a:r>
            <a:endParaRPr b="1" sz="3000"/>
          </a:p>
        </p:txBody>
      </p:sp>
      <p:sp>
        <p:nvSpPr>
          <p:cNvPr id="197" name="Google Shape;197;p18"/>
          <p:cNvSpPr txBox="1"/>
          <p:nvPr/>
        </p:nvSpPr>
        <p:spPr>
          <a:xfrm>
            <a:off x="578850" y="670875"/>
            <a:ext cx="7986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0">
                <a:solidFill>
                  <a:srgbClr val="CFE2F3"/>
                </a:solidFill>
              </a:rPr>
              <a:t>Estrutura da Pilha</a:t>
            </a:r>
            <a:endParaRPr sz="1800"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3970725" y="1369950"/>
            <a:ext cx="1123500" cy="61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99" name="Google Shape;199;p18"/>
          <p:cNvCxnSpPr/>
          <p:nvPr/>
        </p:nvCxnSpPr>
        <p:spPr>
          <a:xfrm>
            <a:off x="4700090" y="1376846"/>
            <a:ext cx="60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8"/>
          <p:cNvSpPr/>
          <p:nvPr/>
        </p:nvSpPr>
        <p:spPr>
          <a:xfrm>
            <a:off x="3970725" y="2199725"/>
            <a:ext cx="1123500" cy="61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>
            <a:off x="4700090" y="2206621"/>
            <a:ext cx="60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/>
          <p:nvPr/>
        </p:nvCxnSpPr>
        <p:spPr>
          <a:xfrm>
            <a:off x="4916725" y="1818825"/>
            <a:ext cx="93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/>
          <p:nvPr/>
        </p:nvCxnSpPr>
        <p:spPr>
          <a:xfrm>
            <a:off x="4926075" y="2651150"/>
            <a:ext cx="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8"/>
          <p:cNvSpPr/>
          <p:nvPr/>
        </p:nvSpPr>
        <p:spPr>
          <a:xfrm>
            <a:off x="3970725" y="3029500"/>
            <a:ext cx="1123500" cy="61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>
            <a:off x="4700090" y="3036396"/>
            <a:ext cx="60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8"/>
          <p:cNvSpPr/>
          <p:nvPr/>
        </p:nvSpPr>
        <p:spPr>
          <a:xfrm>
            <a:off x="3970725" y="3859275"/>
            <a:ext cx="1123500" cy="61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07" name="Google Shape;207;p18"/>
          <p:cNvCxnSpPr/>
          <p:nvPr/>
        </p:nvCxnSpPr>
        <p:spPr>
          <a:xfrm>
            <a:off x="4700090" y="3866171"/>
            <a:ext cx="60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/>
          <p:nvPr/>
        </p:nvCxnSpPr>
        <p:spPr>
          <a:xfrm>
            <a:off x="4916725" y="3478375"/>
            <a:ext cx="93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8"/>
          <p:cNvCxnSpPr/>
          <p:nvPr/>
        </p:nvCxnSpPr>
        <p:spPr>
          <a:xfrm>
            <a:off x="4926075" y="4310700"/>
            <a:ext cx="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8"/>
          <p:cNvCxnSpPr/>
          <p:nvPr/>
        </p:nvCxnSpPr>
        <p:spPr>
          <a:xfrm>
            <a:off x="4654875" y="4776450"/>
            <a:ext cx="54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8"/>
          <p:cNvCxnSpPr/>
          <p:nvPr/>
        </p:nvCxnSpPr>
        <p:spPr>
          <a:xfrm>
            <a:off x="4710925" y="4858800"/>
            <a:ext cx="4209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4813850" y="4935425"/>
            <a:ext cx="19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8"/>
          <p:cNvSpPr txBox="1"/>
          <p:nvPr/>
        </p:nvSpPr>
        <p:spPr>
          <a:xfrm>
            <a:off x="2934100" y="1283100"/>
            <a:ext cx="81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topo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Google Shape;214;p18"/>
          <p:cNvCxnSpPr/>
          <p:nvPr/>
        </p:nvCxnSpPr>
        <p:spPr>
          <a:xfrm>
            <a:off x="3542000" y="1531350"/>
            <a:ext cx="37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1013025" y="12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Introdução</a:t>
            </a:r>
            <a:endParaRPr b="1" sz="3000"/>
          </a:p>
        </p:txBody>
      </p:sp>
      <p:sp>
        <p:nvSpPr>
          <p:cNvPr id="220" name="Google Shape;220;p19"/>
          <p:cNvSpPr txBox="1"/>
          <p:nvPr/>
        </p:nvSpPr>
        <p:spPr>
          <a:xfrm>
            <a:off x="578850" y="670875"/>
            <a:ext cx="7986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0">
                <a:solidFill>
                  <a:srgbClr val="CFE2F3"/>
                </a:solidFill>
              </a:rPr>
              <a:t>Estrutura da Pilha Vazia</a:t>
            </a:r>
            <a:endParaRPr sz="1800"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4410200" y="2106650"/>
            <a:ext cx="1123500" cy="61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22" name="Google Shape;222;p19"/>
          <p:cNvCxnSpPr/>
          <p:nvPr/>
        </p:nvCxnSpPr>
        <p:spPr>
          <a:xfrm>
            <a:off x="5139565" y="2113546"/>
            <a:ext cx="60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9"/>
          <p:cNvCxnSpPr/>
          <p:nvPr/>
        </p:nvCxnSpPr>
        <p:spPr>
          <a:xfrm>
            <a:off x="5365550" y="2558075"/>
            <a:ext cx="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/>
          <p:nvPr/>
        </p:nvCxnSpPr>
        <p:spPr>
          <a:xfrm>
            <a:off x="5094350" y="3023825"/>
            <a:ext cx="54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9"/>
          <p:cNvCxnSpPr/>
          <p:nvPr/>
        </p:nvCxnSpPr>
        <p:spPr>
          <a:xfrm>
            <a:off x="5150400" y="3106175"/>
            <a:ext cx="4209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9"/>
          <p:cNvCxnSpPr/>
          <p:nvPr/>
        </p:nvCxnSpPr>
        <p:spPr>
          <a:xfrm>
            <a:off x="5253325" y="3182800"/>
            <a:ext cx="19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9"/>
          <p:cNvSpPr txBox="1"/>
          <p:nvPr/>
        </p:nvSpPr>
        <p:spPr>
          <a:xfrm>
            <a:off x="3428200" y="2207450"/>
            <a:ext cx="81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topo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Google Shape;228;p19"/>
          <p:cNvCxnSpPr/>
          <p:nvPr/>
        </p:nvCxnSpPr>
        <p:spPr>
          <a:xfrm>
            <a:off x="4036100" y="2455700"/>
            <a:ext cx="37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9"/>
          <p:cNvSpPr txBox="1"/>
          <p:nvPr/>
        </p:nvSpPr>
        <p:spPr>
          <a:xfrm>
            <a:off x="3145800" y="4081625"/>
            <a:ext cx="2852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Toda pilha deve iniciar como vazia!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/>
          <p:nvPr/>
        </p:nvSpPr>
        <p:spPr>
          <a:xfrm>
            <a:off x="2428875" y="794385"/>
            <a:ext cx="4286400" cy="52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291A1"/>
              </a:gs>
              <a:gs pos="100000">
                <a:srgbClr val="BAD6E4"/>
              </a:gs>
            </a:gsLst>
            <a:lin ang="16200038" scaled="0"/>
          </a:gradFill>
          <a:ln cap="flat" cmpd="sng" w="9525">
            <a:solidFill>
              <a:srgbClr val="748C9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Guia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2428849" y="2990280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Implementação </a:t>
            </a:r>
            <a:r>
              <a:rPr b="1" lang="pt-BR" sz="2100">
                <a:solidFill>
                  <a:srgbClr val="FFFFFF"/>
                </a:solidFill>
              </a:rPr>
              <a:t>Prática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2428848" y="3547537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FF"/>
                </a:solidFill>
              </a:rPr>
              <a:t>Exemplos de Uso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2428801" y="132365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2428762" y="243273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uncionamento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2428762" y="4105139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2428887" y="1877785"/>
            <a:ext cx="4286400" cy="5574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Motivação</a:t>
            </a:r>
            <a:endParaRPr b="1" i="0" sz="21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0" y="242450"/>
            <a:ext cx="91440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Motivação</a:t>
            </a:r>
            <a:endParaRPr b="1" sz="3000"/>
          </a:p>
        </p:txBody>
      </p:sp>
      <p:sp>
        <p:nvSpPr>
          <p:cNvPr id="246" name="Google Shape;246;p21"/>
          <p:cNvSpPr txBox="1"/>
          <p:nvPr/>
        </p:nvSpPr>
        <p:spPr>
          <a:xfrm>
            <a:off x="-400" y="81130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9FC5E8"/>
                </a:solidFill>
              </a:rPr>
              <a:t>Analogia</a:t>
            </a:r>
            <a:endParaRPr sz="2200">
              <a:solidFill>
                <a:srgbClr val="9FC5E8"/>
              </a:solidFill>
            </a:endParaRPr>
          </a:p>
        </p:txBody>
      </p:sp>
      <p:pic>
        <p:nvPicPr>
          <p:cNvPr id="247" name="Google Shape;2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150" y="2259088"/>
            <a:ext cx="2266900" cy="23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 txBox="1"/>
          <p:nvPr/>
        </p:nvSpPr>
        <p:spPr>
          <a:xfrm>
            <a:off x="0" y="139060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Pilhas de pratos, pilhas de livros, pilhas de cadeiras etc.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863" y="2669513"/>
            <a:ext cx="21907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75" y="2623048"/>
            <a:ext cx="2190750" cy="155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