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58" r:id="rId8"/>
    <p:sldId id="259" r:id="rId9"/>
  </p:sldIdLst>
  <p:sldSz cx="6858000" cy="9144000" type="screen4x3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140" y="6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939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815769"/>
            <a:ext cx="52819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Mission Critical U2L Service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3454526"/>
            <a:ext cx="591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Unix Platform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X86</a:t>
            </a:r>
            <a:r>
              <a:rPr lang="ko-KR" altLang="en-US" sz="2400" dirty="0" smtClean="0"/>
              <a:t>기반 </a:t>
            </a:r>
            <a:r>
              <a:rPr lang="en-US" altLang="ko-KR" sz="2400" dirty="0" smtClean="0"/>
              <a:t>Linux Platform </a:t>
            </a:r>
            <a:r>
              <a:rPr lang="ko-KR" altLang="en-US" sz="2400" dirty="0" smtClean="0"/>
              <a:t>전환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73536" y="1469571"/>
            <a:ext cx="391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Methodology, Process, Toolkit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301" y="4088468"/>
            <a:ext cx="649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체계화된 </a:t>
            </a:r>
            <a:r>
              <a:rPr lang="en-US" altLang="ko-KR" sz="1600" dirty="0" smtClean="0"/>
              <a:t>Migration </a:t>
            </a:r>
            <a:r>
              <a:rPr lang="ko-KR" altLang="en-US" sz="1600" dirty="0" smtClean="0"/>
              <a:t>방법론에 의거하여 리눅스 환경 전환을 위한 </a:t>
            </a:r>
            <a:r>
              <a:rPr lang="en-US" altLang="ko-KR" sz="1600" dirty="0" smtClean="0"/>
              <a:t>Assessment </a:t>
            </a:r>
            <a:r>
              <a:rPr lang="ko-KR" altLang="en-US" sz="1600" dirty="0" smtClean="0"/>
              <a:t>와 전문화된 </a:t>
            </a:r>
            <a:r>
              <a:rPr lang="en-US" altLang="ko-KR" sz="1600" dirty="0" smtClean="0"/>
              <a:t>Toolkit, </a:t>
            </a:r>
            <a:r>
              <a:rPr lang="ko-KR" altLang="en-US" sz="1600" dirty="0" smtClean="0"/>
              <a:t>조직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프로세스를 통</a:t>
            </a:r>
            <a:r>
              <a:rPr lang="ko-KR" altLang="en-US" sz="1600" dirty="0"/>
              <a:t>해</a:t>
            </a:r>
            <a:r>
              <a:rPr lang="ko-KR" altLang="en-US" sz="1600" dirty="0" smtClean="0"/>
              <a:t> 고객의 상황에 맞는 안정적인  마이그레이션 서비스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517526" y="1949925"/>
            <a:ext cx="58831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사전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Assessment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작업으로 작업 대상을 추출하고 유형별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Guideline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을 정의하여 작업의 일관성 확보하고 사전 유형별 오류 도출로 마이그레이션 작업의 효율 높이고 리스크를 최소화 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7609" y="636215"/>
            <a:ext cx="3664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S UI Gothic" pitchFamily="34" charset="-128"/>
              </a:rPr>
              <a:t>진단 및 영향 분석</a:t>
            </a:r>
            <a:r>
              <a:rPr lang="en-US" altLang="ko-KR" sz="2800" dirty="0" smtClean="0">
                <a:latin typeface="MS UI Gothic" pitchFamily="34" charset="-128"/>
                <a:ea typeface="MS UI Gothic" pitchFamily="34" charset="-128"/>
              </a:rPr>
              <a:t>(Assessment )</a:t>
            </a:r>
            <a:endParaRPr lang="ko-KR" altLang="en-US" sz="2800" dirty="0">
              <a:latin typeface="MS UI Gothic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8" y="404006"/>
            <a:ext cx="1320668" cy="1350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7382" y="3224475"/>
            <a:ext cx="34742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동일한 어플리케이션이 리눅스 전환으로 인해 유닉스 환경에서와 상이한 결과 값을 갖는 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6564" y="4162648"/>
            <a:ext cx="3536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리눅스 환경 내 컴파일 과정에서 유닉스 환경에서와 상이하게 발생하는 에러 또는 경고</a:t>
            </a:r>
          </a:p>
        </p:txBody>
      </p:sp>
      <p:sp>
        <p:nvSpPr>
          <p:cNvPr id="21" name="모서리가 둥근 직사각형 20"/>
          <p:cNvSpPr/>
          <p:nvPr/>
        </p:nvSpPr>
        <p:spPr bwMode="ltGray">
          <a:xfrm>
            <a:off x="872299" y="3222892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전환 오류</a:t>
            </a:r>
          </a:p>
        </p:txBody>
      </p:sp>
      <p:sp>
        <p:nvSpPr>
          <p:cNvPr id="26" name="모서리가 둥근 직사각형 25"/>
          <p:cNvSpPr/>
          <p:nvPr/>
        </p:nvSpPr>
        <p:spPr bwMode="ltGray">
          <a:xfrm>
            <a:off x="872299" y="4121677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(Compilation)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ltGray">
          <a:xfrm>
            <a:off x="872299" y="4994910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런타임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(Testing)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2605" y="4925097"/>
            <a:ext cx="346053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200" dirty="0" smtClean="0">
                <a:latin typeface="+mn-ea"/>
              </a:rPr>
              <a:t>리눅스 환경 내 컴파일 오류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경고 포함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수정 완료 후 실행 환경에서 동일한 어플리케이션이 유닉스 환경과 다른 결과값을 발생 시키는 것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713" y="5834062"/>
            <a:ext cx="6126164" cy="3076574"/>
            <a:chOff x="311" y="3675"/>
            <a:chExt cx="3859" cy="193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7" y="3675"/>
              <a:ext cx="3853" cy="1911"/>
            </a:xfrm>
            <a:prstGeom prst="rect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311" y="3694"/>
              <a:ext cx="3852" cy="1853"/>
              <a:chOff x="311" y="3694"/>
              <a:chExt cx="3852" cy="1853"/>
            </a:xfrm>
          </p:grpSpPr>
          <p:sp>
            <p:nvSpPr>
              <p:cNvPr id="233" name="Rectangle 5"/>
              <p:cNvSpPr>
                <a:spLocks noChangeArrowheads="1"/>
              </p:cNvSpPr>
              <p:nvPr/>
            </p:nvSpPr>
            <p:spPr bwMode="auto">
              <a:xfrm>
                <a:off x="34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386" y="3694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8"/>
              <p:cNvSpPr>
                <a:spLocks noChangeArrowheads="1"/>
              </p:cNvSpPr>
              <p:nvPr/>
            </p:nvSpPr>
            <p:spPr bwMode="auto">
              <a:xfrm>
                <a:off x="657" y="3697"/>
                <a:ext cx="9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정의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9"/>
              <p:cNvSpPr>
                <a:spLocks noChangeArrowheads="1"/>
              </p:cNvSpPr>
              <p:nvPr/>
            </p:nvSpPr>
            <p:spPr bwMode="auto">
              <a:xfrm>
                <a:off x="839" y="3701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70" y="4081"/>
                <a:ext cx="32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r>
                  <a:rPr kumimoji="0" lang="ko-KR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상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596" y="4201"/>
                <a:ext cx="14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561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336" y="4355"/>
                <a:ext cx="67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반드시</a:t>
                </a:r>
                <a:r>
                  <a:rPr kumimoji="0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조치할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3"/>
              <p:cNvSpPr>
                <a:spLocks noChangeArrowheads="1"/>
              </p:cNvSpPr>
              <p:nvPr/>
            </p:nvSpPr>
            <p:spPr bwMode="auto">
              <a:xfrm>
                <a:off x="639" y="4430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지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4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Rectangle 35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Rectangle 46"/>
              <p:cNvSpPr>
                <a:spLocks noChangeArrowheads="1"/>
              </p:cNvSpPr>
              <p:nvPr/>
            </p:nvSpPr>
            <p:spPr bwMode="auto">
              <a:xfrm>
                <a:off x="497" y="4630"/>
                <a:ext cx="32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r>
                  <a:rPr kumimoji="0" lang="ko-KR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중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50"/>
              <p:cNvSpPr>
                <a:spLocks noChangeArrowheads="1"/>
              </p:cNvSpPr>
              <p:nvPr/>
            </p:nvSpPr>
            <p:spPr bwMode="auto">
              <a:xfrm>
                <a:off x="531" y="4720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2,428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51"/>
              <p:cNvSpPr>
                <a:spLocks noChangeArrowheads="1"/>
              </p:cNvSpPr>
              <p:nvPr/>
            </p:nvSpPr>
            <p:spPr bwMode="auto">
              <a:xfrm>
                <a:off x="343" y="4920"/>
                <a:ext cx="5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잠재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적 위험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59"/>
              <p:cNvSpPr>
                <a:spLocks noChangeArrowheads="1"/>
              </p:cNvSpPr>
              <p:nvPr/>
            </p:nvSpPr>
            <p:spPr bwMode="auto">
              <a:xfrm>
                <a:off x="632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60"/>
              <p:cNvSpPr>
                <a:spLocks noChangeArrowheads="1"/>
              </p:cNvSpPr>
              <p:nvPr/>
            </p:nvSpPr>
            <p:spPr bwMode="auto">
              <a:xfrm>
                <a:off x="669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61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Rectangle 62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9" name="Rectangle 73"/>
              <p:cNvSpPr>
                <a:spLocks noChangeArrowheads="1"/>
              </p:cNvSpPr>
              <p:nvPr/>
            </p:nvSpPr>
            <p:spPr bwMode="auto">
              <a:xfrm>
                <a:off x="497" y="5196"/>
                <a:ext cx="32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r>
                  <a:rPr kumimoji="0" lang="ko-KR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하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77"/>
              <p:cNvSpPr>
                <a:spLocks noChangeArrowheads="1"/>
              </p:cNvSpPr>
              <p:nvPr/>
            </p:nvSpPr>
            <p:spPr bwMode="auto">
              <a:xfrm>
                <a:off x="531" y="5285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7,075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78"/>
              <p:cNvSpPr>
                <a:spLocks noChangeArrowheads="1"/>
              </p:cNvSpPr>
              <p:nvPr/>
            </p:nvSpPr>
            <p:spPr bwMode="auto">
              <a:xfrm>
                <a:off x="338" y="5475"/>
                <a:ext cx="6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무시할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수있는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Line 83"/>
              <p:cNvSpPr>
                <a:spLocks noChangeShapeType="1"/>
              </p:cNvSpPr>
              <p:nvPr/>
            </p:nvSpPr>
            <p:spPr bwMode="auto">
              <a:xfrm>
                <a:off x="311" y="3870"/>
                <a:ext cx="702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0" name="Rectangle 84"/>
              <p:cNvSpPr>
                <a:spLocks noChangeArrowheads="1"/>
              </p:cNvSpPr>
              <p:nvPr/>
            </p:nvSpPr>
            <p:spPr bwMode="auto">
              <a:xfrm>
                <a:off x="226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85"/>
              <p:cNvSpPr>
                <a:spLocks noChangeArrowheads="1"/>
              </p:cNvSpPr>
              <p:nvPr/>
            </p:nvSpPr>
            <p:spPr bwMode="auto">
              <a:xfrm>
                <a:off x="2306" y="3694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87"/>
              <p:cNvSpPr>
                <a:spLocks noChangeArrowheads="1"/>
              </p:cNvSpPr>
              <p:nvPr/>
            </p:nvSpPr>
            <p:spPr bwMode="auto">
              <a:xfrm>
                <a:off x="2493" y="3699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메시지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88"/>
              <p:cNvSpPr>
                <a:spLocks noChangeArrowheads="1"/>
              </p:cNvSpPr>
              <p:nvPr/>
            </p:nvSpPr>
            <p:spPr bwMode="auto">
              <a:xfrm>
                <a:off x="2768" y="3701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유형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89"/>
              <p:cNvSpPr>
                <a:spLocks noChangeArrowheads="1"/>
              </p:cNvSpPr>
              <p:nvPr/>
            </p:nvSpPr>
            <p:spPr bwMode="auto">
              <a:xfrm>
                <a:off x="2955" y="3699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Line 90"/>
              <p:cNvSpPr>
                <a:spLocks noChangeShapeType="1"/>
              </p:cNvSpPr>
              <p:nvPr/>
            </p:nvSpPr>
            <p:spPr bwMode="auto">
              <a:xfrm>
                <a:off x="1120" y="3870"/>
                <a:ext cx="3043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Freeform 91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8" name="Freeform 92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9" name="Freeform 93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0" name="Freeform 94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1" name="Freeform 95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2" name="Freeform 96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3" name="Freeform 97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4" name="Freeform 98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5" name="Rectangle 99"/>
              <p:cNvSpPr>
                <a:spLocks noChangeArrowheads="1"/>
              </p:cNvSpPr>
              <p:nvPr/>
            </p:nvSpPr>
            <p:spPr bwMode="auto">
              <a:xfrm>
                <a:off x="1200" y="4077"/>
                <a:ext cx="26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Freeform 100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7" name="Freeform 101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8" name="Rectangle 102"/>
              <p:cNvSpPr>
                <a:spLocks noChangeArrowheads="1"/>
              </p:cNvSpPr>
              <p:nvPr/>
            </p:nvSpPr>
            <p:spPr bwMode="auto">
              <a:xfrm>
                <a:off x="121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03"/>
              <p:cNvSpPr>
                <a:spLocks noChangeArrowheads="1"/>
              </p:cNvSpPr>
              <p:nvPr/>
            </p:nvSpPr>
            <p:spPr bwMode="auto">
              <a:xfrm>
                <a:off x="1186" y="4447"/>
                <a:ext cx="2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Declaration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Freeform 104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1" name="Freeform 105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2" name="Rectangle 106"/>
              <p:cNvSpPr>
                <a:spLocks noChangeArrowheads="1"/>
              </p:cNvSpPr>
              <p:nvPr/>
            </p:nvSpPr>
            <p:spPr bwMode="auto">
              <a:xfrm>
                <a:off x="1179" y="4785"/>
                <a:ext cx="31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Comparison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Freeform 107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4" name="Freeform 108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5" name="Rectangle 109"/>
              <p:cNvSpPr>
                <a:spLocks noChangeArrowheads="1"/>
              </p:cNvSpPr>
              <p:nvPr/>
            </p:nvSpPr>
            <p:spPr bwMode="auto">
              <a:xfrm>
                <a:off x="1195" y="5042"/>
                <a:ext cx="308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Division By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10"/>
              <p:cNvSpPr>
                <a:spLocks noChangeArrowheads="1"/>
              </p:cNvSpPr>
              <p:nvPr/>
            </p:nvSpPr>
            <p:spPr bwMode="auto">
              <a:xfrm>
                <a:off x="1263" y="5115"/>
                <a:ext cx="13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Zero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Freeform 111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8" name="Freeform 112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9" name="Rectangle 113"/>
              <p:cNvSpPr>
                <a:spLocks noChangeArrowheads="1"/>
              </p:cNvSpPr>
              <p:nvPr/>
            </p:nvSpPr>
            <p:spPr bwMode="auto">
              <a:xfrm>
                <a:off x="1174" y="5371"/>
                <a:ext cx="34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Return Local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14"/>
              <p:cNvSpPr>
                <a:spLocks noChangeArrowheads="1"/>
              </p:cNvSpPr>
              <p:nvPr/>
            </p:nvSpPr>
            <p:spPr bwMode="auto">
              <a:xfrm>
                <a:off x="1250" y="5443"/>
                <a:ext cx="156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Value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Freeform 115"/>
              <p:cNvSpPr>
                <a:spLocks/>
              </p:cNvSpPr>
              <p:nvPr/>
            </p:nvSpPr>
            <p:spPr bwMode="auto">
              <a:xfrm>
                <a:off x="1123" y="3935"/>
                <a:ext cx="227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2" name="Freeform 116"/>
              <p:cNvSpPr>
                <a:spLocks/>
              </p:cNvSpPr>
              <p:nvPr/>
            </p:nvSpPr>
            <p:spPr bwMode="auto">
              <a:xfrm>
                <a:off x="1123" y="3935"/>
                <a:ext cx="226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3" name="Rectangle 117"/>
              <p:cNvSpPr>
                <a:spLocks noChangeArrowheads="1"/>
              </p:cNvSpPr>
              <p:nvPr/>
            </p:nvSpPr>
            <p:spPr bwMode="auto">
              <a:xfrm>
                <a:off x="1125" y="3953"/>
                <a:ext cx="291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 (1,500)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Freeform 118"/>
              <p:cNvSpPr>
                <a:spLocks/>
              </p:cNvSpPr>
              <p:nvPr/>
            </p:nvSpPr>
            <p:spPr bwMode="auto">
              <a:xfrm>
                <a:off x="1123" y="4263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5" name="Freeform 119"/>
              <p:cNvSpPr>
                <a:spLocks/>
              </p:cNvSpPr>
              <p:nvPr/>
            </p:nvSpPr>
            <p:spPr bwMode="auto">
              <a:xfrm>
                <a:off x="1123" y="4263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6" name="Rectangle 120"/>
              <p:cNvSpPr>
                <a:spLocks noChangeArrowheads="1"/>
              </p:cNvSpPr>
              <p:nvPr/>
            </p:nvSpPr>
            <p:spPr bwMode="auto">
              <a:xfrm>
                <a:off x="1158" y="4281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#6 (57)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Freeform 121"/>
              <p:cNvSpPr>
                <a:spLocks/>
              </p:cNvSpPr>
              <p:nvPr/>
            </p:nvSpPr>
            <p:spPr bwMode="auto">
              <a:xfrm>
                <a:off x="1123" y="4598"/>
                <a:ext cx="227" cy="109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8" name="Freeform 122"/>
              <p:cNvSpPr>
                <a:spLocks/>
              </p:cNvSpPr>
              <p:nvPr/>
            </p:nvSpPr>
            <p:spPr bwMode="auto">
              <a:xfrm>
                <a:off x="1123" y="4598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9" name="Rectangle 123"/>
              <p:cNvSpPr>
                <a:spLocks noChangeArrowheads="1"/>
              </p:cNvSpPr>
              <p:nvPr/>
            </p:nvSpPr>
            <p:spPr bwMode="auto">
              <a:xfrm>
                <a:off x="1195" y="4584"/>
                <a:ext cx="129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#11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24"/>
              <p:cNvSpPr>
                <a:spLocks noChangeArrowheads="1"/>
              </p:cNvSpPr>
              <p:nvPr/>
            </p:nvSpPr>
            <p:spPr bwMode="auto">
              <a:xfrm>
                <a:off x="1158" y="4651"/>
                <a:ext cx="1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(1,607)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Freeform 125"/>
              <p:cNvSpPr>
                <a:spLocks/>
              </p:cNvSpPr>
              <p:nvPr/>
            </p:nvSpPr>
            <p:spPr bwMode="auto">
              <a:xfrm>
                <a:off x="1123" y="4922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2" name="Freeform 126"/>
              <p:cNvSpPr>
                <a:spLocks/>
              </p:cNvSpPr>
              <p:nvPr/>
            </p:nvSpPr>
            <p:spPr bwMode="auto">
              <a:xfrm>
                <a:off x="1123" y="4922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3" name="Rectangle 127"/>
              <p:cNvSpPr>
                <a:spLocks noChangeArrowheads="1"/>
              </p:cNvSpPr>
              <p:nvPr/>
            </p:nvSpPr>
            <p:spPr bwMode="auto">
              <a:xfrm>
                <a:off x="1158" y="4942"/>
                <a:ext cx="192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#16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Freeform 128"/>
              <p:cNvSpPr>
                <a:spLocks/>
              </p:cNvSpPr>
              <p:nvPr/>
            </p:nvSpPr>
            <p:spPr bwMode="auto">
              <a:xfrm>
                <a:off x="1123" y="5248"/>
                <a:ext cx="227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5" name="Freeform 129"/>
              <p:cNvSpPr>
                <a:spLocks/>
              </p:cNvSpPr>
              <p:nvPr/>
            </p:nvSpPr>
            <p:spPr bwMode="auto">
              <a:xfrm>
                <a:off x="112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" name="Rectangle 130"/>
              <p:cNvSpPr>
                <a:spLocks noChangeArrowheads="1"/>
              </p:cNvSpPr>
              <p:nvPr/>
            </p:nvSpPr>
            <p:spPr bwMode="auto">
              <a:xfrm>
                <a:off x="1158" y="5267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#21 (9)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Freeform 131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" name="Freeform 132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" name="Rectangle 133"/>
              <p:cNvSpPr>
                <a:spLocks noChangeArrowheads="1"/>
              </p:cNvSpPr>
              <p:nvPr/>
            </p:nvSpPr>
            <p:spPr bwMode="auto">
              <a:xfrm>
                <a:off x="1614" y="4813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Freeform 134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" name="Freeform 135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" name="Rectangle 136"/>
              <p:cNvSpPr>
                <a:spLocks noChangeArrowheads="1"/>
              </p:cNvSpPr>
              <p:nvPr/>
            </p:nvSpPr>
            <p:spPr bwMode="auto">
              <a:xfrm>
                <a:off x="1603" y="4696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14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Freeform 137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" name="Freeform 138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" name="Rectangle 139"/>
              <p:cNvSpPr>
                <a:spLocks noChangeArrowheads="1"/>
              </p:cNvSpPr>
              <p:nvPr/>
            </p:nvSpPr>
            <p:spPr bwMode="auto">
              <a:xfrm>
                <a:off x="1587" y="4537"/>
                <a:ext cx="10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1,59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40"/>
              <p:cNvSpPr>
                <a:spLocks noChangeArrowheads="1"/>
              </p:cNvSpPr>
              <p:nvPr/>
            </p:nvSpPr>
            <p:spPr bwMode="auto">
              <a:xfrm>
                <a:off x="1614" y="459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Freeform 141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" name="Freeform 142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" name="Rectangle 143"/>
              <p:cNvSpPr>
                <a:spLocks noChangeArrowheads="1"/>
              </p:cNvSpPr>
              <p:nvPr/>
            </p:nvSpPr>
            <p:spPr bwMode="auto">
              <a:xfrm>
                <a:off x="1614" y="5054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Freeform 144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45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Rectangle 146"/>
              <p:cNvSpPr>
                <a:spLocks noChangeArrowheads="1"/>
              </p:cNvSpPr>
              <p:nvPr/>
            </p:nvSpPr>
            <p:spPr bwMode="auto">
              <a:xfrm>
                <a:off x="1614" y="5390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Freeform 147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4" name="Freeform 148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Rectangle 149"/>
              <p:cNvSpPr>
                <a:spLocks noChangeArrowheads="1"/>
              </p:cNvSpPr>
              <p:nvPr/>
            </p:nvSpPr>
            <p:spPr bwMode="auto">
              <a:xfrm>
                <a:off x="1603" y="4387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Freeform 150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7" name="Freeform 151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8" name="Rectangle 152"/>
              <p:cNvSpPr>
                <a:spLocks noChangeArrowheads="1"/>
              </p:cNvSpPr>
              <p:nvPr/>
            </p:nvSpPr>
            <p:spPr bwMode="auto">
              <a:xfrm>
                <a:off x="1587" y="4028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1,37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53"/>
              <p:cNvSpPr>
                <a:spLocks noChangeArrowheads="1"/>
              </p:cNvSpPr>
              <p:nvPr/>
            </p:nvSpPr>
            <p:spPr bwMode="auto">
              <a:xfrm>
                <a:off x="1614" y="4080"/>
                <a:ext cx="3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Freeform 154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55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Rectangle 156"/>
              <p:cNvSpPr>
                <a:spLocks noChangeArrowheads="1"/>
              </p:cNvSpPr>
              <p:nvPr/>
            </p:nvSpPr>
            <p:spPr bwMode="auto">
              <a:xfrm>
                <a:off x="1593" y="3974"/>
                <a:ext cx="8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122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Freeform 157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58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59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60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61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62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9" name="Rectangle 163"/>
              <p:cNvSpPr>
                <a:spLocks noChangeArrowheads="1"/>
              </p:cNvSpPr>
              <p:nvPr/>
            </p:nvSpPr>
            <p:spPr bwMode="auto">
              <a:xfrm>
                <a:off x="1809" y="3971"/>
                <a:ext cx="27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Argument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64"/>
              <p:cNvSpPr>
                <a:spLocks noChangeArrowheads="1"/>
              </p:cNvSpPr>
              <p:nvPr/>
            </p:nvSpPr>
            <p:spPr bwMode="auto">
              <a:xfrm>
                <a:off x="1870" y="4044"/>
                <a:ext cx="15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Type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65"/>
              <p:cNvSpPr>
                <a:spLocks noChangeArrowheads="1"/>
              </p:cNvSpPr>
              <p:nvPr/>
            </p:nvSpPr>
            <p:spPr bwMode="auto">
              <a:xfrm>
                <a:off x="1813" y="4117"/>
                <a:ext cx="25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Mismatch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66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67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Rectangle 168"/>
              <p:cNvSpPr>
                <a:spLocks noChangeArrowheads="1"/>
              </p:cNvSpPr>
              <p:nvPr/>
            </p:nvSpPr>
            <p:spPr bwMode="auto">
              <a:xfrm>
                <a:off x="182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9"/>
              <p:cNvSpPr>
                <a:spLocks noChangeArrowheads="1"/>
              </p:cNvSpPr>
              <p:nvPr/>
            </p:nvSpPr>
            <p:spPr bwMode="auto">
              <a:xfrm>
                <a:off x="1835" y="4447"/>
                <a:ext cx="21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70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71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1856" y="4712"/>
                <a:ext cx="19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Space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73"/>
              <p:cNvSpPr>
                <a:spLocks noChangeArrowheads="1"/>
              </p:cNvSpPr>
              <p:nvPr/>
            </p:nvSpPr>
            <p:spPr bwMode="auto">
              <a:xfrm>
                <a:off x="1810" y="4785"/>
                <a:ext cx="269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Separated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174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75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Rectangle 176"/>
              <p:cNvSpPr>
                <a:spLocks noChangeArrowheads="1"/>
              </p:cNvSpPr>
              <p:nvPr/>
            </p:nvSpPr>
            <p:spPr bwMode="auto">
              <a:xfrm>
                <a:off x="1863" y="5042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Array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7"/>
              <p:cNvSpPr>
                <a:spLocks noChangeArrowheads="1"/>
              </p:cNvSpPr>
              <p:nvPr/>
            </p:nvSpPr>
            <p:spPr bwMode="auto">
              <a:xfrm>
                <a:off x="1789" y="5115"/>
                <a:ext cx="30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Initialization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178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79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Rectangle 180"/>
              <p:cNvSpPr>
                <a:spLocks noChangeArrowheads="1"/>
              </p:cNvSpPr>
              <p:nvPr/>
            </p:nvSpPr>
            <p:spPr bwMode="auto">
              <a:xfrm>
                <a:off x="1827" y="5371"/>
                <a:ext cx="16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Struct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81"/>
              <p:cNvSpPr>
                <a:spLocks noChangeArrowheads="1"/>
              </p:cNvSpPr>
              <p:nvPr/>
            </p:nvSpPr>
            <p:spPr bwMode="auto">
              <a:xfrm>
                <a:off x="1970" y="5371"/>
                <a:ext cx="9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or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82"/>
              <p:cNvSpPr>
                <a:spLocks noChangeArrowheads="1"/>
              </p:cNvSpPr>
              <p:nvPr/>
            </p:nvSpPr>
            <p:spPr bwMode="auto">
              <a:xfrm>
                <a:off x="1855" y="5443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Union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83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0" name="Freeform 184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1" name="Rectangle 185"/>
              <p:cNvSpPr>
                <a:spLocks noChangeArrowheads="1"/>
              </p:cNvSpPr>
              <p:nvPr/>
            </p:nvSpPr>
            <p:spPr bwMode="auto">
              <a:xfrm>
                <a:off x="1734" y="3953"/>
                <a:ext cx="29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 (1,743)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Freeform 186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3" name="Freeform 187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4" name="Rectangle 188"/>
              <p:cNvSpPr>
                <a:spLocks noChangeArrowheads="1"/>
              </p:cNvSpPr>
              <p:nvPr/>
            </p:nvSpPr>
            <p:spPr bwMode="auto">
              <a:xfrm>
                <a:off x="1782" y="4281"/>
                <a:ext cx="18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#7 (8)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Freeform 189"/>
              <p:cNvSpPr>
                <a:spLocks/>
              </p:cNvSpPr>
              <p:nvPr/>
            </p:nvSpPr>
            <p:spPr bwMode="auto">
              <a:xfrm>
                <a:off x="1733" y="4598"/>
                <a:ext cx="226" cy="109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6" name="Freeform 190"/>
              <p:cNvSpPr>
                <a:spLocks/>
              </p:cNvSpPr>
              <p:nvPr/>
            </p:nvSpPr>
            <p:spPr bwMode="auto">
              <a:xfrm>
                <a:off x="1733" y="459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7" name="Rectangle 191"/>
              <p:cNvSpPr>
                <a:spLocks noChangeArrowheads="1"/>
              </p:cNvSpPr>
              <p:nvPr/>
            </p:nvSpPr>
            <p:spPr bwMode="auto">
              <a:xfrm>
                <a:off x="1768" y="4617"/>
                <a:ext cx="1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#12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Freeform 192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9" name="Freeform 193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0" name="Rectangle 194"/>
              <p:cNvSpPr>
                <a:spLocks noChangeArrowheads="1"/>
              </p:cNvSpPr>
              <p:nvPr/>
            </p:nvSpPr>
            <p:spPr bwMode="auto">
              <a:xfrm>
                <a:off x="1768" y="4942"/>
                <a:ext cx="191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#17 (7)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Freeform 195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2" name="Freeform 196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3" name="Rectangle 197"/>
              <p:cNvSpPr>
                <a:spLocks noChangeArrowheads="1"/>
              </p:cNvSpPr>
              <p:nvPr/>
            </p:nvSpPr>
            <p:spPr bwMode="auto">
              <a:xfrm>
                <a:off x="1768" y="5267"/>
                <a:ext cx="21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#22 (1)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Freeform 198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5" name="Freeform 199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6" name="Rectangle 200"/>
              <p:cNvSpPr>
                <a:spLocks noChangeArrowheads="1"/>
              </p:cNvSpPr>
              <p:nvPr/>
            </p:nvSpPr>
            <p:spPr bwMode="auto">
              <a:xfrm>
                <a:off x="2225" y="505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Freeform 201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8" name="Freeform 202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9" name="Rectangle 203"/>
              <p:cNvSpPr>
                <a:spLocks noChangeArrowheads="1"/>
              </p:cNvSpPr>
              <p:nvPr/>
            </p:nvSpPr>
            <p:spPr bwMode="auto">
              <a:xfrm>
                <a:off x="2225" y="5388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Freeform 204"/>
              <p:cNvSpPr>
                <a:spLocks/>
              </p:cNvSpPr>
              <p:nvPr/>
            </p:nvSpPr>
            <p:spPr bwMode="auto">
              <a:xfrm>
                <a:off x="2159" y="4708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06"/>
            <p:cNvSpPr>
              <a:spLocks/>
            </p:cNvSpPr>
            <p:nvPr/>
          </p:nvSpPr>
          <p:spPr bwMode="auto">
            <a:xfrm>
              <a:off x="2159" y="4708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07"/>
            <p:cNvSpPr>
              <a:spLocks noChangeArrowheads="1"/>
            </p:cNvSpPr>
            <p:nvPr/>
          </p:nvSpPr>
          <p:spPr bwMode="auto">
            <a:xfrm>
              <a:off x="2225" y="4723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08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9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0"/>
            <p:cNvSpPr>
              <a:spLocks noChangeArrowheads="1"/>
            </p:cNvSpPr>
            <p:nvPr/>
          </p:nvSpPr>
          <p:spPr bwMode="auto">
            <a:xfrm>
              <a:off x="2225" y="4384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2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13"/>
            <p:cNvSpPr>
              <a:spLocks noChangeArrowheads="1"/>
            </p:cNvSpPr>
            <p:nvPr/>
          </p:nvSpPr>
          <p:spPr bwMode="auto">
            <a:xfrm>
              <a:off x="2205" y="4148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477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2205" y="4032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922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205" y="3926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344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220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1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2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3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4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5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2"/>
            <p:cNvSpPr>
              <a:spLocks noChangeArrowheads="1"/>
            </p:cNvSpPr>
            <p:nvPr/>
          </p:nvSpPr>
          <p:spPr bwMode="auto">
            <a:xfrm>
              <a:off x="2409" y="4117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3"/>
            <p:cNvSpPr>
              <a:spLocks noChangeArrowheads="1"/>
            </p:cNvSpPr>
            <p:nvPr/>
          </p:nvSpPr>
          <p:spPr bwMode="auto">
            <a:xfrm>
              <a:off x="2578" y="4117"/>
              <a:ext cx="1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Value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5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6"/>
            <p:cNvSpPr>
              <a:spLocks noChangeArrowheads="1"/>
            </p:cNvSpPr>
            <p:nvPr/>
          </p:nvSpPr>
          <p:spPr bwMode="auto">
            <a:xfrm>
              <a:off x="2477" y="4376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37"/>
            <p:cNvSpPr>
              <a:spLocks noChangeArrowheads="1"/>
            </p:cNvSpPr>
            <p:nvPr/>
          </p:nvSpPr>
          <p:spPr bwMode="auto">
            <a:xfrm>
              <a:off x="2426" y="4447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Assignment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238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9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0"/>
            <p:cNvSpPr>
              <a:spLocks noChangeArrowheads="1"/>
            </p:cNvSpPr>
            <p:nvPr/>
          </p:nvSpPr>
          <p:spPr bwMode="auto">
            <a:xfrm>
              <a:off x="2423" y="4785"/>
              <a:ext cx="3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Initialization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241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2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43"/>
            <p:cNvSpPr>
              <a:spLocks noChangeArrowheads="1"/>
            </p:cNvSpPr>
            <p:nvPr/>
          </p:nvSpPr>
          <p:spPr bwMode="auto">
            <a:xfrm>
              <a:off x="2472" y="5042"/>
              <a:ext cx="22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Missing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44"/>
            <p:cNvSpPr>
              <a:spLocks noChangeArrowheads="1"/>
            </p:cNvSpPr>
            <p:nvPr/>
          </p:nvSpPr>
          <p:spPr bwMode="auto">
            <a:xfrm>
              <a:off x="2444" y="5115"/>
              <a:ext cx="26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Terminate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245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6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47"/>
            <p:cNvSpPr>
              <a:spLocks noChangeArrowheads="1"/>
            </p:cNvSpPr>
            <p:nvPr/>
          </p:nvSpPr>
          <p:spPr bwMode="auto">
            <a:xfrm>
              <a:off x="2401" y="3953"/>
              <a:ext cx="21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#3 (50)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248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9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50"/>
            <p:cNvSpPr>
              <a:spLocks noChangeArrowheads="1"/>
            </p:cNvSpPr>
            <p:nvPr/>
          </p:nvSpPr>
          <p:spPr bwMode="auto">
            <a:xfrm>
              <a:off x="2388" y="4281"/>
              <a:ext cx="24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#8 (522)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251"/>
            <p:cNvSpPr>
              <a:spLocks/>
            </p:cNvSpPr>
            <p:nvPr/>
          </p:nvSpPr>
          <p:spPr bwMode="auto">
            <a:xfrm>
              <a:off x="2366" y="4598"/>
              <a:ext cx="226" cy="109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2366" y="459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53"/>
            <p:cNvSpPr>
              <a:spLocks noChangeArrowheads="1"/>
            </p:cNvSpPr>
            <p:nvPr/>
          </p:nvSpPr>
          <p:spPr bwMode="auto">
            <a:xfrm>
              <a:off x="2388" y="4617"/>
              <a:ext cx="21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#13 (11)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Freeform 254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5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56"/>
            <p:cNvSpPr>
              <a:spLocks noChangeArrowheads="1"/>
            </p:cNvSpPr>
            <p:nvPr/>
          </p:nvSpPr>
          <p:spPr bwMode="auto">
            <a:xfrm>
              <a:off x="2401" y="4942"/>
              <a:ext cx="19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#18 (6)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59"/>
            <p:cNvSpPr>
              <a:spLocks noChangeArrowheads="1"/>
            </p:cNvSpPr>
            <p:nvPr/>
          </p:nvSpPr>
          <p:spPr bwMode="auto">
            <a:xfrm>
              <a:off x="2864" y="509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62"/>
            <p:cNvSpPr>
              <a:spLocks noChangeArrowheads="1"/>
            </p:cNvSpPr>
            <p:nvPr/>
          </p:nvSpPr>
          <p:spPr bwMode="auto">
            <a:xfrm>
              <a:off x="2864" y="497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5"/>
            <p:cNvSpPr>
              <a:spLocks noChangeArrowheads="1"/>
            </p:cNvSpPr>
            <p:nvPr/>
          </p:nvSpPr>
          <p:spPr bwMode="auto">
            <a:xfrm>
              <a:off x="2854" y="4473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68"/>
            <p:cNvSpPr>
              <a:spLocks noChangeArrowheads="1"/>
            </p:cNvSpPr>
            <p:nvPr/>
          </p:nvSpPr>
          <p:spPr bwMode="auto">
            <a:xfrm>
              <a:off x="2854" y="4362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0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2843" y="4251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72"/>
            <p:cNvSpPr>
              <a:spLocks/>
            </p:cNvSpPr>
            <p:nvPr/>
          </p:nvSpPr>
          <p:spPr bwMode="auto">
            <a:xfrm>
              <a:off x="2799" y="4753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3"/>
            <p:cNvSpPr>
              <a:spLocks/>
            </p:cNvSpPr>
            <p:nvPr/>
          </p:nvSpPr>
          <p:spPr bwMode="auto">
            <a:xfrm>
              <a:off x="2799" y="4752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2864" y="4767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275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6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864" y="46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Freeform 278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79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80"/>
            <p:cNvSpPr>
              <a:spLocks noChangeArrowheads="1"/>
            </p:cNvSpPr>
            <p:nvPr/>
          </p:nvSpPr>
          <p:spPr bwMode="auto">
            <a:xfrm>
              <a:off x="2864" y="4100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281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2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283"/>
            <p:cNvSpPr>
              <a:spLocks noChangeArrowheads="1"/>
            </p:cNvSpPr>
            <p:nvPr/>
          </p:nvSpPr>
          <p:spPr bwMode="auto">
            <a:xfrm>
              <a:off x="2854" y="3986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284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5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6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7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88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89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1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92"/>
            <p:cNvSpPr>
              <a:spLocks noChangeArrowheads="1"/>
            </p:cNvSpPr>
            <p:nvPr/>
          </p:nvSpPr>
          <p:spPr bwMode="auto">
            <a:xfrm>
              <a:off x="3094" y="4044"/>
              <a:ext cx="2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Implicit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93"/>
            <p:cNvSpPr>
              <a:spLocks noChangeArrowheads="1"/>
            </p:cNvSpPr>
            <p:nvPr/>
          </p:nvSpPr>
          <p:spPr bwMode="auto">
            <a:xfrm>
              <a:off x="3048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Freeform 294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96"/>
            <p:cNvSpPr>
              <a:spLocks noChangeArrowheads="1"/>
            </p:cNvSpPr>
            <p:nvPr/>
          </p:nvSpPr>
          <p:spPr bwMode="auto">
            <a:xfrm>
              <a:off x="3100" y="4303"/>
              <a:ext cx="19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Return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3077" y="4376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Function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98"/>
            <p:cNvSpPr>
              <a:spLocks noChangeArrowheads="1"/>
            </p:cNvSpPr>
            <p:nvPr/>
          </p:nvSpPr>
          <p:spPr bwMode="auto">
            <a:xfrm>
              <a:off x="3122" y="4447"/>
              <a:ext cx="1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299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0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301"/>
            <p:cNvSpPr>
              <a:spLocks noChangeArrowheads="1"/>
            </p:cNvSpPr>
            <p:nvPr/>
          </p:nvSpPr>
          <p:spPr bwMode="auto">
            <a:xfrm>
              <a:off x="3030" y="4568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Pointer/Integ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02"/>
            <p:cNvSpPr>
              <a:spLocks noChangeArrowheads="1"/>
            </p:cNvSpPr>
            <p:nvPr/>
          </p:nvSpPr>
          <p:spPr bwMode="auto">
            <a:xfrm>
              <a:off x="3152" y="4639"/>
              <a:ext cx="8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03"/>
            <p:cNvSpPr>
              <a:spLocks noChangeArrowheads="1"/>
            </p:cNvSpPr>
            <p:nvPr/>
          </p:nvSpPr>
          <p:spPr bwMode="auto">
            <a:xfrm>
              <a:off x="3122" y="4712"/>
              <a:ext cx="15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04"/>
            <p:cNvSpPr>
              <a:spLocks noChangeArrowheads="1"/>
            </p:cNvSpPr>
            <p:nvPr/>
          </p:nvSpPr>
          <p:spPr bwMode="auto">
            <a:xfrm>
              <a:off x="3065" y="4785"/>
              <a:ext cx="2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Mismatch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305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6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307"/>
            <p:cNvSpPr>
              <a:spLocks noChangeArrowheads="1"/>
            </p:cNvSpPr>
            <p:nvPr/>
          </p:nvSpPr>
          <p:spPr bwMode="auto">
            <a:xfrm>
              <a:off x="3066" y="5042"/>
              <a:ext cx="14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Free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308"/>
            <p:cNvSpPr>
              <a:spLocks noChangeArrowheads="1"/>
            </p:cNvSpPr>
            <p:nvPr/>
          </p:nvSpPr>
          <p:spPr bwMode="auto">
            <a:xfrm>
              <a:off x="3172" y="5042"/>
              <a:ext cx="12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Non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309"/>
            <p:cNvSpPr>
              <a:spLocks noChangeArrowheads="1"/>
            </p:cNvSpPr>
            <p:nvPr/>
          </p:nvSpPr>
          <p:spPr bwMode="auto">
            <a:xfrm>
              <a:off x="3264" y="5042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-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310"/>
            <p:cNvSpPr>
              <a:spLocks noChangeArrowheads="1"/>
            </p:cNvSpPr>
            <p:nvPr/>
          </p:nvSpPr>
          <p:spPr bwMode="auto">
            <a:xfrm>
              <a:off x="3118" y="5115"/>
              <a:ext cx="1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heap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311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2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313"/>
            <p:cNvSpPr>
              <a:spLocks noChangeArrowheads="1"/>
            </p:cNvSpPr>
            <p:nvPr/>
          </p:nvSpPr>
          <p:spPr bwMode="auto">
            <a:xfrm>
              <a:off x="2986" y="3950"/>
              <a:ext cx="2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#4 (4,470)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Freeform 314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5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316"/>
            <p:cNvSpPr>
              <a:spLocks noChangeArrowheads="1"/>
            </p:cNvSpPr>
            <p:nvPr/>
          </p:nvSpPr>
          <p:spPr bwMode="auto">
            <a:xfrm>
              <a:off x="3034" y="4278"/>
              <a:ext cx="16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#9 (4)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317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18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319"/>
            <p:cNvSpPr>
              <a:spLocks noChangeArrowheads="1"/>
            </p:cNvSpPr>
            <p:nvPr/>
          </p:nvSpPr>
          <p:spPr bwMode="auto">
            <a:xfrm>
              <a:off x="3020" y="4614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#14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320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1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322"/>
            <p:cNvSpPr>
              <a:spLocks noChangeArrowheads="1"/>
            </p:cNvSpPr>
            <p:nvPr/>
          </p:nvSpPr>
          <p:spPr bwMode="auto">
            <a:xfrm>
              <a:off x="3020" y="4937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#19 (3)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Freeform 323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4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3481" y="444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326"/>
            <p:cNvSpPr>
              <a:spLocks/>
            </p:cNvSpPr>
            <p:nvPr/>
          </p:nvSpPr>
          <p:spPr bwMode="auto">
            <a:xfrm>
              <a:off x="3416" y="4320"/>
              <a:ext cx="152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7"/>
            <p:cNvSpPr>
              <a:spLocks/>
            </p:cNvSpPr>
            <p:nvPr/>
          </p:nvSpPr>
          <p:spPr bwMode="auto">
            <a:xfrm>
              <a:off x="3416" y="4319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328"/>
            <p:cNvSpPr>
              <a:spLocks noChangeArrowheads="1"/>
            </p:cNvSpPr>
            <p:nvPr/>
          </p:nvSpPr>
          <p:spPr bwMode="auto">
            <a:xfrm>
              <a:off x="3481" y="4334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Freeform 329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0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331"/>
            <p:cNvSpPr>
              <a:spLocks noChangeArrowheads="1"/>
            </p:cNvSpPr>
            <p:nvPr/>
          </p:nvSpPr>
          <p:spPr bwMode="auto">
            <a:xfrm>
              <a:off x="3481" y="471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332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3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334"/>
            <p:cNvSpPr>
              <a:spLocks noChangeArrowheads="1"/>
            </p:cNvSpPr>
            <p:nvPr/>
          </p:nvSpPr>
          <p:spPr bwMode="auto">
            <a:xfrm>
              <a:off x="3482" y="505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Freeform 335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6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337"/>
            <p:cNvSpPr>
              <a:spLocks noChangeArrowheads="1"/>
            </p:cNvSpPr>
            <p:nvPr/>
          </p:nvSpPr>
          <p:spPr bwMode="auto">
            <a:xfrm>
              <a:off x="3482" y="414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Freeform 338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39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340"/>
            <p:cNvSpPr>
              <a:spLocks noChangeArrowheads="1"/>
            </p:cNvSpPr>
            <p:nvPr/>
          </p:nvSpPr>
          <p:spPr bwMode="auto">
            <a:xfrm>
              <a:off x="3482" y="403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Freeform 341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2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343"/>
            <p:cNvSpPr>
              <a:spLocks noChangeArrowheads="1"/>
            </p:cNvSpPr>
            <p:nvPr/>
          </p:nvSpPr>
          <p:spPr bwMode="auto">
            <a:xfrm>
              <a:off x="3456" y="387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4,46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344"/>
            <p:cNvSpPr>
              <a:spLocks noChangeArrowheads="1"/>
            </p:cNvSpPr>
            <p:nvPr/>
          </p:nvSpPr>
          <p:spPr bwMode="auto">
            <a:xfrm>
              <a:off x="3482" y="3923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Freeform 345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6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347"/>
            <p:cNvSpPr>
              <a:spLocks noChangeArrowheads="1"/>
            </p:cNvSpPr>
            <p:nvPr/>
          </p:nvSpPr>
          <p:spPr bwMode="auto">
            <a:xfrm>
              <a:off x="3718" y="4044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Empty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348"/>
            <p:cNvSpPr>
              <a:spLocks noChangeArrowheads="1"/>
            </p:cNvSpPr>
            <p:nvPr/>
          </p:nvSpPr>
          <p:spPr bwMode="auto">
            <a:xfrm>
              <a:off x="3662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349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50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351"/>
            <p:cNvSpPr>
              <a:spLocks noChangeArrowheads="1"/>
            </p:cNvSpPr>
            <p:nvPr/>
          </p:nvSpPr>
          <p:spPr bwMode="auto">
            <a:xfrm>
              <a:off x="3694" y="4367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Discards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352"/>
            <p:cNvSpPr>
              <a:spLocks noChangeArrowheads="1"/>
            </p:cNvSpPr>
            <p:nvPr/>
          </p:nvSpPr>
          <p:spPr bwMode="auto">
            <a:xfrm>
              <a:off x="3682" y="4439"/>
              <a:ext cx="25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Qualifiers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Freeform 353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54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355"/>
            <p:cNvSpPr>
              <a:spLocks noChangeArrowheads="1"/>
            </p:cNvSpPr>
            <p:nvPr/>
          </p:nvSpPr>
          <p:spPr bwMode="auto">
            <a:xfrm>
              <a:off x="3647" y="4785"/>
              <a:ext cx="16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Extra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356"/>
            <p:cNvSpPr>
              <a:spLocks noChangeArrowheads="1"/>
            </p:cNvSpPr>
            <p:nvPr/>
          </p:nvSpPr>
          <p:spPr bwMode="auto">
            <a:xfrm>
              <a:off x="3773" y="4785"/>
              <a:ext cx="19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Tokens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357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58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359"/>
            <p:cNvSpPr>
              <a:spLocks noChangeArrowheads="1"/>
            </p:cNvSpPr>
            <p:nvPr/>
          </p:nvSpPr>
          <p:spPr bwMode="auto">
            <a:xfrm>
              <a:off x="3698" y="5115"/>
              <a:ext cx="12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ISO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360"/>
            <p:cNvSpPr>
              <a:spLocks noChangeArrowheads="1"/>
            </p:cNvSpPr>
            <p:nvPr/>
          </p:nvSpPr>
          <p:spPr bwMode="auto">
            <a:xfrm>
              <a:off x="3786" y="5115"/>
              <a:ext cx="1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C99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61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62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363"/>
            <p:cNvSpPr>
              <a:spLocks noChangeArrowheads="1"/>
            </p:cNvSpPr>
            <p:nvPr/>
          </p:nvSpPr>
          <p:spPr bwMode="auto">
            <a:xfrm>
              <a:off x="3624" y="3950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#5 (53)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Freeform 364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65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366"/>
            <p:cNvSpPr>
              <a:spLocks noChangeArrowheads="1"/>
            </p:cNvSpPr>
            <p:nvPr/>
          </p:nvSpPr>
          <p:spPr bwMode="auto">
            <a:xfrm>
              <a:off x="3622" y="4278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#10 (2)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Freeform 367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369"/>
            <p:cNvSpPr>
              <a:spLocks noChangeArrowheads="1"/>
            </p:cNvSpPr>
            <p:nvPr/>
          </p:nvSpPr>
          <p:spPr bwMode="auto">
            <a:xfrm>
              <a:off x="3624" y="4614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#15 (5)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3624" y="4937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#20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Freeform 373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74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375"/>
            <p:cNvSpPr>
              <a:spLocks noChangeArrowheads="1"/>
            </p:cNvSpPr>
            <p:nvPr/>
          </p:nvSpPr>
          <p:spPr bwMode="auto">
            <a:xfrm>
              <a:off x="4067" y="4371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Freeform 376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77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378"/>
            <p:cNvSpPr>
              <a:spLocks noChangeArrowheads="1"/>
            </p:cNvSpPr>
            <p:nvPr/>
          </p:nvSpPr>
          <p:spPr bwMode="auto">
            <a:xfrm>
              <a:off x="4057" y="4032"/>
              <a:ext cx="5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Freeform 379"/>
            <p:cNvSpPr>
              <a:spLocks/>
            </p:cNvSpPr>
            <p:nvPr/>
          </p:nvSpPr>
          <p:spPr bwMode="auto">
            <a:xfrm>
              <a:off x="3998" y="4707"/>
              <a:ext cx="153" cy="93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80"/>
            <p:cNvSpPr>
              <a:spLocks/>
            </p:cNvSpPr>
            <p:nvPr/>
          </p:nvSpPr>
          <p:spPr bwMode="auto">
            <a:xfrm>
              <a:off x="3998" y="4706"/>
              <a:ext cx="153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381"/>
            <p:cNvSpPr>
              <a:spLocks noChangeArrowheads="1"/>
            </p:cNvSpPr>
            <p:nvPr/>
          </p:nvSpPr>
          <p:spPr bwMode="auto">
            <a:xfrm>
              <a:off x="4064" y="472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Freeform 382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83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384"/>
            <p:cNvSpPr>
              <a:spLocks noChangeArrowheads="1"/>
            </p:cNvSpPr>
            <p:nvPr/>
          </p:nvSpPr>
          <p:spPr bwMode="auto">
            <a:xfrm>
              <a:off x="4064" y="50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Freeform 385"/>
            <p:cNvSpPr>
              <a:spLocks/>
            </p:cNvSpPr>
            <p:nvPr/>
          </p:nvSpPr>
          <p:spPr bwMode="auto">
            <a:xfrm>
              <a:off x="3533" y="5451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388"/>
            <p:cNvSpPr>
              <a:spLocks noChangeArrowheads="1"/>
            </p:cNvSpPr>
            <p:nvPr/>
          </p:nvSpPr>
          <p:spPr bwMode="auto">
            <a:xfrm>
              <a:off x="2948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89"/>
            <p:cNvSpPr>
              <a:spLocks noChangeArrowheads="1"/>
            </p:cNvSpPr>
            <p:nvPr/>
          </p:nvSpPr>
          <p:spPr bwMode="auto">
            <a:xfrm>
              <a:off x="3610" y="5462"/>
              <a:ext cx="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상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90"/>
            <p:cNvSpPr>
              <a:spLocks noChangeArrowheads="1"/>
            </p:cNvSpPr>
            <p:nvPr/>
          </p:nvSpPr>
          <p:spPr bwMode="auto">
            <a:xfrm>
              <a:off x="3004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Freeform 391"/>
            <p:cNvSpPr>
              <a:spLocks/>
            </p:cNvSpPr>
            <p:nvPr/>
          </p:nvSpPr>
          <p:spPr bwMode="auto">
            <a:xfrm>
              <a:off x="3722" y="5451"/>
              <a:ext cx="61" cy="87"/>
            </a:xfrm>
            <a:custGeom>
              <a:avLst/>
              <a:gdLst>
                <a:gd name="T0" fmla="*/ 0 w 476"/>
                <a:gd name="T1" fmla="*/ 48 h 472"/>
                <a:gd name="T2" fmla="*/ 48 w 476"/>
                <a:gd name="T3" fmla="*/ 0 h 472"/>
                <a:gd name="T4" fmla="*/ 429 w 476"/>
                <a:gd name="T5" fmla="*/ 0 h 472"/>
                <a:gd name="T6" fmla="*/ 476 w 476"/>
                <a:gd name="T7" fmla="*/ 48 h 472"/>
                <a:gd name="T8" fmla="*/ 476 w 476"/>
                <a:gd name="T9" fmla="*/ 425 h 472"/>
                <a:gd name="T10" fmla="*/ 429 w 476"/>
                <a:gd name="T11" fmla="*/ 472 h 472"/>
                <a:gd name="T12" fmla="*/ 48 w 476"/>
                <a:gd name="T13" fmla="*/ 472 h 472"/>
                <a:gd name="T14" fmla="*/ 0 w 476"/>
                <a:gd name="T15" fmla="*/ 425 h 472"/>
                <a:gd name="T16" fmla="*/ 0 w 476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9" y="0"/>
                  </a:lnTo>
                  <a:cubicBezTo>
                    <a:pt x="455" y="0"/>
                    <a:pt x="476" y="22"/>
                    <a:pt x="476" y="48"/>
                  </a:cubicBezTo>
                  <a:lnTo>
                    <a:pt x="476" y="425"/>
                  </a:lnTo>
                  <a:cubicBezTo>
                    <a:pt x="476" y="451"/>
                    <a:pt x="455" y="472"/>
                    <a:pt x="429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394"/>
            <p:cNvSpPr>
              <a:spLocks noChangeArrowheads="1"/>
            </p:cNvSpPr>
            <p:nvPr/>
          </p:nvSpPr>
          <p:spPr bwMode="auto">
            <a:xfrm>
              <a:off x="3290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95"/>
            <p:cNvSpPr>
              <a:spLocks noChangeArrowheads="1"/>
            </p:cNvSpPr>
            <p:nvPr/>
          </p:nvSpPr>
          <p:spPr bwMode="auto">
            <a:xfrm>
              <a:off x="3799" y="5463"/>
              <a:ext cx="5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96"/>
            <p:cNvSpPr>
              <a:spLocks noChangeArrowheads="1"/>
            </p:cNvSpPr>
            <p:nvPr/>
          </p:nvSpPr>
          <p:spPr bwMode="auto">
            <a:xfrm>
              <a:off x="3346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397"/>
            <p:cNvSpPr>
              <a:spLocks/>
            </p:cNvSpPr>
            <p:nvPr/>
          </p:nvSpPr>
          <p:spPr bwMode="auto">
            <a:xfrm>
              <a:off x="3929" y="5445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400"/>
            <p:cNvSpPr>
              <a:spLocks noChangeArrowheads="1"/>
            </p:cNvSpPr>
            <p:nvPr/>
          </p:nvSpPr>
          <p:spPr bwMode="auto">
            <a:xfrm>
              <a:off x="3627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01"/>
            <p:cNvSpPr>
              <a:spLocks noChangeArrowheads="1"/>
            </p:cNvSpPr>
            <p:nvPr/>
          </p:nvSpPr>
          <p:spPr bwMode="auto">
            <a:xfrm>
              <a:off x="4006" y="5449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하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02"/>
            <p:cNvSpPr>
              <a:spLocks noChangeArrowheads="1"/>
            </p:cNvSpPr>
            <p:nvPr/>
          </p:nvSpPr>
          <p:spPr bwMode="auto">
            <a:xfrm>
              <a:off x="3683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3" name="TextBox 432"/>
          <p:cNvSpPr txBox="1"/>
          <p:nvPr/>
        </p:nvSpPr>
        <p:spPr>
          <a:xfrm rot="19606841">
            <a:off x="4587866" y="5930233"/>
            <a:ext cx="1955800" cy="461665"/>
          </a:xfrm>
          <a:prstGeom prst="rect">
            <a:avLst/>
          </a:prstGeom>
          <a:noFill/>
          <a:ln w="222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illustration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01" name="직사각형 1200"/>
          <p:cNvSpPr/>
          <p:nvPr/>
        </p:nvSpPr>
        <p:spPr>
          <a:xfrm>
            <a:off x="1778001" y="6202362"/>
            <a:ext cx="4841876" cy="2665412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0" y="1851380"/>
            <a:ext cx="6858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다양한 운영환경에서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U2L 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프로젝트 수행을 통한 경험과 노하우가 결집된 마이그레이션  방법론과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자동화  </a:t>
            </a:r>
            <a:r>
              <a:rPr lang="ko-KR" altLang="en-US" sz="1400" b="1" dirty="0" err="1" smtClean="0">
                <a:solidFill>
                  <a:schemeClr val="tx2"/>
                </a:solidFill>
                <a:cs typeface="HP Simplified" pitchFamily="34" charset="0"/>
              </a:rPr>
              <a:t>솔루션를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 활용하여 이슈에 대한 유연한 대응과 소요 시간 및 투입 인력 절감 등 높은 효율성과 안정성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보장합니다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7792" y="680305"/>
            <a:ext cx="431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어플리케이션 마이그레이션</a:t>
            </a:r>
            <a:r>
              <a:rPr lang="en-US" altLang="ko-KR" sz="2400" dirty="0" smtClean="0"/>
              <a:t>(Application Migration)</a:t>
            </a:r>
            <a:endParaRPr lang="ko-KR" altLang="en-US" sz="2400" dirty="0"/>
          </a:p>
        </p:txBody>
      </p:sp>
      <p:sp>
        <p:nvSpPr>
          <p:cNvPr id="53" name="자유형 344"/>
          <p:cNvSpPr/>
          <p:nvPr/>
        </p:nvSpPr>
        <p:spPr>
          <a:xfrm>
            <a:off x="1058939" y="3881901"/>
            <a:ext cx="823199" cy="1124582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4" name="자유형 344"/>
          <p:cNvSpPr/>
          <p:nvPr/>
        </p:nvSpPr>
        <p:spPr>
          <a:xfrm>
            <a:off x="955943" y="3611871"/>
            <a:ext cx="926195" cy="270030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유닉스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운영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5" name="Picture 8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019" y="3971911"/>
            <a:ext cx="56042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 bwMode="ltGray">
          <a:xfrm>
            <a:off x="2718699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ltGray">
          <a:xfrm>
            <a:off x="2718699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97438" y="4376956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77742" y="4027252"/>
            <a:ext cx="69689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전환 대상 소스 이관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17485" y="4409795"/>
            <a:ext cx="69025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도구 실행</a:t>
            </a:r>
          </a:p>
        </p:txBody>
      </p:sp>
      <p:sp>
        <p:nvSpPr>
          <p:cNvPr id="61" name="직사각형 60"/>
          <p:cNvSpPr/>
          <p:nvPr/>
        </p:nvSpPr>
        <p:spPr bwMode="ltGray">
          <a:xfrm>
            <a:off x="4604171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ltGray">
          <a:xfrm>
            <a:off x="4604171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7884" y="4240307"/>
            <a:ext cx="75022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소스 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생성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845319" y="4331951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44413" y="5238503"/>
            <a:ext cx="10317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컴파일 수행 및 수정 보완</a:t>
            </a:r>
          </a:p>
        </p:txBody>
      </p:sp>
      <p:sp>
        <p:nvSpPr>
          <p:cNvPr id="66" name="직사각형 65"/>
          <p:cNvSpPr/>
          <p:nvPr/>
        </p:nvSpPr>
        <p:spPr bwMode="ltGray">
          <a:xfrm>
            <a:off x="4325405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ltGray">
          <a:xfrm>
            <a:off x="4325405" y="5727106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901644" y="5097036"/>
            <a:ext cx="0" cy="5400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5405" y="7162917"/>
            <a:ext cx="128086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수동 전환 소스 생성 및 변경 이력 기록</a:t>
            </a:r>
          </a:p>
        </p:txBody>
      </p:sp>
      <p:sp>
        <p:nvSpPr>
          <p:cNvPr id="70" name="직사각형 69"/>
          <p:cNvSpPr/>
          <p:nvPr/>
        </p:nvSpPr>
        <p:spPr bwMode="ltGray">
          <a:xfrm>
            <a:off x="2061606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ltGray">
          <a:xfrm>
            <a:off x="2061606" y="5727106"/>
            <a:ext cx="1152479" cy="269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3378725" y="6357176"/>
            <a:ext cx="82319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77743" y="7191669"/>
            <a:ext cx="1278274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적</a:t>
            </a:r>
            <a:r>
              <a:rPr lang="ko-KR" altLang="en-US" sz="1100" dirty="0">
                <a:latin typeface="+mn-ea"/>
              </a:rPr>
              <a:t>용</a:t>
            </a:r>
            <a:r>
              <a:rPr lang="ko-KR" altLang="en-US" sz="1100" dirty="0" smtClean="0">
                <a:latin typeface="+mn-ea"/>
              </a:rPr>
              <a:t> 대상 소스 배포</a:t>
            </a:r>
          </a:p>
        </p:txBody>
      </p:sp>
      <p:pic>
        <p:nvPicPr>
          <p:cNvPr id="74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66" y="6627206"/>
            <a:ext cx="365477" cy="39961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5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88" y="6627206"/>
            <a:ext cx="406637" cy="4446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3788549" y="4002149"/>
            <a:ext cx="934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변경 또는 신규 여부 확인</a:t>
            </a:r>
          </a:p>
        </p:txBody>
      </p:sp>
      <p:pic>
        <p:nvPicPr>
          <p:cNvPr id="77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51" y="4483653"/>
            <a:ext cx="406866" cy="444874"/>
          </a:xfrm>
          <a:prstGeom prst="rect">
            <a:avLst/>
          </a:prstGeom>
          <a:ln>
            <a:noFill/>
          </a:ln>
        </p:spPr>
      </p:pic>
      <p:pic>
        <p:nvPicPr>
          <p:cNvPr id="78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86" y="4141676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79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40" y="6052532"/>
            <a:ext cx="313604" cy="342900"/>
          </a:xfrm>
          <a:prstGeom prst="rect">
            <a:avLst/>
          </a:prstGeom>
          <a:ln>
            <a:noFill/>
          </a:ln>
        </p:spPr>
      </p:pic>
      <p:pic>
        <p:nvPicPr>
          <p:cNvPr id="8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83" y="6256507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81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19" y="6224825"/>
            <a:ext cx="471033" cy="515035"/>
          </a:xfrm>
          <a:prstGeom prst="rect">
            <a:avLst/>
          </a:prstGeom>
          <a:ln>
            <a:noFill/>
          </a:ln>
        </p:spPr>
      </p:pic>
      <p:sp>
        <p:nvSpPr>
          <p:cNvPr id="82" name="타원 81"/>
          <p:cNvSpPr/>
          <p:nvPr/>
        </p:nvSpPr>
        <p:spPr bwMode="ltGray">
          <a:xfrm>
            <a:off x="1727001" y="4082709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 bwMode="ltGray">
          <a:xfrm>
            <a:off x="3445212" y="4069541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4" name="타원 83"/>
          <p:cNvSpPr/>
          <p:nvPr/>
        </p:nvSpPr>
        <p:spPr bwMode="ltGray">
          <a:xfrm>
            <a:off x="3396932" y="4627984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 bwMode="ltGray">
          <a:xfrm>
            <a:off x="5441651" y="4568435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86" name="타원 85"/>
          <p:cNvSpPr/>
          <p:nvPr/>
        </p:nvSpPr>
        <p:spPr bwMode="ltGray">
          <a:xfrm>
            <a:off x="4947174" y="5252375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 bwMode="ltGray">
          <a:xfrm>
            <a:off x="4550605" y="6866063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</a:p>
        </p:txBody>
      </p:sp>
      <p:sp>
        <p:nvSpPr>
          <p:cNvPr id="88" name="타원 87"/>
          <p:cNvSpPr/>
          <p:nvPr/>
        </p:nvSpPr>
        <p:spPr bwMode="ltGray">
          <a:xfrm>
            <a:off x="2320348" y="6857102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27" y="228945"/>
            <a:ext cx="1224560" cy="153375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282036" y="8165711"/>
            <a:ext cx="4169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마이그레이션 전환 절차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68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1710881" y="112752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전환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AppSmart</a:t>
            </a:r>
            <a:r>
              <a:rPr lang="en-US" altLang="ko-KR" sz="2400" dirty="0" smtClean="0">
                <a:latin typeface="+mn-ea"/>
              </a:rPr>
              <a:t> Works)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3509" y="3927648"/>
            <a:ext cx="6370982" cy="2604096"/>
            <a:chOff x="268357" y="3348510"/>
            <a:chExt cx="6370982" cy="2604096"/>
          </a:xfrm>
        </p:grpSpPr>
        <p:sp>
          <p:nvSpPr>
            <p:cNvPr id="388" name="AutoShape 78"/>
            <p:cNvSpPr>
              <a:spLocks noChangeArrowheads="1"/>
            </p:cNvSpPr>
            <p:nvPr/>
          </p:nvSpPr>
          <p:spPr bwMode="auto">
            <a:xfrm>
              <a:off x="5207994" y="4138191"/>
              <a:ext cx="4115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89" name="AutoShape 79"/>
            <p:cNvSpPr>
              <a:spLocks noChangeArrowheads="1"/>
            </p:cNvSpPr>
            <p:nvPr/>
          </p:nvSpPr>
          <p:spPr bwMode="auto">
            <a:xfrm>
              <a:off x="1170674" y="4106292"/>
              <a:ext cx="4126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0" name="AutoShape 82"/>
            <p:cNvSpPr>
              <a:spLocks noChangeArrowheads="1"/>
            </p:cNvSpPr>
            <p:nvPr/>
          </p:nvSpPr>
          <p:spPr bwMode="auto">
            <a:xfrm>
              <a:off x="1598724" y="3348510"/>
              <a:ext cx="3771026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kumimoji="1" lang="en-US" altLang="ko-KR" sz="1000" b="1" i="1" dirty="0" smtClean="0">
                  <a:solidFill>
                    <a:srgbClr val="FF0000"/>
                  </a:solidFill>
                  <a:latin typeface="+mn-ea"/>
                </a:rPr>
                <a:t>App Smart Works 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+mn-ea"/>
                </a:rPr>
                <a:t>Framework Functional Architecture</a:t>
              </a:r>
              <a:r>
                <a:rPr kumimoji="1" lang="ko-KR" altLang="en-US" sz="1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</p:txBody>
        </p:sp>
        <p:sp>
          <p:nvSpPr>
            <p:cNvPr id="391" name="AutoShape 83"/>
            <p:cNvSpPr>
              <a:spLocks noChangeArrowheads="1"/>
            </p:cNvSpPr>
            <p:nvPr/>
          </p:nvSpPr>
          <p:spPr bwMode="auto">
            <a:xfrm>
              <a:off x="1598724" y="4867184"/>
              <a:ext cx="3771026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Source Parsing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/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Validation Check/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Handling/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2" name="AutoShape 84"/>
            <p:cNvSpPr>
              <a:spLocks noChangeArrowheads="1"/>
            </p:cNvSpPr>
            <p:nvPr/>
          </p:nvSpPr>
          <p:spPr bwMode="auto">
            <a:xfrm>
              <a:off x="1597624" y="3719357"/>
              <a:ext cx="890213" cy="1091785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Parser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소스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코드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의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>추출과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검사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3" name="AutoShape 85"/>
            <p:cNvSpPr>
              <a:spLocks noChangeArrowheads="1"/>
            </p:cNvSpPr>
            <p:nvPr/>
          </p:nvSpPr>
          <p:spPr bwMode="auto">
            <a:xfrm>
              <a:off x="2568166" y="3729991"/>
              <a:ext cx="890213" cy="1081152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Fhnd</a:t>
              </a: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(File Handler)</a:t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변환 대상 파일의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관리 및 처리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4" name="AutoShape 86"/>
            <p:cNvSpPr>
              <a:spLocks noChangeArrowheads="1"/>
            </p:cNvSpPr>
            <p:nvPr/>
          </p:nvSpPr>
          <p:spPr bwMode="auto">
            <a:xfrm>
              <a:off x="3526602" y="3761890"/>
              <a:ext cx="890213" cy="1049254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Converter Engine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Rule)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Rule Set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에 따른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Conversion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5" name="AutoShape 87"/>
            <p:cNvSpPr>
              <a:spLocks noChangeArrowheads="1"/>
            </p:cNvSpPr>
            <p:nvPr/>
          </p:nvSpPr>
          <p:spPr bwMode="auto">
            <a:xfrm>
              <a:off x="4485040" y="3761889"/>
              <a:ext cx="890213" cy="1049253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RPT  &amp; Logger</a:t>
              </a:r>
            </a:p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(Report)</a:t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Migration 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결과 및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검증결과 보고서</a:t>
              </a: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작업상세로그</a:t>
              </a:r>
            </a:p>
          </p:txBody>
        </p:sp>
        <p:sp>
          <p:nvSpPr>
            <p:cNvPr id="396" name="AutoShape 88"/>
            <p:cNvSpPr>
              <a:spLocks noChangeArrowheads="1"/>
            </p:cNvSpPr>
            <p:nvPr/>
          </p:nvSpPr>
          <p:spPr bwMode="auto">
            <a:xfrm>
              <a:off x="1598724" y="5247076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Meta Data Repository / Common Running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r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Engine</a:t>
              </a:r>
            </a:p>
          </p:txBody>
        </p:sp>
        <p:sp>
          <p:nvSpPr>
            <p:cNvPr id="397" name="AutoShape 89"/>
            <p:cNvSpPr>
              <a:spLocks noChangeArrowheads="1"/>
            </p:cNvSpPr>
            <p:nvPr/>
          </p:nvSpPr>
          <p:spPr bwMode="auto">
            <a:xfrm>
              <a:off x="1598724" y="5616335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Application Source Code 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Migration System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409" name="Group 2557"/>
            <p:cNvGrpSpPr>
              <a:grpSpLocks/>
            </p:cNvGrpSpPr>
            <p:nvPr/>
          </p:nvGrpSpPr>
          <p:grpSpPr bwMode="auto">
            <a:xfrm>
              <a:off x="268357" y="3466209"/>
              <a:ext cx="1080219" cy="2486397"/>
              <a:chOff x="260" y="1736"/>
              <a:chExt cx="443" cy="540"/>
            </a:xfrm>
          </p:grpSpPr>
          <p:sp>
            <p:nvSpPr>
              <p:cNvPr id="414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15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410" name="TextBox 409"/>
            <p:cNvSpPr txBox="1"/>
            <p:nvPr/>
          </p:nvSpPr>
          <p:spPr>
            <a:xfrm>
              <a:off x="295180" y="3490197"/>
              <a:ext cx="1026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AS-IS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System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11" name="Picture 3" descr="F:\Business\6. Documents Basic Data\운영체제\IBM-AIX_logo2008090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42" y="5302709"/>
              <a:ext cx="465913" cy="515497"/>
            </a:xfrm>
            <a:prstGeom prst="rect">
              <a:avLst/>
            </a:prstGeom>
            <a:noFill/>
          </p:spPr>
        </p:pic>
        <p:pic>
          <p:nvPicPr>
            <p:cNvPr id="412" name="Picture 1" descr="F:\Business\6. Documents Basic Data\운영체제\solaris_log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7681" y="4648704"/>
              <a:ext cx="660106" cy="430303"/>
            </a:xfrm>
            <a:prstGeom prst="rect">
              <a:avLst/>
            </a:prstGeom>
            <a:noFill/>
          </p:spPr>
        </p:pic>
        <p:pic>
          <p:nvPicPr>
            <p:cNvPr id="413" name="Picture 23" descr="HP-UX11i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019" y="4205408"/>
              <a:ext cx="853734" cy="3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0" name="그룹 64"/>
            <p:cNvGrpSpPr/>
            <p:nvPr/>
          </p:nvGrpSpPr>
          <p:grpSpPr>
            <a:xfrm>
              <a:off x="5609033" y="3466209"/>
              <a:ext cx="1030306" cy="2486397"/>
              <a:chOff x="6321152" y="2132856"/>
              <a:chExt cx="1486396" cy="2664296"/>
            </a:xfrm>
          </p:grpSpPr>
          <p:grpSp>
            <p:nvGrpSpPr>
              <p:cNvPr id="402" name="Group 2557"/>
              <p:cNvGrpSpPr>
                <a:grpSpLocks/>
              </p:cNvGrpSpPr>
              <p:nvPr/>
            </p:nvGrpSpPr>
            <p:grpSpPr bwMode="auto">
              <a:xfrm>
                <a:off x="6321152" y="2132856"/>
                <a:ext cx="1486396" cy="2664296"/>
                <a:chOff x="260" y="1736"/>
                <a:chExt cx="443" cy="540"/>
              </a:xfrm>
            </p:grpSpPr>
            <p:sp>
              <p:nvSpPr>
                <p:cNvPr id="407" name="AutoShape 2558"/>
                <p:cNvSpPr>
                  <a:spLocks noChangeArrowheads="1"/>
                </p:cNvSpPr>
                <p:nvPr/>
              </p:nvSpPr>
              <p:spPr bwMode="auto">
                <a:xfrm>
                  <a:off x="260" y="1736"/>
                  <a:ext cx="443" cy="540"/>
                </a:xfrm>
                <a:prstGeom prst="roundRect">
                  <a:avLst>
                    <a:gd name="adj" fmla="val 3889"/>
                  </a:avLst>
                </a:prstGeom>
                <a:gradFill rotWithShape="1">
                  <a:gsLst>
                    <a:gs pos="0">
                      <a:srgbClr val="53ADEB"/>
                    </a:gs>
                    <a:gs pos="100000">
                      <a:srgbClr val="2787D7"/>
                    </a:gs>
                  </a:gsLst>
                  <a:lin ang="2700000" scaled="1"/>
                </a:gradFill>
                <a:ln w="9525" algn="ctr">
                  <a:solidFill>
                    <a:srgbClr val="1B61D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408" name="AutoShape 2559"/>
                <p:cNvSpPr>
                  <a:spLocks noChangeArrowheads="1"/>
                </p:cNvSpPr>
                <p:nvPr/>
              </p:nvSpPr>
              <p:spPr bwMode="auto">
                <a:xfrm>
                  <a:off x="271" y="1840"/>
                  <a:ext cx="421" cy="431"/>
                </a:xfrm>
                <a:prstGeom prst="roundRect">
                  <a:avLst>
                    <a:gd name="adj" fmla="val 4787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</p:grpSp>
          <p:grpSp>
            <p:nvGrpSpPr>
              <p:cNvPr id="403" name="그룹 63"/>
              <p:cNvGrpSpPr/>
              <p:nvPr/>
            </p:nvGrpSpPr>
            <p:grpSpPr>
              <a:xfrm>
                <a:off x="6609184" y="2708920"/>
                <a:ext cx="1008112" cy="1944216"/>
                <a:chOff x="7761312" y="2708920"/>
                <a:chExt cx="1008112" cy="1944216"/>
              </a:xfrm>
            </p:grpSpPr>
            <p:pic>
              <p:nvPicPr>
                <p:cNvPr id="404" name="그림 403" descr="opensuse-logo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854500" y="4143744"/>
                  <a:ext cx="847118" cy="509392"/>
                </a:xfrm>
                <a:prstGeom prst="rect">
                  <a:avLst/>
                </a:prstGeom>
              </p:spPr>
            </p:pic>
            <p:pic>
              <p:nvPicPr>
                <p:cNvPr id="405" name="그림 404" descr="oracle_linux.jp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761312" y="2708920"/>
                  <a:ext cx="1008112" cy="708423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p:spPr>
            </p:pic>
            <p:pic>
              <p:nvPicPr>
                <p:cNvPr id="406" name="그림 405" descr="redhat-logo-cloud.jp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68804" y="3426332"/>
                  <a:ext cx="609619" cy="626321"/>
                </a:xfrm>
                <a:prstGeom prst="rect">
                  <a:avLst/>
                </a:prstGeom>
              </p:spPr>
            </p:pic>
          </p:grpSp>
        </p:grpSp>
        <p:sp>
          <p:nvSpPr>
            <p:cNvPr id="401" name="TextBox 400"/>
            <p:cNvSpPr txBox="1"/>
            <p:nvPr/>
          </p:nvSpPr>
          <p:spPr>
            <a:xfrm>
              <a:off x="5634617" y="3515197"/>
              <a:ext cx="979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To-BE System</a:t>
              </a:r>
              <a:endParaRPr lang="ko-KR" altLang="en-US" sz="11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283071" y="6074549"/>
            <a:ext cx="3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앱스마트워크 장점</a:t>
            </a:r>
            <a:endParaRPr lang="ko-KR" altLang="en-US" sz="1200" dirty="0"/>
          </a:p>
        </p:txBody>
      </p:sp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37529"/>
              </p:ext>
            </p:extLst>
          </p:nvPr>
        </p:nvGraphicFramePr>
        <p:xfrm>
          <a:off x="393441" y="6867254"/>
          <a:ext cx="6276299" cy="197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5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795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수작업 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설계자의 수작업 확인 및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소스 파일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베이스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 문서 등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실제 시스템과 산출물 사이의 차이 발생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모든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개발소스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검증을 수작업으로 수행함에 따른 시간 지연 및 누락 발생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9537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앱스마트워커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프로그램 소스들의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IP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정보를 자동으로 수집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식별하여 정의된 신규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IP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정보로 변경 후 관련 내역을 산출물로 제공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자동화에 따른 신속성 및 정확성 제고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산출물 자동 생성을 통해 향후 시스템 개발을 위한 참고자료로 활용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255633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40359" y="921242"/>
            <a:ext cx="1270521" cy="1489844"/>
            <a:chOff x="582342" y="920390"/>
            <a:chExt cx="1270521" cy="15282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42" y="920390"/>
              <a:ext cx="1270521" cy="1276132"/>
            </a:xfrm>
            <a:prstGeom prst="rect">
              <a:avLst/>
            </a:prstGeom>
          </p:spPr>
        </p:pic>
        <p:sp>
          <p:nvSpPr>
            <p:cNvPr id="422" name="TextBox 421"/>
            <p:cNvSpPr txBox="1"/>
            <p:nvPr/>
          </p:nvSpPr>
          <p:spPr>
            <a:xfrm>
              <a:off x="926308" y="2079258"/>
              <a:ext cx="60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 bwMode="gray">
          <a:xfrm>
            <a:off x="0" y="2534247"/>
            <a:ext cx="6857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앱스마트워커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  <a:cs typeface="HP Simplified" pitchFamily="34" charset="0"/>
              </a:rPr>
              <a:t>AppSmartWorker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는 마이그레이션 경험과 노하우를 결집하여 개발한 마이그레이션 자동화 솔루션 입니다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 Unix to Linux, H/W Vendor Win-Back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으로 인한 마이그레이션에 유연하게 대응 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1710881" y="112752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진단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AppSparker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0359" y="921242"/>
            <a:ext cx="1270521" cy="1489844"/>
            <a:chOff x="582342" y="920390"/>
            <a:chExt cx="1270521" cy="15282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342" y="920390"/>
              <a:ext cx="1270521" cy="1276132"/>
            </a:xfrm>
            <a:prstGeom prst="rect">
              <a:avLst/>
            </a:prstGeom>
          </p:spPr>
        </p:pic>
        <p:sp>
          <p:nvSpPr>
            <p:cNvPr id="422" name="TextBox 421"/>
            <p:cNvSpPr txBox="1"/>
            <p:nvPr/>
          </p:nvSpPr>
          <p:spPr>
            <a:xfrm>
              <a:off x="926308" y="2079258"/>
              <a:ext cx="60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 bwMode="gray">
          <a:xfrm>
            <a:off x="0" y="2534247"/>
            <a:ext cx="685799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r>
              <a:rPr lang="ko-KR" altLang="en-US" sz="1500" b="1" dirty="0" err="1">
                <a:solidFill>
                  <a:srgbClr val="37435E"/>
                </a:solidFill>
                <a:latin typeface="맑은 고딕" pitchFamily="50" charset="-127"/>
              </a:rPr>
              <a:t>앱스파커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 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(</a:t>
            </a:r>
            <a:r>
              <a:rPr lang="en-US" altLang="ko-KR" sz="1500" b="1" dirty="0" err="1">
                <a:solidFill>
                  <a:srgbClr val="37435E"/>
                </a:solidFill>
                <a:latin typeface="맑은 고딕" pitchFamily="50" charset="-127"/>
              </a:rPr>
              <a:t>AppSparker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: Application Security &amp; Vulnerability Scanner)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는 어플리케이션 소스코드의 연관 검색 및 취약점 </a:t>
            </a:r>
            <a:r>
              <a:rPr lang="ko-KR" altLang="en-US" sz="1500" b="1" dirty="0" smtClean="0">
                <a:solidFill>
                  <a:srgbClr val="37435E"/>
                </a:solidFill>
                <a:latin typeface="맑은 고딕" pitchFamily="50" charset="-127"/>
              </a:rPr>
              <a:t>진단을 위한 </a:t>
            </a:r>
            <a:r>
              <a:rPr lang="en-US" altLang="ko-KR" sz="1500" b="1" dirty="0" smtClean="0">
                <a:solidFill>
                  <a:srgbClr val="37435E"/>
                </a:solidFill>
                <a:latin typeface="맑은 고딕" pitchFamily="50" charset="-127"/>
              </a:rPr>
              <a:t>Security 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Assessment tool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 입니다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.</a:t>
            </a: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구성 및 용도 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: </a:t>
            </a:r>
            <a:r>
              <a:rPr lang="en-US" altLang="ko-KR" sz="1500" b="1" dirty="0" err="1">
                <a:solidFill>
                  <a:srgbClr val="37435E"/>
                </a:solidFill>
                <a:latin typeface="맑은 고딕" pitchFamily="50" charset="-127"/>
              </a:rPr>
              <a:t>SecureScan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 (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개인정보 노출 취약 소스 진단 및 연관 검색 </a:t>
            </a:r>
            <a:endParaRPr lang="en-US" altLang="ko-KR" sz="1500" b="1" dirty="0">
              <a:solidFill>
                <a:srgbClr val="37435E"/>
              </a:solidFill>
              <a:latin typeface="맑은 고딕" pitchFamily="50" charset="-127"/>
            </a:endParaRP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                </a:t>
            </a:r>
            <a:r>
              <a:rPr lang="en-US" altLang="ko-KR" sz="1500" b="1" dirty="0" smtClean="0">
                <a:solidFill>
                  <a:srgbClr val="37435E"/>
                </a:solidFill>
                <a:latin typeface="맑은 고딕" pitchFamily="50" charset="-127"/>
              </a:rPr>
              <a:t>  </a:t>
            </a:r>
            <a:r>
              <a:rPr lang="en-US" altLang="ko-KR" sz="1500" b="1" dirty="0" err="1">
                <a:solidFill>
                  <a:srgbClr val="37435E"/>
                </a:solidFill>
                <a:latin typeface="맑은 고딕" pitchFamily="50" charset="-127"/>
              </a:rPr>
              <a:t>SecureCoding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(</a:t>
            </a:r>
            <a:r>
              <a:rPr lang="ko-KR" altLang="en-US" sz="1500" b="1" dirty="0" err="1">
                <a:solidFill>
                  <a:srgbClr val="37435E"/>
                </a:solidFill>
                <a:latin typeface="맑은 고딕" pitchFamily="50" charset="-127"/>
              </a:rPr>
              <a:t>시큐어코딩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 취약 소스 진단 및 </a:t>
            </a:r>
            <a:r>
              <a:rPr lang="ko-KR" altLang="en-US" sz="1500" b="1" dirty="0" smtClean="0">
                <a:solidFill>
                  <a:srgbClr val="37435E"/>
                </a:solidFill>
                <a:latin typeface="맑은 고딕" pitchFamily="50" charset="-127"/>
              </a:rPr>
              <a:t>검색</a:t>
            </a:r>
            <a:r>
              <a:rPr lang="en-US" altLang="ko-KR" sz="1500" b="1" dirty="0" smtClean="0">
                <a:solidFill>
                  <a:srgbClr val="37435E"/>
                </a:solidFill>
                <a:latin typeface="맑은 고딕" pitchFamily="50" charset="-127"/>
              </a:rPr>
              <a:t>)</a:t>
            </a:r>
            <a:endParaRPr lang="en-US" altLang="ko-KR" sz="1500" b="1" dirty="0">
              <a:solidFill>
                <a:srgbClr val="37435E"/>
              </a:solidFill>
              <a:latin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904" y="4804313"/>
            <a:ext cx="6583680" cy="3215024"/>
            <a:chOff x="384458" y="2794236"/>
            <a:chExt cx="8484233" cy="3215024"/>
          </a:xfrm>
        </p:grpSpPr>
        <p:sp>
          <p:nvSpPr>
            <p:cNvPr id="38" name="AutoShape 78"/>
            <p:cNvSpPr>
              <a:spLocks noChangeArrowheads="1"/>
            </p:cNvSpPr>
            <p:nvPr/>
          </p:nvSpPr>
          <p:spPr bwMode="auto">
            <a:xfrm>
              <a:off x="7177981" y="3843908"/>
              <a:ext cx="332642" cy="1199432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39" name="AutoShape 79"/>
            <p:cNvSpPr>
              <a:spLocks noChangeArrowheads="1"/>
            </p:cNvSpPr>
            <p:nvPr/>
          </p:nvSpPr>
          <p:spPr bwMode="auto">
            <a:xfrm>
              <a:off x="1711844" y="3843908"/>
              <a:ext cx="423748" cy="110490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40" name="AutoShape 82"/>
            <p:cNvSpPr>
              <a:spLocks noChangeArrowheads="1"/>
            </p:cNvSpPr>
            <p:nvPr/>
          </p:nvSpPr>
          <p:spPr bwMode="auto">
            <a:xfrm>
              <a:off x="2134573" y="2794236"/>
              <a:ext cx="5021874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AppSparker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SecureScan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Framework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Functional Architecture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</a:p>
          </p:txBody>
        </p:sp>
        <p:sp>
          <p:nvSpPr>
            <p:cNvPr id="41" name="AutoShape 83"/>
            <p:cNvSpPr>
              <a:spLocks noChangeArrowheads="1"/>
            </p:cNvSpPr>
            <p:nvPr/>
          </p:nvSpPr>
          <p:spPr bwMode="auto">
            <a:xfrm>
              <a:off x="2156108" y="4615434"/>
              <a:ext cx="5021874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Parsing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/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Validation Check/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Handling/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Mapping</a:t>
              </a: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2" name="AutoShape 84"/>
            <p:cNvSpPr>
              <a:spLocks noChangeArrowheads="1"/>
            </p:cNvSpPr>
            <p:nvPr/>
          </p:nvSpPr>
          <p:spPr bwMode="auto">
            <a:xfrm>
              <a:off x="2154643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Parser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생성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Query ID</a:t>
              </a: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Class, Method</a:t>
              </a:r>
            </a:p>
          </p:txBody>
        </p:sp>
        <p:sp>
          <p:nvSpPr>
            <p:cNvPr id="43" name="AutoShape 86"/>
            <p:cNvSpPr>
              <a:spLocks noChangeArrowheads="1"/>
            </p:cNvSpPr>
            <p:nvPr/>
          </p:nvSpPr>
          <p:spPr bwMode="auto">
            <a:xfrm>
              <a:off x="3460013" y="3268700"/>
              <a:ext cx="1185497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Search Engine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(Search Rule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&amp; Rule Set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에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따른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Scan</a:t>
              </a:r>
            </a:p>
          </p:txBody>
        </p:sp>
        <p:sp>
          <p:nvSpPr>
            <p:cNvPr id="44" name="AutoShape 87"/>
            <p:cNvSpPr>
              <a:spLocks noChangeArrowheads="1"/>
            </p:cNvSpPr>
            <p:nvPr/>
          </p:nvSpPr>
          <p:spPr bwMode="auto">
            <a:xfrm>
              <a:off x="5999812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RPT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  &amp; Logger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Report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결과 및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검증결과 보고서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작업상세로그</a:t>
              </a:r>
              <a:endParaRPr kumimoji="1" lang="ko-KR" altLang="en-US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5" name="AutoShape 88"/>
            <p:cNvSpPr>
              <a:spLocks noChangeArrowheads="1"/>
            </p:cNvSpPr>
            <p:nvPr/>
          </p:nvSpPr>
          <p:spPr bwMode="auto">
            <a:xfrm>
              <a:off x="2156107" y="5005959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Meta Data Repository / Common Running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Engine</a:t>
              </a:r>
            </a:p>
          </p:txBody>
        </p:sp>
        <p:sp>
          <p:nvSpPr>
            <p:cNvPr id="46" name="AutoShape 89"/>
            <p:cNvSpPr>
              <a:spLocks noChangeArrowheads="1"/>
            </p:cNvSpPr>
            <p:nvPr/>
          </p:nvSpPr>
          <p:spPr bwMode="auto">
            <a:xfrm>
              <a:off x="2156107" y="5396484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Application Source Code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Migration System</a:t>
              </a: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grpSp>
          <p:nvGrpSpPr>
            <p:cNvPr id="47" name="Group 2557"/>
            <p:cNvGrpSpPr>
              <a:grpSpLocks/>
            </p:cNvGrpSpPr>
            <p:nvPr/>
          </p:nvGrpSpPr>
          <p:grpSpPr bwMode="auto">
            <a:xfrm>
              <a:off x="384458" y="2852936"/>
              <a:ext cx="1438527" cy="3156324"/>
              <a:chOff x="260" y="1736"/>
              <a:chExt cx="443" cy="540"/>
            </a:xfrm>
          </p:grpSpPr>
          <p:sp>
            <p:nvSpPr>
              <p:cNvPr id="63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4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20179" y="2960924"/>
              <a:ext cx="1402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Target System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grpSp>
          <p:nvGrpSpPr>
            <p:cNvPr id="49" name="Group 2557"/>
            <p:cNvGrpSpPr>
              <a:grpSpLocks/>
            </p:cNvGrpSpPr>
            <p:nvPr/>
          </p:nvGrpSpPr>
          <p:grpSpPr bwMode="auto">
            <a:xfrm>
              <a:off x="7496633" y="2852936"/>
              <a:ext cx="1372058" cy="2880320"/>
              <a:chOff x="260" y="1736"/>
              <a:chExt cx="443" cy="540"/>
            </a:xfrm>
          </p:grpSpPr>
          <p:sp>
            <p:nvSpPr>
              <p:cNvPr id="61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gradFill rotWithShape="1">
                <a:gsLst>
                  <a:gs pos="0">
                    <a:srgbClr val="53ADEB"/>
                  </a:gs>
                  <a:gs pos="100000">
                    <a:srgbClr val="2787D7"/>
                  </a:gs>
                </a:gsLst>
                <a:lin ang="2700000" scaled="1"/>
              </a:gra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2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589477" y="2890085"/>
              <a:ext cx="1196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Report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2817" y="3454688"/>
              <a:ext cx="1190000" cy="673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Table, Column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복합검색조건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8706" y="349278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검색 조건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0825" y="4200068"/>
              <a:ext cx="1190000" cy="82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JSP, Java, XML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C, Pro*c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Report PG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714" y="423816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대상 소</a:t>
              </a:r>
              <a:r>
                <a:rPr lang="ko-KR" altLang="en-US" sz="800" b="1" dirty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스</a:t>
              </a:r>
              <a:endParaRPr lang="ko-KR" altLang="en-US" sz="800" b="1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55" name="AutoShape 85"/>
            <p:cNvSpPr>
              <a:spLocks noChangeArrowheads="1"/>
            </p:cNvSpPr>
            <p:nvPr/>
          </p:nvSpPr>
          <p:spPr bwMode="auto">
            <a:xfrm>
              <a:off x="4745877" y="32741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err="1" smtClean="0">
                  <a:solidFill>
                    <a:srgbClr val="000000"/>
                  </a:solidFill>
                  <a:latin typeface="맑은 고딕" pitchFamily="50" charset="-127"/>
                </a:rPr>
                <a:t>Fhnd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(File Handler)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대상 파일의 관리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검색조건 대비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PG/Class/Method</a:t>
              </a:r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89479" y="3516966"/>
              <a:ext cx="1103595" cy="776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679" y="3984603"/>
              <a:ext cx="1058943" cy="918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975" y="4577484"/>
              <a:ext cx="900944" cy="1083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518532" y="5100361"/>
              <a:ext cx="1190000" cy="8586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ASP,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sql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mxml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 쿼리가 있는 모든 소스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84421" y="5138462"/>
              <a:ext cx="1063503" cy="241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단순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8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06425"/>
              </p:ext>
            </p:extLst>
          </p:nvPr>
        </p:nvGraphicFramePr>
        <p:xfrm>
          <a:off x="344096" y="705232"/>
          <a:ext cx="6262444" cy="45182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2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0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0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노출 취약 소스 진단 및 검색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SecureScan</a:t>
                      </a:r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개인정보 항목에 대한 영향도 분석</a:t>
                      </a:r>
                      <a:endParaRPr lang="en-US" altLang="ko-KR" sz="1400" b="1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대상 현황 및 항목별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어플리케이션 현황</a:t>
                      </a:r>
                      <a:endParaRPr lang="en-US" altLang="ko-KR" sz="1400" b="1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칼럼  항목별 상세 연관 검색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라인 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소스코드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err="1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연관검색값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60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시큐어코딩</a:t>
                      </a: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취약</a:t>
                      </a:r>
                      <a:r>
                        <a:rPr lang="ko-KR" altLang="en-US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소스 진단 및  검색</a:t>
                      </a:r>
                      <a:endParaRPr lang="en-US" altLang="ko-KR" sz="14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SecureCoding</a:t>
                      </a:r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보안취약 목록 조회 </a:t>
                      </a:r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(Redirect,</a:t>
                      </a:r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SQL-Injection, XSS </a:t>
                      </a:r>
                      <a:r>
                        <a:rPr lang="ko-KR" altLang="en-US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프로그램 </a:t>
                      </a: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Directory,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 조회</a:t>
                      </a:r>
                      <a:endParaRPr lang="en-US" altLang="ko-KR" sz="1400" b="1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 대상 프로그램 해당 라인 조회 및 소스코드 연계</a:t>
                      </a:r>
                      <a:endParaRPr lang="en-US" altLang="ko-KR" sz="1400" b="1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취약점 준수 가이드 조회</a:t>
                      </a:r>
                      <a:endParaRPr lang="en-US" altLang="ko-KR" sz="1400" b="1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0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4" y="1108755"/>
            <a:ext cx="516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Industrial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&amp; Sensor</a:t>
            </a:r>
          </a:p>
          <a:p>
            <a:pPr algn="ctr"/>
            <a:r>
              <a:rPr lang="en-US" altLang="ko-KR" b="1" dirty="0" smtClean="0"/>
              <a:t>Wireless Network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39562" y="2194254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99.999%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04" y="71330"/>
            <a:ext cx="247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Industry 4.0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655" y="4110335"/>
            <a:ext cx="37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Industrial Wireless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Netwotk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6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04" y="71330"/>
            <a:ext cx="35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isaster Recovery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4" y="1108755"/>
            <a:ext cx="5162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SANOVI</a:t>
            </a:r>
          </a:p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DR Management Suite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389" y="3925669"/>
            <a:ext cx="1604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SANOVI</a:t>
            </a: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</a:rPr>
              <a:t>an IBM Company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844</Words>
  <Application>Microsoft Office PowerPoint</Application>
  <PresentationFormat>화면 슬라이드 쇼(4:3)</PresentationFormat>
  <Paragraphs>264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dawin9</cp:lastModifiedBy>
  <cp:revision>22</cp:revision>
  <cp:lastPrinted>2018-05-18T01:37:14Z</cp:lastPrinted>
  <dcterms:created xsi:type="dcterms:W3CDTF">2018-05-18T00:35:52Z</dcterms:created>
  <dcterms:modified xsi:type="dcterms:W3CDTF">2018-05-23T09:08:59Z</dcterms:modified>
</cp:coreProperties>
</file>