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0" r:id="rId5"/>
    <p:sldId id="263" r:id="rId6"/>
    <p:sldId id="264" r:id="rId7"/>
    <p:sldId id="258" r:id="rId8"/>
    <p:sldId id="259" r:id="rId9"/>
  </p:sldIdLst>
  <p:sldSz cx="6858000" cy="9144000" type="screen4x3"/>
  <p:notesSz cx="6797675" cy="9926638"/>
  <p:defaultTextStyle>
    <a:defPPr>
      <a:defRPr lang="ko-KR"/>
    </a:defPPr>
    <a:lvl1pPr marL="0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88980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77959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66939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55919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44898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333878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222858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111837" algn="l" defTabSz="1777959" rtl="0" eaLnBrk="1" latinLnBrk="1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608" y="49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pPr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1618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pPr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843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pPr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01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pPr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196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pPr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289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pPr/>
              <a:t>2018-05-24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140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pPr/>
              <a:t>2018-05-24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127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pPr/>
              <a:t>2018-05-24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26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pPr/>
              <a:t>2018-05-24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3618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pPr/>
              <a:t>2018-05-24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7750-4C6E-44CF-916E-2A1AB6DE4D07}" type="datetimeFigureOut">
              <a:rPr lang="ko-KR" altLang="en-US" smtClean="0"/>
              <a:pPr/>
              <a:t>2018-05-24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380A-8817-4FAE-8F92-E886F52E28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953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7750-4C6E-44CF-916E-2A1AB6DE4D07}" type="datetimeFigureOut">
              <a:rPr lang="ko-KR" altLang="en-US" smtClean="0"/>
              <a:pPr/>
              <a:t>2018-05-24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380A-8817-4FAE-8F92-E886F52E28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283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microsoft.com/office/2007/relationships/hdphoto" Target="../media/hdphoto1.wdp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6858000" cy="2939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2980" y="815769"/>
            <a:ext cx="528195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Mission Critical U2L Service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499" y="3454526"/>
            <a:ext cx="5917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Unix Platform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X86</a:t>
            </a:r>
            <a:r>
              <a:rPr lang="ko-KR" altLang="en-US" sz="2400" dirty="0" smtClean="0"/>
              <a:t>기반 </a:t>
            </a:r>
            <a:r>
              <a:rPr lang="en-US" altLang="ko-KR" sz="2400" dirty="0" smtClean="0"/>
              <a:t>Linux Platform </a:t>
            </a:r>
            <a:r>
              <a:rPr lang="ko-KR" altLang="en-US" sz="2400" dirty="0" smtClean="0"/>
              <a:t>전환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73536" y="1469571"/>
            <a:ext cx="3913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Methodology, Process, Toolkit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2301" y="4088468"/>
            <a:ext cx="6493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체계화된 </a:t>
            </a:r>
            <a:r>
              <a:rPr lang="en-US" altLang="ko-KR" sz="1600" dirty="0" smtClean="0"/>
              <a:t>Migration </a:t>
            </a:r>
            <a:r>
              <a:rPr lang="ko-KR" altLang="en-US" sz="1600" dirty="0" smtClean="0"/>
              <a:t>방법론에 의거하여 리눅스 환경 전환을 위한 </a:t>
            </a:r>
            <a:r>
              <a:rPr lang="en-US" altLang="ko-KR" sz="1600" dirty="0" smtClean="0"/>
              <a:t>Assessment </a:t>
            </a:r>
            <a:r>
              <a:rPr lang="ko-KR" altLang="en-US" sz="1600" dirty="0" smtClean="0"/>
              <a:t>와 전문화된 </a:t>
            </a:r>
            <a:r>
              <a:rPr lang="en-US" altLang="ko-KR" sz="1600" dirty="0" smtClean="0"/>
              <a:t>Toolkit, </a:t>
            </a:r>
            <a:r>
              <a:rPr lang="ko-KR" altLang="en-US" sz="1600" dirty="0" smtClean="0"/>
              <a:t>조직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프로세스를 통</a:t>
            </a:r>
            <a:r>
              <a:rPr lang="ko-KR" altLang="en-US" sz="1600" dirty="0"/>
              <a:t>해</a:t>
            </a:r>
            <a:r>
              <a:rPr lang="ko-KR" altLang="en-US" sz="1600" dirty="0" smtClean="0"/>
              <a:t> 고객의 상황에 맞는 안정적인  마이그레이션 서비스 제공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63563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gray">
          <a:xfrm>
            <a:off x="517526" y="1949925"/>
            <a:ext cx="58831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6050">
              <a:lnSpc>
                <a:spcPct val="150000"/>
              </a:lnSpc>
              <a:spcAft>
                <a:spcPts val="433"/>
              </a:spcAft>
              <a:buSzPct val="100000"/>
            </a:pP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사전 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Assessment 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작업으로 작업 대상을 추출하고 유형별 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Guideline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을 정의하여 작업의 일관성 확보하고 사전 유형별 오류 도출로 마이그레이션 작업의 효율 높이고 리스크를 최소화 합니다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.</a:t>
            </a:r>
            <a:endParaRPr lang="en-US" sz="1400" b="1" dirty="0">
              <a:solidFill>
                <a:schemeClr val="tx2"/>
              </a:solidFill>
              <a:cs typeface="HP Simplifie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7609" y="636215"/>
            <a:ext cx="3664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MS UI Gothic" pitchFamily="34" charset="-128"/>
              </a:rPr>
              <a:t>진단 및 영향 분석</a:t>
            </a:r>
            <a:r>
              <a:rPr lang="en-US" altLang="ko-KR" sz="2800" dirty="0" smtClean="0">
                <a:latin typeface="MS UI Gothic" pitchFamily="34" charset="-128"/>
                <a:ea typeface="MS UI Gothic" pitchFamily="34" charset="-128"/>
              </a:rPr>
              <a:t>(Assessment )</a:t>
            </a:r>
            <a:endParaRPr lang="ko-KR" altLang="en-US" sz="2800" dirty="0">
              <a:latin typeface="MS UI Gothic" pitchFamily="34" charset="-12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058" y="404006"/>
            <a:ext cx="1320668" cy="13507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27382" y="3224475"/>
            <a:ext cx="34742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50000"/>
              </a:lnSpc>
              <a:spcBef>
                <a:spcPts val="1200"/>
              </a:spcBef>
            </a:pPr>
            <a:r>
              <a:rPr lang="ko-KR" altLang="en-US" sz="1200" dirty="0" smtClean="0">
                <a:latin typeface="+mn-ea"/>
              </a:rPr>
              <a:t>동일한 어플리케이션이 리눅스 전환으로 인해 유닉스 환경에서와 상이한 결과 값을 갖는 것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06564" y="4162648"/>
            <a:ext cx="353612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50000"/>
              </a:lnSpc>
              <a:spcBef>
                <a:spcPts val="1200"/>
              </a:spcBef>
            </a:pPr>
            <a:r>
              <a:rPr lang="ko-KR" altLang="en-US" sz="1200" dirty="0" smtClean="0">
                <a:latin typeface="+mn-ea"/>
              </a:rPr>
              <a:t>리눅스 환경 내 컴파일 과정에서 유닉스 환경에서와 상이하게 발생하는 에러 또는 경고</a:t>
            </a:r>
          </a:p>
        </p:txBody>
      </p:sp>
      <p:sp>
        <p:nvSpPr>
          <p:cNvPr id="21" name="모서리가 둥근 직사각형 20"/>
          <p:cNvSpPr/>
          <p:nvPr/>
        </p:nvSpPr>
        <p:spPr bwMode="ltGray">
          <a:xfrm>
            <a:off x="872299" y="3222892"/>
            <a:ext cx="1725538" cy="629620"/>
          </a:xfrm>
          <a:prstGeom prst="roundRect">
            <a:avLst>
              <a:gd name="adj" fmla="val 123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리눅스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전환 오류</a:t>
            </a:r>
          </a:p>
        </p:txBody>
      </p:sp>
      <p:sp>
        <p:nvSpPr>
          <p:cNvPr id="26" name="모서리가 둥근 직사각형 25"/>
          <p:cNvSpPr/>
          <p:nvPr/>
        </p:nvSpPr>
        <p:spPr bwMode="ltGray">
          <a:xfrm>
            <a:off x="872299" y="4121677"/>
            <a:ext cx="1725538" cy="629620"/>
          </a:xfrm>
          <a:prstGeom prst="roundRect">
            <a:avLst>
              <a:gd name="adj" fmla="val 123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컴파일 오류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(Compilation)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 bwMode="ltGray">
          <a:xfrm>
            <a:off x="872299" y="4994910"/>
            <a:ext cx="1725538" cy="629620"/>
          </a:xfrm>
          <a:prstGeom prst="roundRect">
            <a:avLst>
              <a:gd name="adj" fmla="val 1237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런타임 오류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(Testing)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12605" y="4925097"/>
            <a:ext cx="346053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50000"/>
              </a:lnSpc>
              <a:spcBef>
                <a:spcPts val="600"/>
              </a:spcBef>
            </a:pPr>
            <a:r>
              <a:rPr lang="ko-KR" altLang="en-US" sz="1200" dirty="0" smtClean="0">
                <a:latin typeface="+mn-ea"/>
              </a:rPr>
              <a:t>리눅스 환경 내 컴파일 오류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경고 포함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수정 완료 후 실행 환경에서 동일한 어플리케이션이 유닉스 환경과 다른 결과값을 발생 시키는 것</a:t>
            </a:r>
          </a:p>
        </p:txBody>
      </p:sp>
      <p:sp>
        <p:nvSpPr>
          <p:cNvPr id="1201" name="직사각형 1200"/>
          <p:cNvSpPr/>
          <p:nvPr/>
        </p:nvSpPr>
        <p:spPr>
          <a:xfrm>
            <a:off x="1778001" y="6202362"/>
            <a:ext cx="4841876" cy="2665412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493713" y="5834062"/>
            <a:ext cx="6126164" cy="3076574"/>
            <a:chOff x="311" y="3675"/>
            <a:chExt cx="3859" cy="1938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7" y="3675"/>
              <a:ext cx="3853" cy="1911"/>
            </a:xfrm>
            <a:prstGeom prst="rect">
              <a:avLst/>
            </a:prstGeom>
            <a:noFill/>
            <a:ln w="9525" cap="flat" cmpd="sng" algn="ctr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5" name="Group 205"/>
            <p:cNvGrpSpPr>
              <a:grpSpLocks/>
            </p:cNvGrpSpPr>
            <p:nvPr/>
          </p:nvGrpSpPr>
          <p:grpSpPr bwMode="auto">
            <a:xfrm>
              <a:off x="311" y="3723"/>
              <a:ext cx="3852" cy="1824"/>
              <a:chOff x="311" y="3723"/>
              <a:chExt cx="3852" cy="1824"/>
            </a:xfrm>
          </p:grpSpPr>
          <p:sp>
            <p:nvSpPr>
              <p:cNvPr id="238" name="Rectangle 10"/>
              <p:cNvSpPr>
                <a:spLocks noChangeArrowheads="1"/>
              </p:cNvSpPr>
              <p:nvPr/>
            </p:nvSpPr>
            <p:spPr bwMode="auto">
              <a:xfrm>
                <a:off x="330" y="3956"/>
                <a:ext cx="654" cy="467"/>
              </a:xfrm>
              <a:prstGeom prst="rect">
                <a:avLst/>
              </a:prstGeom>
              <a:solidFill>
                <a:srgbClr val="95B3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9" name="Rectangle 11"/>
              <p:cNvSpPr>
                <a:spLocks noChangeArrowheads="1"/>
              </p:cNvSpPr>
              <p:nvPr/>
            </p:nvSpPr>
            <p:spPr bwMode="auto">
              <a:xfrm>
                <a:off x="330" y="3956"/>
                <a:ext cx="654" cy="467"/>
              </a:xfrm>
              <a:prstGeom prst="rect">
                <a:avLst/>
              </a:prstGeom>
              <a:noFill/>
              <a:ln w="4763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0" name="Rectangle 22"/>
              <p:cNvSpPr>
                <a:spLocks noChangeArrowheads="1"/>
              </p:cNvSpPr>
              <p:nvPr/>
            </p:nvSpPr>
            <p:spPr bwMode="auto">
              <a:xfrm>
                <a:off x="470" y="4081"/>
                <a:ext cx="327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r>
                  <a:rPr kumimoji="0" lang="en-US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</a:t>
                </a:r>
                <a:r>
                  <a:rPr kumimoji="0" lang="ko-KR" altLang="en-US" sz="9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상</a:t>
                </a:r>
                <a:r>
                  <a:rPr kumimoji="0" lang="en-US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4" name="Rectangle 26"/>
              <p:cNvSpPr>
                <a:spLocks noChangeArrowheads="1"/>
              </p:cNvSpPr>
              <p:nvPr/>
            </p:nvSpPr>
            <p:spPr bwMode="auto">
              <a:xfrm>
                <a:off x="596" y="4201"/>
                <a:ext cx="143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561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5" name="Rectangle 27"/>
              <p:cNvSpPr>
                <a:spLocks noChangeArrowheads="1"/>
              </p:cNvSpPr>
              <p:nvPr/>
            </p:nvSpPr>
            <p:spPr bwMode="auto">
              <a:xfrm>
                <a:off x="336" y="4355"/>
                <a:ext cx="67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반드시</a:t>
                </a:r>
                <a:r>
                  <a:rPr kumimoji="0" lang="en-US" altLang="ko-KR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 </a:t>
                </a:r>
                <a:r>
                  <a:rPr kumimoji="0" lang="ko-KR" altLang="en-US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조치할 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경고메세지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1" name="Rectangle 33"/>
              <p:cNvSpPr>
                <a:spLocks noChangeArrowheads="1"/>
              </p:cNvSpPr>
              <p:nvPr/>
            </p:nvSpPr>
            <p:spPr bwMode="auto">
              <a:xfrm>
                <a:off x="639" y="4430"/>
                <a:ext cx="4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지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2" name="Rectangle 34"/>
              <p:cNvSpPr>
                <a:spLocks noChangeArrowheads="1"/>
              </p:cNvSpPr>
              <p:nvPr/>
            </p:nvSpPr>
            <p:spPr bwMode="auto">
              <a:xfrm>
                <a:off x="330" y="4513"/>
                <a:ext cx="654" cy="467"/>
              </a:xfrm>
              <a:prstGeom prst="rect">
                <a:avLst/>
              </a:prstGeom>
              <a:solidFill>
                <a:srgbClr val="93C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3" name="Rectangle 35"/>
              <p:cNvSpPr>
                <a:spLocks noChangeArrowheads="1"/>
              </p:cNvSpPr>
              <p:nvPr/>
            </p:nvSpPr>
            <p:spPr bwMode="auto">
              <a:xfrm>
                <a:off x="330" y="4513"/>
                <a:ext cx="654" cy="467"/>
              </a:xfrm>
              <a:prstGeom prst="rect">
                <a:avLst/>
              </a:prstGeom>
              <a:noFill/>
              <a:ln w="4763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4" name="Rectangle 46"/>
              <p:cNvSpPr>
                <a:spLocks noChangeArrowheads="1"/>
              </p:cNvSpPr>
              <p:nvPr/>
            </p:nvSpPr>
            <p:spPr bwMode="auto">
              <a:xfrm>
                <a:off x="497" y="4630"/>
                <a:ext cx="327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r>
                  <a:rPr kumimoji="0" lang="en-US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</a:t>
                </a:r>
                <a:r>
                  <a:rPr kumimoji="0" lang="ko-KR" altLang="en-US" sz="9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중</a:t>
                </a:r>
                <a:r>
                  <a:rPr kumimoji="0" lang="en-US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6" name="Rectangle 50"/>
              <p:cNvSpPr>
                <a:spLocks noChangeArrowheads="1"/>
              </p:cNvSpPr>
              <p:nvPr/>
            </p:nvSpPr>
            <p:spPr bwMode="auto">
              <a:xfrm>
                <a:off x="531" y="4720"/>
                <a:ext cx="202" cy="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2,428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7" name="Rectangle 51"/>
              <p:cNvSpPr>
                <a:spLocks noChangeArrowheads="1"/>
              </p:cNvSpPr>
              <p:nvPr/>
            </p:nvSpPr>
            <p:spPr bwMode="auto">
              <a:xfrm>
                <a:off x="343" y="4920"/>
                <a:ext cx="59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잠재</a:t>
                </a:r>
                <a:r>
                  <a:rPr kumimoji="0" lang="ko-KR" altLang="en-US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적 위험 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경고메세지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5" name="Rectangle 59"/>
              <p:cNvSpPr>
                <a:spLocks noChangeArrowheads="1"/>
              </p:cNvSpPr>
              <p:nvPr/>
            </p:nvSpPr>
            <p:spPr bwMode="auto">
              <a:xfrm>
                <a:off x="632" y="4987"/>
                <a:ext cx="3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고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6" name="Rectangle 60"/>
              <p:cNvSpPr>
                <a:spLocks noChangeArrowheads="1"/>
              </p:cNvSpPr>
              <p:nvPr/>
            </p:nvSpPr>
            <p:spPr bwMode="auto">
              <a:xfrm>
                <a:off x="669" y="4987"/>
                <a:ext cx="3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7" name="Rectangle 61"/>
              <p:cNvSpPr>
                <a:spLocks noChangeArrowheads="1"/>
              </p:cNvSpPr>
              <p:nvPr/>
            </p:nvSpPr>
            <p:spPr bwMode="auto">
              <a:xfrm>
                <a:off x="330" y="5070"/>
                <a:ext cx="654" cy="467"/>
              </a:xfrm>
              <a:prstGeom prst="rect">
                <a:avLst/>
              </a:prstGeom>
              <a:solidFill>
                <a:srgbClr val="B7DE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8" name="Rectangle 62"/>
              <p:cNvSpPr>
                <a:spLocks noChangeArrowheads="1"/>
              </p:cNvSpPr>
              <p:nvPr/>
            </p:nvSpPr>
            <p:spPr bwMode="auto">
              <a:xfrm>
                <a:off x="330" y="5070"/>
                <a:ext cx="654" cy="467"/>
              </a:xfrm>
              <a:prstGeom prst="rect">
                <a:avLst/>
              </a:prstGeom>
              <a:noFill/>
              <a:ln w="4763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9" name="Rectangle 73"/>
              <p:cNvSpPr>
                <a:spLocks noChangeArrowheads="1"/>
              </p:cNvSpPr>
              <p:nvPr/>
            </p:nvSpPr>
            <p:spPr bwMode="auto">
              <a:xfrm>
                <a:off x="497" y="5196"/>
                <a:ext cx="327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심각도</a:t>
                </a:r>
                <a:r>
                  <a:rPr kumimoji="0" lang="en-US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</a:t>
                </a:r>
                <a:r>
                  <a:rPr kumimoji="0" lang="ko-KR" altLang="en-US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하</a:t>
                </a:r>
                <a:r>
                  <a:rPr kumimoji="0" lang="en-US" altLang="ko-KR" sz="9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3" name="Rectangle 77"/>
              <p:cNvSpPr>
                <a:spLocks noChangeArrowheads="1"/>
              </p:cNvSpPr>
              <p:nvPr/>
            </p:nvSpPr>
            <p:spPr bwMode="auto">
              <a:xfrm>
                <a:off x="531" y="5285"/>
                <a:ext cx="202" cy="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B388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7,075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4" name="Rectangle 78"/>
              <p:cNvSpPr>
                <a:spLocks noChangeArrowheads="1"/>
              </p:cNvSpPr>
              <p:nvPr/>
            </p:nvSpPr>
            <p:spPr bwMode="auto">
              <a:xfrm>
                <a:off x="338" y="5475"/>
                <a:ext cx="63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무시할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수있는</a:t>
                </a:r>
                <a:r>
                  <a:rPr kumimoji="0" lang="ko-KR" altLang="en-US" sz="7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 </a:t>
                </a:r>
                <a:r>
                  <a:rPr kumimoji="0" lang="ko-KR" altLang="en-US" sz="7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경고메세지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9" name="Line 83"/>
              <p:cNvSpPr>
                <a:spLocks noChangeShapeType="1"/>
              </p:cNvSpPr>
              <p:nvPr/>
            </p:nvSpPr>
            <p:spPr bwMode="auto">
              <a:xfrm>
                <a:off x="311" y="3870"/>
                <a:ext cx="702" cy="0"/>
              </a:xfrm>
              <a:prstGeom prst="line">
                <a:avLst/>
              </a:prstGeom>
              <a:noFill/>
              <a:ln w="6350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0" name="Rectangle 84"/>
              <p:cNvSpPr>
                <a:spLocks noChangeArrowheads="1"/>
              </p:cNvSpPr>
              <p:nvPr/>
            </p:nvSpPr>
            <p:spPr bwMode="auto">
              <a:xfrm>
                <a:off x="2099" y="3723"/>
                <a:ext cx="98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 latinLnBrk="0"/>
                <a:r>
                  <a:rPr kumimoji="0" lang="ko-KR" altLang="ko-KR" sz="110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【</a:t>
                </a:r>
                <a:r>
                  <a:rPr kumimoji="0" lang="en-US" altLang="ko-KR" sz="110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0" lang="ko-KR" altLang="en-US" sz="110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경고메세지 유형</a:t>
                </a:r>
                <a:r>
                  <a:rPr lang="ko-KR" altLang="ko-KR" sz="110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】</a:t>
                </a:r>
                <a:endParaRPr lang="ko-KR" altLang="ko-KR" sz="110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73" name="Rectangle 87"/>
              <p:cNvSpPr>
                <a:spLocks noChangeArrowheads="1"/>
              </p:cNvSpPr>
              <p:nvPr/>
            </p:nvSpPr>
            <p:spPr bwMode="auto">
              <a:xfrm>
                <a:off x="410" y="3723"/>
                <a:ext cx="50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defTabSz="914400" latinLnBrk="0"/>
                <a:r>
                  <a:rPr lang="en-US" altLang="ko-KR" sz="1100" b="1" smtClean="0">
                    <a:latin typeface="+mn-ea"/>
                  </a:rPr>
                  <a:t>[</a:t>
                </a:r>
                <a:r>
                  <a:rPr lang="ko-KR" altLang="en-US" sz="1100" smtClean="0">
                    <a:latin typeface="+mn-ea"/>
                  </a:rPr>
                  <a:t>심각도유형</a:t>
                </a:r>
                <a:r>
                  <a:rPr lang="en-US" altLang="ko-KR" sz="1100" b="1" smtClean="0">
                    <a:latin typeface="+mn-ea"/>
                  </a:rPr>
                  <a:t>]</a:t>
                </a:r>
                <a:endParaRPr kumimoji="0" lang="ko-KR" altLang="ko-KR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076" name="Line 90"/>
              <p:cNvSpPr>
                <a:spLocks noChangeShapeType="1"/>
              </p:cNvSpPr>
              <p:nvPr/>
            </p:nvSpPr>
            <p:spPr bwMode="auto">
              <a:xfrm>
                <a:off x="1120" y="3870"/>
                <a:ext cx="3043" cy="0"/>
              </a:xfrm>
              <a:prstGeom prst="line">
                <a:avLst/>
              </a:prstGeom>
              <a:noFill/>
              <a:ln w="6350" cap="flat">
                <a:solidFill>
                  <a:srgbClr val="40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7" name="Freeform 91"/>
              <p:cNvSpPr>
                <a:spLocks/>
              </p:cNvSpPr>
              <p:nvPr/>
            </p:nvSpPr>
            <p:spPr bwMode="auto">
              <a:xfrm>
                <a:off x="1153" y="4573"/>
                <a:ext cx="376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8" name="Freeform 92"/>
              <p:cNvSpPr>
                <a:spLocks/>
              </p:cNvSpPr>
              <p:nvPr/>
            </p:nvSpPr>
            <p:spPr bwMode="auto">
              <a:xfrm>
                <a:off x="1153" y="4573"/>
                <a:ext cx="376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9" name="Freeform 93"/>
              <p:cNvSpPr>
                <a:spLocks/>
              </p:cNvSpPr>
              <p:nvPr/>
            </p:nvSpPr>
            <p:spPr bwMode="auto">
              <a:xfrm>
                <a:off x="1134" y="3932"/>
                <a:ext cx="376" cy="222"/>
              </a:xfrm>
              <a:custGeom>
                <a:avLst/>
                <a:gdLst>
                  <a:gd name="T0" fmla="*/ 0 w 5816"/>
                  <a:gd name="T1" fmla="*/ 244 h 2440"/>
                  <a:gd name="T2" fmla="*/ 244 w 5816"/>
                  <a:gd name="T3" fmla="*/ 0 h 2440"/>
                  <a:gd name="T4" fmla="*/ 5573 w 5816"/>
                  <a:gd name="T5" fmla="*/ 0 h 2440"/>
                  <a:gd name="T6" fmla="*/ 5816 w 5816"/>
                  <a:gd name="T7" fmla="*/ 244 h 2440"/>
                  <a:gd name="T8" fmla="*/ 5816 w 5816"/>
                  <a:gd name="T9" fmla="*/ 2197 h 2440"/>
                  <a:gd name="T10" fmla="*/ 5573 w 5816"/>
                  <a:gd name="T11" fmla="*/ 2440 h 2440"/>
                  <a:gd name="T12" fmla="*/ 244 w 5816"/>
                  <a:gd name="T13" fmla="*/ 2440 h 2440"/>
                  <a:gd name="T14" fmla="*/ 0 w 5816"/>
                  <a:gd name="T15" fmla="*/ 2197 h 2440"/>
                  <a:gd name="T16" fmla="*/ 0 w 5816"/>
                  <a:gd name="T17" fmla="*/ 244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0">
                    <a:moveTo>
                      <a:pt x="0" y="244"/>
                    </a:moveTo>
                    <a:cubicBezTo>
                      <a:pt x="0" y="110"/>
                      <a:pt x="110" y="0"/>
                      <a:pt x="244" y="0"/>
                    </a:cubicBezTo>
                    <a:lnTo>
                      <a:pt x="5573" y="0"/>
                    </a:lnTo>
                    <a:cubicBezTo>
                      <a:pt x="5707" y="0"/>
                      <a:pt x="5816" y="110"/>
                      <a:pt x="5816" y="244"/>
                    </a:cubicBezTo>
                    <a:lnTo>
                      <a:pt x="5816" y="2197"/>
                    </a:lnTo>
                    <a:cubicBezTo>
                      <a:pt x="5816" y="2331"/>
                      <a:pt x="5707" y="2440"/>
                      <a:pt x="5573" y="2440"/>
                    </a:cubicBezTo>
                    <a:lnTo>
                      <a:pt x="244" y="2440"/>
                    </a:lnTo>
                    <a:cubicBezTo>
                      <a:pt x="110" y="2440"/>
                      <a:pt x="0" y="2331"/>
                      <a:pt x="0" y="2197"/>
                    </a:cubicBezTo>
                    <a:lnTo>
                      <a:pt x="0" y="244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0" name="Freeform 94"/>
              <p:cNvSpPr>
                <a:spLocks/>
              </p:cNvSpPr>
              <p:nvPr/>
            </p:nvSpPr>
            <p:spPr bwMode="auto">
              <a:xfrm>
                <a:off x="1134" y="3932"/>
                <a:ext cx="376" cy="222"/>
              </a:xfrm>
              <a:custGeom>
                <a:avLst/>
                <a:gdLst>
                  <a:gd name="T0" fmla="*/ 0 w 5816"/>
                  <a:gd name="T1" fmla="*/ 244 h 2440"/>
                  <a:gd name="T2" fmla="*/ 244 w 5816"/>
                  <a:gd name="T3" fmla="*/ 0 h 2440"/>
                  <a:gd name="T4" fmla="*/ 5573 w 5816"/>
                  <a:gd name="T5" fmla="*/ 0 h 2440"/>
                  <a:gd name="T6" fmla="*/ 5816 w 5816"/>
                  <a:gd name="T7" fmla="*/ 244 h 2440"/>
                  <a:gd name="T8" fmla="*/ 5816 w 5816"/>
                  <a:gd name="T9" fmla="*/ 2197 h 2440"/>
                  <a:gd name="T10" fmla="*/ 5573 w 5816"/>
                  <a:gd name="T11" fmla="*/ 2440 h 2440"/>
                  <a:gd name="T12" fmla="*/ 244 w 5816"/>
                  <a:gd name="T13" fmla="*/ 2440 h 2440"/>
                  <a:gd name="T14" fmla="*/ 0 w 5816"/>
                  <a:gd name="T15" fmla="*/ 2197 h 2440"/>
                  <a:gd name="T16" fmla="*/ 0 w 5816"/>
                  <a:gd name="T17" fmla="*/ 244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0">
                    <a:moveTo>
                      <a:pt x="0" y="244"/>
                    </a:moveTo>
                    <a:cubicBezTo>
                      <a:pt x="0" y="110"/>
                      <a:pt x="110" y="0"/>
                      <a:pt x="244" y="0"/>
                    </a:cubicBezTo>
                    <a:lnTo>
                      <a:pt x="5573" y="0"/>
                    </a:lnTo>
                    <a:cubicBezTo>
                      <a:pt x="5707" y="0"/>
                      <a:pt x="5816" y="110"/>
                      <a:pt x="5816" y="244"/>
                    </a:cubicBezTo>
                    <a:lnTo>
                      <a:pt x="5816" y="2197"/>
                    </a:lnTo>
                    <a:cubicBezTo>
                      <a:pt x="5816" y="2331"/>
                      <a:pt x="5707" y="2440"/>
                      <a:pt x="5573" y="2440"/>
                    </a:cubicBezTo>
                    <a:lnTo>
                      <a:pt x="244" y="2440"/>
                    </a:lnTo>
                    <a:cubicBezTo>
                      <a:pt x="110" y="2440"/>
                      <a:pt x="0" y="2331"/>
                      <a:pt x="0" y="2197"/>
                    </a:cubicBezTo>
                    <a:lnTo>
                      <a:pt x="0" y="244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1" name="Freeform 95"/>
              <p:cNvSpPr>
                <a:spLocks/>
              </p:cNvSpPr>
              <p:nvPr/>
            </p:nvSpPr>
            <p:spPr bwMode="auto">
              <a:xfrm>
                <a:off x="1138" y="4592"/>
                <a:ext cx="376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2" name="Freeform 96"/>
              <p:cNvSpPr>
                <a:spLocks/>
              </p:cNvSpPr>
              <p:nvPr/>
            </p:nvSpPr>
            <p:spPr bwMode="auto">
              <a:xfrm>
                <a:off x="1138" y="4592"/>
                <a:ext cx="376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3" name="Freeform 97"/>
              <p:cNvSpPr>
                <a:spLocks/>
              </p:cNvSpPr>
              <p:nvPr/>
            </p:nvSpPr>
            <p:spPr bwMode="auto">
              <a:xfrm>
                <a:off x="1123" y="3956"/>
                <a:ext cx="377" cy="223"/>
              </a:xfrm>
              <a:custGeom>
                <a:avLst/>
                <a:gdLst>
                  <a:gd name="T0" fmla="*/ 0 w 5816"/>
                  <a:gd name="T1" fmla="*/ 245 h 2448"/>
                  <a:gd name="T2" fmla="*/ 245 w 5816"/>
                  <a:gd name="T3" fmla="*/ 0 h 2448"/>
                  <a:gd name="T4" fmla="*/ 5572 w 5816"/>
                  <a:gd name="T5" fmla="*/ 0 h 2448"/>
                  <a:gd name="T6" fmla="*/ 5816 w 5816"/>
                  <a:gd name="T7" fmla="*/ 245 h 2448"/>
                  <a:gd name="T8" fmla="*/ 5816 w 5816"/>
                  <a:gd name="T9" fmla="*/ 2204 h 2448"/>
                  <a:gd name="T10" fmla="*/ 5572 w 5816"/>
                  <a:gd name="T11" fmla="*/ 2448 h 2448"/>
                  <a:gd name="T12" fmla="*/ 245 w 5816"/>
                  <a:gd name="T13" fmla="*/ 2448 h 2448"/>
                  <a:gd name="T14" fmla="*/ 0 w 5816"/>
                  <a:gd name="T15" fmla="*/ 2204 h 2448"/>
                  <a:gd name="T16" fmla="*/ 0 w 5816"/>
                  <a:gd name="T17" fmla="*/ 245 h 2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8">
                    <a:moveTo>
                      <a:pt x="0" y="245"/>
                    </a:moveTo>
                    <a:cubicBezTo>
                      <a:pt x="0" y="110"/>
                      <a:pt x="110" y="0"/>
                      <a:pt x="245" y="0"/>
                    </a:cubicBezTo>
                    <a:lnTo>
                      <a:pt x="5572" y="0"/>
                    </a:lnTo>
                    <a:cubicBezTo>
                      <a:pt x="5707" y="0"/>
                      <a:pt x="5816" y="110"/>
                      <a:pt x="5816" y="245"/>
                    </a:cubicBezTo>
                    <a:lnTo>
                      <a:pt x="5816" y="2204"/>
                    </a:lnTo>
                    <a:cubicBezTo>
                      <a:pt x="5816" y="2339"/>
                      <a:pt x="5707" y="2448"/>
                      <a:pt x="5572" y="2448"/>
                    </a:cubicBezTo>
                    <a:lnTo>
                      <a:pt x="245" y="2448"/>
                    </a:lnTo>
                    <a:cubicBezTo>
                      <a:pt x="110" y="2448"/>
                      <a:pt x="0" y="2339"/>
                      <a:pt x="0" y="2204"/>
                    </a:cubicBezTo>
                    <a:lnTo>
                      <a:pt x="0" y="245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4" name="Freeform 98"/>
              <p:cNvSpPr>
                <a:spLocks/>
              </p:cNvSpPr>
              <p:nvPr/>
            </p:nvSpPr>
            <p:spPr bwMode="auto">
              <a:xfrm>
                <a:off x="1123" y="3956"/>
                <a:ext cx="377" cy="223"/>
              </a:xfrm>
              <a:custGeom>
                <a:avLst/>
                <a:gdLst>
                  <a:gd name="T0" fmla="*/ 0 w 5816"/>
                  <a:gd name="T1" fmla="*/ 245 h 2448"/>
                  <a:gd name="T2" fmla="*/ 245 w 5816"/>
                  <a:gd name="T3" fmla="*/ 0 h 2448"/>
                  <a:gd name="T4" fmla="*/ 5572 w 5816"/>
                  <a:gd name="T5" fmla="*/ 0 h 2448"/>
                  <a:gd name="T6" fmla="*/ 5816 w 5816"/>
                  <a:gd name="T7" fmla="*/ 245 h 2448"/>
                  <a:gd name="T8" fmla="*/ 5816 w 5816"/>
                  <a:gd name="T9" fmla="*/ 2204 h 2448"/>
                  <a:gd name="T10" fmla="*/ 5572 w 5816"/>
                  <a:gd name="T11" fmla="*/ 2448 h 2448"/>
                  <a:gd name="T12" fmla="*/ 245 w 5816"/>
                  <a:gd name="T13" fmla="*/ 2448 h 2448"/>
                  <a:gd name="T14" fmla="*/ 0 w 5816"/>
                  <a:gd name="T15" fmla="*/ 2204 h 2448"/>
                  <a:gd name="T16" fmla="*/ 0 w 5816"/>
                  <a:gd name="T17" fmla="*/ 245 h 2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448">
                    <a:moveTo>
                      <a:pt x="0" y="245"/>
                    </a:moveTo>
                    <a:cubicBezTo>
                      <a:pt x="0" y="110"/>
                      <a:pt x="110" y="0"/>
                      <a:pt x="245" y="0"/>
                    </a:cubicBezTo>
                    <a:lnTo>
                      <a:pt x="5572" y="0"/>
                    </a:lnTo>
                    <a:cubicBezTo>
                      <a:pt x="5707" y="0"/>
                      <a:pt x="5816" y="110"/>
                      <a:pt x="5816" y="245"/>
                    </a:cubicBezTo>
                    <a:lnTo>
                      <a:pt x="5816" y="2204"/>
                    </a:lnTo>
                    <a:cubicBezTo>
                      <a:pt x="5816" y="2339"/>
                      <a:pt x="5707" y="2448"/>
                      <a:pt x="5572" y="2448"/>
                    </a:cubicBezTo>
                    <a:lnTo>
                      <a:pt x="245" y="2448"/>
                    </a:lnTo>
                    <a:cubicBezTo>
                      <a:pt x="110" y="2448"/>
                      <a:pt x="0" y="2339"/>
                      <a:pt x="0" y="2204"/>
                    </a:cubicBezTo>
                    <a:lnTo>
                      <a:pt x="0" y="24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5" name="Rectangle 99"/>
              <p:cNvSpPr>
                <a:spLocks noChangeArrowheads="1"/>
              </p:cNvSpPr>
              <p:nvPr/>
            </p:nvSpPr>
            <p:spPr bwMode="auto">
              <a:xfrm>
                <a:off x="1200" y="4077"/>
                <a:ext cx="269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Redefined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6" name="Freeform 100"/>
              <p:cNvSpPr>
                <a:spLocks/>
              </p:cNvSpPr>
              <p:nvPr/>
            </p:nvSpPr>
            <p:spPr bwMode="auto">
              <a:xfrm>
                <a:off x="112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7" name="Freeform 101"/>
              <p:cNvSpPr>
                <a:spLocks/>
              </p:cNvSpPr>
              <p:nvPr/>
            </p:nvSpPr>
            <p:spPr bwMode="auto">
              <a:xfrm>
                <a:off x="112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8" name="Rectangle 102"/>
              <p:cNvSpPr>
                <a:spLocks noChangeArrowheads="1"/>
              </p:cNvSpPr>
              <p:nvPr/>
            </p:nvSpPr>
            <p:spPr bwMode="auto">
              <a:xfrm>
                <a:off x="1215" y="4376"/>
                <a:ext cx="25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Function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9" name="Rectangle 103"/>
              <p:cNvSpPr>
                <a:spLocks noChangeArrowheads="1"/>
              </p:cNvSpPr>
              <p:nvPr/>
            </p:nvSpPr>
            <p:spPr bwMode="auto">
              <a:xfrm>
                <a:off x="1186" y="4447"/>
                <a:ext cx="297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Declaration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0" name="Freeform 104"/>
              <p:cNvSpPr>
                <a:spLocks/>
              </p:cNvSpPr>
              <p:nvPr/>
            </p:nvSpPr>
            <p:spPr bwMode="auto">
              <a:xfrm>
                <a:off x="112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1" name="Freeform 105"/>
              <p:cNvSpPr>
                <a:spLocks/>
              </p:cNvSpPr>
              <p:nvPr/>
            </p:nvSpPr>
            <p:spPr bwMode="auto">
              <a:xfrm>
                <a:off x="112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2" name="Rectangle 106"/>
              <p:cNvSpPr>
                <a:spLocks noChangeArrowheads="1"/>
              </p:cNvSpPr>
              <p:nvPr/>
            </p:nvSpPr>
            <p:spPr bwMode="auto">
              <a:xfrm>
                <a:off x="1179" y="4785"/>
                <a:ext cx="315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Comparison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3" name="Freeform 107"/>
              <p:cNvSpPr>
                <a:spLocks/>
              </p:cNvSpPr>
              <p:nvPr/>
            </p:nvSpPr>
            <p:spPr bwMode="auto">
              <a:xfrm>
                <a:off x="112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4" name="Freeform 108"/>
              <p:cNvSpPr>
                <a:spLocks/>
              </p:cNvSpPr>
              <p:nvPr/>
            </p:nvSpPr>
            <p:spPr bwMode="auto">
              <a:xfrm>
                <a:off x="112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5" name="Rectangle 109"/>
              <p:cNvSpPr>
                <a:spLocks noChangeArrowheads="1"/>
              </p:cNvSpPr>
              <p:nvPr/>
            </p:nvSpPr>
            <p:spPr bwMode="auto">
              <a:xfrm>
                <a:off x="1195" y="5042"/>
                <a:ext cx="308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Division By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6" name="Rectangle 110"/>
              <p:cNvSpPr>
                <a:spLocks noChangeArrowheads="1"/>
              </p:cNvSpPr>
              <p:nvPr/>
            </p:nvSpPr>
            <p:spPr bwMode="auto">
              <a:xfrm>
                <a:off x="1263" y="5115"/>
                <a:ext cx="135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Zero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7" name="Freeform 111"/>
              <p:cNvSpPr>
                <a:spLocks/>
              </p:cNvSpPr>
              <p:nvPr/>
            </p:nvSpPr>
            <p:spPr bwMode="auto">
              <a:xfrm>
                <a:off x="112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8" name="Freeform 112"/>
              <p:cNvSpPr>
                <a:spLocks/>
              </p:cNvSpPr>
              <p:nvPr/>
            </p:nvSpPr>
            <p:spPr bwMode="auto">
              <a:xfrm>
                <a:off x="112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9" name="Rectangle 113"/>
              <p:cNvSpPr>
                <a:spLocks noChangeArrowheads="1"/>
              </p:cNvSpPr>
              <p:nvPr/>
            </p:nvSpPr>
            <p:spPr bwMode="auto">
              <a:xfrm>
                <a:off x="1174" y="5371"/>
                <a:ext cx="344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Return Local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0" name="Rectangle 114"/>
              <p:cNvSpPr>
                <a:spLocks noChangeArrowheads="1"/>
              </p:cNvSpPr>
              <p:nvPr/>
            </p:nvSpPr>
            <p:spPr bwMode="auto">
              <a:xfrm>
                <a:off x="1250" y="5443"/>
                <a:ext cx="156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Value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1" name="Freeform 115"/>
              <p:cNvSpPr>
                <a:spLocks/>
              </p:cNvSpPr>
              <p:nvPr/>
            </p:nvSpPr>
            <p:spPr bwMode="auto">
              <a:xfrm>
                <a:off x="1123" y="3935"/>
                <a:ext cx="227" cy="107"/>
              </a:xfrm>
              <a:custGeom>
                <a:avLst/>
                <a:gdLst>
                  <a:gd name="T0" fmla="*/ 0 w 6992"/>
                  <a:gd name="T1" fmla="*/ 392 h 2352"/>
                  <a:gd name="T2" fmla="*/ 392 w 6992"/>
                  <a:gd name="T3" fmla="*/ 0 h 2352"/>
                  <a:gd name="T4" fmla="*/ 6600 w 6992"/>
                  <a:gd name="T5" fmla="*/ 0 h 2352"/>
                  <a:gd name="T6" fmla="*/ 6992 w 6992"/>
                  <a:gd name="T7" fmla="*/ 392 h 2352"/>
                  <a:gd name="T8" fmla="*/ 6992 w 6992"/>
                  <a:gd name="T9" fmla="*/ 1960 h 2352"/>
                  <a:gd name="T10" fmla="*/ 6600 w 6992"/>
                  <a:gd name="T11" fmla="*/ 2352 h 2352"/>
                  <a:gd name="T12" fmla="*/ 392 w 6992"/>
                  <a:gd name="T13" fmla="*/ 2352 h 2352"/>
                  <a:gd name="T14" fmla="*/ 0 w 6992"/>
                  <a:gd name="T15" fmla="*/ 1960 h 2352"/>
                  <a:gd name="T16" fmla="*/ 0 w 6992"/>
                  <a:gd name="T17" fmla="*/ 392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52">
                    <a:moveTo>
                      <a:pt x="0" y="392"/>
                    </a:moveTo>
                    <a:cubicBezTo>
                      <a:pt x="0" y="176"/>
                      <a:pt x="176" y="0"/>
                      <a:pt x="392" y="0"/>
                    </a:cubicBezTo>
                    <a:lnTo>
                      <a:pt x="6600" y="0"/>
                    </a:lnTo>
                    <a:cubicBezTo>
                      <a:pt x="6817" y="0"/>
                      <a:pt x="6992" y="176"/>
                      <a:pt x="6992" y="392"/>
                    </a:cubicBezTo>
                    <a:lnTo>
                      <a:pt x="6992" y="1960"/>
                    </a:lnTo>
                    <a:cubicBezTo>
                      <a:pt x="6992" y="2177"/>
                      <a:pt x="6817" y="2352"/>
                      <a:pt x="6600" y="2352"/>
                    </a:cubicBezTo>
                    <a:lnTo>
                      <a:pt x="392" y="2352"/>
                    </a:lnTo>
                    <a:cubicBezTo>
                      <a:pt x="176" y="2352"/>
                      <a:pt x="0" y="2177"/>
                      <a:pt x="0" y="1960"/>
                    </a:cubicBezTo>
                    <a:lnTo>
                      <a:pt x="0" y="392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2" name="Freeform 116"/>
              <p:cNvSpPr>
                <a:spLocks/>
              </p:cNvSpPr>
              <p:nvPr/>
            </p:nvSpPr>
            <p:spPr bwMode="auto">
              <a:xfrm>
                <a:off x="1123" y="3935"/>
                <a:ext cx="226" cy="107"/>
              </a:xfrm>
              <a:custGeom>
                <a:avLst/>
                <a:gdLst>
                  <a:gd name="T0" fmla="*/ 0 w 6992"/>
                  <a:gd name="T1" fmla="*/ 392 h 2352"/>
                  <a:gd name="T2" fmla="*/ 392 w 6992"/>
                  <a:gd name="T3" fmla="*/ 0 h 2352"/>
                  <a:gd name="T4" fmla="*/ 6600 w 6992"/>
                  <a:gd name="T5" fmla="*/ 0 h 2352"/>
                  <a:gd name="T6" fmla="*/ 6992 w 6992"/>
                  <a:gd name="T7" fmla="*/ 392 h 2352"/>
                  <a:gd name="T8" fmla="*/ 6992 w 6992"/>
                  <a:gd name="T9" fmla="*/ 1960 h 2352"/>
                  <a:gd name="T10" fmla="*/ 6600 w 6992"/>
                  <a:gd name="T11" fmla="*/ 2352 h 2352"/>
                  <a:gd name="T12" fmla="*/ 392 w 6992"/>
                  <a:gd name="T13" fmla="*/ 2352 h 2352"/>
                  <a:gd name="T14" fmla="*/ 0 w 6992"/>
                  <a:gd name="T15" fmla="*/ 1960 h 2352"/>
                  <a:gd name="T16" fmla="*/ 0 w 6992"/>
                  <a:gd name="T17" fmla="*/ 392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52">
                    <a:moveTo>
                      <a:pt x="0" y="392"/>
                    </a:moveTo>
                    <a:cubicBezTo>
                      <a:pt x="0" y="176"/>
                      <a:pt x="176" y="0"/>
                      <a:pt x="392" y="0"/>
                    </a:cubicBezTo>
                    <a:lnTo>
                      <a:pt x="6600" y="0"/>
                    </a:lnTo>
                    <a:cubicBezTo>
                      <a:pt x="6817" y="0"/>
                      <a:pt x="6992" y="176"/>
                      <a:pt x="6992" y="392"/>
                    </a:cubicBezTo>
                    <a:lnTo>
                      <a:pt x="6992" y="1960"/>
                    </a:lnTo>
                    <a:cubicBezTo>
                      <a:pt x="6992" y="2177"/>
                      <a:pt x="6817" y="2352"/>
                      <a:pt x="6600" y="2352"/>
                    </a:cubicBezTo>
                    <a:lnTo>
                      <a:pt x="392" y="2352"/>
                    </a:lnTo>
                    <a:cubicBezTo>
                      <a:pt x="176" y="2352"/>
                      <a:pt x="0" y="2177"/>
                      <a:pt x="0" y="1960"/>
                    </a:cubicBezTo>
                    <a:lnTo>
                      <a:pt x="0" y="392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3" name="Rectangle 117"/>
              <p:cNvSpPr>
                <a:spLocks noChangeArrowheads="1"/>
              </p:cNvSpPr>
              <p:nvPr/>
            </p:nvSpPr>
            <p:spPr bwMode="auto">
              <a:xfrm>
                <a:off x="1125" y="3953"/>
                <a:ext cx="291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 (1,500)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4" name="Freeform 118"/>
              <p:cNvSpPr>
                <a:spLocks/>
              </p:cNvSpPr>
              <p:nvPr/>
            </p:nvSpPr>
            <p:spPr bwMode="auto">
              <a:xfrm>
                <a:off x="1123" y="4263"/>
                <a:ext cx="227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5" name="Freeform 119"/>
              <p:cNvSpPr>
                <a:spLocks/>
              </p:cNvSpPr>
              <p:nvPr/>
            </p:nvSpPr>
            <p:spPr bwMode="auto">
              <a:xfrm>
                <a:off x="1123" y="4263"/>
                <a:ext cx="226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6" name="Rectangle 120"/>
              <p:cNvSpPr>
                <a:spLocks noChangeArrowheads="1"/>
              </p:cNvSpPr>
              <p:nvPr/>
            </p:nvSpPr>
            <p:spPr bwMode="auto">
              <a:xfrm>
                <a:off x="1158" y="4281"/>
                <a:ext cx="214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#6 (57)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7" name="Freeform 121"/>
              <p:cNvSpPr>
                <a:spLocks/>
              </p:cNvSpPr>
              <p:nvPr/>
            </p:nvSpPr>
            <p:spPr bwMode="auto">
              <a:xfrm>
                <a:off x="1123" y="4598"/>
                <a:ext cx="227" cy="109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8" name="Freeform 122"/>
              <p:cNvSpPr>
                <a:spLocks/>
              </p:cNvSpPr>
              <p:nvPr/>
            </p:nvSpPr>
            <p:spPr bwMode="auto">
              <a:xfrm>
                <a:off x="1123" y="4598"/>
                <a:ext cx="226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9" name="Rectangle 123"/>
              <p:cNvSpPr>
                <a:spLocks noChangeArrowheads="1"/>
              </p:cNvSpPr>
              <p:nvPr/>
            </p:nvSpPr>
            <p:spPr bwMode="auto">
              <a:xfrm>
                <a:off x="1195" y="4584"/>
                <a:ext cx="129" cy="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#11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0" name="Rectangle 124"/>
              <p:cNvSpPr>
                <a:spLocks noChangeArrowheads="1"/>
              </p:cNvSpPr>
              <p:nvPr/>
            </p:nvSpPr>
            <p:spPr bwMode="auto">
              <a:xfrm>
                <a:off x="1158" y="4651"/>
                <a:ext cx="184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(1,607)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1" name="Freeform 125"/>
              <p:cNvSpPr>
                <a:spLocks/>
              </p:cNvSpPr>
              <p:nvPr/>
            </p:nvSpPr>
            <p:spPr bwMode="auto">
              <a:xfrm>
                <a:off x="1123" y="4922"/>
                <a:ext cx="227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2" name="Freeform 126"/>
              <p:cNvSpPr>
                <a:spLocks/>
              </p:cNvSpPr>
              <p:nvPr/>
            </p:nvSpPr>
            <p:spPr bwMode="auto">
              <a:xfrm>
                <a:off x="1123" y="4922"/>
                <a:ext cx="226" cy="108"/>
              </a:xfrm>
              <a:custGeom>
                <a:avLst/>
                <a:gdLst>
                  <a:gd name="T0" fmla="*/ 0 w 6992"/>
                  <a:gd name="T1" fmla="*/ 395 h 2368"/>
                  <a:gd name="T2" fmla="*/ 395 w 6992"/>
                  <a:gd name="T3" fmla="*/ 0 h 2368"/>
                  <a:gd name="T4" fmla="*/ 6598 w 6992"/>
                  <a:gd name="T5" fmla="*/ 0 h 2368"/>
                  <a:gd name="T6" fmla="*/ 6992 w 6992"/>
                  <a:gd name="T7" fmla="*/ 395 h 2368"/>
                  <a:gd name="T8" fmla="*/ 6992 w 6992"/>
                  <a:gd name="T9" fmla="*/ 1974 h 2368"/>
                  <a:gd name="T10" fmla="*/ 6598 w 6992"/>
                  <a:gd name="T11" fmla="*/ 2368 h 2368"/>
                  <a:gd name="T12" fmla="*/ 395 w 6992"/>
                  <a:gd name="T13" fmla="*/ 2368 h 2368"/>
                  <a:gd name="T14" fmla="*/ 0 w 6992"/>
                  <a:gd name="T15" fmla="*/ 1974 h 2368"/>
                  <a:gd name="T16" fmla="*/ 0 w 6992"/>
                  <a:gd name="T17" fmla="*/ 395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92" h="2368">
                    <a:moveTo>
                      <a:pt x="0" y="395"/>
                    </a:moveTo>
                    <a:cubicBezTo>
                      <a:pt x="0" y="177"/>
                      <a:pt x="177" y="0"/>
                      <a:pt x="395" y="0"/>
                    </a:cubicBezTo>
                    <a:lnTo>
                      <a:pt x="6598" y="0"/>
                    </a:lnTo>
                    <a:cubicBezTo>
                      <a:pt x="6816" y="0"/>
                      <a:pt x="6992" y="177"/>
                      <a:pt x="6992" y="395"/>
                    </a:cubicBezTo>
                    <a:lnTo>
                      <a:pt x="6992" y="1974"/>
                    </a:lnTo>
                    <a:cubicBezTo>
                      <a:pt x="6992" y="2192"/>
                      <a:pt x="6816" y="2368"/>
                      <a:pt x="6598" y="2368"/>
                    </a:cubicBezTo>
                    <a:lnTo>
                      <a:pt x="395" y="2368"/>
                    </a:lnTo>
                    <a:cubicBezTo>
                      <a:pt x="177" y="2368"/>
                      <a:pt x="0" y="2192"/>
                      <a:pt x="0" y="1974"/>
                    </a:cubicBezTo>
                    <a:lnTo>
                      <a:pt x="0" y="395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3" name="Rectangle 127"/>
              <p:cNvSpPr>
                <a:spLocks noChangeArrowheads="1"/>
              </p:cNvSpPr>
              <p:nvPr/>
            </p:nvSpPr>
            <p:spPr bwMode="auto">
              <a:xfrm>
                <a:off x="1158" y="4942"/>
                <a:ext cx="192" cy="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#16 (2)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4" name="Freeform 128"/>
              <p:cNvSpPr>
                <a:spLocks/>
              </p:cNvSpPr>
              <p:nvPr/>
            </p:nvSpPr>
            <p:spPr bwMode="auto">
              <a:xfrm>
                <a:off x="1123" y="5248"/>
                <a:ext cx="227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5" name="Freeform 129"/>
              <p:cNvSpPr>
                <a:spLocks/>
              </p:cNvSpPr>
              <p:nvPr/>
            </p:nvSpPr>
            <p:spPr bwMode="auto">
              <a:xfrm>
                <a:off x="1123" y="524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6" name="Rectangle 130"/>
              <p:cNvSpPr>
                <a:spLocks noChangeArrowheads="1"/>
              </p:cNvSpPr>
              <p:nvPr/>
            </p:nvSpPr>
            <p:spPr bwMode="auto">
              <a:xfrm>
                <a:off x="1158" y="5267"/>
                <a:ext cx="214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#21 (9)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7" name="Freeform 131"/>
              <p:cNvSpPr>
                <a:spLocks/>
              </p:cNvSpPr>
              <p:nvPr/>
            </p:nvSpPr>
            <p:spPr bwMode="auto">
              <a:xfrm>
                <a:off x="1548" y="4793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8" name="Freeform 132"/>
              <p:cNvSpPr>
                <a:spLocks/>
              </p:cNvSpPr>
              <p:nvPr/>
            </p:nvSpPr>
            <p:spPr bwMode="auto">
              <a:xfrm>
                <a:off x="1548" y="4793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9" name="Rectangle 133"/>
              <p:cNvSpPr>
                <a:spLocks noChangeArrowheads="1"/>
              </p:cNvSpPr>
              <p:nvPr/>
            </p:nvSpPr>
            <p:spPr bwMode="auto">
              <a:xfrm>
                <a:off x="1614" y="4813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0" name="Freeform 134"/>
              <p:cNvSpPr>
                <a:spLocks/>
              </p:cNvSpPr>
              <p:nvPr/>
            </p:nvSpPr>
            <p:spPr bwMode="auto">
              <a:xfrm>
                <a:off x="1548" y="4682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1" name="Freeform 135"/>
              <p:cNvSpPr>
                <a:spLocks/>
              </p:cNvSpPr>
              <p:nvPr/>
            </p:nvSpPr>
            <p:spPr bwMode="auto">
              <a:xfrm>
                <a:off x="1548" y="4682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2" name="Rectangle 136"/>
              <p:cNvSpPr>
                <a:spLocks noChangeArrowheads="1"/>
              </p:cNvSpPr>
              <p:nvPr/>
            </p:nvSpPr>
            <p:spPr bwMode="auto">
              <a:xfrm>
                <a:off x="1603" y="4696"/>
                <a:ext cx="66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14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3" name="Freeform 137"/>
              <p:cNvSpPr>
                <a:spLocks/>
              </p:cNvSpPr>
              <p:nvPr/>
            </p:nvSpPr>
            <p:spPr bwMode="auto">
              <a:xfrm>
                <a:off x="1548" y="4575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4" name="Freeform 138"/>
              <p:cNvSpPr>
                <a:spLocks/>
              </p:cNvSpPr>
              <p:nvPr/>
            </p:nvSpPr>
            <p:spPr bwMode="auto">
              <a:xfrm>
                <a:off x="1548" y="4575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5" name="Rectangle 139"/>
              <p:cNvSpPr>
                <a:spLocks noChangeArrowheads="1"/>
              </p:cNvSpPr>
              <p:nvPr/>
            </p:nvSpPr>
            <p:spPr bwMode="auto">
              <a:xfrm>
                <a:off x="1587" y="4537"/>
                <a:ext cx="102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1,59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6" name="Rectangle 140"/>
              <p:cNvSpPr>
                <a:spLocks noChangeArrowheads="1"/>
              </p:cNvSpPr>
              <p:nvPr/>
            </p:nvSpPr>
            <p:spPr bwMode="auto">
              <a:xfrm>
                <a:off x="1614" y="4591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2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7" name="Freeform 141"/>
              <p:cNvSpPr>
                <a:spLocks/>
              </p:cNvSpPr>
              <p:nvPr/>
            </p:nvSpPr>
            <p:spPr bwMode="auto">
              <a:xfrm>
                <a:off x="1548" y="5034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8" name="Freeform 142"/>
              <p:cNvSpPr>
                <a:spLocks/>
              </p:cNvSpPr>
              <p:nvPr/>
            </p:nvSpPr>
            <p:spPr bwMode="auto">
              <a:xfrm>
                <a:off x="1548" y="5034"/>
                <a:ext cx="153" cy="94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9" name="Rectangle 143"/>
              <p:cNvSpPr>
                <a:spLocks noChangeArrowheads="1"/>
              </p:cNvSpPr>
              <p:nvPr/>
            </p:nvSpPr>
            <p:spPr bwMode="auto">
              <a:xfrm>
                <a:off x="1614" y="5054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2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0" name="Freeform 144"/>
              <p:cNvSpPr>
                <a:spLocks/>
              </p:cNvSpPr>
              <p:nvPr/>
            </p:nvSpPr>
            <p:spPr bwMode="auto">
              <a:xfrm>
                <a:off x="1548" y="5370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1" name="Freeform 145"/>
              <p:cNvSpPr>
                <a:spLocks/>
              </p:cNvSpPr>
              <p:nvPr/>
            </p:nvSpPr>
            <p:spPr bwMode="auto">
              <a:xfrm>
                <a:off x="1548" y="5370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2" name="Rectangle 146"/>
              <p:cNvSpPr>
                <a:spLocks noChangeArrowheads="1"/>
              </p:cNvSpPr>
              <p:nvPr/>
            </p:nvSpPr>
            <p:spPr bwMode="auto">
              <a:xfrm>
                <a:off x="1614" y="5390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9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3" name="Freeform 147"/>
              <p:cNvSpPr>
                <a:spLocks/>
              </p:cNvSpPr>
              <p:nvPr/>
            </p:nvSpPr>
            <p:spPr bwMode="auto">
              <a:xfrm>
                <a:off x="1548" y="4373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4" name="Freeform 148"/>
              <p:cNvSpPr>
                <a:spLocks/>
              </p:cNvSpPr>
              <p:nvPr/>
            </p:nvSpPr>
            <p:spPr bwMode="auto">
              <a:xfrm>
                <a:off x="1548" y="4373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5" name="Rectangle 149"/>
              <p:cNvSpPr>
                <a:spLocks noChangeArrowheads="1"/>
              </p:cNvSpPr>
              <p:nvPr/>
            </p:nvSpPr>
            <p:spPr bwMode="auto">
              <a:xfrm>
                <a:off x="1603" y="4387"/>
                <a:ext cx="66" cy="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57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6" name="Freeform 150"/>
              <p:cNvSpPr>
                <a:spLocks/>
              </p:cNvSpPr>
              <p:nvPr/>
            </p:nvSpPr>
            <p:spPr bwMode="auto">
              <a:xfrm>
                <a:off x="1548" y="4065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7" name="Freeform 151"/>
              <p:cNvSpPr>
                <a:spLocks/>
              </p:cNvSpPr>
              <p:nvPr/>
            </p:nvSpPr>
            <p:spPr bwMode="auto">
              <a:xfrm>
                <a:off x="1548" y="4065"/>
                <a:ext cx="153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8" name="Rectangle 152"/>
              <p:cNvSpPr>
                <a:spLocks noChangeArrowheads="1"/>
              </p:cNvSpPr>
              <p:nvPr/>
            </p:nvSpPr>
            <p:spPr bwMode="auto">
              <a:xfrm>
                <a:off x="1587" y="4028"/>
                <a:ext cx="10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1,37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9" name="Rectangle 153"/>
              <p:cNvSpPr>
                <a:spLocks noChangeArrowheads="1"/>
              </p:cNvSpPr>
              <p:nvPr/>
            </p:nvSpPr>
            <p:spPr bwMode="auto">
              <a:xfrm>
                <a:off x="1614" y="4080"/>
                <a:ext cx="37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8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0" name="Freeform 154"/>
              <p:cNvSpPr>
                <a:spLocks/>
              </p:cNvSpPr>
              <p:nvPr/>
            </p:nvSpPr>
            <p:spPr bwMode="auto">
              <a:xfrm>
                <a:off x="1548" y="3958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1" name="Freeform 155"/>
              <p:cNvSpPr>
                <a:spLocks/>
              </p:cNvSpPr>
              <p:nvPr/>
            </p:nvSpPr>
            <p:spPr bwMode="auto">
              <a:xfrm>
                <a:off x="1548" y="3958"/>
                <a:ext cx="153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2" name="Rectangle 156"/>
              <p:cNvSpPr>
                <a:spLocks noChangeArrowheads="1"/>
              </p:cNvSpPr>
              <p:nvPr/>
            </p:nvSpPr>
            <p:spPr bwMode="auto">
              <a:xfrm>
                <a:off x="1593" y="3974"/>
                <a:ext cx="8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122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3" name="Freeform 157"/>
              <p:cNvSpPr>
                <a:spLocks/>
              </p:cNvSpPr>
              <p:nvPr/>
            </p:nvSpPr>
            <p:spPr bwMode="auto">
              <a:xfrm>
                <a:off x="1759" y="3916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4" name="Freeform 158"/>
              <p:cNvSpPr>
                <a:spLocks/>
              </p:cNvSpPr>
              <p:nvPr/>
            </p:nvSpPr>
            <p:spPr bwMode="auto">
              <a:xfrm>
                <a:off x="1759" y="3916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5" name="Freeform 159"/>
              <p:cNvSpPr>
                <a:spLocks/>
              </p:cNvSpPr>
              <p:nvPr/>
            </p:nvSpPr>
            <p:spPr bwMode="auto">
              <a:xfrm>
                <a:off x="1748" y="3932"/>
                <a:ext cx="376" cy="263"/>
              </a:xfrm>
              <a:custGeom>
                <a:avLst/>
                <a:gdLst>
                  <a:gd name="T0" fmla="*/ 0 w 5808"/>
                  <a:gd name="T1" fmla="*/ 288 h 2880"/>
                  <a:gd name="T2" fmla="*/ 288 w 5808"/>
                  <a:gd name="T3" fmla="*/ 0 h 2880"/>
                  <a:gd name="T4" fmla="*/ 5521 w 5808"/>
                  <a:gd name="T5" fmla="*/ 0 h 2880"/>
                  <a:gd name="T6" fmla="*/ 5808 w 5808"/>
                  <a:gd name="T7" fmla="*/ 288 h 2880"/>
                  <a:gd name="T8" fmla="*/ 5808 w 5808"/>
                  <a:gd name="T9" fmla="*/ 2593 h 2880"/>
                  <a:gd name="T10" fmla="*/ 5521 w 5808"/>
                  <a:gd name="T11" fmla="*/ 2880 h 2880"/>
                  <a:gd name="T12" fmla="*/ 288 w 5808"/>
                  <a:gd name="T13" fmla="*/ 2880 h 2880"/>
                  <a:gd name="T14" fmla="*/ 0 w 5808"/>
                  <a:gd name="T15" fmla="*/ 2593 h 2880"/>
                  <a:gd name="T16" fmla="*/ 0 w 5808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8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1" y="0"/>
                    </a:lnTo>
                    <a:cubicBezTo>
                      <a:pt x="5680" y="0"/>
                      <a:pt x="5808" y="129"/>
                      <a:pt x="5808" y="288"/>
                    </a:cubicBezTo>
                    <a:lnTo>
                      <a:pt x="5808" y="2593"/>
                    </a:lnTo>
                    <a:cubicBezTo>
                      <a:pt x="5808" y="2752"/>
                      <a:pt x="5680" y="2880"/>
                      <a:pt x="5521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6" name="Freeform 160"/>
              <p:cNvSpPr>
                <a:spLocks/>
              </p:cNvSpPr>
              <p:nvPr/>
            </p:nvSpPr>
            <p:spPr bwMode="auto">
              <a:xfrm>
                <a:off x="1748" y="3932"/>
                <a:ext cx="376" cy="263"/>
              </a:xfrm>
              <a:custGeom>
                <a:avLst/>
                <a:gdLst>
                  <a:gd name="T0" fmla="*/ 0 w 5808"/>
                  <a:gd name="T1" fmla="*/ 288 h 2880"/>
                  <a:gd name="T2" fmla="*/ 288 w 5808"/>
                  <a:gd name="T3" fmla="*/ 0 h 2880"/>
                  <a:gd name="T4" fmla="*/ 5521 w 5808"/>
                  <a:gd name="T5" fmla="*/ 0 h 2880"/>
                  <a:gd name="T6" fmla="*/ 5808 w 5808"/>
                  <a:gd name="T7" fmla="*/ 288 h 2880"/>
                  <a:gd name="T8" fmla="*/ 5808 w 5808"/>
                  <a:gd name="T9" fmla="*/ 2593 h 2880"/>
                  <a:gd name="T10" fmla="*/ 5521 w 5808"/>
                  <a:gd name="T11" fmla="*/ 2880 h 2880"/>
                  <a:gd name="T12" fmla="*/ 288 w 5808"/>
                  <a:gd name="T13" fmla="*/ 2880 h 2880"/>
                  <a:gd name="T14" fmla="*/ 0 w 5808"/>
                  <a:gd name="T15" fmla="*/ 2593 h 2880"/>
                  <a:gd name="T16" fmla="*/ 0 w 5808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8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1" y="0"/>
                    </a:lnTo>
                    <a:cubicBezTo>
                      <a:pt x="5680" y="0"/>
                      <a:pt x="5808" y="129"/>
                      <a:pt x="5808" y="288"/>
                    </a:cubicBezTo>
                    <a:lnTo>
                      <a:pt x="5808" y="2593"/>
                    </a:lnTo>
                    <a:cubicBezTo>
                      <a:pt x="5808" y="2752"/>
                      <a:pt x="5680" y="2880"/>
                      <a:pt x="5521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7" name="Freeform 161"/>
              <p:cNvSpPr>
                <a:spLocks/>
              </p:cNvSpPr>
              <p:nvPr/>
            </p:nvSpPr>
            <p:spPr bwMode="auto">
              <a:xfrm>
                <a:off x="1733" y="3956"/>
                <a:ext cx="377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C3D69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8" name="Freeform 162"/>
              <p:cNvSpPr>
                <a:spLocks/>
              </p:cNvSpPr>
              <p:nvPr/>
            </p:nvSpPr>
            <p:spPr bwMode="auto">
              <a:xfrm>
                <a:off x="1733" y="3956"/>
                <a:ext cx="377" cy="263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9" name="Rectangle 163"/>
              <p:cNvSpPr>
                <a:spLocks noChangeArrowheads="1"/>
              </p:cNvSpPr>
              <p:nvPr/>
            </p:nvSpPr>
            <p:spPr bwMode="auto">
              <a:xfrm>
                <a:off x="1809" y="3971"/>
                <a:ext cx="272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Argument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0" name="Rectangle 164"/>
              <p:cNvSpPr>
                <a:spLocks noChangeArrowheads="1"/>
              </p:cNvSpPr>
              <p:nvPr/>
            </p:nvSpPr>
            <p:spPr bwMode="auto">
              <a:xfrm>
                <a:off x="1870" y="4044"/>
                <a:ext cx="159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Type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1" name="Rectangle 165"/>
              <p:cNvSpPr>
                <a:spLocks noChangeArrowheads="1"/>
              </p:cNvSpPr>
              <p:nvPr/>
            </p:nvSpPr>
            <p:spPr bwMode="auto">
              <a:xfrm>
                <a:off x="1813" y="4117"/>
                <a:ext cx="254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Mismatch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2" name="Freeform 166"/>
              <p:cNvSpPr>
                <a:spLocks/>
              </p:cNvSpPr>
              <p:nvPr/>
            </p:nvSpPr>
            <p:spPr bwMode="auto">
              <a:xfrm>
                <a:off x="173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3" name="Freeform 167"/>
              <p:cNvSpPr>
                <a:spLocks/>
              </p:cNvSpPr>
              <p:nvPr/>
            </p:nvSpPr>
            <p:spPr bwMode="auto">
              <a:xfrm>
                <a:off x="1733" y="4287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4" name="Rectangle 168"/>
              <p:cNvSpPr>
                <a:spLocks noChangeArrowheads="1"/>
              </p:cNvSpPr>
              <p:nvPr/>
            </p:nvSpPr>
            <p:spPr bwMode="auto">
              <a:xfrm>
                <a:off x="1825" y="4376"/>
                <a:ext cx="25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Function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5" name="Rectangle 169"/>
              <p:cNvSpPr>
                <a:spLocks noChangeArrowheads="1"/>
              </p:cNvSpPr>
              <p:nvPr/>
            </p:nvSpPr>
            <p:spPr bwMode="auto">
              <a:xfrm>
                <a:off x="1835" y="4447"/>
                <a:ext cx="212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Defined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6" name="Freeform 170"/>
              <p:cNvSpPr>
                <a:spLocks/>
              </p:cNvSpPr>
              <p:nvPr/>
            </p:nvSpPr>
            <p:spPr bwMode="auto">
              <a:xfrm>
                <a:off x="173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7" name="Freeform 171"/>
              <p:cNvSpPr>
                <a:spLocks/>
              </p:cNvSpPr>
              <p:nvPr/>
            </p:nvSpPr>
            <p:spPr bwMode="auto">
              <a:xfrm>
                <a:off x="1733" y="462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8" name="Rectangle 172"/>
              <p:cNvSpPr>
                <a:spLocks noChangeArrowheads="1"/>
              </p:cNvSpPr>
              <p:nvPr/>
            </p:nvSpPr>
            <p:spPr bwMode="auto">
              <a:xfrm>
                <a:off x="1856" y="4712"/>
                <a:ext cx="193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Space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9" name="Rectangle 173"/>
              <p:cNvSpPr>
                <a:spLocks noChangeArrowheads="1"/>
              </p:cNvSpPr>
              <p:nvPr/>
            </p:nvSpPr>
            <p:spPr bwMode="auto">
              <a:xfrm>
                <a:off x="1810" y="4785"/>
                <a:ext cx="269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Separated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0" name="Freeform 174"/>
              <p:cNvSpPr>
                <a:spLocks/>
              </p:cNvSpPr>
              <p:nvPr/>
            </p:nvSpPr>
            <p:spPr bwMode="auto">
              <a:xfrm>
                <a:off x="173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1" name="Freeform 175"/>
              <p:cNvSpPr>
                <a:spLocks/>
              </p:cNvSpPr>
              <p:nvPr/>
            </p:nvSpPr>
            <p:spPr bwMode="auto">
              <a:xfrm>
                <a:off x="1733" y="4954"/>
                <a:ext cx="377" cy="263"/>
              </a:xfrm>
              <a:custGeom>
                <a:avLst/>
                <a:gdLst>
                  <a:gd name="T0" fmla="*/ 0 w 5816"/>
                  <a:gd name="T1" fmla="*/ 288 h 2880"/>
                  <a:gd name="T2" fmla="*/ 288 w 5816"/>
                  <a:gd name="T3" fmla="*/ 0 h 2880"/>
                  <a:gd name="T4" fmla="*/ 5529 w 5816"/>
                  <a:gd name="T5" fmla="*/ 0 h 2880"/>
                  <a:gd name="T6" fmla="*/ 5816 w 5816"/>
                  <a:gd name="T7" fmla="*/ 288 h 2880"/>
                  <a:gd name="T8" fmla="*/ 5816 w 5816"/>
                  <a:gd name="T9" fmla="*/ 2593 h 2880"/>
                  <a:gd name="T10" fmla="*/ 5529 w 5816"/>
                  <a:gd name="T11" fmla="*/ 2880 h 2880"/>
                  <a:gd name="T12" fmla="*/ 288 w 5816"/>
                  <a:gd name="T13" fmla="*/ 2880 h 2880"/>
                  <a:gd name="T14" fmla="*/ 0 w 5816"/>
                  <a:gd name="T15" fmla="*/ 2593 h 2880"/>
                  <a:gd name="T16" fmla="*/ 0 w 5816"/>
                  <a:gd name="T17" fmla="*/ 288 h 2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0">
                    <a:moveTo>
                      <a:pt x="0" y="288"/>
                    </a:moveTo>
                    <a:cubicBezTo>
                      <a:pt x="0" y="129"/>
                      <a:pt x="129" y="0"/>
                      <a:pt x="288" y="0"/>
                    </a:cubicBezTo>
                    <a:lnTo>
                      <a:pt x="5529" y="0"/>
                    </a:lnTo>
                    <a:cubicBezTo>
                      <a:pt x="5688" y="0"/>
                      <a:pt x="5816" y="129"/>
                      <a:pt x="5816" y="288"/>
                    </a:cubicBezTo>
                    <a:lnTo>
                      <a:pt x="5816" y="2593"/>
                    </a:lnTo>
                    <a:cubicBezTo>
                      <a:pt x="5816" y="2752"/>
                      <a:pt x="5688" y="2880"/>
                      <a:pt x="5529" y="2880"/>
                    </a:cubicBezTo>
                    <a:lnTo>
                      <a:pt x="288" y="2880"/>
                    </a:lnTo>
                    <a:cubicBezTo>
                      <a:pt x="129" y="2880"/>
                      <a:pt x="0" y="2752"/>
                      <a:pt x="0" y="2593"/>
                    </a:cubicBezTo>
                    <a:lnTo>
                      <a:pt x="0" y="28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2" name="Rectangle 176"/>
              <p:cNvSpPr>
                <a:spLocks noChangeArrowheads="1"/>
              </p:cNvSpPr>
              <p:nvPr/>
            </p:nvSpPr>
            <p:spPr bwMode="auto">
              <a:xfrm>
                <a:off x="1863" y="5042"/>
                <a:ext cx="165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Array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3" name="Rectangle 177"/>
              <p:cNvSpPr>
                <a:spLocks noChangeArrowheads="1"/>
              </p:cNvSpPr>
              <p:nvPr/>
            </p:nvSpPr>
            <p:spPr bwMode="auto">
              <a:xfrm>
                <a:off x="1789" y="5115"/>
                <a:ext cx="307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Initialization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4" name="Freeform 178"/>
              <p:cNvSpPr>
                <a:spLocks/>
              </p:cNvSpPr>
              <p:nvPr/>
            </p:nvSpPr>
            <p:spPr bwMode="auto">
              <a:xfrm>
                <a:off x="173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5" name="Freeform 179"/>
              <p:cNvSpPr>
                <a:spLocks/>
              </p:cNvSpPr>
              <p:nvPr/>
            </p:nvSpPr>
            <p:spPr bwMode="auto">
              <a:xfrm>
                <a:off x="1733" y="5283"/>
                <a:ext cx="377" cy="264"/>
              </a:xfrm>
              <a:custGeom>
                <a:avLst/>
                <a:gdLst>
                  <a:gd name="T0" fmla="*/ 0 w 5816"/>
                  <a:gd name="T1" fmla="*/ 289 h 2888"/>
                  <a:gd name="T2" fmla="*/ 289 w 5816"/>
                  <a:gd name="T3" fmla="*/ 0 h 2888"/>
                  <a:gd name="T4" fmla="*/ 5528 w 5816"/>
                  <a:gd name="T5" fmla="*/ 0 h 2888"/>
                  <a:gd name="T6" fmla="*/ 5816 w 5816"/>
                  <a:gd name="T7" fmla="*/ 289 h 2888"/>
                  <a:gd name="T8" fmla="*/ 5816 w 5816"/>
                  <a:gd name="T9" fmla="*/ 2600 h 2888"/>
                  <a:gd name="T10" fmla="*/ 5528 w 5816"/>
                  <a:gd name="T11" fmla="*/ 2888 h 2888"/>
                  <a:gd name="T12" fmla="*/ 289 w 5816"/>
                  <a:gd name="T13" fmla="*/ 2888 h 2888"/>
                  <a:gd name="T14" fmla="*/ 0 w 5816"/>
                  <a:gd name="T15" fmla="*/ 2600 h 2888"/>
                  <a:gd name="T16" fmla="*/ 0 w 5816"/>
                  <a:gd name="T17" fmla="*/ 289 h 2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16" h="2888">
                    <a:moveTo>
                      <a:pt x="0" y="289"/>
                    </a:moveTo>
                    <a:cubicBezTo>
                      <a:pt x="0" y="130"/>
                      <a:pt x="130" y="0"/>
                      <a:pt x="289" y="0"/>
                    </a:cubicBezTo>
                    <a:lnTo>
                      <a:pt x="5528" y="0"/>
                    </a:lnTo>
                    <a:cubicBezTo>
                      <a:pt x="5687" y="0"/>
                      <a:pt x="5816" y="130"/>
                      <a:pt x="5816" y="289"/>
                    </a:cubicBezTo>
                    <a:lnTo>
                      <a:pt x="5816" y="2600"/>
                    </a:lnTo>
                    <a:cubicBezTo>
                      <a:pt x="5816" y="2759"/>
                      <a:pt x="5687" y="2888"/>
                      <a:pt x="5528" y="2888"/>
                    </a:cubicBezTo>
                    <a:lnTo>
                      <a:pt x="289" y="2888"/>
                    </a:lnTo>
                    <a:cubicBezTo>
                      <a:pt x="130" y="2888"/>
                      <a:pt x="0" y="2759"/>
                      <a:pt x="0" y="2600"/>
                    </a:cubicBezTo>
                    <a:lnTo>
                      <a:pt x="0" y="2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6" name="Rectangle 180"/>
              <p:cNvSpPr>
                <a:spLocks noChangeArrowheads="1"/>
              </p:cNvSpPr>
              <p:nvPr/>
            </p:nvSpPr>
            <p:spPr bwMode="auto">
              <a:xfrm>
                <a:off x="1827" y="5371"/>
                <a:ext cx="165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Struct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7" name="Rectangle 181"/>
              <p:cNvSpPr>
                <a:spLocks noChangeArrowheads="1"/>
              </p:cNvSpPr>
              <p:nvPr/>
            </p:nvSpPr>
            <p:spPr bwMode="auto">
              <a:xfrm>
                <a:off x="1970" y="5371"/>
                <a:ext cx="9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or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8" name="Rectangle 182"/>
              <p:cNvSpPr>
                <a:spLocks noChangeArrowheads="1"/>
              </p:cNvSpPr>
              <p:nvPr/>
            </p:nvSpPr>
            <p:spPr bwMode="auto">
              <a:xfrm>
                <a:off x="1855" y="5443"/>
                <a:ext cx="165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Union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9" name="Freeform 183"/>
              <p:cNvSpPr>
                <a:spLocks/>
              </p:cNvSpPr>
              <p:nvPr/>
            </p:nvSpPr>
            <p:spPr bwMode="auto">
              <a:xfrm>
                <a:off x="1733" y="3935"/>
                <a:ext cx="226" cy="107"/>
              </a:xfrm>
              <a:custGeom>
                <a:avLst/>
                <a:gdLst>
                  <a:gd name="T0" fmla="*/ 0 w 3496"/>
                  <a:gd name="T1" fmla="*/ 196 h 1176"/>
                  <a:gd name="T2" fmla="*/ 196 w 3496"/>
                  <a:gd name="T3" fmla="*/ 0 h 1176"/>
                  <a:gd name="T4" fmla="*/ 3300 w 3496"/>
                  <a:gd name="T5" fmla="*/ 0 h 1176"/>
                  <a:gd name="T6" fmla="*/ 3496 w 3496"/>
                  <a:gd name="T7" fmla="*/ 196 h 1176"/>
                  <a:gd name="T8" fmla="*/ 3496 w 3496"/>
                  <a:gd name="T9" fmla="*/ 980 h 1176"/>
                  <a:gd name="T10" fmla="*/ 3300 w 3496"/>
                  <a:gd name="T11" fmla="*/ 1176 h 1176"/>
                  <a:gd name="T12" fmla="*/ 196 w 3496"/>
                  <a:gd name="T13" fmla="*/ 1176 h 1176"/>
                  <a:gd name="T14" fmla="*/ 0 w 3496"/>
                  <a:gd name="T15" fmla="*/ 980 h 1176"/>
                  <a:gd name="T16" fmla="*/ 0 w 3496"/>
                  <a:gd name="T17" fmla="*/ 196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76">
                    <a:moveTo>
                      <a:pt x="0" y="196"/>
                    </a:moveTo>
                    <a:cubicBezTo>
                      <a:pt x="0" y="88"/>
                      <a:pt x="88" y="0"/>
                      <a:pt x="196" y="0"/>
                    </a:cubicBezTo>
                    <a:lnTo>
                      <a:pt x="3300" y="0"/>
                    </a:lnTo>
                    <a:cubicBezTo>
                      <a:pt x="3409" y="0"/>
                      <a:pt x="3496" y="88"/>
                      <a:pt x="3496" y="196"/>
                    </a:cubicBezTo>
                    <a:lnTo>
                      <a:pt x="3496" y="980"/>
                    </a:lnTo>
                    <a:cubicBezTo>
                      <a:pt x="3496" y="1089"/>
                      <a:pt x="3409" y="1176"/>
                      <a:pt x="3300" y="1176"/>
                    </a:cubicBezTo>
                    <a:lnTo>
                      <a:pt x="196" y="1176"/>
                    </a:lnTo>
                    <a:cubicBezTo>
                      <a:pt x="88" y="1176"/>
                      <a:pt x="0" y="1089"/>
                      <a:pt x="0" y="980"/>
                    </a:cubicBez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0" name="Freeform 184"/>
              <p:cNvSpPr>
                <a:spLocks/>
              </p:cNvSpPr>
              <p:nvPr/>
            </p:nvSpPr>
            <p:spPr bwMode="auto">
              <a:xfrm>
                <a:off x="1733" y="3935"/>
                <a:ext cx="226" cy="107"/>
              </a:xfrm>
              <a:custGeom>
                <a:avLst/>
                <a:gdLst>
                  <a:gd name="T0" fmla="*/ 0 w 3496"/>
                  <a:gd name="T1" fmla="*/ 196 h 1176"/>
                  <a:gd name="T2" fmla="*/ 196 w 3496"/>
                  <a:gd name="T3" fmla="*/ 0 h 1176"/>
                  <a:gd name="T4" fmla="*/ 3300 w 3496"/>
                  <a:gd name="T5" fmla="*/ 0 h 1176"/>
                  <a:gd name="T6" fmla="*/ 3496 w 3496"/>
                  <a:gd name="T7" fmla="*/ 196 h 1176"/>
                  <a:gd name="T8" fmla="*/ 3496 w 3496"/>
                  <a:gd name="T9" fmla="*/ 980 h 1176"/>
                  <a:gd name="T10" fmla="*/ 3300 w 3496"/>
                  <a:gd name="T11" fmla="*/ 1176 h 1176"/>
                  <a:gd name="T12" fmla="*/ 196 w 3496"/>
                  <a:gd name="T13" fmla="*/ 1176 h 1176"/>
                  <a:gd name="T14" fmla="*/ 0 w 3496"/>
                  <a:gd name="T15" fmla="*/ 980 h 1176"/>
                  <a:gd name="T16" fmla="*/ 0 w 3496"/>
                  <a:gd name="T17" fmla="*/ 196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76">
                    <a:moveTo>
                      <a:pt x="0" y="196"/>
                    </a:moveTo>
                    <a:cubicBezTo>
                      <a:pt x="0" y="88"/>
                      <a:pt x="88" y="0"/>
                      <a:pt x="196" y="0"/>
                    </a:cubicBezTo>
                    <a:lnTo>
                      <a:pt x="3300" y="0"/>
                    </a:lnTo>
                    <a:cubicBezTo>
                      <a:pt x="3409" y="0"/>
                      <a:pt x="3496" y="88"/>
                      <a:pt x="3496" y="196"/>
                    </a:cubicBezTo>
                    <a:lnTo>
                      <a:pt x="3496" y="980"/>
                    </a:lnTo>
                    <a:cubicBezTo>
                      <a:pt x="3496" y="1089"/>
                      <a:pt x="3409" y="1176"/>
                      <a:pt x="3300" y="1176"/>
                    </a:cubicBezTo>
                    <a:lnTo>
                      <a:pt x="196" y="1176"/>
                    </a:lnTo>
                    <a:cubicBezTo>
                      <a:pt x="88" y="1176"/>
                      <a:pt x="0" y="1089"/>
                      <a:pt x="0" y="980"/>
                    </a:cubicBezTo>
                    <a:lnTo>
                      <a:pt x="0" y="196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1" name="Rectangle 185"/>
              <p:cNvSpPr>
                <a:spLocks noChangeArrowheads="1"/>
              </p:cNvSpPr>
              <p:nvPr/>
            </p:nvSpPr>
            <p:spPr bwMode="auto">
              <a:xfrm>
                <a:off x="1734" y="3953"/>
                <a:ext cx="292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#2 (1,743)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2" name="Freeform 186"/>
              <p:cNvSpPr>
                <a:spLocks/>
              </p:cNvSpPr>
              <p:nvPr/>
            </p:nvSpPr>
            <p:spPr bwMode="auto">
              <a:xfrm>
                <a:off x="1733" y="4263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3" name="Freeform 187"/>
              <p:cNvSpPr>
                <a:spLocks/>
              </p:cNvSpPr>
              <p:nvPr/>
            </p:nvSpPr>
            <p:spPr bwMode="auto">
              <a:xfrm>
                <a:off x="1733" y="4263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4" name="Rectangle 188"/>
              <p:cNvSpPr>
                <a:spLocks noChangeArrowheads="1"/>
              </p:cNvSpPr>
              <p:nvPr/>
            </p:nvSpPr>
            <p:spPr bwMode="auto">
              <a:xfrm>
                <a:off x="1782" y="4281"/>
                <a:ext cx="183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#7 (8)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5" name="Freeform 189"/>
              <p:cNvSpPr>
                <a:spLocks/>
              </p:cNvSpPr>
              <p:nvPr/>
            </p:nvSpPr>
            <p:spPr bwMode="auto">
              <a:xfrm>
                <a:off x="1733" y="4598"/>
                <a:ext cx="226" cy="109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6" name="Freeform 190"/>
              <p:cNvSpPr>
                <a:spLocks/>
              </p:cNvSpPr>
              <p:nvPr/>
            </p:nvSpPr>
            <p:spPr bwMode="auto">
              <a:xfrm>
                <a:off x="1733" y="459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7" name="Rectangle 191"/>
              <p:cNvSpPr>
                <a:spLocks noChangeArrowheads="1"/>
              </p:cNvSpPr>
              <p:nvPr/>
            </p:nvSpPr>
            <p:spPr bwMode="auto">
              <a:xfrm>
                <a:off x="1768" y="4617"/>
                <a:ext cx="191" cy="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#12 (2)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8" name="Freeform 192"/>
              <p:cNvSpPr>
                <a:spLocks/>
              </p:cNvSpPr>
              <p:nvPr/>
            </p:nvSpPr>
            <p:spPr bwMode="auto">
              <a:xfrm>
                <a:off x="1733" y="4922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9" name="Freeform 193"/>
              <p:cNvSpPr>
                <a:spLocks/>
              </p:cNvSpPr>
              <p:nvPr/>
            </p:nvSpPr>
            <p:spPr bwMode="auto">
              <a:xfrm>
                <a:off x="1733" y="4922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0" name="Rectangle 194"/>
              <p:cNvSpPr>
                <a:spLocks noChangeArrowheads="1"/>
              </p:cNvSpPr>
              <p:nvPr/>
            </p:nvSpPr>
            <p:spPr bwMode="auto">
              <a:xfrm>
                <a:off x="1768" y="4942"/>
                <a:ext cx="191" cy="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#17 (7)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1" name="Freeform 195"/>
              <p:cNvSpPr>
                <a:spLocks/>
              </p:cNvSpPr>
              <p:nvPr/>
            </p:nvSpPr>
            <p:spPr bwMode="auto">
              <a:xfrm>
                <a:off x="1733" y="524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BFBF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2" name="Freeform 196"/>
              <p:cNvSpPr>
                <a:spLocks/>
              </p:cNvSpPr>
              <p:nvPr/>
            </p:nvSpPr>
            <p:spPr bwMode="auto">
              <a:xfrm>
                <a:off x="1733" y="5248"/>
                <a:ext cx="226" cy="108"/>
              </a:xfrm>
              <a:custGeom>
                <a:avLst/>
                <a:gdLst>
                  <a:gd name="T0" fmla="*/ 0 w 3496"/>
                  <a:gd name="T1" fmla="*/ 198 h 1184"/>
                  <a:gd name="T2" fmla="*/ 198 w 3496"/>
                  <a:gd name="T3" fmla="*/ 0 h 1184"/>
                  <a:gd name="T4" fmla="*/ 3299 w 3496"/>
                  <a:gd name="T5" fmla="*/ 0 h 1184"/>
                  <a:gd name="T6" fmla="*/ 3496 w 3496"/>
                  <a:gd name="T7" fmla="*/ 198 h 1184"/>
                  <a:gd name="T8" fmla="*/ 3496 w 3496"/>
                  <a:gd name="T9" fmla="*/ 987 h 1184"/>
                  <a:gd name="T10" fmla="*/ 3299 w 3496"/>
                  <a:gd name="T11" fmla="*/ 1184 h 1184"/>
                  <a:gd name="T12" fmla="*/ 198 w 3496"/>
                  <a:gd name="T13" fmla="*/ 1184 h 1184"/>
                  <a:gd name="T14" fmla="*/ 0 w 3496"/>
                  <a:gd name="T15" fmla="*/ 987 h 1184"/>
                  <a:gd name="T16" fmla="*/ 0 w 3496"/>
                  <a:gd name="T17" fmla="*/ 198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6" h="1184">
                    <a:moveTo>
                      <a:pt x="0" y="198"/>
                    </a:moveTo>
                    <a:cubicBezTo>
                      <a:pt x="0" y="89"/>
                      <a:pt x="89" y="0"/>
                      <a:pt x="198" y="0"/>
                    </a:cubicBezTo>
                    <a:lnTo>
                      <a:pt x="3299" y="0"/>
                    </a:lnTo>
                    <a:cubicBezTo>
                      <a:pt x="3408" y="0"/>
                      <a:pt x="3496" y="89"/>
                      <a:pt x="3496" y="198"/>
                    </a:cubicBezTo>
                    <a:lnTo>
                      <a:pt x="3496" y="987"/>
                    </a:lnTo>
                    <a:cubicBezTo>
                      <a:pt x="3496" y="1096"/>
                      <a:pt x="3408" y="1184"/>
                      <a:pt x="3299" y="1184"/>
                    </a:cubicBezTo>
                    <a:lnTo>
                      <a:pt x="198" y="1184"/>
                    </a:lnTo>
                    <a:cubicBezTo>
                      <a:pt x="89" y="1184"/>
                      <a:pt x="0" y="1096"/>
                      <a:pt x="0" y="987"/>
                    </a:cubicBezTo>
                    <a:lnTo>
                      <a:pt x="0" y="198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3" name="Rectangle 197"/>
              <p:cNvSpPr>
                <a:spLocks noChangeArrowheads="1"/>
              </p:cNvSpPr>
              <p:nvPr/>
            </p:nvSpPr>
            <p:spPr bwMode="auto">
              <a:xfrm>
                <a:off x="1768" y="5267"/>
                <a:ext cx="213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1" i="1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#22 (1)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4" name="Freeform 198"/>
              <p:cNvSpPr>
                <a:spLocks/>
              </p:cNvSpPr>
              <p:nvPr/>
            </p:nvSpPr>
            <p:spPr bwMode="auto">
              <a:xfrm>
                <a:off x="2159" y="5037"/>
                <a:ext cx="154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5" name="Freeform 199"/>
              <p:cNvSpPr>
                <a:spLocks/>
              </p:cNvSpPr>
              <p:nvPr/>
            </p:nvSpPr>
            <p:spPr bwMode="auto">
              <a:xfrm>
                <a:off x="2159" y="5037"/>
                <a:ext cx="154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6" name="Rectangle 200"/>
              <p:cNvSpPr>
                <a:spLocks noChangeArrowheads="1"/>
              </p:cNvSpPr>
              <p:nvPr/>
            </p:nvSpPr>
            <p:spPr bwMode="auto">
              <a:xfrm>
                <a:off x="2225" y="5051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7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7" name="Freeform 201"/>
              <p:cNvSpPr>
                <a:spLocks/>
              </p:cNvSpPr>
              <p:nvPr/>
            </p:nvSpPr>
            <p:spPr bwMode="auto">
              <a:xfrm>
                <a:off x="2159" y="5372"/>
                <a:ext cx="154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8" name="Freeform 202"/>
              <p:cNvSpPr>
                <a:spLocks/>
              </p:cNvSpPr>
              <p:nvPr/>
            </p:nvSpPr>
            <p:spPr bwMode="auto">
              <a:xfrm>
                <a:off x="2159" y="5372"/>
                <a:ext cx="154" cy="94"/>
              </a:xfrm>
              <a:custGeom>
                <a:avLst/>
                <a:gdLst>
                  <a:gd name="T0" fmla="*/ 0 w 2368"/>
                  <a:gd name="T1" fmla="*/ 104 h 1032"/>
                  <a:gd name="T2" fmla="*/ 104 w 2368"/>
                  <a:gd name="T3" fmla="*/ 0 h 1032"/>
                  <a:gd name="T4" fmla="*/ 2265 w 2368"/>
                  <a:gd name="T5" fmla="*/ 0 h 1032"/>
                  <a:gd name="T6" fmla="*/ 2368 w 2368"/>
                  <a:gd name="T7" fmla="*/ 104 h 1032"/>
                  <a:gd name="T8" fmla="*/ 2368 w 2368"/>
                  <a:gd name="T9" fmla="*/ 929 h 1032"/>
                  <a:gd name="T10" fmla="*/ 2265 w 2368"/>
                  <a:gd name="T11" fmla="*/ 1032 h 1032"/>
                  <a:gd name="T12" fmla="*/ 104 w 2368"/>
                  <a:gd name="T13" fmla="*/ 1032 h 1032"/>
                  <a:gd name="T14" fmla="*/ 0 w 2368"/>
                  <a:gd name="T15" fmla="*/ 929 h 1032"/>
                  <a:gd name="T16" fmla="*/ 0 w 2368"/>
                  <a:gd name="T17" fmla="*/ 104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32">
                    <a:moveTo>
                      <a:pt x="0" y="104"/>
                    </a:moveTo>
                    <a:cubicBezTo>
                      <a:pt x="0" y="47"/>
                      <a:pt x="47" y="0"/>
                      <a:pt x="104" y="0"/>
                    </a:cubicBezTo>
                    <a:lnTo>
                      <a:pt x="2265" y="0"/>
                    </a:lnTo>
                    <a:cubicBezTo>
                      <a:pt x="2322" y="0"/>
                      <a:pt x="2368" y="47"/>
                      <a:pt x="2368" y="104"/>
                    </a:cubicBezTo>
                    <a:lnTo>
                      <a:pt x="2368" y="929"/>
                    </a:lnTo>
                    <a:cubicBezTo>
                      <a:pt x="2368" y="986"/>
                      <a:pt x="2322" y="1032"/>
                      <a:pt x="2265" y="1032"/>
                    </a:cubicBezTo>
                    <a:lnTo>
                      <a:pt x="104" y="1032"/>
                    </a:lnTo>
                    <a:cubicBezTo>
                      <a:pt x="47" y="1032"/>
                      <a:pt x="0" y="986"/>
                      <a:pt x="0" y="929"/>
                    </a:cubicBezTo>
                    <a:lnTo>
                      <a:pt x="0" y="104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4F81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9" name="Rectangle 203"/>
              <p:cNvSpPr>
                <a:spLocks noChangeArrowheads="1"/>
              </p:cNvSpPr>
              <p:nvPr/>
            </p:nvSpPr>
            <p:spPr bwMode="auto">
              <a:xfrm>
                <a:off x="2225" y="5388"/>
                <a:ext cx="4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600" b="0" i="1" u="none" strike="noStrike" cap="none" normalizeH="0" baseline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나눔고딕" panose="020B0600000101010101" charset="-127"/>
                    <a:ea typeface="나눔고딕" panose="020B0600000101010101" charset="-127"/>
                  </a:rPr>
                  <a:t>1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0" name="Freeform 204"/>
              <p:cNvSpPr>
                <a:spLocks/>
              </p:cNvSpPr>
              <p:nvPr/>
            </p:nvSpPr>
            <p:spPr bwMode="auto">
              <a:xfrm>
                <a:off x="2159" y="4708"/>
                <a:ext cx="154" cy="93"/>
              </a:xfrm>
              <a:custGeom>
                <a:avLst/>
                <a:gdLst>
                  <a:gd name="T0" fmla="*/ 0 w 2368"/>
                  <a:gd name="T1" fmla="*/ 103 h 1024"/>
                  <a:gd name="T2" fmla="*/ 103 w 2368"/>
                  <a:gd name="T3" fmla="*/ 0 h 1024"/>
                  <a:gd name="T4" fmla="*/ 2266 w 2368"/>
                  <a:gd name="T5" fmla="*/ 0 h 1024"/>
                  <a:gd name="T6" fmla="*/ 2368 w 2368"/>
                  <a:gd name="T7" fmla="*/ 103 h 1024"/>
                  <a:gd name="T8" fmla="*/ 2368 w 2368"/>
                  <a:gd name="T9" fmla="*/ 922 h 1024"/>
                  <a:gd name="T10" fmla="*/ 2266 w 2368"/>
                  <a:gd name="T11" fmla="*/ 1024 h 1024"/>
                  <a:gd name="T12" fmla="*/ 103 w 2368"/>
                  <a:gd name="T13" fmla="*/ 1024 h 1024"/>
                  <a:gd name="T14" fmla="*/ 0 w 2368"/>
                  <a:gd name="T15" fmla="*/ 922 h 1024"/>
                  <a:gd name="T16" fmla="*/ 0 w 2368"/>
                  <a:gd name="T17" fmla="*/ 103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8" h="1024">
                    <a:moveTo>
                      <a:pt x="0" y="103"/>
                    </a:moveTo>
                    <a:cubicBezTo>
                      <a:pt x="0" y="46"/>
                      <a:pt x="46" y="0"/>
                      <a:pt x="103" y="0"/>
                    </a:cubicBezTo>
                    <a:lnTo>
                      <a:pt x="2266" y="0"/>
                    </a:lnTo>
                    <a:cubicBezTo>
                      <a:pt x="2323" y="0"/>
                      <a:pt x="2368" y="46"/>
                      <a:pt x="2368" y="103"/>
                    </a:cubicBezTo>
                    <a:lnTo>
                      <a:pt x="2368" y="922"/>
                    </a:lnTo>
                    <a:cubicBezTo>
                      <a:pt x="2368" y="979"/>
                      <a:pt x="2323" y="1024"/>
                      <a:pt x="2266" y="1024"/>
                    </a:cubicBezTo>
                    <a:lnTo>
                      <a:pt x="103" y="1024"/>
                    </a:lnTo>
                    <a:cubicBezTo>
                      <a:pt x="46" y="1024"/>
                      <a:pt x="0" y="979"/>
                      <a:pt x="0" y="922"/>
                    </a:cubicBez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B38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6" name="Freeform 206"/>
            <p:cNvSpPr>
              <a:spLocks/>
            </p:cNvSpPr>
            <p:nvPr/>
          </p:nvSpPr>
          <p:spPr bwMode="auto">
            <a:xfrm>
              <a:off x="2159" y="4708"/>
              <a:ext cx="154" cy="93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07"/>
            <p:cNvSpPr>
              <a:spLocks noChangeArrowheads="1"/>
            </p:cNvSpPr>
            <p:nvPr/>
          </p:nvSpPr>
          <p:spPr bwMode="auto">
            <a:xfrm>
              <a:off x="2225" y="4723"/>
              <a:ext cx="3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Freeform 208"/>
            <p:cNvSpPr>
              <a:spLocks/>
            </p:cNvSpPr>
            <p:nvPr/>
          </p:nvSpPr>
          <p:spPr bwMode="auto">
            <a:xfrm>
              <a:off x="2159" y="4369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09"/>
            <p:cNvSpPr>
              <a:spLocks/>
            </p:cNvSpPr>
            <p:nvPr/>
          </p:nvSpPr>
          <p:spPr bwMode="auto">
            <a:xfrm>
              <a:off x="2159" y="4369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10"/>
            <p:cNvSpPr>
              <a:spLocks noChangeArrowheads="1"/>
            </p:cNvSpPr>
            <p:nvPr/>
          </p:nvSpPr>
          <p:spPr bwMode="auto">
            <a:xfrm>
              <a:off x="2225" y="4384"/>
              <a:ext cx="3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8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2160" y="4127"/>
              <a:ext cx="154" cy="95"/>
            </a:xfrm>
            <a:custGeom>
              <a:avLst/>
              <a:gdLst>
                <a:gd name="T0" fmla="*/ 0 w 2368"/>
                <a:gd name="T1" fmla="*/ 104 h 1032"/>
                <a:gd name="T2" fmla="*/ 104 w 2368"/>
                <a:gd name="T3" fmla="*/ 0 h 1032"/>
                <a:gd name="T4" fmla="*/ 2265 w 2368"/>
                <a:gd name="T5" fmla="*/ 0 h 1032"/>
                <a:gd name="T6" fmla="*/ 2368 w 2368"/>
                <a:gd name="T7" fmla="*/ 104 h 1032"/>
                <a:gd name="T8" fmla="*/ 2368 w 2368"/>
                <a:gd name="T9" fmla="*/ 929 h 1032"/>
                <a:gd name="T10" fmla="*/ 2265 w 2368"/>
                <a:gd name="T11" fmla="*/ 1032 h 1032"/>
                <a:gd name="T12" fmla="*/ 104 w 2368"/>
                <a:gd name="T13" fmla="*/ 1032 h 1032"/>
                <a:gd name="T14" fmla="*/ 0 w 2368"/>
                <a:gd name="T15" fmla="*/ 929 h 1032"/>
                <a:gd name="T16" fmla="*/ 0 w 2368"/>
                <a:gd name="T17" fmla="*/ 104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32">
                  <a:moveTo>
                    <a:pt x="0" y="104"/>
                  </a:moveTo>
                  <a:cubicBezTo>
                    <a:pt x="0" y="47"/>
                    <a:pt x="47" y="0"/>
                    <a:pt x="104" y="0"/>
                  </a:cubicBezTo>
                  <a:lnTo>
                    <a:pt x="2265" y="0"/>
                  </a:lnTo>
                  <a:cubicBezTo>
                    <a:pt x="2322" y="0"/>
                    <a:pt x="2368" y="47"/>
                    <a:pt x="2368" y="104"/>
                  </a:cubicBezTo>
                  <a:lnTo>
                    <a:pt x="2368" y="929"/>
                  </a:lnTo>
                  <a:cubicBezTo>
                    <a:pt x="2368" y="986"/>
                    <a:pt x="2322" y="1032"/>
                    <a:pt x="2265" y="1032"/>
                  </a:cubicBezTo>
                  <a:lnTo>
                    <a:pt x="104" y="1032"/>
                  </a:lnTo>
                  <a:cubicBezTo>
                    <a:pt x="47" y="1032"/>
                    <a:pt x="0" y="986"/>
                    <a:pt x="0" y="929"/>
                  </a:cubicBezTo>
                  <a:lnTo>
                    <a:pt x="0" y="10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12"/>
            <p:cNvSpPr>
              <a:spLocks/>
            </p:cNvSpPr>
            <p:nvPr/>
          </p:nvSpPr>
          <p:spPr bwMode="auto">
            <a:xfrm>
              <a:off x="2160" y="4127"/>
              <a:ext cx="154" cy="95"/>
            </a:xfrm>
            <a:custGeom>
              <a:avLst/>
              <a:gdLst>
                <a:gd name="T0" fmla="*/ 0 w 2368"/>
                <a:gd name="T1" fmla="*/ 104 h 1032"/>
                <a:gd name="T2" fmla="*/ 104 w 2368"/>
                <a:gd name="T3" fmla="*/ 0 h 1032"/>
                <a:gd name="T4" fmla="*/ 2265 w 2368"/>
                <a:gd name="T5" fmla="*/ 0 h 1032"/>
                <a:gd name="T6" fmla="*/ 2368 w 2368"/>
                <a:gd name="T7" fmla="*/ 104 h 1032"/>
                <a:gd name="T8" fmla="*/ 2368 w 2368"/>
                <a:gd name="T9" fmla="*/ 929 h 1032"/>
                <a:gd name="T10" fmla="*/ 2265 w 2368"/>
                <a:gd name="T11" fmla="*/ 1032 h 1032"/>
                <a:gd name="T12" fmla="*/ 104 w 2368"/>
                <a:gd name="T13" fmla="*/ 1032 h 1032"/>
                <a:gd name="T14" fmla="*/ 0 w 2368"/>
                <a:gd name="T15" fmla="*/ 929 h 1032"/>
                <a:gd name="T16" fmla="*/ 0 w 2368"/>
                <a:gd name="T17" fmla="*/ 104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32">
                  <a:moveTo>
                    <a:pt x="0" y="104"/>
                  </a:moveTo>
                  <a:cubicBezTo>
                    <a:pt x="0" y="47"/>
                    <a:pt x="47" y="0"/>
                    <a:pt x="104" y="0"/>
                  </a:cubicBezTo>
                  <a:lnTo>
                    <a:pt x="2265" y="0"/>
                  </a:lnTo>
                  <a:cubicBezTo>
                    <a:pt x="2322" y="0"/>
                    <a:pt x="2368" y="47"/>
                    <a:pt x="2368" y="104"/>
                  </a:cubicBezTo>
                  <a:lnTo>
                    <a:pt x="2368" y="929"/>
                  </a:lnTo>
                  <a:cubicBezTo>
                    <a:pt x="2368" y="986"/>
                    <a:pt x="2322" y="1032"/>
                    <a:pt x="2265" y="1032"/>
                  </a:cubicBezTo>
                  <a:lnTo>
                    <a:pt x="104" y="1032"/>
                  </a:lnTo>
                  <a:cubicBezTo>
                    <a:pt x="47" y="1032"/>
                    <a:pt x="0" y="986"/>
                    <a:pt x="0" y="929"/>
                  </a:cubicBezTo>
                  <a:lnTo>
                    <a:pt x="0" y="104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13"/>
            <p:cNvSpPr>
              <a:spLocks noChangeArrowheads="1"/>
            </p:cNvSpPr>
            <p:nvPr/>
          </p:nvSpPr>
          <p:spPr bwMode="auto">
            <a:xfrm>
              <a:off x="2205" y="4148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477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Freeform 214"/>
            <p:cNvSpPr>
              <a:spLocks/>
            </p:cNvSpPr>
            <p:nvPr/>
          </p:nvSpPr>
          <p:spPr bwMode="auto">
            <a:xfrm>
              <a:off x="2160" y="4016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15"/>
            <p:cNvSpPr>
              <a:spLocks/>
            </p:cNvSpPr>
            <p:nvPr/>
          </p:nvSpPr>
          <p:spPr bwMode="auto">
            <a:xfrm>
              <a:off x="2160" y="4016"/>
              <a:ext cx="154" cy="94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16"/>
            <p:cNvSpPr>
              <a:spLocks noChangeArrowheads="1"/>
            </p:cNvSpPr>
            <p:nvPr/>
          </p:nvSpPr>
          <p:spPr bwMode="auto">
            <a:xfrm>
              <a:off x="2205" y="4032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922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Freeform 217"/>
            <p:cNvSpPr>
              <a:spLocks/>
            </p:cNvSpPr>
            <p:nvPr/>
          </p:nvSpPr>
          <p:spPr bwMode="auto">
            <a:xfrm>
              <a:off x="2160" y="3910"/>
              <a:ext cx="154" cy="93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18"/>
            <p:cNvSpPr>
              <a:spLocks/>
            </p:cNvSpPr>
            <p:nvPr/>
          </p:nvSpPr>
          <p:spPr bwMode="auto">
            <a:xfrm>
              <a:off x="2160" y="3910"/>
              <a:ext cx="154" cy="93"/>
            </a:xfrm>
            <a:custGeom>
              <a:avLst/>
              <a:gdLst>
                <a:gd name="T0" fmla="*/ 0 w 2368"/>
                <a:gd name="T1" fmla="*/ 103 h 1024"/>
                <a:gd name="T2" fmla="*/ 103 w 2368"/>
                <a:gd name="T3" fmla="*/ 0 h 1024"/>
                <a:gd name="T4" fmla="*/ 2266 w 2368"/>
                <a:gd name="T5" fmla="*/ 0 h 1024"/>
                <a:gd name="T6" fmla="*/ 2368 w 2368"/>
                <a:gd name="T7" fmla="*/ 103 h 1024"/>
                <a:gd name="T8" fmla="*/ 2368 w 2368"/>
                <a:gd name="T9" fmla="*/ 922 h 1024"/>
                <a:gd name="T10" fmla="*/ 2266 w 2368"/>
                <a:gd name="T11" fmla="*/ 1024 h 1024"/>
                <a:gd name="T12" fmla="*/ 103 w 2368"/>
                <a:gd name="T13" fmla="*/ 1024 h 1024"/>
                <a:gd name="T14" fmla="*/ 0 w 2368"/>
                <a:gd name="T15" fmla="*/ 922 h 1024"/>
                <a:gd name="T16" fmla="*/ 0 w 2368"/>
                <a:gd name="T17" fmla="*/ 10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8" h="1024">
                  <a:moveTo>
                    <a:pt x="0" y="103"/>
                  </a:moveTo>
                  <a:cubicBezTo>
                    <a:pt x="0" y="46"/>
                    <a:pt x="46" y="0"/>
                    <a:pt x="103" y="0"/>
                  </a:cubicBezTo>
                  <a:lnTo>
                    <a:pt x="2266" y="0"/>
                  </a:lnTo>
                  <a:cubicBezTo>
                    <a:pt x="2323" y="0"/>
                    <a:pt x="2368" y="46"/>
                    <a:pt x="2368" y="103"/>
                  </a:cubicBezTo>
                  <a:lnTo>
                    <a:pt x="2368" y="922"/>
                  </a:lnTo>
                  <a:cubicBezTo>
                    <a:pt x="2368" y="979"/>
                    <a:pt x="2323" y="1024"/>
                    <a:pt x="2266" y="1024"/>
                  </a:cubicBezTo>
                  <a:lnTo>
                    <a:pt x="103" y="1024"/>
                  </a:lnTo>
                  <a:cubicBezTo>
                    <a:pt x="46" y="1024"/>
                    <a:pt x="0" y="979"/>
                    <a:pt x="0" y="922"/>
                  </a:cubicBezTo>
                  <a:lnTo>
                    <a:pt x="0" y="103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19"/>
            <p:cNvSpPr>
              <a:spLocks noChangeArrowheads="1"/>
            </p:cNvSpPr>
            <p:nvPr/>
          </p:nvSpPr>
          <p:spPr bwMode="auto">
            <a:xfrm>
              <a:off x="2205" y="3926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344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Freeform 220"/>
            <p:cNvSpPr>
              <a:spLocks/>
            </p:cNvSpPr>
            <p:nvPr/>
          </p:nvSpPr>
          <p:spPr bwMode="auto">
            <a:xfrm>
              <a:off x="2383" y="4603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21"/>
            <p:cNvSpPr>
              <a:spLocks/>
            </p:cNvSpPr>
            <p:nvPr/>
          </p:nvSpPr>
          <p:spPr bwMode="auto">
            <a:xfrm>
              <a:off x="2383" y="4603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22"/>
            <p:cNvSpPr>
              <a:spLocks/>
            </p:cNvSpPr>
            <p:nvPr/>
          </p:nvSpPr>
          <p:spPr bwMode="auto">
            <a:xfrm>
              <a:off x="2394" y="4248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23"/>
            <p:cNvSpPr>
              <a:spLocks/>
            </p:cNvSpPr>
            <p:nvPr/>
          </p:nvSpPr>
          <p:spPr bwMode="auto">
            <a:xfrm>
              <a:off x="2394" y="4248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24"/>
            <p:cNvSpPr>
              <a:spLocks/>
            </p:cNvSpPr>
            <p:nvPr/>
          </p:nvSpPr>
          <p:spPr bwMode="auto">
            <a:xfrm>
              <a:off x="2383" y="4920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25"/>
            <p:cNvSpPr>
              <a:spLocks/>
            </p:cNvSpPr>
            <p:nvPr/>
          </p:nvSpPr>
          <p:spPr bwMode="auto">
            <a:xfrm>
              <a:off x="2383" y="4920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26"/>
            <p:cNvSpPr>
              <a:spLocks/>
            </p:cNvSpPr>
            <p:nvPr/>
          </p:nvSpPr>
          <p:spPr bwMode="auto">
            <a:xfrm>
              <a:off x="2383" y="4263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27"/>
            <p:cNvSpPr>
              <a:spLocks/>
            </p:cNvSpPr>
            <p:nvPr/>
          </p:nvSpPr>
          <p:spPr bwMode="auto">
            <a:xfrm>
              <a:off x="2383" y="4263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28"/>
            <p:cNvSpPr>
              <a:spLocks/>
            </p:cNvSpPr>
            <p:nvPr/>
          </p:nvSpPr>
          <p:spPr bwMode="auto">
            <a:xfrm>
              <a:off x="2383" y="3935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29"/>
            <p:cNvSpPr>
              <a:spLocks/>
            </p:cNvSpPr>
            <p:nvPr/>
          </p:nvSpPr>
          <p:spPr bwMode="auto">
            <a:xfrm>
              <a:off x="2383" y="3935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30"/>
            <p:cNvSpPr>
              <a:spLocks/>
            </p:cNvSpPr>
            <p:nvPr/>
          </p:nvSpPr>
          <p:spPr bwMode="auto">
            <a:xfrm>
              <a:off x="2367" y="3956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31"/>
            <p:cNvSpPr>
              <a:spLocks/>
            </p:cNvSpPr>
            <p:nvPr/>
          </p:nvSpPr>
          <p:spPr bwMode="auto">
            <a:xfrm>
              <a:off x="2367" y="3956"/>
              <a:ext cx="376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2"/>
            <p:cNvSpPr>
              <a:spLocks noChangeArrowheads="1"/>
            </p:cNvSpPr>
            <p:nvPr/>
          </p:nvSpPr>
          <p:spPr bwMode="auto">
            <a:xfrm>
              <a:off x="2409" y="4117"/>
              <a:ext cx="21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Pointer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233"/>
            <p:cNvSpPr>
              <a:spLocks noChangeArrowheads="1"/>
            </p:cNvSpPr>
            <p:nvPr/>
          </p:nvSpPr>
          <p:spPr bwMode="auto">
            <a:xfrm>
              <a:off x="2578" y="4117"/>
              <a:ext cx="156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Value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Freeform 234"/>
            <p:cNvSpPr>
              <a:spLocks/>
            </p:cNvSpPr>
            <p:nvPr/>
          </p:nvSpPr>
          <p:spPr bwMode="auto">
            <a:xfrm>
              <a:off x="2367" y="4287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35"/>
            <p:cNvSpPr>
              <a:spLocks/>
            </p:cNvSpPr>
            <p:nvPr/>
          </p:nvSpPr>
          <p:spPr bwMode="auto">
            <a:xfrm>
              <a:off x="2367" y="4287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36"/>
            <p:cNvSpPr>
              <a:spLocks noChangeArrowheads="1"/>
            </p:cNvSpPr>
            <p:nvPr/>
          </p:nvSpPr>
          <p:spPr bwMode="auto">
            <a:xfrm>
              <a:off x="2477" y="4376"/>
              <a:ext cx="21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Pointer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237"/>
            <p:cNvSpPr>
              <a:spLocks noChangeArrowheads="1"/>
            </p:cNvSpPr>
            <p:nvPr/>
          </p:nvSpPr>
          <p:spPr bwMode="auto">
            <a:xfrm>
              <a:off x="2426" y="4447"/>
              <a:ext cx="30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Assignment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Freeform 238"/>
            <p:cNvSpPr>
              <a:spLocks/>
            </p:cNvSpPr>
            <p:nvPr/>
          </p:nvSpPr>
          <p:spPr bwMode="auto">
            <a:xfrm>
              <a:off x="2367" y="462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39"/>
            <p:cNvSpPr>
              <a:spLocks/>
            </p:cNvSpPr>
            <p:nvPr/>
          </p:nvSpPr>
          <p:spPr bwMode="auto">
            <a:xfrm>
              <a:off x="2367" y="462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240"/>
            <p:cNvSpPr>
              <a:spLocks noChangeArrowheads="1"/>
            </p:cNvSpPr>
            <p:nvPr/>
          </p:nvSpPr>
          <p:spPr bwMode="auto">
            <a:xfrm>
              <a:off x="2423" y="4785"/>
              <a:ext cx="30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Initialization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Freeform 241"/>
            <p:cNvSpPr>
              <a:spLocks/>
            </p:cNvSpPr>
            <p:nvPr/>
          </p:nvSpPr>
          <p:spPr bwMode="auto">
            <a:xfrm>
              <a:off x="2367" y="495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2"/>
            <p:cNvSpPr>
              <a:spLocks/>
            </p:cNvSpPr>
            <p:nvPr/>
          </p:nvSpPr>
          <p:spPr bwMode="auto">
            <a:xfrm>
              <a:off x="2367" y="4954"/>
              <a:ext cx="376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243"/>
            <p:cNvSpPr>
              <a:spLocks noChangeArrowheads="1"/>
            </p:cNvSpPr>
            <p:nvPr/>
          </p:nvSpPr>
          <p:spPr bwMode="auto">
            <a:xfrm>
              <a:off x="2472" y="5042"/>
              <a:ext cx="22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Missing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244"/>
            <p:cNvSpPr>
              <a:spLocks noChangeArrowheads="1"/>
            </p:cNvSpPr>
            <p:nvPr/>
          </p:nvSpPr>
          <p:spPr bwMode="auto">
            <a:xfrm>
              <a:off x="2444" y="5115"/>
              <a:ext cx="26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Terminate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Freeform 245"/>
            <p:cNvSpPr>
              <a:spLocks/>
            </p:cNvSpPr>
            <p:nvPr/>
          </p:nvSpPr>
          <p:spPr bwMode="auto">
            <a:xfrm>
              <a:off x="2366" y="3935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46"/>
            <p:cNvSpPr>
              <a:spLocks/>
            </p:cNvSpPr>
            <p:nvPr/>
          </p:nvSpPr>
          <p:spPr bwMode="auto">
            <a:xfrm>
              <a:off x="2366" y="3935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247"/>
            <p:cNvSpPr>
              <a:spLocks noChangeArrowheads="1"/>
            </p:cNvSpPr>
            <p:nvPr/>
          </p:nvSpPr>
          <p:spPr bwMode="auto">
            <a:xfrm>
              <a:off x="2401" y="3953"/>
              <a:ext cx="21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#3 (50)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Freeform 248"/>
            <p:cNvSpPr>
              <a:spLocks/>
            </p:cNvSpPr>
            <p:nvPr/>
          </p:nvSpPr>
          <p:spPr bwMode="auto">
            <a:xfrm>
              <a:off x="2366" y="4263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49"/>
            <p:cNvSpPr>
              <a:spLocks/>
            </p:cNvSpPr>
            <p:nvPr/>
          </p:nvSpPr>
          <p:spPr bwMode="auto">
            <a:xfrm>
              <a:off x="2366" y="4263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250"/>
            <p:cNvSpPr>
              <a:spLocks noChangeArrowheads="1"/>
            </p:cNvSpPr>
            <p:nvPr/>
          </p:nvSpPr>
          <p:spPr bwMode="auto">
            <a:xfrm>
              <a:off x="2388" y="4281"/>
              <a:ext cx="24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#8 (522)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Freeform 251"/>
            <p:cNvSpPr>
              <a:spLocks/>
            </p:cNvSpPr>
            <p:nvPr/>
          </p:nvSpPr>
          <p:spPr bwMode="auto">
            <a:xfrm>
              <a:off x="2366" y="4598"/>
              <a:ext cx="226" cy="109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2"/>
            <p:cNvSpPr>
              <a:spLocks/>
            </p:cNvSpPr>
            <p:nvPr/>
          </p:nvSpPr>
          <p:spPr bwMode="auto">
            <a:xfrm>
              <a:off x="2366" y="4598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253"/>
            <p:cNvSpPr>
              <a:spLocks noChangeArrowheads="1"/>
            </p:cNvSpPr>
            <p:nvPr/>
          </p:nvSpPr>
          <p:spPr bwMode="auto">
            <a:xfrm>
              <a:off x="2388" y="4617"/>
              <a:ext cx="219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#13 (11)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Freeform 254"/>
            <p:cNvSpPr>
              <a:spLocks/>
            </p:cNvSpPr>
            <p:nvPr/>
          </p:nvSpPr>
          <p:spPr bwMode="auto">
            <a:xfrm>
              <a:off x="2366" y="4922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55"/>
            <p:cNvSpPr>
              <a:spLocks/>
            </p:cNvSpPr>
            <p:nvPr/>
          </p:nvSpPr>
          <p:spPr bwMode="auto">
            <a:xfrm>
              <a:off x="2366" y="4922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256"/>
            <p:cNvSpPr>
              <a:spLocks noChangeArrowheads="1"/>
            </p:cNvSpPr>
            <p:nvPr/>
          </p:nvSpPr>
          <p:spPr bwMode="auto">
            <a:xfrm>
              <a:off x="2401" y="4942"/>
              <a:ext cx="192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#18 (6)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Freeform 257"/>
            <p:cNvSpPr>
              <a:spLocks/>
            </p:cNvSpPr>
            <p:nvPr/>
          </p:nvSpPr>
          <p:spPr bwMode="auto">
            <a:xfrm>
              <a:off x="2799" y="5072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58"/>
            <p:cNvSpPr>
              <a:spLocks/>
            </p:cNvSpPr>
            <p:nvPr/>
          </p:nvSpPr>
          <p:spPr bwMode="auto">
            <a:xfrm>
              <a:off x="2799" y="5072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259"/>
            <p:cNvSpPr>
              <a:spLocks noChangeArrowheads="1"/>
            </p:cNvSpPr>
            <p:nvPr/>
          </p:nvSpPr>
          <p:spPr bwMode="auto">
            <a:xfrm>
              <a:off x="2864" y="509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Freeform 260"/>
            <p:cNvSpPr>
              <a:spLocks/>
            </p:cNvSpPr>
            <p:nvPr/>
          </p:nvSpPr>
          <p:spPr bwMode="auto">
            <a:xfrm>
              <a:off x="2799" y="4961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1"/>
            <p:cNvSpPr>
              <a:spLocks/>
            </p:cNvSpPr>
            <p:nvPr/>
          </p:nvSpPr>
          <p:spPr bwMode="auto">
            <a:xfrm>
              <a:off x="2799" y="4961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262"/>
            <p:cNvSpPr>
              <a:spLocks noChangeArrowheads="1"/>
            </p:cNvSpPr>
            <p:nvPr/>
          </p:nvSpPr>
          <p:spPr bwMode="auto">
            <a:xfrm>
              <a:off x="2864" y="4975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Freeform 263"/>
            <p:cNvSpPr>
              <a:spLocks/>
            </p:cNvSpPr>
            <p:nvPr/>
          </p:nvSpPr>
          <p:spPr bwMode="auto">
            <a:xfrm>
              <a:off x="2799" y="4455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4"/>
            <p:cNvSpPr>
              <a:spLocks/>
            </p:cNvSpPr>
            <p:nvPr/>
          </p:nvSpPr>
          <p:spPr bwMode="auto">
            <a:xfrm>
              <a:off x="2799" y="4455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265"/>
            <p:cNvSpPr>
              <a:spLocks noChangeArrowheads="1"/>
            </p:cNvSpPr>
            <p:nvPr/>
          </p:nvSpPr>
          <p:spPr bwMode="auto">
            <a:xfrm>
              <a:off x="2854" y="4473"/>
              <a:ext cx="66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16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Freeform 266"/>
            <p:cNvSpPr>
              <a:spLocks/>
            </p:cNvSpPr>
            <p:nvPr/>
          </p:nvSpPr>
          <p:spPr bwMode="auto">
            <a:xfrm>
              <a:off x="2799" y="434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67"/>
            <p:cNvSpPr>
              <a:spLocks/>
            </p:cNvSpPr>
            <p:nvPr/>
          </p:nvSpPr>
          <p:spPr bwMode="auto">
            <a:xfrm>
              <a:off x="2799" y="434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268"/>
            <p:cNvSpPr>
              <a:spLocks noChangeArrowheads="1"/>
            </p:cNvSpPr>
            <p:nvPr/>
          </p:nvSpPr>
          <p:spPr bwMode="auto">
            <a:xfrm>
              <a:off x="2854" y="4362"/>
              <a:ext cx="66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84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Freeform 269"/>
            <p:cNvSpPr>
              <a:spLocks/>
            </p:cNvSpPr>
            <p:nvPr/>
          </p:nvSpPr>
          <p:spPr bwMode="auto">
            <a:xfrm>
              <a:off x="2799" y="423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0"/>
            <p:cNvSpPr>
              <a:spLocks/>
            </p:cNvSpPr>
            <p:nvPr/>
          </p:nvSpPr>
          <p:spPr bwMode="auto">
            <a:xfrm>
              <a:off x="2799" y="423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271"/>
            <p:cNvSpPr>
              <a:spLocks noChangeArrowheads="1"/>
            </p:cNvSpPr>
            <p:nvPr/>
          </p:nvSpPr>
          <p:spPr bwMode="auto">
            <a:xfrm>
              <a:off x="2843" y="4251"/>
              <a:ext cx="8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422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Freeform 272"/>
            <p:cNvSpPr>
              <a:spLocks/>
            </p:cNvSpPr>
            <p:nvPr/>
          </p:nvSpPr>
          <p:spPr bwMode="auto">
            <a:xfrm>
              <a:off x="2799" y="4753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73"/>
            <p:cNvSpPr>
              <a:spLocks/>
            </p:cNvSpPr>
            <p:nvPr/>
          </p:nvSpPr>
          <p:spPr bwMode="auto">
            <a:xfrm>
              <a:off x="2799" y="4752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274"/>
            <p:cNvSpPr>
              <a:spLocks noChangeArrowheads="1"/>
            </p:cNvSpPr>
            <p:nvPr/>
          </p:nvSpPr>
          <p:spPr bwMode="auto">
            <a:xfrm>
              <a:off x="2864" y="4767"/>
              <a:ext cx="43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6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Freeform 275"/>
            <p:cNvSpPr>
              <a:spLocks/>
            </p:cNvSpPr>
            <p:nvPr/>
          </p:nvSpPr>
          <p:spPr bwMode="auto">
            <a:xfrm>
              <a:off x="2799" y="4646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76"/>
            <p:cNvSpPr>
              <a:spLocks/>
            </p:cNvSpPr>
            <p:nvPr/>
          </p:nvSpPr>
          <p:spPr bwMode="auto">
            <a:xfrm>
              <a:off x="2799" y="4646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277"/>
            <p:cNvSpPr>
              <a:spLocks noChangeArrowheads="1"/>
            </p:cNvSpPr>
            <p:nvPr/>
          </p:nvSpPr>
          <p:spPr bwMode="auto">
            <a:xfrm>
              <a:off x="2864" y="466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Freeform 278"/>
            <p:cNvSpPr>
              <a:spLocks/>
            </p:cNvSpPr>
            <p:nvPr/>
          </p:nvSpPr>
          <p:spPr bwMode="auto">
            <a:xfrm>
              <a:off x="2798" y="4081"/>
              <a:ext cx="154" cy="94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79"/>
            <p:cNvSpPr>
              <a:spLocks/>
            </p:cNvSpPr>
            <p:nvPr/>
          </p:nvSpPr>
          <p:spPr bwMode="auto">
            <a:xfrm>
              <a:off x="2798" y="4081"/>
              <a:ext cx="154" cy="94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280"/>
            <p:cNvSpPr>
              <a:spLocks noChangeArrowheads="1"/>
            </p:cNvSpPr>
            <p:nvPr/>
          </p:nvSpPr>
          <p:spPr bwMode="auto">
            <a:xfrm>
              <a:off x="2864" y="4100"/>
              <a:ext cx="43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Freeform 281"/>
            <p:cNvSpPr>
              <a:spLocks/>
            </p:cNvSpPr>
            <p:nvPr/>
          </p:nvSpPr>
          <p:spPr bwMode="auto">
            <a:xfrm>
              <a:off x="2798" y="3970"/>
              <a:ext cx="154" cy="94"/>
            </a:xfrm>
            <a:custGeom>
              <a:avLst/>
              <a:gdLst>
                <a:gd name="T0" fmla="*/ 0 w 1184"/>
                <a:gd name="T1" fmla="*/ 52 h 516"/>
                <a:gd name="T2" fmla="*/ 52 w 1184"/>
                <a:gd name="T3" fmla="*/ 0 h 516"/>
                <a:gd name="T4" fmla="*/ 1133 w 1184"/>
                <a:gd name="T5" fmla="*/ 0 h 516"/>
                <a:gd name="T6" fmla="*/ 1184 w 1184"/>
                <a:gd name="T7" fmla="*/ 52 h 516"/>
                <a:gd name="T8" fmla="*/ 1184 w 1184"/>
                <a:gd name="T9" fmla="*/ 465 h 516"/>
                <a:gd name="T10" fmla="*/ 1133 w 1184"/>
                <a:gd name="T11" fmla="*/ 516 h 516"/>
                <a:gd name="T12" fmla="*/ 52 w 1184"/>
                <a:gd name="T13" fmla="*/ 516 h 516"/>
                <a:gd name="T14" fmla="*/ 0 w 1184"/>
                <a:gd name="T15" fmla="*/ 465 h 516"/>
                <a:gd name="T16" fmla="*/ 0 w 1184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33" y="0"/>
                  </a:lnTo>
                  <a:cubicBezTo>
                    <a:pt x="1161" y="0"/>
                    <a:pt x="1184" y="24"/>
                    <a:pt x="1184" y="52"/>
                  </a:cubicBezTo>
                  <a:lnTo>
                    <a:pt x="1184" y="465"/>
                  </a:lnTo>
                  <a:cubicBezTo>
                    <a:pt x="1184" y="493"/>
                    <a:pt x="1161" y="516"/>
                    <a:pt x="1133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2"/>
            <p:cNvSpPr>
              <a:spLocks/>
            </p:cNvSpPr>
            <p:nvPr/>
          </p:nvSpPr>
          <p:spPr bwMode="auto">
            <a:xfrm>
              <a:off x="2798" y="3970"/>
              <a:ext cx="154" cy="94"/>
            </a:xfrm>
            <a:custGeom>
              <a:avLst/>
              <a:gdLst>
                <a:gd name="T0" fmla="*/ 0 w 1184"/>
                <a:gd name="T1" fmla="*/ 52 h 516"/>
                <a:gd name="T2" fmla="*/ 52 w 1184"/>
                <a:gd name="T3" fmla="*/ 0 h 516"/>
                <a:gd name="T4" fmla="*/ 1133 w 1184"/>
                <a:gd name="T5" fmla="*/ 0 h 516"/>
                <a:gd name="T6" fmla="*/ 1184 w 1184"/>
                <a:gd name="T7" fmla="*/ 52 h 516"/>
                <a:gd name="T8" fmla="*/ 1184 w 1184"/>
                <a:gd name="T9" fmla="*/ 465 h 516"/>
                <a:gd name="T10" fmla="*/ 1133 w 1184"/>
                <a:gd name="T11" fmla="*/ 516 h 516"/>
                <a:gd name="T12" fmla="*/ 52 w 1184"/>
                <a:gd name="T13" fmla="*/ 516 h 516"/>
                <a:gd name="T14" fmla="*/ 0 w 1184"/>
                <a:gd name="T15" fmla="*/ 465 h 516"/>
                <a:gd name="T16" fmla="*/ 0 w 1184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33" y="0"/>
                  </a:lnTo>
                  <a:cubicBezTo>
                    <a:pt x="1161" y="0"/>
                    <a:pt x="1184" y="24"/>
                    <a:pt x="1184" y="52"/>
                  </a:cubicBezTo>
                  <a:lnTo>
                    <a:pt x="1184" y="465"/>
                  </a:lnTo>
                  <a:cubicBezTo>
                    <a:pt x="1184" y="493"/>
                    <a:pt x="1161" y="516"/>
                    <a:pt x="1133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283"/>
            <p:cNvSpPr>
              <a:spLocks noChangeArrowheads="1"/>
            </p:cNvSpPr>
            <p:nvPr/>
          </p:nvSpPr>
          <p:spPr bwMode="auto">
            <a:xfrm>
              <a:off x="2854" y="3986"/>
              <a:ext cx="66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Freeform 284"/>
            <p:cNvSpPr>
              <a:spLocks/>
            </p:cNvSpPr>
            <p:nvPr/>
          </p:nvSpPr>
          <p:spPr bwMode="auto">
            <a:xfrm>
              <a:off x="3004" y="4275"/>
              <a:ext cx="376" cy="264"/>
            </a:xfrm>
            <a:custGeom>
              <a:avLst/>
              <a:gdLst>
                <a:gd name="T0" fmla="*/ 0 w 2904"/>
                <a:gd name="T1" fmla="*/ 145 h 1444"/>
                <a:gd name="T2" fmla="*/ 145 w 2904"/>
                <a:gd name="T3" fmla="*/ 0 h 1444"/>
                <a:gd name="T4" fmla="*/ 2760 w 2904"/>
                <a:gd name="T5" fmla="*/ 0 h 1444"/>
                <a:gd name="T6" fmla="*/ 2904 w 2904"/>
                <a:gd name="T7" fmla="*/ 145 h 1444"/>
                <a:gd name="T8" fmla="*/ 2904 w 2904"/>
                <a:gd name="T9" fmla="*/ 1300 h 1444"/>
                <a:gd name="T10" fmla="*/ 2760 w 2904"/>
                <a:gd name="T11" fmla="*/ 1444 h 1444"/>
                <a:gd name="T12" fmla="*/ 145 w 2904"/>
                <a:gd name="T13" fmla="*/ 1444 h 1444"/>
                <a:gd name="T14" fmla="*/ 0 w 2904"/>
                <a:gd name="T15" fmla="*/ 1300 h 1444"/>
                <a:gd name="T16" fmla="*/ 0 w 2904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0" y="0"/>
                  </a:lnTo>
                  <a:cubicBezTo>
                    <a:pt x="2840" y="0"/>
                    <a:pt x="2904" y="65"/>
                    <a:pt x="2904" y="145"/>
                  </a:cubicBezTo>
                  <a:lnTo>
                    <a:pt x="2904" y="1300"/>
                  </a:lnTo>
                  <a:cubicBezTo>
                    <a:pt x="2904" y="1380"/>
                    <a:pt x="2840" y="1444"/>
                    <a:pt x="2760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85"/>
            <p:cNvSpPr>
              <a:spLocks/>
            </p:cNvSpPr>
            <p:nvPr/>
          </p:nvSpPr>
          <p:spPr bwMode="auto">
            <a:xfrm>
              <a:off x="3004" y="4275"/>
              <a:ext cx="376" cy="264"/>
            </a:xfrm>
            <a:custGeom>
              <a:avLst/>
              <a:gdLst>
                <a:gd name="T0" fmla="*/ 0 w 2904"/>
                <a:gd name="T1" fmla="*/ 145 h 1444"/>
                <a:gd name="T2" fmla="*/ 145 w 2904"/>
                <a:gd name="T3" fmla="*/ 0 h 1444"/>
                <a:gd name="T4" fmla="*/ 2760 w 2904"/>
                <a:gd name="T5" fmla="*/ 0 h 1444"/>
                <a:gd name="T6" fmla="*/ 2904 w 2904"/>
                <a:gd name="T7" fmla="*/ 145 h 1444"/>
                <a:gd name="T8" fmla="*/ 2904 w 2904"/>
                <a:gd name="T9" fmla="*/ 1300 h 1444"/>
                <a:gd name="T10" fmla="*/ 2760 w 2904"/>
                <a:gd name="T11" fmla="*/ 1444 h 1444"/>
                <a:gd name="T12" fmla="*/ 145 w 2904"/>
                <a:gd name="T13" fmla="*/ 1444 h 1444"/>
                <a:gd name="T14" fmla="*/ 0 w 2904"/>
                <a:gd name="T15" fmla="*/ 1300 h 1444"/>
                <a:gd name="T16" fmla="*/ 0 w 2904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0" y="0"/>
                  </a:lnTo>
                  <a:cubicBezTo>
                    <a:pt x="2840" y="0"/>
                    <a:pt x="2904" y="65"/>
                    <a:pt x="2904" y="145"/>
                  </a:cubicBezTo>
                  <a:lnTo>
                    <a:pt x="2904" y="1300"/>
                  </a:lnTo>
                  <a:cubicBezTo>
                    <a:pt x="2904" y="1380"/>
                    <a:pt x="2840" y="1444"/>
                    <a:pt x="2760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86"/>
            <p:cNvSpPr>
              <a:spLocks/>
            </p:cNvSpPr>
            <p:nvPr/>
          </p:nvSpPr>
          <p:spPr bwMode="auto">
            <a:xfrm>
              <a:off x="3018" y="3922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87"/>
            <p:cNvSpPr>
              <a:spLocks/>
            </p:cNvSpPr>
            <p:nvPr/>
          </p:nvSpPr>
          <p:spPr bwMode="auto">
            <a:xfrm>
              <a:off x="3018" y="3922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88"/>
            <p:cNvSpPr>
              <a:spLocks/>
            </p:cNvSpPr>
            <p:nvPr/>
          </p:nvSpPr>
          <p:spPr bwMode="auto">
            <a:xfrm>
              <a:off x="3003" y="3935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89"/>
            <p:cNvSpPr>
              <a:spLocks/>
            </p:cNvSpPr>
            <p:nvPr/>
          </p:nvSpPr>
          <p:spPr bwMode="auto">
            <a:xfrm>
              <a:off x="3003" y="3935"/>
              <a:ext cx="376" cy="263"/>
            </a:xfrm>
            <a:custGeom>
              <a:avLst/>
              <a:gdLst>
                <a:gd name="T0" fmla="*/ 0 w 2904"/>
                <a:gd name="T1" fmla="*/ 144 h 1440"/>
                <a:gd name="T2" fmla="*/ 144 w 2904"/>
                <a:gd name="T3" fmla="*/ 0 h 1440"/>
                <a:gd name="T4" fmla="*/ 2761 w 2904"/>
                <a:gd name="T5" fmla="*/ 0 h 1440"/>
                <a:gd name="T6" fmla="*/ 2904 w 2904"/>
                <a:gd name="T7" fmla="*/ 144 h 1440"/>
                <a:gd name="T8" fmla="*/ 2904 w 2904"/>
                <a:gd name="T9" fmla="*/ 1297 h 1440"/>
                <a:gd name="T10" fmla="*/ 2761 w 2904"/>
                <a:gd name="T11" fmla="*/ 1440 h 1440"/>
                <a:gd name="T12" fmla="*/ 144 w 2904"/>
                <a:gd name="T13" fmla="*/ 1440 h 1440"/>
                <a:gd name="T14" fmla="*/ 0 w 2904"/>
                <a:gd name="T15" fmla="*/ 1297 h 1440"/>
                <a:gd name="T16" fmla="*/ 0 w 2904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1" y="0"/>
                  </a:lnTo>
                  <a:cubicBezTo>
                    <a:pt x="2840" y="0"/>
                    <a:pt x="2904" y="65"/>
                    <a:pt x="2904" y="144"/>
                  </a:cubicBezTo>
                  <a:lnTo>
                    <a:pt x="2904" y="1297"/>
                  </a:lnTo>
                  <a:cubicBezTo>
                    <a:pt x="2904" y="1376"/>
                    <a:pt x="2840" y="1440"/>
                    <a:pt x="2761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0"/>
            <p:cNvSpPr>
              <a:spLocks/>
            </p:cNvSpPr>
            <p:nvPr/>
          </p:nvSpPr>
          <p:spPr bwMode="auto">
            <a:xfrm>
              <a:off x="2985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1"/>
            <p:cNvSpPr>
              <a:spLocks/>
            </p:cNvSpPr>
            <p:nvPr/>
          </p:nvSpPr>
          <p:spPr bwMode="auto">
            <a:xfrm>
              <a:off x="2985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292"/>
            <p:cNvSpPr>
              <a:spLocks noChangeArrowheads="1"/>
            </p:cNvSpPr>
            <p:nvPr/>
          </p:nvSpPr>
          <p:spPr bwMode="auto">
            <a:xfrm>
              <a:off x="3094" y="4044"/>
              <a:ext cx="213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Implicit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293"/>
            <p:cNvSpPr>
              <a:spLocks noChangeArrowheads="1"/>
            </p:cNvSpPr>
            <p:nvPr/>
          </p:nvSpPr>
          <p:spPr bwMode="auto">
            <a:xfrm>
              <a:off x="3048" y="4117"/>
              <a:ext cx="29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Declaration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Freeform 294"/>
            <p:cNvSpPr>
              <a:spLocks/>
            </p:cNvSpPr>
            <p:nvPr/>
          </p:nvSpPr>
          <p:spPr bwMode="auto">
            <a:xfrm>
              <a:off x="2985" y="4287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95"/>
            <p:cNvSpPr>
              <a:spLocks/>
            </p:cNvSpPr>
            <p:nvPr/>
          </p:nvSpPr>
          <p:spPr bwMode="auto">
            <a:xfrm>
              <a:off x="2985" y="4287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296"/>
            <p:cNvSpPr>
              <a:spLocks noChangeArrowheads="1"/>
            </p:cNvSpPr>
            <p:nvPr/>
          </p:nvSpPr>
          <p:spPr bwMode="auto">
            <a:xfrm>
              <a:off x="3100" y="4303"/>
              <a:ext cx="198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Return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297"/>
            <p:cNvSpPr>
              <a:spLocks noChangeArrowheads="1"/>
            </p:cNvSpPr>
            <p:nvPr/>
          </p:nvSpPr>
          <p:spPr bwMode="auto">
            <a:xfrm>
              <a:off x="3077" y="4376"/>
              <a:ext cx="25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Function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298"/>
            <p:cNvSpPr>
              <a:spLocks noChangeArrowheads="1"/>
            </p:cNvSpPr>
            <p:nvPr/>
          </p:nvSpPr>
          <p:spPr bwMode="auto">
            <a:xfrm>
              <a:off x="3122" y="4447"/>
              <a:ext cx="142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Type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Freeform 299"/>
            <p:cNvSpPr>
              <a:spLocks/>
            </p:cNvSpPr>
            <p:nvPr/>
          </p:nvSpPr>
          <p:spPr bwMode="auto">
            <a:xfrm>
              <a:off x="2985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0"/>
            <p:cNvSpPr>
              <a:spLocks/>
            </p:cNvSpPr>
            <p:nvPr/>
          </p:nvSpPr>
          <p:spPr bwMode="auto">
            <a:xfrm>
              <a:off x="2985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301"/>
            <p:cNvSpPr>
              <a:spLocks noChangeArrowheads="1"/>
            </p:cNvSpPr>
            <p:nvPr/>
          </p:nvSpPr>
          <p:spPr bwMode="auto">
            <a:xfrm>
              <a:off x="3030" y="4568"/>
              <a:ext cx="335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Pointer/Integ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302"/>
            <p:cNvSpPr>
              <a:spLocks noChangeArrowheads="1"/>
            </p:cNvSpPr>
            <p:nvPr/>
          </p:nvSpPr>
          <p:spPr bwMode="auto">
            <a:xfrm>
              <a:off x="3152" y="4639"/>
              <a:ext cx="89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er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303"/>
            <p:cNvSpPr>
              <a:spLocks noChangeArrowheads="1"/>
            </p:cNvSpPr>
            <p:nvPr/>
          </p:nvSpPr>
          <p:spPr bwMode="auto">
            <a:xfrm>
              <a:off x="3122" y="4712"/>
              <a:ext cx="159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Type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304"/>
            <p:cNvSpPr>
              <a:spLocks noChangeArrowheads="1"/>
            </p:cNvSpPr>
            <p:nvPr/>
          </p:nvSpPr>
          <p:spPr bwMode="auto">
            <a:xfrm>
              <a:off x="3065" y="4785"/>
              <a:ext cx="254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Mismatch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Freeform 305"/>
            <p:cNvSpPr>
              <a:spLocks/>
            </p:cNvSpPr>
            <p:nvPr/>
          </p:nvSpPr>
          <p:spPr bwMode="auto">
            <a:xfrm>
              <a:off x="2985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06"/>
            <p:cNvSpPr>
              <a:spLocks/>
            </p:cNvSpPr>
            <p:nvPr/>
          </p:nvSpPr>
          <p:spPr bwMode="auto">
            <a:xfrm>
              <a:off x="2985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307"/>
            <p:cNvSpPr>
              <a:spLocks noChangeArrowheads="1"/>
            </p:cNvSpPr>
            <p:nvPr/>
          </p:nvSpPr>
          <p:spPr bwMode="auto">
            <a:xfrm>
              <a:off x="3066" y="5042"/>
              <a:ext cx="149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Free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308"/>
            <p:cNvSpPr>
              <a:spLocks noChangeArrowheads="1"/>
            </p:cNvSpPr>
            <p:nvPr/>
          </p:nvSpPr>
          <p:spPr bwMode="auto">
            <a:xfrm>
              <a:off x="3172" y="5042"/>
              <a:ext cx="123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Non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309"/>
            <p:cNvSpPr>
              <a:spLocks noChangeArrowheads="1"/>
            </p:cNvSpPr>
            <p:nvPr/>
          </p:nvSpPr>
          <p:spPr bwMode="auto">
            <a:xfrm>
              <a:off x="3264" y="5042"/>
              <a:ext cx="58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-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310"/>
            <p:cNvSpPr>
              <a:spLocks noChangeArrowheads="1"/>
            </p:cNvSpPr>
            <p:nvPr/>
          </p:nvSpPr>
          <p:spPr bwMode="auto">
            <a:xfrm>
              <a:off x="3118" y="5115"/>
              <a:ext cx="144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heap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Freeform 311"/>
            <p:cNvSpPr>
              <a:spLocks/>
            </p:cNvSpPr>
            <p:nvPr/>
          </p:nvSpPr>
          <p:spPr bwMode="auto">
            <a:xfrm>
              <a:off x="2985" y="3931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2"/>
            <p:cNvSpPr>
              <a:spLocks/>
            </p:cNvSpPr>
            <p:nvPr/>
          </p:nvSpPr>
          <p:spPr bwMode="auto">
            <a:xfrm>
              <a:off x="2985" y="3931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313"/>
            <p:cNvSpPr>
              <a:spLocks noChangeArrowheads="1"/>
            </p:cNvSpPr>
            <p:nvPr/>
          </p:nvSpPr>
          <p:spPr bwMode="auto">
            <a:xfrm>
              <a:off x="2986" y="3950"/>
              <a:ext cx="26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#4 (4,470)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Freeform 314"/>
            <p:cNvSpPr>
              <a:spLocks/>
            </p:cNvSpPr>
            <p:nvPr/>
          </p:nvSpPr>
          <p:spPr bwMode="auto">
            <a:xfrm>
              <a:off x="2985" y="4260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15"/>
            <p:cNvSpPr>
              <a:spLocks/>
            </p:cNvSpPr>
            <p:nvPr/>
          </p:nvSpPr>
          <p:spPr bwMode="auto">
            <a:xfrm>
              <a:off x="2985" y="4260"/>
              <a:ext cx="226" cy="107"/>
            </a:xfrm>
            <a:custGeom>
              <a:avLst/>
              <a:gdLst>
                <a:gd name="T0" fmla="*/ 0 w 1748"/>
                <a:gd name="T1" fmla="*/ 98 h 588"/>
                <a:gd name="T2" fmla="*/ 98 w 1748"/>
                <a:gd name="T3" fmla="*/ 0 h 588"/>
                <a:gd name="T4" fmla="*/ 1650 w 1748"/>
                <a:gd name="T5" fmla="*/ 0 h 588"/>
                <a:gd name="T6" fmla="*/ 1748 w 1748"/>
                <a:gd name="T7" fmla="*/ 98 h 588"/>
                <a:gd name="T8" fmla="*/ 1748 w 1748"/>
                <a:gd name="T9" fmla="*/ 490 h 588"/>
                <a:gd name="T10" fmla="*/ 1650 w 1748"/>
                <a:gd name="T11" fmla="*/ 588 h 588"/>
                <a:gd name="T12" fmla="*/ 98 w 1748"/>
                <a:gd name="T13" fmla="*/ 588 h 588"/>
                <a:gd name="T14" fmla="*/ 0 w 1748"/>
                <a:gd name="T15" fmla="*/ 490 h 588"/>
                <a:gd name="T16" fmla="*/ 0 w 1748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650" y="0"/>
                  </a:lnTo>
                  <a:cubicBezTo>
                    <a:pt x="1705" y="0"/>
                    <a:pt x="1748" y="44"/>
                    <a:pt x="1748" y="98"/>
                  </a:cubicBezTo>
                  <a:lnTo>
                    <a:pt x="1748" y="490"/>
                  </a:lnTo>
                  <a:cubicBezTo>
                    <a:pt x="1748" y="545"/>
                    <a:pt x="1705" y="588"/>
                    <a:pt x="1650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316"/>
            <p:cNvSpPr>
              <a:spLocks noChangeArrowheads="1"/>
            </p:cNvSpPr>
            <p:nvPr/>
          </p:nvSpPr>
          <p:spPr bwMode="auto">
            <a:xfrm>
              <a:off x="3034" y="4278"/>
              <a:ext cx="164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#9 (4)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Freeform 317"/>
            <p:cNvSpPr>
              <a:spLocks/>
            </p:cNvSpPr>
            <p:nvPr/>
          </p:nvSpPr>
          <p:spPr bwMode="auto">
            <a:xfrm>
              <a:off x="2985" y="4595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18"/>
            <p:cNvSpPr>
              <a:spLocks/>
            </p:cNvSpPr>
            <p:nvPr/>
          </p:nvSpPr>
          <p:spPr bwMode="auto">
            <a:xfrm>
              <a:off x="2985" y="4595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319"/>
            <p:cNvSpPr>
              <a:spLocks noChangeArrowheads="1"/>
            </p:cNvSpPr>
            <p:nvPr/>
          </p:nvSpPr>
          <p:spPr bwMode="auto">
            <a:xfrm>
              <a:off x="3020" y="4614"/>
              <a:ext cx="19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#14 (1)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Freeform 320"/>
            <p:cNvSpPr>
              <a:spLocks/>
            </p:cNvSpPr>
            <p:nvPr/>
          </p:nvSpPr>
          <p:spPr bwMode="auto">
            <a:xfrm>
              <a:off x="2985" y="4918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1"/>
            <p:cNvSpPr>
              <a:spLocks/>
            </p:cNvSpPr>
            <p:nvPr/>
          </p:nvSpPr>
          <p:spPr bwMode="auto">
            <a:xfrm>
              <a:off x="2985" y="4918"/>
              <a:ext cx="226" cy="108"/>
            </a:xfrm>
            <a:custGeom>
              <a:avLst/>
              <a:gdLst>
                <a:gd name="T0" fmla="*/ 0 w 1748"/>
                <a:gd name="T1" fmla="*/ 99 h 592"/>
                <a:gd name="T2" fmla="*/ 99 w 1748"/>
                <a:gd name="T3" fmla="*/ 0 h 592"/>
                <a:gd name="T4" fmla="*/ 1650 w 1748"/>
                <a:gd name="T5" fmla="*/ 0 h 592"/>
                <a:gd name="T6" fmla="*/ 1748 w 1748"/>
                <a:gd name="T7" fmla="*/ 99 h 592"/>
                <a:gd name="T8" fmla="*/ 1748 w 1748"/>
                <a:gd name="T9" fmla="*/ 494 h 592"/>
                <a:gd name="T10" fmla="*/ 1650 w 1748"/>
                <a:gd name="T11" fmla="*/ 592 h 592"/>
                <a:gd name="T12" fmla="*/ 99 w 1748"/>
                <a:gd name="T13" fmla="*/ 592 h 592"/>
                <a:gd name="T14" fmla="*/ 0 w 1748"/>
                <a:gd name="T15" fmla="*/ 494 h 592"/>
                <a:gd name="T16" fmla="*/ 0 w 1748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8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650" y="0"/>
                  </a:lnTo>
                  <a:cubicBezTo>
                    <a:pt x="1704" y="0"/>
                    <a:pt x="1748" y="45"/>
                    <a:pt x="1748" y="99"/>
                  </a:cubicBezTo>
                  <a:lnTo>
                    <a:pt x="1748" y="494"/>
                  </a:lnTo>
                  <a:cubicBezTo>
                    <a:pt x="1748" y="548"/>
                    <a:pt x="1704" y="592"/>
                    <a:pt x="1650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322"/>
            <p:cNvSpPr>
              <a:spLocks noChangeArrowheads="1"/>
            </p:cNvSpPr>
            <p:nvPr/>
          </p:nvSpPr>
          <p:spPr bwMode="auto">
            <a:xfrm>
              <a:off x="3020" y="4937"/>
              <a:ext cx="19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#19 (3)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Freeform 323"/>
            <p:cNvSpPr>
              <a:spLocks/>
            </p:cNvSpPr>
            <p:nvPr/>
          </p:nvSpPr>
          <p:spPr bwMode="auto">
            <a:xfrm>
              <a:off x="3416" y="4426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24"/>
            <p:cNvSpPr>
              <a:spLocks/>
            </p:cNvSpPr>
            <p:nvPr/>
          </p:nvSpPr>
          <p:spPr bwMode="auto">
            <a:xfrm>
              <a:off x="3416" y="4426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325"/>
            <p:cNvSpPr>
              <a:spLocks noChangeArrowheads="1"/>
            </p:cNvSpPr>
            <p:nvPr/>
          </p:nvSpPr>
          <p:spPr bwMode="auto">
            <a:xfrm>
              <a:off x="3481" y="444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3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Freeform 326"/>
            <p:cNvSpPr>
              <a:spLocks/>
            </p:cNvSpPr>
            <p:nvPr/>
          </p:nvSpPr>
          <p:spPr bwMode="auto">
            <a:xfrm>
              <a:off x="3416" y="4320"/>
              <a:ext cx="152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27"/>
            <p:cNvSpPr>
              <a:spLocks/>
            </p:cNvSpPr>
            <p:nvPr/>
          </p:nvSpPr>
          <p:spPr bwMode="auto">
            <a:xfrm>
              <a:off x="3416" y="4319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328"/>
            <p:cNvSpPr>
              <a:spLocks noChangeArrowheads="1"/>
            </p:cNvSpPr>
            <p:nvPr/>
          </p:nvSpPr>
          <p:spPr bwMode="auto">
            <a:xfrm>
              <a:off x="3481" y="4334"/>
              <a:ext cx="43" cy="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Freeform 329"/>
            <p:cNvSpPr>
              <a:spLocks/>
            </p:cNvSpPr>
            <p:nvPr/>
          </p:nvSpPr>
          <p:spPr bwMode="auto">
            <a:xfrm>
              <a:off x="3416" y="4698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0"/>
            <p:cNvSpPr>
              <a:spLocks/>
            </p:cNvSpPr>
            <p:nvPr/>
          </p:nvSpPr>
          <p:spPr bwMode="auto">
            <a:xfrm>
              <a:off x="3416" y="4698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Rectangle 331"/>
            <p:cNvSpPr>
              <a:spLocks noChangeArrowheads="1"/>
            </p:cNvSpPr>
            <p:nvPr/>
          </p:nvSpPr>
          <p:spPr bwMode="auto">
            <a:xfrm>
              <a:off x="3481" y="4714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Freeform 332"/>
            <p:cNvSpPr>
              <a:spLocks/>
            </p:cNvSpPr>
            <p:nvPr/>
          </p:nvSpPr>
          <p:spPr bwMode="auto">
            <a:xfrm>
              <a:off x="3416" y="5034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33"/>
            <p:cNvSpPr>
              <a:spLocks/>
            </p:cNvSpPr>
            <p:nvPr/>
          </p:nvSpPr>
          <p:spPr bwMode="auto">
            <a:xfrm>
              <a:off x="3416" y="5034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Rectangle 334"/>
            <p:cNvSpPr>
              <a:spLocks noChangeArrowheads="1"/>
            </p:cNvSpPr>
            <p:nvPr/>
          </p:nvSpPr>
          <p:spPr bwMode="auto">
            <a:xfrm>
              <a:off x="3482" y="5054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3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Freeform 335"/>
            <p:cNvSpPr>
              <a:spLocks/>
            </p:cNvSpPr>
            <p:nvPr/>
          </p:nvSpPr>
          <p:spPr bwMode="auto">
            <a:xfrm>
              <a:off x="3416" y="4125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36"/>
            <p:cNvSpPr>
              <a:spLocks/>
            </p:cNvSpPr>
            <p:nvPr/>
          </p:nvSpPr>
          <p:spPr bwMode="auto">
            <a:xfrm>
              <a:off x="3416" y="4125"/>
              <a:ext cx="153" cy="94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Rectangle 337"/>
            <p:cNvSpPr>
              <a:spLocks noChangeArrowheads="1"/>
            </p:cNvSpPr>
            <p:nvPr/>
          </p:nvSpPr>
          <p:spPr bwMode="auto">
            <a:xfrm>
              <a:off x="3482" y="4145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Freeform 338"/>
            <p:cNvSpPr>
              <a:spLocks/>
            </p:cNvSpPr>
            <p:nvPr/>
          </p:nvSpPr>
          <p:spPr bwMode="auto">
            <a:xfrm>
              <a:off x="3416" y="401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39"/>
            <p:cNvSpPr>
              <a:spLocks/>
            </p:cNvSpPr>
            <p:nvPr/>
          </p:nvSpPr>
          <p:spPr bwMode="auto">
            <a:xfrm>
              <a:off x="3416" y="4016"/>
              <a:ext cx="153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Rectangle 340"/>
            <p:cNvSpPr>
              <a:spLocks noChangeArrowheads="1"/>
            </p:cNvSpPr>
            <p:nvPr/>
          </p:nvSpPr>
          <p:spPr bwMode="auto">
            <a:xfrm>
              <a:off x="3482" y="403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Freeform 341"/>
            <p:cNvSpPr>
              <a:spLocks/>
            </p:cNvSpPr>
            <p:nvPr/>
          </p:nvSpPr>
          <p:spPr bwMode="auto">
            <a:xfrm>
              <a:off x="3416" y="3907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2"/>
            <p:cNvSpPr>
              <a:spLocks/>
            </p:cNvSpPr>
            <p:nvPr/>
          </p:nvSpPr>
          <p:spPr bwMode="auto">
            <a:xfrm>
              <a:off x="3416" y="3907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Rectangle 343"/>
            <p:cNvSpPr>
              <a:spLocks noChangeArrowheads="1"/>
            </p:cNvSpPr>
            <p:nvPr/>
          </p:nvSpPr>
          <p:spPr bwMode="auto">
            <a:xfrm>
              <a:off x="3456" y="3870"/>
              <a:ext cx="102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4,46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Rectangle 344"/>
            <p:cNvSpPr>
              <a:spLocks noChangeArrowheads="1"/>
            </p:cNvSpPr>
            <p:nvPr/>
          </p:nvSpPr>
          <p:spPr bwMode="auto">
            <a:xfrm>
              <a:off x="3482" y="3923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7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Freeform 345"/>
            <p:cNvSpPr>
              <a:spLocks/>
            </p:cNvSpPr>
            <p:nvPr/>
          </p:nvSpPr>
          <p:spPr bwMode="auto">
            <a:xfrm>
              <a:off x="3599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46"/>
            <p:cNvSpPr>
              <a:spLocks/>
            </p:cNvSpPr>
            <p:nvPr/>
          </p:nvSpPr>
          <p:spPr bwMode="auto">
            <a:xfrm>
              <a:off x="3599" y="3956"/>
              <a:ext cx="377" cy="263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Rectangle 347"/>
            <p:cNvSpPr>
              <a:spLocks noChangeArrowheads="1"/>
            </p:cNvSpPr>
            <p:nvPr/>
          </p:nvSpPr>
          <p:spPr bwMode="auto">
            <a:xfrm>
              <a:off x="3718" y="4044"/>
              <a:ext cx="192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Empty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Rectangle 348"/>
            <p:cNvSpPr>
              <a:spLocks noChangeArrowheads="1"/>
            </p:cNvSpPr>
            <p:nvPr/>
          </p:nvSpPr>
          <p:spPr bwMode="auto">
            <a:xfrm>
              <a:off x="3662" y="4117"/>
              <a:ext cx="297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Declaration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Freeform 349"/>
            <p:cNvSpPr>
              <a:spLocks/>
            </p:cNvSpPr>
            <p:nvPr/>
          </p:nvSpPr>
          <p:spPr bwMode="auto">
            <a:xfrm>
              <a:off x="3597" y="4279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350"/>
            <p:cNvSpPr>
              <a:spLocks/>
            </p:cNvSpPr>
            <p:nvPr/>
          </p:nvSpPr>
          <p:spPr bwMode="auto">
            <a:xfrm>
              <a:off x="3597" y="4279"/>
              <a:ext cx="376" cy="264"/>
            </a:xfrm>
            <a:custGeom>
              <a:avLst/>
              <a:gdLst>
                <a:gd name="T0" fmla="*/ 0 w 2908"/>
                <a:gd name="T1" fmla="*/ 145 h 1444"/>
                <a:gd name="T2" fmla="*/ 145 w 2908"/>
                <a:gd name="T3" fmla="*/ 0 h 1444"/>
                <a:gd name="T4" fmla="*/ 2764 w 2908"/>
                <a:gd name="T5" fmla="*/ 0 h 1444"/>
                <a:gd name="T6" fmla="*/ 2908 w 2908"/>
                <a:gd name="T7" fmla="*/ 145 h 1444"/>
                <a:gd name="T8" fmla="*/ 2908 w 2908"/>
                <a:gd name="T9" fmla="*/ 1300 h 1444"/>
                <a:gd name="T10" fmla="*/ 2764 w 2908"/>
                <a:gd name="T11" fmla="*/ 1444 h 1444"/>
                <a:gd name="T12" fmla="*/ 145 w 2908"/>
                <a:gd name="T13" fmla="*/ 1444 h 1444"/>
                <a:gd name="T14" fmla="*/ 0 w 2908"/>
                <a:gd name="T15" fmla="*/ 1300 h 1444"/>
                <a:gd name="T16" fmla="*/ 0 w 2908"/>
                <a:gd name="T17" fmla="*/ 14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4">
                  <a:moveTo>
                    <a:pt x="0" y="145"/>
                  </a:moveTo>
                  <a:cubicBezTo>
                    <a:pt x="0" y="65"/>
                    <a:pt x="65" y="0"/>
                    <a:pt x="145" y="0"/>
                  </a:cubicBezTo>
                  <a:lnTo>
                    <a:pt x="2764" y="0"/>
                  </a:lnTo>
                  <a:cubicBezTo>
                    <a:pt x="2844" y="0"/>
                    <a:pt x="2908" y="65"/>
                    <a:pt x="2908" y="145"/>
                  </a:cubicBezTo>
                  <a:lnTo>
                    <a:pt x="2908" y="1300"/>
                  </a:lnTo>
                  <a:cubicBezTo>
                    <a:pt x="2908" y="1380"/>
                    <a:pt x="2844" y="1444"/>
                    <a:pt x="2764" y="1444"/>
                  </a:cubicBezTo>
                  <a:lnTo>
                    <a:pt x="145" y="1444"/>
                  </a:lnTo>
                  <a:cubicBezTo>
                    <a:pt x="65" y="1444"/>
                    <a:pt x="0" y="1380"/>
                    <a:pt x="0" y="1300"/>
                  </a:cubicBezTo>
                  <a:lnTo>
                    <a:pt x="0" y="145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Rectangle 351"/>
            <p:cNvSpPr>
              <a:spLocks noChangeArrowheads="1"/>
            </p:cNvSpPr>
            <p:nvPr/>
          </p:nvSpPr>
          <p:spPr bwMode="auto">
            <a:xfrm>
              <a:off x="3694" y="4367"/>
              <a:ext cx="25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Discards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Rectangle 352"/>
            <p:cNvSpPr>
              <a:spLocks noChangeArrowheads="1"/>
            </p:cNvSpPr>
            <p:nvPr/>
          </p:nvSpPr>
          <p:spPr bwMode="auto">
            <a:xfrm>
              <a:off x="3682" y="4439"/>
              <a:ext cx="251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Qualifiers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Freeform 353"/>
            <p:cNvSpPr>
              <a:spLocks/>
            </p:cNvSpPr>
            <p:nvPr/>
          </p:nvSpPr>
          <p:spPr bwMode="auto">
            <a:xfrm>
              <a:off x="3599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354"/>
            <p:cNvSpPr>
              <a:spLocks/>
            </p:cNvSpPr>
            <p:nvPr/>
          </p:nvSpPr>
          <p:spPr bwMode="auto">
            <a:xfrm>
              <a:off x="3599" y="462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Rectangle 355"/>
            <p:cNvSpPr>
              <a:spLocks noChangeArrowheads="1"/>
            </p:cNvSpPr>
            <p:nvPr/>
          </p:nvSpPr>
          <p:spPr bwMode="auto">
            <a:xfrm>
              <a:off x="3647" y="4785"/>
              <a:ext cx="163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Extra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Rectangle 356"/>
            <p:cNvSpPr>
              <a:spLocks noChangeArrowheads="1"/>
            </p:cNvSpPr>
            <p:nvPr/>
          </p:nvSpPr>
          <p:spPr bwMode="auto">
            <a:xfrm>
              <a:off x="3773" y="4785"/>
              <a:ext cx="199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Tokens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Freeform 357"/>
            <p:cNvSpPr>
              <a:spLocks/>
            </p:cNvSpPr>
            <p:nvPr/>
          </p:nvSpPr>
          <p:spPr bwMode="auto">
            <a:xfrm>
              <a:off x="3599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358"/>
            <p:cNvSpPr>
              <a:spLocks/>
            </p:cNvSpPr>
            <p:nvPr/>
          </p:nvSpPr>
          <p:spPr bwMode="auto">
            <a:xfrm>
              <a:off x="3599" y="4954"/>
              <a:ext cx="377" cy="263"/>
            </a:xfrm>
            <a:custGeom>
              <a:avLst/>
              <a:gdLst>
                <a:gd name="T0" fmla="*/ 0 w 2908"/>
                <a:gd name="T1" fmla="*/ 144 h 1440"/>
                <a:gd name="T2" fmla="*/ 144 w 2908"/>
                <a:gd name="T3" fmla="*/ 0 h 1440"/>
                <a:gd name="T4" fmla="*/ 2765 w 2908"/>
                <a:gd name="T5" fmla="*/ 0 h 1440"/>
                <a:gd name="T6" fmla="*/ 2908 w 2908"/>
                <a:gd name="T7" fmla="*/ 144 h 1440"/>
                <a:gd name="T8" fmla="*/ 2908 w 2908"/>
                <a:gd name="T9" fmla="*/ 1297 h 1440"/>
                <a:gd name="T10" fmla="*/ 2765 w 2908"/>
                <a:gd name="T11" fmla="*/ 1440 h 1440"/>
                <a:gd name="T12" fmla="*/ 144 w 2908"/>
                <a:gd name="T13" fmla="*/ 1440 h 1440"/>
                <a:gd name="T14" fmla="*/ 0 w 2908"/>
                <a:gd name="T15" fmla="*/ 1297 h 1440"/>
                <a:gd name="T16" fmla="*/ 0 w 2908"/>
                <a:gd name="T17" fmla="*/ 1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8" h="1440">
                  <a:moveTo>
                    <a:pt x="0" y="144"/>
                  </a:moveTo>
                  <a:cubicBezTo>
                    <a:pt x="0" y="65"/>
                    <a:pt x="65" y="0"/>
                    <a:pt x="144" y="0"/>
                  </a:cubicBezTo>
                  <a:lnTo>
                    <a:pt x="2765" y="0"/>
                  </a:lnTo>
                  <a:cubicBezTo>
                    <a:pt x="2844" y="0"/>
                    <a:pt x="2908" y="65"/>
                    <a:pt x="2908" y="144"/>
                  </a:cubicBezTo>
                  <a:lnTo>
                    <a:pt x="2908" y="1297"/>
                  </a:lnTo>
                  <a:cubicBezTo>
                    <a:pt x="2908" y="1376"/>
                    <a:pt x="2844" y="1440"/>
                    <a:pt x="2765" y="1440"/>
                  </a:cubicBezTo>
                  <a:lnTo>
                    <a:pt x="144" y="1440"/>
                  </a:lnTo>
                  <a:cubicBezTo>
                    <a:pt x="65" y="1440"/>
                    <a:pt x="0" y="1376"/>
                    <a:pt x="0" y="1297"/>
                  </a:cubicBezTo>
                  <a:lnTo>
                    <a:pt x="0" y="144"/>
                  </a:lnTo>
                  <a:close/>
                </a:path>
              </a:pathLst>
            </a:custGeom>
            <a:noFill/>
            <a:ln w="4763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Rectangle 359"/>
            <p:cNvSpPr>
              <a:spLocks noChangeArrowheads="1"/>
            </p:cNvSpPr>
            <p:nvPr/>
          </p:nvSpPr>
          <p:spPr bwMode="auto">
            <a:xfrm>
              <a:off x="3698" y="5115"/>
              <a:ext cx="128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ISO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Rectangle 360"/>
            <p:cNvSpPr>
              <a:spLocks noChangeArrowheads="1"/>
            </p:cNvSpPr>
            <p:nvPr/>
          </p:nvSpPr>
          <p:spPr bwMode="auto">
            <a:xfrm>
              <a:off x="3786" y="5115"/>
              <a:ext cx="12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C99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Freeform 361"/>
            <p:cNvSpPr>
              <a:spLocks/>
            </p:cNvSpPr>
            <p:nvPr/>
          </p:nvSpPr>
          <p:spPr bwMode="auto">
            <a:xfrm>
              <a:off x="3599" y="3931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362"/>
            <p:cNvSpPr>
              <a:spLocks/>
            </p:cNvSpPr>
            <p:nvPr/>
          </p:nvSpPr>
          <p:spPr bwMode="auto">
            <a:xfrm>
              <a:off x="3599" y="3931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Rectangle 363"/>
            <p:cNvSpPr>
              <a:spLocks noChangeArrowheads="1"/>
            </p:cNvSpPr>
            <p:nvPr/>
          </p:nvSpPr>
          <p:spPr bwMode="auto">
            <a:xfrm>
              <a:off x="3624" y="3950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#5 (53)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Freeform 364"/>
            <p:cNvSpPr>
              <a:spLocks/>
            </p:cNvSpPr>
            <p:nvPr/>
          </p:nvSpPr>
          <p:spPr bwMode="auto">
            <a:xfrm>
              <a:off x="3597" y="4260"/>
              <a:ext cx="205" cy="107"/>
            </a:xfrm>
            <a:custGeom>
              <a:avLst/>
              <a:gdLst>
                <a:gd name="T0" fmla="*/ 0 w 1580"/>
                <a:gd name="T1" fmla="*/ 98 h 588"/>
                <a:gd name="T2" fmla="*/ 98 w 1580"/>
                <a:gd name="T3" fmla="*/ 0 h 588"/>
                <a:gd name="T4" fmla="*/ 1482 w 1580"/>
                <a:gd name="T5" fmla="*/ 0 h 588"/>
                <a:gd name="T6" fmla="*/ 1580 w 1580"/>
                <a:gd name="T7" fmla="*/ 98 h 588"/>
                <a:gd name="T8" fmla="*/ 1580 w 1580"/>
                <a:gd name="T9" fmla="*/ 490 h 588"/>
                <a:gd name="T10" fmla="*/ 1482 w 1580"/>
                <a:gd name="T11" fmla="*/ 588 h 588"/>
                <a:gd name="T12" fmla="*/ 98 w 1580"/>
                <a:gd name="T13" fmla="*/ 588 h 588"/>
                <a:gd name="T14" fmla="*/ 0 w 1580"/>
                <a:gd name="T15" fmla="*/ 490 h 588"/>
                <a:gd name="T16" fmla="*/ 0 w 1580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482" y="0"/>
                  </a:lnTo>
                  <a:cubicBezTo>
                    <a:pt x="1537" y="0"/>
                    <a:pt x="1580" y="44"/>
                    <a:pt x="1580" y="98"/>
                  </a:cubicBezTo>
                  <a:lnTo>
                    <a:pt x="1580" y="490"/>
                  </a:lnTo>
                  <a:cubicBezTo>
                    <a:pt x="1580" y="545"/>
                    <a:pt x="1537" y="588"/>
                    <a:pt x="1482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365"/>
            <p:cNvSpPr>
              <a:spLocks/>
            </p:cNvSpPr>
            <p:nvPr/>
          </p:nvSpPr>
          <p:spPr bwMode="auto">
            <a:xfrm>
              <a:off x="3597" y="4260"/>
              <a:ext cx="205" cy="107"/>
            </a:xfrm>
            <a:custGeom>
              <a:avLst/>
              <a:gdLst>
                <a:gd name="T0" fmla="*/ 0 w 1580"/>
                <a:gd name="T1" fmla="*/ 98 h 588"/>
                <a:gd name="T2" fmla="*/ 98 w 1580"/>
                <a:gd name="T3" fmla="*/ 0 h 588"/>
                <a:gd name="T4" fmla="*/ 1482 w 1580"/>
                <a:gd name="T5" fmla="*/ 0 h 588"/>
                <a:gd name="T6" fmla="*/ 1580 w 1580"/>
                <a:gd name="T7" fmla="*/ 98 h 588"/>
                <a:gd name="T8" fmla="*/ 1580 w 1580"/>
                <a:gd name="T9" fmla="*/ 490 h 588"/>
                <a:gd name="T10" fmla="*/ 1482 w 1580"/>
                <a:gd name="T11" fmla="*/ 588 h 588"/>
                <a:gd name="T12" fmla="*/ 98 w 1580"/>
                <a:gd name="T13" fmla="*/ 588 h 588"/>
                <a:gd name="T14" fmla="*/ 0 w 1580"/>
                <a:gd name="T15" fmla="*/ 490 h 588"/>
                <a:gd name="T16" fmla="*/ 0 w 1580"/>
                <a:gd name="T17" fmla="*/ 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88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lnTo>
                    <a:pt x="1482" y="0"/>
                  </a:lnTo>
                  <a:cubicBezTo>
                    <a:pt x="1537" y="0"/>
                    <a:pt x="1580" y="44"/>
                    <a:pt x="1580" y="98"/>
                  </a:cubicBezTo>
                  <a:lnTo>
                    <a:pt x="1580" y="490"/>
                  </a:lnTo>
                  <a:cubicBezTo>
                    <a:pt x="1580" y="545"/>
                    <a:pt x="1537" y="588"/>
                    <a:pt x="1482" y="588"/>
                  </a:cubicBezTo>
                  <a:lnTo>
                    <a:pt x="98" y="588"/>
                  </a:lnTo>
                  <a:cubicBezTo>
                    <a:pt x="44" y="588"/>
                    <a:pt x="0" y="545"/>
                    <a:pt x="0" y="490"/>
                  </a:cubicBezTo>
                  <a:lnTo>
                    <a:pt x="0" y="98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Rectangle 366"/>
            <p:cNvSpPr>
              <a:spLocks noChangeArrowheads="1"/>
            </p:cNvSpPr>
            <p:nvPr/>
          </p:nvSpPr>
          <p:spPr bwMode="auto">
            <a:xfrm>
              <a:off x="3622" y="4278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#10 (2)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Freeform 367"/>
            <p:cNvSpPr>
              <a:spLocks/>
            </p:cNvSpPr>
            <p:nvPr/>
          </p:nvSpPr>
          <p:spPr bwMode="auto">
            <a:xfrm>
              <a:off x="3599" y="4595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368"/>
            <p:cNvSpPr>
              <a:spLocks/>
            </p:cNvSpPr>
            <p:nvPr/>
          </p:nvSpPr>
          <p:spPr bwMode="auto">
            <a:xfrm>
              <a:off x="3599" y="4595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Rectangle 369"/>
            <p:cNvSpPr>
              <a:spLocks noChangeArrowheads="1"/>
            </p:cNvSpPr>
            <p:nvPr/>
          </p:nvSpPr>
          <p:spPr bwMode="auto">
            <a:xfrm>
              <a:off x="3624" y="4614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#15 (5)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0" name="Freeform 370"/>
            <p:cNvSpPr>
              <a:spLocks/>
            </p:cNvSpPr>
            <p:nvPr/>
          </p:nvSpPr>
          <p:spPr bwMode="auto">
            <a:xfrm>
              <a:off x="3599" y="4918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371"/>
            <p:cNvSpPr>
              <a:spLocks/>
            </p:cNvSpPr>
            <p:nvPr/>
          </p:nvSpPr>
          <p:spPr bwMode="auto">
            <a:xfrm>
              <a:off x="3599" y="4918"/>
              <a:ext cx="205" cy="108"/>
            </a:xfrm>
            <a:custGeom>
              <a:avLst/>
              <a:gdLst>
                <a:gd name="T0" fmla="*/ 0 w 1580"/>
                <a:gd name="T1" fmla="*/ 99 h 592"/>
                <a:gd name="T2" fmla="*/ 99 w 1580"/>
                <a:gd name="T3" fmla="*/ 0 h 592"/>
                <a:gd name="T4" fmla="*/ 1482 w 1580"/>
                <a:gd name="T5" fmla="*/ 0 h 592"/>
                <a:gd name="T6" fmla="*/ 1580 w 1580"/>
                <a:gd name="T7" fmla="*/ 99 h 592"/>
                <a:gd name="T8" fmla="*/ 1580 w 1580"/>
                <a:gd name="T9" fmla="*/ 494 h 592"/>
                <a:gd name="T10" fmla="*/ 1482 w 1580"/>
                <a:gd name="T11" fmla="*/ 592 h 592"/>
                <a:gd name="T12" fmla="*/ 99 w 1580"/>
                <a:gd name="T13" fmla="*/ 592 h 592"/>
                <a:gd name="T14" fmla="*/ 0 w 1580"/>
                <a:gd name="T15" fmla="*/ 494 h 592"/>
                <a:gd name="T16" fmla="*/ 0 w 1580"/>
                <a:gd name="T17" fmla="*/ 9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" h="592">
                  <a:moveTo>
                    <a:pt x="0" y="99"/>
                  </a:moveTo>
                  <a:cubicBezTo>
                    <a:pt x="0" y="45"/>
                    <a:pt x="45" y="0"/>
                    <a:pt x="99" y="0"/>
                  </a:cubicBezTo>
                  <a:lnTo>
                    <a:pt x="1482" y="0"/>
                  </a:lnTo>
                  <a:cubicBezTo>
                    <a:pt x="1536" y="0"/>
                    <a:pt x="1580" y="45"/>
                    <a:pt x="1580" y="99"/>
                  </a:cubicBezTo>
                  <a:lnTo>
                    <a:pt x="1580" y="494"/>
                  </a:lnTo>
                  <a:cubicBezTo>
                    <a:pt x="1580" y="548"/>
                    <a:pt x="1536" y="592"/>
                    <a:pt x="1482" y="592"/>
                  </a:cubicBezTo>
                  <a:lnTo>
                    <a:pt x="99" y="592"/>
                  </a:lnTo>
                  <a:cubicBezTo>
                    <a:pt x="45" y="592"/>
                    <a:pt x="0" y="548"/>
                    <a:pt x="0" y="494"/>
                  </a:cubicBezTo>
                  <a:lnTo>
                    <a:pt x="0" y="99"/>
                  </a:lnTo>
                  <a:close/>
                </a:path>
              </a:pathLst>
            </a:custGeom>
            <a:noFill/>
            <a:ln w="4763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Rectangle 372"/>
            <p:cNvSpPr>
              <a:spLocks noChangeArrowheads="1"/>
            </p:cNvSpPr>
            <p:nvPr/>
          </p:nvSpPr>
          <p:spPr bwMode="auto">
            <a:xfrm>
              <a:off x="3624" y="4937"/>
              <a:ext cx="19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1" i="1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#20 (1)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3" name="Freeform 373"/>
            <p:cNvSpPr>
              <a:spLocks/>
            </p:cNvSpPr>
            <p:nvPr/>
          </p:nvSpPr>
          <p:spPr bwMode="auto">
            <a:xfrm>
              <a:off x="4001" y="435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374"/>
            <p:cNvSpPr>
              <a:spLocks/>
            </p:cNvSpPr>
            <p:nvPr/>
          </p:nvSpPr>
          <p:spPr bwMode="auto">
            <a:xfrm>
              <a:off x="4001" y="4356"/>
              <a:ext cx="153" cy="93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Rectangle 375"/>
            <p:cNvSpPr>
              <a:spLocks noChangeArrowheads="1"/>
            </p:cNvSpPr>
            <p:nvPr/>
          </p:nvSpPr>
          <p:spPr bwMode="auto">
            <a:xfrm>
              <a:off x="4067" y="4371"/>
              <a:ext cx="3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" name="Freeform 376"/>
            <p:cNvSpPr>
              <a:spLocks/>
            </p:cNvSpPr>
            <p:nvPr/>
          </p:nvSpPr>
          <p:spPr bwMode="auto">
            <a:xfrm>
              <a:off x="4001" y="4016"/>
              <a:ext cx="153" cy="95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377"/>
            <p:cNvSpPr>
              <a:spLocks/>
            </p:cNvSpPr>
            <p:nvPr/>
          </p:nvSpPr>
          <p:spPr bwMode="auto">
            <a:xfrm>
              <a:off x="4001" y="4016"/>
              <a:ext cx="153" cy="95"/>
            </a:xfrm>
            <a:custGeom>
              <a:avLst/>
              <a:gdLst>
                <a:gd name="T0" fmla="*/ 0 w 1180"/>
                <a:gd name="T1" fmla="*/ 52 h 516"/>
                <a:gd name="T2" fmla="*/ 52 w 1180"/>
                <a:gd name="T3" fmla="*/ 0 h 516"/>
                <a:gd name="T4" fmla="*/ 1129 w 1180"/>
                <a:gd name="T5" fmla="*/ 0 h 516"/>
                <a:gd name="T6" fmla="*/ 1180 w 1180"/>
                <a:gd name="T7" fmla="*/ 52 h 516"/>
                <a:gd name="T8" fmla="*/ 1180 w 1180"/>
                <a:gd name="T9" fmla="*/ 465 h 516"/>
                <a:gd name="T10" fmla="*/ 1129 w 1180"/>
                <a:gd name="T11" fmla="*/ 516 h 516"/>
                <a:gd name="T12" fmla="*/ 52 w 1180"/>
                <a:gd name="T13" fmla="*/ 516 h 516"/>
                <a:gd name="T14" fmla="*/ 0 w 1180"/>
                <a:gd name="T15" fmla="*/ 465 h 516"/>
                <a:gd name="T16" fmla="*/ 0 w 1180"/>
                <a:gd name="T17" fmla="*/ 5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6">
                  <a:moveTo>
                    <a:pt x="0" y="52"/>
                  </a:moveTo>
                  <a:cubicBezTo>
                    <a:pt x="0" y="24"/>
                    <a:pt x="24" y="0"/>
                    <a:pt x="52" y="0"/>
                  </a:cubicBezTo>
                  <a:lnTo>
                    <a:pt x="1129" y="0"/>
                  </a:lnTo>
                  <a:cubicBezTo>
                    <a:pt x="1157" y="0"/>
                    <a:pt x="1180" y="24"/>
                    <a:pt x="1180" y="52"/>
                  </a:cubicBezTo>
                  <a:lnTo>
                    <a:pt x="1180" y="465"/>
                  </a:lnTo>
                  <a:cubicBezTo>
                    <a:pt x="1180" y="493"/>
                    <a:pt x="1157" y="516"/>
                    <a:pt x="1129" y="516"/>
                  </a:cubicBezTo>
                  <a:lnTo>
                    <a:pt x="52" y="516"/>
                  </a:lnTo>
                  <a:cubicBezTo>
                    <a:pt x="24" y="516"/>
                    <a:pt x="0" y="493"/>
                    <a:pt x="0" y="465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Rectangle 378"/>
            <p:cNvSpPr>
              <a:spLocks noChangeArrowheads="1"/>
            </p:cNvSpPr>
            <p:nvPr/>
          </p:nvSpPr>
          <p:spPr bwMode="auto">
            <a:xfrm>
              <a:off x="4057" y="4032"/>
              <a:ext cx="5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53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" name="Freeform 379"/>
            <p:cNvSpPr>
              <a:spLocks/>
            </p:cNvSpPr>
            <p:nvPr/>
          </p:nvSpPr>
          <p:spPr bwMode="auto">
            <a:xfrm>
              <a:off x="3998" y="4707"/>
              <a:ext cx="153" cy="93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380"/>
            <p:cNvSpPr>
              <a:spLocks/>
            </p:cNvSpPr>
            <p:nvPr/>
          </p:nvSpPr>
          <p:spPr bwMode="auto">
            <a:xfrm>
              <a:off x="3998" y="4706"/>
              <a:ext cx="153" cy="94"/>
            </a:xfrm>
            <a:custGeom>
              <a:avLst/>
              <a:gdLst>
                <a:gd name="T0" fmla="*/ 0 w 1184"/>
                <a:gd name="T1" fmla="*/ 52 h 512"/>
                <a:gd name="T2" fmla="*/ 52 w 1184"/>
                <a:gd name="T3" fmla="*/ 0 h 512"/>
                <a:gd name="T4" fmla="*/ 1133 w 1184"/>
                <a:gd name="T5" fmla="*/ 0 h 512"/>
                <a:gd name="T6" fmla="*/ 1184 w 1184"/>
                <a:gd name="T7" fmla="*/ 52 h 512"/>
                <a:gd name="T8" fmla="*/ 1184 w 1184"/>
                <a:gd name="T9" fmla="*/ 461 h 512"/>
                <a:gd name="T10" fmla="*/ 1133 w 1184"/>
                <a:gd name="T11" fmla="*/ 512 h 512"/>
                <a:gd name="T12" fmla="*/ 52 w 1184"/>
                <a:gd name="T13" fmla="*/ 512 h 512"/>
                <a:gd name="T14" fmla="*/ 0 w 1184"/>
                <a:gd name="T15" fmla="*/ 461 h 512"/>
                <a:gd name="T16" fmla="*/ 0 w 1184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4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33" y="0"/>
                  </a:lnTo>
                  <a:cubicBezTo>
                    <a:pt x="1162" y="0"/>
                    <a:pt x="1184" y="23"/>
                    <a:pt x="1184" y="52"/>
                  </a:cubicBezTo>
                  <a:lnTo>
                    <a:pt x="1184" y="461"/>
                  </a:lnTo>
                  <a:cubicBezTo>
                    <a:pt x="1184" y="490"/>
                    <a:pt x="1162" y="512"/>
                    <a:pt x="1133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Rectangle 381"/>
            <p:cNvSpPr>
              <a:spLocks noChangeArrowheads="1"/>
            </p:cNvSpPr>
            <p:nvPr/>
          </p:nvSpPr>
          <p:spPr bwMode="auto">
            <a:xfrm>
              <a:off x="4064" y="472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5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" name="Freeform 382"/>
            <p:cNvSpPr>
              <a:spLocks/>
            </p:cNvSpPr>
            <p:nvPr/>
          </p:nvSpPr>
          <p:spPr bwMode="auto">
            <a:xfrm>
              <a:off x="3999" y="5042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383"/>
            <p:cNvSpPr>
              <a:spLocks/>
            </p:cNvSpPr>
            <p:nvPr/>
          </p:nvSpPr>
          <p:spPr bwMode="auto">
            <a:xfrm>
              <a:off x="3999" y="5042"/>
              <a:ext cx="152" cy="94"/>
            </a:xfrm>
            <a:custGeom>
              <a:avLst/>
              <a:gdLst>
                <a:gd name="T0" fmla="*/ 0 w 1180"/>
                <a:gd name="T1" fmla="*/ 52 h 512"/>
                <a:gd name="T2" fmla="*/ 52 w 1180"/>
                <a:gd name="T3" fmla="*/ 0 h 512"/>
                <a:gd name="T4" fmla="*/ 1129 w 1180"/>
                <a:gd name="T5" fmla="*/ 0 h 512"/>
                <a:gd name="T6" fmla="*/ 1180 w 1180"/>
                <a:gd name="T7" fmla="*/ 52 h 512"/>
                <a:gd name="T8" fmla="*/ 1180 w 1180"/>
                <a:gd name="T9" fmla="*/ 461 h 512"/>
                <a:gd name="T10" fmla="*/ 1129 w 1180"/>
                <a:gd name="T11" fmla="*/ 512 h 512"/>
                <a:gd name="T12" fmla="*/ 52 w 1180"/>
                <a:gd name="T13" fmla="*/ 512 h 512"/>
                <a:gd name="T14" fmla="*/ 0 w 1180"/>
                <a:gd name="T15" fmla="*/ 461 h 512"/>
                <a:gd name="T16" fmla="*/ 0 w 1180"/>
                <a:gd name="T17" fmla="*/ 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0" h="512">
                  <a:moveTo>
                    <a:pt x="0" y="52"/>
                  </a:moveTo>
                  <a:cubicBezTo>
                    <a:pt x="0" y="23"/>
                    <a:pt x="23" y="0"/>
                    <a:pt x="52" y="0"/>
                  </a:cubicBezTo>
                  <a:lnTo>
                    <a:pt x="1129" y="0"/>
                  </a:lnTo>
                  <a:cubicBezTo>
                    <a:pt x="1158" y="0"/>
                    <a:pt x="1180" y="23"/>
                    <a:pt x="1180" y="52"/>
                  </a:cubicBezTo>
                  <a:lnTo>
                    <a:pt x="1180" y="461"/>
                  </a:lnTo>
                  <a:cubicBezTo>
                    <a:pt x="1180" y="490"/>
                    <a:pt x="1158" y="512"/>
                    <a:pt x="1129" y="512"/>
                  </a:cubicBezTo>
                  <a:lnTo>
                    <a:pt x="52" y="512"/>
                  </a:lnTo>
                  <a:cubicBezTo>
                    <a:pt x="23" y="512"/>
                    <a:pt x="0" y="490"/>
                    <a:pt x="0" y="461"/>
                  </a:cubicBezTo>
                  <a:lnTo>
                    <a:pt x="0" y="52"/>
                  </a:lnTo>
                  <a:close/>
                </a:path>
              </a:pathLst>
            </a:custGeom>
            <a:noFill/>
            <a:ln w="3175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Rectangle 384"/>
            <p:cNvSpPr>
              <a:spLocks noChangeArrowheads="1"/>
            </p:cNvSpPr>
            <p:nvPr/>
          </p:nvSpPr>
          <p:spPr bwMode="auto">
            <a:xfrm>
              <a:off x="4064" y="5062"/>
              <a:ext cx="4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1" u="none" strike="noStrike" cap="none" normalizeH="0" baseline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Freeform 385"/>
            <p:cNvSpPr>
              <a:spLocks/>
            </p:cNvSpPr>
            <p:nvPr/>
          </p:nvSpPr>
          <p:spPr bwMode="auto">
            <a:xfrm>
              <a:off x="3533" y="5451"/>
              <a:ext cx="61" cy="87"/>
            </a:xfrm>
            <a:custGeom>
              <a:avLst/>
              <a:gdLst>
                <a:gd name="T0" fmla="*/ 0 w 472"/>
                <a:gd name="T1" fmla="*/ 48 h 472"/>
                <a:gd name="T2" fmla="*/ 48 w 472"/>
                <a:gd name="T3" fmla="*/ 0 h 472"/>
                <a:gd name="T4" fmla="*/ 425 w 472"/>
                <a:gd name="T5" fmla="*/ 0 h 472"/>
                <a:gd name="T6" fmla="*/ 472 w 472"/>
                <a:gd name="T7" fmla="*/ 48 h 472"/>
                <a:gd name="T8" fmla="*/ 472 w 472"/>
                <a:gd name="T9" fmla="*/ 425 h 472"/>
                <a:gd name="T10" fmla="*/ 425 w 472"/>
                <a:gd name="T11" fmla="*/ 472 h 472"/>
                <a:gd name="T12" fmla="*/ 48 w 472"/>
                <a:gd name="T13" fmla="*/ 472 h 472"/>
                <a:gd name="T14" fmla="*/ 0 w 472"/>
                <a:gd name="T15" fmla="*/ 425 h 472"/>
                <a:gd name="T16" fmla="*/ 0 w 472"/>
                <a:gd name="T17" fmla="*/ 4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2" h="472">
                  <a:moveTo>
                    <a:pt x="0" y="48"/>
                  </a:moveTo>
                  <a:cubicBezTo>
                    <a:pt x="0" y="22"/>
                    <a:pt x="22" y="0"/>
                    <a:pt x="48" y="0"/>
                  </a:cubicBezTo>
                  <a:lnTo>
                    <a:pt x="425" y="0"/>
                  </a:lnTo>
                  <a:cubicBezTo>
                    <a:pt x="451" y="0"/>
                    <a:pt x="472" y="22"/>
                    <a:pt x="472" y="48"/>
                  </a:cubicBezTo>
                  <a:lnTo>
                    <a:pt x="472" y="425"/>
                  </a:lnTo>
                  <a:cubicBezTo>
                    <a:pt x="472" y="451"/>
                    <a:pt x="451" y="472"/>
                    <a:pt x="425" y="472"/>
                  </a:cubicBezTo>
                  <a:lnTo>
                    <a:pt x="48" y="472"/>
                  </a:lnTo>
                  <a:cubicBezTo>
                    <a:pt x="22" y="472"/>
                    <a:pt x="0" y="451"/>
                    <a:pt x="0" y="42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C3D69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Rectangle 388"/>
            <p:cNvSpPr>
              <a:spLocks noChangeArrowheads="1"/>
            </p:cNvSpPr>
            <p:nvPr/>
          </p:nvSpPr>
          <p:spPr bwMode="auto">
            <a:xfrm>
              <a:off x="2948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Rectangle 389"/>
            <p:cNvSpPr>
              <a:spLocks noChangeArrowheads="1"/>
            </p:cNvSpPr>
            <p:nvPr/>
          </p:nvSpPr>
          <p:spPr bwMode="auto">
            <a:xfrm>
              <a:off x="3610" y="5462"/>
              <a:ext cx="45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상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" name="Rectangle 390"/>
            <p:cNvSpPr>
              <a:spLocks noChangeArrowheads="1"/>
            </p:cNvSpPr>
            <p:nvPr/>
          </p:nvSpPr>
          <p:spPr bwMode="auto">
            <a:xfrm>
              <a:off x="3004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1" name="Freeform 391"/>
            <p:cNvSpPr>
              <a:spLocks/>
            </p:cNvSpPr>
            <p:nvPr/>
          </p:nvSpPr>
          <p:spPr bwMode="auto">
            <a:xfrm>
              <a:off x="3722" y="5451"/>
              <a:ext cx="61" cy="87"/>
            </a:xfrm>
            <a:custGeom>
              <a:avLst/>
              <a:gdLst>
                <a:gd name="T0" fmla="*/ 0 w 476"/>
                <a:gd name="T1" fmla="*/ 48 h 472"/>
                <a:gd name="T2" fmla="*/ 48 w 476"/>
                <a:gd name="T3" fmla="*/ 0 h 472"/>
                <a:gd name="T4" fmla="*/ 429 w 476"/>
                <a:gd name="T5" fmla="*/ 0 h 472"/>
                <a:gd name="T6" fmla="*/ 476 w 476"/>
                <a:gd name="T7" fmla="*/ 48 h 472"/>
                <a:gd name="T8" fmla="*/ 476 w 476"/>
                <a:gd name="T9" fmla="*/ 425 h 472"/>
                <a:gd name="T10" fmla="*/ 429 w 476"/>
                <a:gd name="T11" fmla="*/ 472 h 472"/>
                <a:gd name="T12" fmla="*/ 48 w 476"/>
                <a:gd name="T13" fmla="*/ 472 h 472"/>
                <a:gd name="T14" fmla="*/ 0 w 476"/>
                <a:gd name="T15" fmla="*/ 425 h 472"/>
                <a:gd name="T16" fmla="*/ 0 w 476"/>
                <a:gd name="T17" fmla="*/ 4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6" h="472">
                  <a:moveTo>
                    <a:pt x="0" y="48"/>
                  </a:moveTo>
                  <a:cubicBezTo>
                    <a:pt x="0" y="22"/>
                    <a:pt x="22" y="0"/>
                    <a:pt x="48" y="0"/>
                  </a:cubicBezTo>
                  <a:lnTo>
                    <a:pt x="429" y="0"/>
                  </a:lnTo>
                  <a:cubicBezTo>
                    <a:pt x="455" y="0"/>
                    <a:pt x="476" y="22"/>
                    <a:pt x="476" y="48"/>
                  </a:cubicBezTo>
                  <a:lnTo>
                    <a:pt x="476" y="425"/>
                  </a:lnTo>
                  <a:cubicBezTo>
                    <a:pt x="476" y="451"/>
                    <a:pt x="455" y="472"/>
                    <a:pt x="429" y="472"/>
                  </a:cubicBezTo>
                  <a:lnTo>
                    <a:pt x="48" y="472"/>
                  </a:lnTo>
                  <a:cubicBezTo>
                    <a:pt x="22" y="472"/>
                    <a:pt x="0" y="451"/>
                    <a:pt x="0" y="42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Rectangle 394"/>
            <p:cNvSpPr>
              <a:spLocks noChangeArrowheads="1"/>
            </p:cNvSpPr>
            <p:nvPr/>
          </p:nvSpPr>
          <p:spPr bwMode="auto">
            <a:xfrm>
              <a:off x="3290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Rectangle 395"/>
            <p:cNvSpPr>
              <a:spLocks noChangeArrowheads="1"/>
            </p:cNvSpPr>
            <p:nvPr/>
          </p:nvSpPr>
          <p:spPr bwMode="auto">
            <a:xfrm>
              <a:off x="3799" y="5463"/>
              <a:ext cx="53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중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6" name="Rectangle 396"/>
            <p:cNvSpPr>
              <a:spLocks noChangeArrowheads="1"/>
            </p:cNvSpPr>
            <p:nvPr/>
          </p:nvSpPr>
          <p:spPr bwMode="auto">
            <a:xfrm>
              <a:off x="3346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7" name="Freeform 397"/>
            <p:cNvSpPr>
              <a:spLocks/>
            </p:cNvSpPr>
            <p:nvPr/>
          </p:nvSpPr>
          <p:spPr bwMode="auto">
            <a:xfrm>
              <a:off x="3929" y="5445"/>
              <a:ext cx="61" cy="87"/>
            </a:xfrm>
            <a:custGeom>
              <a:avLst/>
              <a:gdLst>
                <a:gd name="T0" fmla="*/ 0 w 472"/>
                <a:gd name="T1" fmla="*/ 48 h 472"/>
                <a:gd name="T2" fmla="*/ 48 w 472"/>
                <a:gd name="T3" fmla="*/ 0 h 472"/>
                <a:gd name="T4" fmla="*/ 425 w 472"/>
                <a:gd name="T5" fmla="*/ 0 h 472"/>
                <a:gd name="T6" fmla="*/ 472 w 472"/>
                <a:gd name="T7" fmla="*/ 48 h 472"/>
                <a:gd name="T8" fmla="*/ 472 w 472"/>
                <a:gd name="T9" fmla="*/ 425 h 472"/>
                <a:gd name="T10" fmla="*/ 425 w 472"/>
                <a:gd name="T11" fmla="*/ 472 h 472"/>
                <a:gd name="T12" fmla="*/ 48 w 472"/>
                <a:gd name="T13" fmla="*/ 472 h 472"/>
                <a:gd name="T14" fmla="*/ 0 w 472"/>
                <a:gd name="T15" fmla="*/ 425 h 472"/>
                <a:gd name="T16" fmla="*/ 0 w 472"/>
                <a:gd name="T17" fmla="*/ 4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2" h="472">
                  <a:moveTo>
                    <a:pt x="0" y="48"/>
                  </a:moveTo>
                  <a:cubicBezTo>
                    <a:pt x="0" y="22"/>
                    <a:pt x="22" y="0"/>
                    <a:pt x="48" y="0"/>
                  </a:cubicBezTo>
                  <a:lnTo>
                    <a:pt x="425" y="0"/>
                  </a:lnTo>
                  <a:cubicBezTo>
                    <a:pt x="451" y="0"/>
                    <a:pt x="472" y="22"/>
                    <a:pt x="472" y="48"/>
                  </a:cubicBezTo>
                  <a:lnTo>
                    <a:pt x="472" y="425"/>
                  </a:lnTo>
                  <a:cubicBezTo>
                    <a:pt x="472" y="451"/>
                    <a:pt x="451" y="472"/>
                    <a:pt x="425" y="472"/>
                  </a:cubicBezTo>
                  <a:lnTo>
                    <a:pt x="48" y="472"/>
                  </a:lnTo>
                  <a:cubicBezTo>
                    <a:pt x="22" y="472"/>
                    <a:pt x="0" y="451"/>
                    <a:pt x="0" y="42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B3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Rectangle 400"/>
            <p:cNvSpPr>
              <a:spLocks noChangeArrowheads="1"/>
            </p:cNvSpPr>
            <p:nvPr/>
          </p:nvSpPr>
          <p:spPr bwMode="auto">
            <a:xfrm>
              <a:off x="3627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401"/>
            <p:cNvSpPr>
              <a:spLocks noChangeArrowheads="1"/>
            </p:cNvSpPr>
            <p:nvPr/>
          </p:nvSpPr>
          <p:spPr bwMode="auto">
            <a:xfrm>
              <a:off x="4006" y="5449"/>
              <a:ext cx="57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나눔고딕" panose="020B0600000101010101" charset="-127"/>
                  <a:ea typeface="나눔고딕" panose="020B0600000101010101" charset="-127"/>
                </a:rPr>
                <a:t>하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Rectangle 402"/>
            <p:cNvSpPr>
              <a:spLocks noChangeArrowheads="1"/>
            </p:cNvSpPr>
            <p:nvPr/>
          </p:nvSpPr>
          <p:spPr bwMode="auto">
            <a:xfrm>
              <a:off x="3683" y="543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33" name="TextBox 432"/>
          <p:cNvSpPr txBox="1"/>
          <p:nvPr/>
        </p:nvSpPr>
        <p:spPr>
          <a:xfrm rot="19606841">
            <a:off x="4587866" y="5930233"/>
            <a:ext cx="1955800" cy="461665"/>
          </a:xfrm>
          <a:prstGeom prst="rect">
            <a:avLst/>
          </a:prstGeom>
          <a:noFill/>
          <a:ln w="222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</a:rPr>
              <a:t>illustration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230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gray">
          <a:xfrm>
            <a:off x="0" y="1851380"/>
            <a:ext cx="6858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6050">
              <a:lnSpc>
                <a:spcPct val="150000"/>
              </a:lnSpc>
              <a:spcAft>
                <a:spcPts val="433"/>
              </a:spcAft>
              <a:buSzPct val="100000"/>
            </a:pP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다양한 운영환경에서 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U2L  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프로젝트 수행을 통한 경험과 노하우가 결집된 마이그레이션  방법론과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자동화  </a:t>
            </a:r>
            <a:r>
              <a:rPr lang="ko-KR" altLang="en-US" sz="1400" b="1" dirty="0" err="1" smtClean="0">
                <a:solidFill>
                  <a:schemeClr val="tx2"/>
                </a:solidFill>
                <a:cs typeface="HP Simplified" pitchFamily="34" charset="0"/>
              </a:rPr>
              <a:t>솔루션를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 활용하여 이슈에 대한 유연한 대응과 소요 시간 및 투입 인력 절감 등 높은 효율성과 안정성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  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보장합니다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.</a:t>
            </a:r>
            <a:endParaRPr lang="en-US" sz="1400" b="1" dirty="0">
              <a:solidFill>
                <a:schemeClr val="tx2"/>
              </a:solidFill>
              <a:cs typeface="HP Simplifie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7792" y="680305"/>
            <a:ext cx="4312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어플리케이션 마이그레이션</a:t>
            </a:r>
            <a:r>
              <a:rPr lang="en-US" altLang="ko-KR" sz="2400" dirty="0" smtClean="0"/>
              <a:t>(Application Migration)</a:t>
            </a:r>
            <a:endParaRPr lang="ko-KR" altLang="en-US" sz="2400" dirty="0"/>
          </a:p>
        </p:txBody>
      </p:sp>
      <p:sp>
        <p:nvSpPr>
          <p:cNvPr id="53" name="자유형 344"/>
          <p:cNvSpPr/>
          <p:nvPr/>
        </p:nvSpPr>
        <p:spPr>
          <a:xfrm>
            <a:off x="1058939" y="3881901"/>
            <a:ext cx="823199" cy="1124582"/>
          </a:xfrm>
          <a:custGeom>
            <a:avLst/>
            <a:gdLst>
              <a:gd name="connsiteX0" fmla="*/ 0 w 128587"/>
              <a:gd name="connsiteY0" fmla="*/ 0 h 597694"/>
              <a:gd name="connsiteX1" fmla="*/ 128587 w 128587"/>
              <a:gd name="connsiteY1" fmla="*/ 0 h 597694"/>
              <a:gd name="connsiteX2" fmla="*/ 128587 w 128587"/>
              <a:gd name="connsiteY2" fmla="*/ 597694 h 597694"/>
              <a:gd name="connsiteX3" fmla="*/ 0 w 128587"/>
              <a:gd name="connsiteY3" fmla="*/ 597694 h 59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87" h="597694">
                <a:moveTo>
                  <a:pt x="0" y="0"/>
                </a:moveTo>
                <a:lnTo>
                  <a:pt x="128587" y="0"/>
                </a:lnTo>
                <a:lnTo>
                  <a:pt x="128587" y="597694"/>
                </a:lnTo>
                <a:lnTo>
                  <a:pt x="0" y="597694"/>
                </a:lnTo>
              </a:path>
            </a:pathLst>
          </a:cu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1" i="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4" name="자유형 344"/>
          <p:cNvSpPr/>
          <p:nvPr/>
        </p:nvSpPr>
        <p:spPr>
          <a:xfrm>
            <a:off x="955943" y="3611871"/>
            <a:ext cx="926195" cy="270030"/>
          </a:xfrm>
          <a:custGeom>
            <a:avLst/>
            <a:gdLst>
              <a:gd name="connsiteX0" fmla="*/ 0 w 128587"/>
              <a:gd name="connsiteY0" fmla="*/ 0 h 597694"/>
              <a:gd name="connsiteX1" fmla="*/ 128587 w 128587"/>
              <a:gd name="connsiteY1" fmla="*/ 0 h 597694"/>
              <a:gd name="connsiteX2" fmla="*/ 128587 w 128587"/>
              <a:gd name="connsiteY2" fmla="*/ 597694 h 597694"/>
              <a:gd name="connsiteX3" fmla="*/ 0 w 128587"/>
              <a:gd name="connsiteY3" fmla="*/ 597694 h 59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87" h="597694">
                <a:moveTo>
                  <a:pt x="0" y="0"/>
                </a:moveTo>
                <a:lnTo>
                  <a:pt x="128587" y="0"/>
                </a:lnTo>
                <a:lnTo>
                  <a:pt x="128587" y="597694"/>
                </a:lnTo>
                <a:lnTo>
                  <a:pt x="0" y="597694"/>
                </a:lnTo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유닉스</a:t>
            </a:r>
            <a:r>
              <a:rPr kumimoji="0" lang="en-US" altLang="ko-KR" sz="105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0" lang="ko-KR" alt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운영</a:t>
            </a:r>
            <a:r>
              <a:rPr kumimoji="0" lang="en-US" altLang="ko-KR" sz="105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  <a:endParaRPr kumimoji="0" lang="ko-KR" altLang="en-US" sz="1050" b="1" i="0" u="none" strike="noStrike" kern="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55" name="Picture 8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1019" y="3971911"/>
            <a:ext cx="560422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6" name="직사각형 55"/>
          <p:cNvSpPr/>
          <p:nvPr/>
        </p:nvSpPr>
        <p:spPr bwMode="ltGray">
          <a:xfrm>
            <a:off x="2718699" y="3881334"/>
            <a:ext cx="1152479" cy="11251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ko-KR" altLang="en-US" sz="1050" b="1" kern="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 bwMode="ltGray">
          <a:xfrm>
            <a:off x="2718699" y="3611304"/>
            <a:ext cx="1152479" cy="26946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리눅스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전환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  <a:endParaRPr lang="ko-KR" altLang="en-US" sz="1050" b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897438" y="4376956"/>
            <a:ext cx="82310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77742" y="4027252"/>
            <a:ext cx="69689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전환 대상 소스 이관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17485" y="4409795"/>
            <a:ext cx="69025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자동 전환 도구 실행</a:t>
            </a:r>
          </a:p>
        </p:txBody>
      </p:sp>
      <p:sp>
        <p:nvSpPr>
          <p:cNvPr id="61" name="직사각형 60"/>
          <p:cNvSpPr/>
          <p:nvPr/>
        </p:nvSpPr>
        <p:spPr bwMode="ltGray">
          <a:xfrm>
            <a:off x="4604171" y="3881334"/>
            <a:ext cx="1152479" cy="11251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ko-KR" altLang="en-US" sz="1050" b="1" kern="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 bwMode="ltGray">
          <a:xfrm>
            <a:off x="4604171" y="3611304"/>
            <a:ext cx="1152479" cy="26946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리눅스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전환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  <a:endParaRPr lang="ko-KR" altLang="en-US" sz="1050" b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77884" y="4240307"/>
            <a:ext cx="750227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자동 전환 소스 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생성</a:t>
            </a: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845319" y="4331951"/>
            <a:ext cx="82310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44413" y="5238503"/>
            <a:ext cx="103172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컴파일 수행 및 수정 보완</a:t>
            </a:r>
          </a:p>
        </p:txBody>
      </p:sp>
      <p:sp>
        <p:nvSpPr>
          <p:cNvPr id="66" name="직사각형 65"/>
          <p:cNvSpPr/>
          <p:nvPr/>
        </p:nvSpPr>
        <p:spPr bwMode="ltGray">
          <a:xfrm>
            <a:off x="4325405" y="5997136"/>
            <a:ext cx="1152479" cy="11251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ko-KR" altLang="en-US" sz="1050" b="1" kern="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 bwMode="ltGray">
          <a:xfrm>
            <a:off x="4325405" y="5727106"/>
            <a:ext cx="1152479" cy="26946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리눅스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(</a:t>
            </a:r>
            <a:r>
              <a:rPr lang="ko-KR" altLang="en-US" sz="1050" b="1" kern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전환</a:t>
            </a:r>
            <a:r>
              <a:rPr lang="en-US" altLang="ko-KR" sz="1050" b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)</a:t>
            </a:r>
            <a:endParaRPr lang="ko-KR" altLang="en-US" sz="1050" b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4901644" y="5097036"/>
            <a:ext cx="0" cy="5400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325405" y="7162917"/>
            <a:ext cx="1280868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수동 전환 소스 생성 및 변경 이력 기록</a:t>
            </a:r>
          </a:p>
        </p:txBody>
      </p:sp>
      <p:sp>
        <p:nvSpPr>
          <p:cNvPr id="70" name="직사각형 69"/>
          <p:cNvSpPr/>
          <p:nvPr/>
        </p:nvSpPr>
        <p:spPr bwMode="ltGray">
          <a:xfrm>
            <a:off x="2061606" y="5997136"/>
            <a:ext cx="1152479" cy="1125125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ko-KR" altLang="en-US" sz="1050" b="1" kern="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 bwMode="ltGray">
          <a:xfrm>
            <a:off x="2061606" y="5727106"/>
            <a:ext cx="1152479" cy="269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5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리눅스</a:t>
            </a:r>
            <a:r>
              <a:rPr lang="en-US" altLang="ko-KR" sz="10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50" b="1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</a:t>
            </a:r>
            <a:r>
              <a:rPr lang="en-US" altLang="ko-KR" sz="10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105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H="1">
            <a:off x="3378725" y="6357176"/>
            <a:ext cx="823199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77743" y="7191669"/>
            <a:ext cx="1278274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적</a:t>
            </a:r>
            <a:r>
              <a:rPr lang="ko-KR" altLang="en-US" sz="1100" dirty="0">
                <a:latin typeface="+mn-ea"/>
              </a:rPr>
              <a:t>용</a:t>
            </a:r>
            <a:r>
              <a:rPr lang="ko-KR" altLang="en-US" sz="1100" dirty="0" smtClean="0">
                <a:latin typeface="+mn-ea"/>
              </a:rPr>
              <a:t> 대상 소스 배포</a:t>
            </a:r>
          </a:p>
        </p:txBody>
      </p:sp>
      <p:pic>
        <p:nvPicPr>
          <p:cNvPr id="74" name="Picture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96966" y="6627206"/>
            <a:ext cx="365477" cy="39961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75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6788" y="6627206"/>
            <a:ext cx="406637" cy="44462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76" name="TextBox 75"/>
          <p:cNvSpPr txBox="1"/>
          <p:nvPr/>
        </p:nvSpPr>
        <p:spPr>
          <a:xfrm>
            <a:off x="3788549" y="4002149"/>
            <a:ext cx="934256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100" dirty="0" smtClean="0">
                <a:latin typeface="+mn-ea"/>
              </a:rPr>
              <a:t>변경 또는 신규 여부 확인</a:t>
            </a:r>
          </a:p>
        </p:txBody>
      </p:sp>
      <p:pic>
        <p:nvPicPr>
          <p:cNvPr id="77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9151" y="4483653"/>
            <a:ext cx="406866" cy="444874"/>
          </a:xfrm>
          <a:prstGeom prst="rect">
            <a:avLst/>
          </a:prstGeom>
          <a:ln>
            <a:noFill/>
          </a:ln>
        </p:spPr>
      </p:pic>
      <p:pic>
        <p:nvPicPr>
          <p:cNvPr id="78" name="Picture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1186" y="4141676"/>
            <a:ext cx="455522" cy="498075"/>
          </a:xfrm>
          <a:prstGeom prst="rect">
            <a:avLst/>
          </a:prstGeom>
          <a:ln>
            <a:noFill/>
          </a:ln>
        </p:spPr>
      </p:pic>
      <p:pic>
        <p:nvPicPr>
          <p:cNvPr id="79" name="Picture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9640" y="6052532"/>
            <a:ext cx="313604" cy="342900"/>
          </a:xfrm>
          <a:prstGeom prst="rect">
            <a:avLst/>
          </a:prstGeom>
          <a:ln>
            <a:noFill/>
          </a:ln>
        </p:spPr>
      </p:pic>
      <p:pic>
        <p:nvPicPr>
          <p:cNvPr id="80" name="Picture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3883" y="6256507"/>
            <a:ext cx="455522" cy="498075"/>
          </a:xfrm>
          <a:prstGeom prst="rect">
            <a:avLst/>
          </a:prstGeom>
          <a:ln>
            <a:noFill/>
          </a:ln>
        </p:spPr>
      </p:pic>
      <p:pic>
        <p:nvPicPr>
          <p:cNvPr id="81" name="Picture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96319" y="6224825"/>
            <a:ext cx="471033" cy="515035"/>
          </a:xfrm>
          <a:prstGeom prst="rect">
            <a:avLst/>
          </a:prstGeom>
          <a:ln>
            <a:noFill/>
          </a:ln>
        </p:spPr>
      </p:pic>
      <p:sp>
        <p:nvSpPr>
          <p:cNvPr id="82" name="타원 81"/>
          <p:cNvSpPr/>
          <p:nvPr/>
        </p:nvSpPr>
        <p:spPr bwMode="ltGray">
          <a:xfrm>
            <a:off x="1727001" y="4082709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en-US" sz="1000" i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3" name="타원 82"/>
          <p:cNvSpPr/>
          <p:nvPr/>
        </p:nvSpPr>
        <p:spPr bwMode="ltGray">
          <a:xfrm>
            <a:off x="3445212" y="4069541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en-US" sz="1000" i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4" name="타원 83"/>
          <p:cNvSpPr/>
          <p:nvPr/>
        </p:nvSpPr>
        <p:spPr bwMode="ltGray">
          <a:xfrm>
            <a:off x="3396932" y="4627984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en-US" sz="1000" i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5" name="타원 84"/>
          <p:cNvSpPr/>
          <p:nvPr/>
        </p:nvSpPr>
        <p:spPr bwMode="ltGray">
          <a:xfrm>
            <a:off x="5441651" y="4568435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86" name="타원 85"/>
          <p:cNvSpPr/>
          <p:nvPr/>
        </p:nvSpPr>
        <p:spPr bwMode="ltGray">
          <a:xfrm>
            <a:off x="4947174" y="5252375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en-US" sz="1000" i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7" name="타원 86"/>
          <p:cNvSpPr/>
          <p:nvPr/>
        </p:nvSpPr>
        <p:spPr bwMode="ltGray">
          <a:xfrm>
            <a:off x="4550605" y="6866063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</a:p>
        </p:txBody>
      </p:sp>
      <p:sp>
        <p:nvSpPr>
          <p:cNvPr id="88" name="타원 87"/>
          <p:cNvSpPr/>
          <p:nvPr/>
        </p:nvSpPr>
        <p:spPr bwMode="ltGray">
          <a:xfrm>
            <a:off x="2320348" y="6857102"/>
            <a:ext cx="164622" cy="180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" i="1" kern="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en-US" sz="1000" i="1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6527" y="228945"/>
            <a:ext cx="1224560" cy="1533759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2476590" y="8097618"/>
            <a:ext cx="2260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마이그레이션 전환 절차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22682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385"/>
          <p:cNvSpPr txBox="1"/>
          <p:nvPr/>
        </p:nvSpPr>
        <p:spPr>
          <a:xfrm>
            <a:off x="1710881" y="1127521"/>
            <a:ext cx="4678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n-ea"/>
              </a:rPr>
              <a:t>어플리케이션 전환 솔루션</a:t>
            </a:r>
            <a:endParaRPr lang="en-US" altLang="ko-KR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(</a:t>
            </a:r>
            <a:r>
              <a:rPr lang="en-US" altLang="ko-KR" sz="2400" dirty="0" err="1" smtClean="0">
                <a:latin typeface="+mn-ea"/>
              </a:rPr>
              <a:t>AppSmart</a:t>
            </a:r>
            <a:r>
              <a:rPr lang="en-US" altLang="ko-KR" sz="2400" dirty="0" smtClean="0">
                <a:latin typeface="+mn-ea"/>
              </a:rPr>
              <a:t> Works)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3509" y="3927648"/>
            <a:ext cx="6370982" cy="2604096"/>
            <a:chOff x="268357" y="3348510"/>
            <a:chExt cx="6370982" cy="2604096"/>
          </a:xfrm>
        </p:grpSpPr>
        <p:sp>
          <p:nvSpPr>
            <p:cNvPr id="388" name="AutoShape 78"/>
            <p:cNvSpPr>
              <a:spLocks noChangeArrowheads="1"/>
            </p:cNvSpPr>
            <p:nvPr/>
          </p:nvSpPr>
          <p:spPr bwMode="auto">
            <a:xfrm>
              <a:off x="5207994" y="4138191"/>
              <a:ext cx="411545" cy="704850"/>
            </a:xfrm>
            <a:prstGeom prst="rightArrow">
              <a:avLst>
                <a:gd name="adj1" fmla="val 62167"/>
                <a:gd name="adj2" fmla="val 40463"/>
              </a:avLst>
            </a:prstGeom>
            <a:gradFill rotWithShape="0">
              <a:gsLst>
                <a:gs pos="0">
                  <a:srgbClr val="66FFFF"/>
                </a:gs>
                <a:gs pos="100000">
                  <a:srgbClr val="000080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89" name="AutoShape 79"/>
            <p:cNvSpPr>
              <a:spLocks noChangeArrowheads="1"/>
            </p:cNvSpPr>
            <p:nvPr/>
          </p:nvSpPr>
          <p:spPr bwMode="auto">
            <a:xfrm>
              <a:off x="1170674" y="4106292"/>
              <a:ext cx="412645" cy="704850"/>
            </a:xfrm>
            <a:prstGeom prst="rightArrow">
              <a:avLst>
                <a:gd name="adj1" fmla="val 62167"/>
                <a:gd name="adj2" fmla="val 40463"/>
              </a:avLst>
            </a:prstGeom>
            <a:gradFill rotWithShape="0">
              <a:gsLst>
                <a:gs pos="0">
                  <a:srgbClr val="66FFFF"/>
                </a:gs>
                <a:gs pos="100000">
                  <a:srgbClr val="000080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90" name="AutoShape 82"/>
            <p:cNvSpPr>
              <a:spLocks noChangeArrowheads="1"/>
            </p:cNvSpPr>
            <p:nvPr/>
          </p:nvSpPr>
          <p:spPr bwMode="auto">
            <a:xfrm>
              <a:off x="1598724" y="3348510"/>
              <a:ext cx="3771026" cy="333375"/>
            </a:xfrm>
            <a:prstGeom prst="roundRect">
              <a:avLst>
                <a:gd name="adj" fmla="val 18606"/>
              </a:avLst>
            </a:prstGeom>
            <a:noFill/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defTabSz="762000"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kumimoji="1" lang="en-US" altLang="ko-KR" sz="1000" b="1" i="1" dirty="0" smtClean="0">
                  <a:solidFill>
                    <a:srgbClr val="FF0000"/>
                  </a:solidFill>
                  <a:latin typeface="+mn-ea"/>
                </a:rPr>
                <a:t>App Smart Works  </a:t>
              </a:r>
              <a:r>
                <a:rPr kumimoji="1" lang="en-US" altLang="ko-KR" sz="1000" b="1" dirty="0">
                  <a:solidFill>
                    <a:srgbClr val="000000"/>
                  </a:solidFill>
                  <a:latin typeface="+mn-ea"/>
                </a:rPr>
                <a:t>Framework Functional Architecture</a:t>
              </a:r>
              <a:r>
                <a:rPr kumimoji="1" lang="ko-KR" altLang="en-US" sz="10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</p:txBody>
        </p:sp>
        <p:sp>
          <p:nvSpPr>
            <p:cNvPr id="391" name="AutoShape 83"/>
            <p:cNvSpPr>
              <a:spLocks noChangeArrowheads="1"/>
            </p:cNvSpPr>
            <p:nvPr/>
          </p:nvSpPr>
          <p:spPr bwMode="auto">
            <a:xfrm>
              <a:off x="1598724" y="4867184"/>
              <a:ext cx="3771026" cy="333375"/>
            </a:xfrm>
            <a:prstGeom prst="roundRect">
              <a:avLst>
                <a:gd name="adj" fmla="val 1860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defTabSz="762000"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+mn-ea"/>
                </a:rPr>
                <a:t>Source Parsing</a:t>
              </a:r>
              <a:r>
                <a:rPr kumimoji="1" lang="en-US" altLang="ko-KR" sz="900" b="1" dirty="0" smtClean="0">
                  <a:solidFill>
                    <a:srgbClr val="000000"/>
                  </a:solidFill>
                  <a:latin typeface="+mn-ea"/>
                </a:rPr>
                <a:t>/ </a:t>
              </a:r>
              <a:r>
                <a:rPr kumimoji="1" lang="en-US" altLang="ko-KR" sz="900" b="1" dirty="0">
                  <a:solidFill>
                    <a:srgbClr val="000000"/>
                  </a:solidFill>
                  <a:latin typeface="+mn-ea"/>
                </a:rPr>
                <a:t>Validation Check/ </a:t>
              </a:r>
              <a:r>
                <a:rPr lang="en-US" altLang="ko-KR" sz="900" b="1" dirty="0" smtClean="0">
                  <a:solidFill>
                    <a:srgbClr val="000000"/>
                  </a:solidFill>
                  <a:latin typeface="+mn-ea"/>
                </a:rPr>
                <a:t>Code</a:t>
              </a:r>
              <a:r>
                <a:rPr kumimoji="1" lang="en-US" altLang="ko-KR" sz="900" b="1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kumimoji="1" lang="en-US" altLang="ko-KR" sz="900" b="1" dirty="0">
                  <a:solidFill>
                    <a:srgbClr val="000000"/>
                  </a:solidFill>
                  <a:latin typeface="+mn-ea"/>
                </a:rPr>
                <a:t>Handling/ </a:t>
              </a:r>
              <a:r>
                <a:rPr lang="en-US" altLang="ko-KR" sz="900" b="1" dirty="0" smtClean="0">
                  <a:solidFill>
                    <a:srgbClr val="000000"/>
                  </a:solidFill>
                  <a:latin typeface="+mn-ea"/>
                </a:rPr>
                <a:t>Code</a:t>
              </a:r>
              <a:r>
                <a:rPr kumimoji="1" lang="en-US" altLang="ko-KR" sz="900" b="1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900" b="1" dirty="0" smtClean="0">
                  <a:solidFill>
                    <a:srgbClr val="000000"/>
                  </a:solidFill>
                  <a:latin typeface="+mn-ea"/>
                </a:rPr>
                <a:t>Converting</a:t>
              </a:r>
              <a:endParaRPr kumimoji="1" lang="en-US" altLang="ko-KR" sz="900" b="1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2" name="AutoShape 84"/>
            <p:cNvSpPr>
              <a:spLocks noChangeArrowheads="1"/>
            </p:cNvSpPr>
            <p:nvPr/>
          </p:nvSpPr>
          <p:spPr bwMode="auto">
            <a:xfrm>
              <a:off x="1597624" y="3719357"/>
              <a:ext cx="890213" cy="1091785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+mn-ea"/>
                </a:rPr>
                <a:t>Parser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en-US" altLang="ko-KR" sz="800" b="1" dirty="0">
                  <a:solidFill>
                    <a:srgbClr val="000000"/>
                  </a:solidFill>
                  <a:latin typeface="+mn-ea"/>
                </a:rPr>
              </a:br>
              <a:r>
                <a:rPr kumimoji="1" lang="en-US" altLang="ko-KR" sz="800" b="1" dirty="0" smtClean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800" b="1" dirty="0" smtClean="0">
                  <a:solidFill>
                    <a:srgbClr val="000000"/>
                  </a:solidFill>
                  <a:latin typeface="+mn-ea"/>
                </a:rPr>
                <a:t>Syntax/Rule)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en-US" altLang="ko-KR" sz="800" b="1" dirty="0">
                  <a:solidFill>
                    <a:srgbClr val="000000"/>
                  </a:solidFill>
                  <a:latin typeface="+mn-ea"/>
                </a:rPr>
              </a:br>
              <a:endParaRPr kumimoji="1" lang="en-US" altLang="ko-KR" sz="800" b="1" dirty="0">
                <a:solidFill>
                  <a:srgbClr val="000000"/>
                </a:solidFill>
                <a:latin typeface="+mn-ea"/>
              </a:endParaRPr>
            </a:p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ko-KR" altLang="en-US" sz="800" b="1" dirty="0" smtClean="0">
                  <a:solidFill>
                    <a:srgbClr val="000000"/>
                  </a:solidFill>
                  <a:latin typeface="+mn-ea"/>
                </a:rPr>
                <a:t>소스</a:t>
              </a:r>
              <a:r>
                <a:rPr lang="ko-KR" altLang="en-US" sz="800" b="1" dirty="0" smtClean="0">
                  <a:solidFill>
                    <a:srgbClr val="000000"/>
                  </a:solidFill>
                  <a:latin typeface="+mn-ea"/>
                </a:rPr>
                <a:t>코드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+mn-ea"/>
                </a:rPr>
                <a:t>의</a:t>
              </a:r>
              <a:endParaRPr kumimoji="1" lang="ko-KR" altLang="en-US" sz="800" b="1" dirty="0">
                <a:solidFill>
                  <a:srgbClr val="000000"/>
                </a:solidFill>
                <a:latin typeface="+mn-ea"/>
              </a:endParaRPr>
            </a:p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ko-KR" altLang="en-US" sz="800" b="1" dirty="0">
                  <a:solidFill>
                    <a:srgbClr val="000000"/>
                  </a:solidFill>
                  <a:latin typeface="+mn-ea"/>
                </a:rPr>
                <a:t>추출과 </a:t>
              </a:r>
              <a:r>
                <a:rPr lang="ko-KR" altLang="en-US" sz="800" b="1" dirty="0" smtClean="0">
                  <a:solidFill>
                    <a:srgbClr val="000000"/>
                  </a:solidFill>
                  <a:latin typeface="+mn-ea"/>
                </a:rPr>
                <a:t>검사</a:t>
              </a:r>
              <a:endParaRPr lang="en-US" altLang="ko-KR" sz="800" b="1" dirty="0" smtClean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3" name="AutoShape 85"/>
            <p:cNvSpPr>
              <a:spLocks noChangeArrowheads="1"/>
            </p:cNvSpPr>
            <p:nvPr/>
          </p:nvSpPr>
          <p:spPr bwMode="auto">
            <a:xfrm>
              <a:off x="2568166" y="3729991"/>
              <a:ext cx="890213" cy="1081152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ko-KR" altLang="en-US" sz="900" b="1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+mn-ea"/>
                </a:rPr>
                <a:t>Fhnd</a:t>
              </a:r>
            </a:p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en-US" altLang="ko-KR" sz="800" b="1" dirty="0">
                  <a:solidFill>
                    <a:srgbClr val="000000"/>
                  </a:solidFill>
                  <a:latin typeface="+mn-ea"/>
                </a:rPr>
                <a:t>(File Handler)</a:t>
              </a:r>
              <a:br>
                <a:rPr kumimoji="1" lang="en-US" altLang="ko-KR" sz="800" b="1" dirty="0">
                  <a:solidFill>
                    <a:srgbClr val="000000"/>
                  </a:solidFill>
                  <a:latin typeface="+mn-ea"/>
                </a:rPr>
              </a:br>
              <a:endParaRPr kumimoji="1" lang="en-US" altLang="ko-KR" sz="800" b="1" dirty="0">
                <a:solidFill>
                  <a:srgbClr val="000000"/>
                </a:solidFill>
                <a:latin typeface="+mn-ea"/>
              </a:endParaRPr>
            </a:p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ko-KR" altLang="en-US" sz="800" b="1" dirty="0" smtClean="0">
                  <a:solidFill>
                    <a:srgbClr val="000000"/>
                  </a:solidFill>
                  <a:latin typeface="+mn-ea"/>
                </a:rPr>
                <a:t>변환 대상 파일의</a:t>
              </a:r>
              <a:r>
                <a:rPr lang="en-US" altLang="ko-KR" sz="800" b="1" dirty="0" smtClean="0">
                  <a:solidFill>
                    <a:srgbClr val="000000"/>
                  </a:solidFill>
                  <a:latin typeface="+mn-ea"/>
                </a:rPr>
                <a:t/>
              </a:r>
              <a:br>
                <a:rPr lang="en-US" altLang="ko-KR" sz="800" b="1" dirty="0" smtClean="0">
                  <a:solidFill>
                    <a:srgbClr val="000000"/>
                  </a:solidFill>
                  <a:latin typeface="+mn-ea"/>
                </a:rPr>
              </a:br>
              <a:r>
                <a:rPr lang="ko-KR" altLang="en-US" sz="800" b="1" dirty="0" smtClean="0">
                  <a:solidFill>
                    <a:srgbClr val="000000"/>
                  </a:solidFill>
                  <a:latin typeface="+mn-ea"/>
                </a:rPr>
                <a:t>관리 및 처리</a:t>
              </a:r>
              <a:endParaRPr kumimoji="1" lang="ko-KR" altLang="en-US" sz="800" b="1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4" name="AutoShape 86"/>
            <p:cNvSpPr>
              <a:spLocks noChangeArrowheads="1"/>
            </p:cNvSpPr>
            <p:nvPr/>
          </p:nvSpPr>
          <p:spPr bwMode="auto">
            <a:xfrm>
              <a:off x="3526602" y="3761890"/>
              <a:ext cx="890213" cy="1049254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lIns="36000" anchor="ctr"/>
            <a:lstStyle/>
            <a:p>
              <a:pPr algn="ctr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+mn-ea"/>
                </a:rPr>
                <a:t>Converter Engine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en-US" altLang="ko-KR" sz="800" b="1" dirty="0">
                  <a:solidFill>
                    <a:srgbClr val="000000"/>
                  </a:solidFill>
                  <a:latin typeface="+mn-ea"/>
                </a:rPr>
              </a:br>
              <a:r>
                <a:rPr kumimoji="1" lang="en-US" altLang="ko-KR" sz="800" b="1" dirty="0" smtClean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800" b="1" dirty="0" smtClean="0">
                  <a:solidFill>
                    <a:srgbClr val="000000"/>
                  </a:solidFill>
                  <a:latin typeface="+mn-ea"/>
                </a:rPr>
                <a:t>Converting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+mn-ea"/>
                </a:rPr>
                <a:t>Rule)</a:t>
              </a:r>
              <a:r>
                <a:rPr kumimoji="1" lang="ko-KR" altLang="en-US" sz="800" b="1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kumimoji="1" lang="ko-KR" altLang="en-US" sz="800" b="1" dirty="0">
                  <a:solidFill>
                    <a:srgbClr val="000000"/>
                  </a:solidFill>
                  <a:latin typeface="+mn-ea"/>
                </a:rPr>
              </a:br>
              <a:endParaRPr lang="en-US" altLang="ko-KR" sz="800" b="1" dirty="0" smtClean="0">
                <a:solidFill>
                  <a:srgbClr val="000000"/>
                </a:solidFill>
                <a:latin typeface="+mn-ea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+mn-ea"/>
                </a:rPr>
                <a:t>Rule Set </a:t>
              </a:r>
              <a:r>
                <a:rPr lang="ko-KR" altLang="en-US" sz="800" b="1" dirty="0" smtClean="0">
                  <a:solidFill>
                    <a:srgbClr val="000000"/>
                  </a:solidFill>
                  <a:latin typeface="+mn-ea"/>
                </a:rPr>
                <a:t>에 따른</a:t>
              </a:r>
              <a:endParaRPr lang="en-US" altLang="ko-KR" sz="800" b="1" dirty="0" smtClean="0">
                <a:solidFill>
                  <a:srgbClr val="000000"/>
                </a:solidFill>
                <a:latin typeface="+mn-ea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+mn-ea"/>
                </a:rPr>
                <a:t>Source Code</a:t>
              </a: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+mn-ea"/>
                </a:rPr>
                <a:t>Conversion</a:t>
              </a:r>
              <a:endParaRPr kumimoji="1" lang="ko-KR" altLang="en-US" sz="800" b="1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95" name="AutoShape 87"/>
            <p:cNvSpPr>
              <a:spLocks noChangeArrowheads="1"/>
            </p:cNvSpPr>
            <p:nvPr/>
          </p:nvSpPr>
          <p:spPr bwMode="auto">
            <a:xfrm>
              <a:off x="4485040" y="3761889"/>
              <a:ext cx="890213" cy="1049253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lIns="36000" anchor="ctr"/>
            <a:lstStyle/>
            <a:p>
              <a:pPr algn="ctr">
                <a:spcBef>
                  <a:spcPct val="0"/>
                </a:spcBef>
                <a:buClr>
                  <a:schemeClr val="tx1"/>
                </a:buClr>
              </a:pPr>
              <a:r>
                <a:rPr lang="en-US" altLang="ko-KR" sz="800" b="1" dirty="0">
                  <a:solidFill>
                    <a:srgbClr val="000000"/>
                  </a:solidFill>
                  <a:latin typeface="+mn-ea"/>
                </a:rPr>
                <a:t>RPT  &amp; Logger</a:t>
              </a:r>
            </a:p>
            <a:p>
              <a:pPr algn="ctr">
                <a:spcBef>
                  <a:spcPct val="0"/>
                </a:spcBef>
                <a:buClr>
                  <a:schemeClr val="tx1"/>
                </a:buClr>
              </a:pPr>
              <a:r>
                <a:rPr lang="en-US" altLang="ko-KR" sz="800" b="1" dirty="0">
                  <a:solidFill>
                    <a:srgbClr val="000000"/>
                  </a:solidFill>
                  <a:latin typeface="+mn-ea"/>
                </a:rPr>
                <a:t>(Report)</a:t>
              </a:r>
              <a:br>
                <a:rPr lang="en-US" altLang="ko-KR" sz="800" b="1" dirty="0">
                  <a:solidFill>
                    <a:srgbClr val="000000"/>
                  </a:solidFill>
                  <a:latin typeface="+mn-ea"/>
                </a:rPr>
              </a:br>
              <a:endParaRPr lang="en-US" altLang="ko-KR" sz="800" b="1" dirty="0" smtClean="0">
                <a:solidFill>
                  <a:srgbClr val="000000"/>
                </a:solidFill>
                <a:latin typeface="+mn-ea"/>
              </a:endParaRPr>
            </a:p>
            <a:p>
              <a:pPr>
                <a:spcBef>
                  <a:spcPct val="0"/>
                </a:spcBef>
                <a:buClr>
                  <a:schemeClr val="tx1"/>
                </a:buClr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+mn-ea"/>
                </a:rPr>
                <a:t>Migration </a:t>
              </a:r>
              <a:r>
                <a:rPr lang="ko-KR" altLang="en-US" sz="800" b="1" dirty="0">
                  <a:solidFill>
                    <a:srgbClr val="000000"/>
                  </a:solidFill>
                  <a:latin typeface="+mn-ea"/>
                </a:rPr>
                <a:t>결과 및</a:t>
              </a:r>
              <a:endParaRPr lang="en-US" altLang="ko-KR" sz="800" b="1" dirty="0">
                <a:solidFill>
                  <a:srgbClr val="000000"/>
                </a:solidFill>
                <a:latin typeface="+mn-ea"/>
              </a:endParaRPr>
            </a:p>
            <a:p>
              <a:pPr>
                <a:spcBef>
                  <a:spcPct val="0"/>
                </a:spcBef>
                <a:buClr>
                  <a:schemeClr val="tx1"/>
                </a:buClr>
              </a:pPr>
              <a:r>
                <a:rPr lang="ko-KR" altLang="en-US" sz="800" b="1" dirty="0">
                  <a:solidFill>
                    <a:srgbClr val="000000"/>
                  </a:solidFill>
                  <a:latin typeface="+mn-ea"/>
                </a:rPr>
                <a:t>검증결과 보고서</a:t>
              </a:r>
              <a:r>
                <a:rPr lang="en-US" altLang="ko-KR" sz="800" b="1" dirty="0">
                  <a:solidFill>
                    <a:srgbClr val="000000"/>
                  </a:solidFill>
                  <a:latin typeface="+mn-ea"/>
                </a:rPr>
                <a:t/>
              </a:r>
              <a:br>
                <a:rPr lang="en-US" altLang="ko-KR" sz="800" b="1" dirty="0">
                  <a:solidFill>
                    <a:srgbClr val="000000"/>
                  </a:solidFill>
                  <a:latin typeface="+mn-ea"/>
                </a:rPr>
              </a:br>
              <a:r>
                <a:rPr lang="ko-KR" altLang="en-US" sz="800" b="1" dirty="0">
                  <a:solidFill>
                    <a:srgbClr val="000000"/>
                  </a:solidFill>
                  <a:latin typeface="+mn-ea"/>
                </a:rPr>
                <a:t>작업상세로그</a:t>
              </a:r>
            </a:p>
          </p:txBody>
        </p:sp>
        <p:sp>
          <p:nvSpPr>
            <p:cNvPr id="396" name="AutoShape 88"/>
            <p:cNvSpPr>
              <a:spLocks noChangeArrowheads="1"/>
            </p:cNvSpPr>
            <p:nvPr/>
          </p:nvSpPr>
          <p:spPr bwMode="auto">
            <a:xfrm>
              <a:off x="1598724" y="5247076"/>
              <a:ext cx="3776528" cy="333375"/>
            </a:xfrm>
            <a:prstGeom prst="roundRect">
              <a:avLst>
                <a:gd name="adj" fmla="val 18606"/>
              </a:avLst>
            </a:prstGeom>
            <a:solidFill>
              <a:schemeClr val="accent1">
                <a:lumMod val="60000"/>
                <a:lumOff val="40000"/>
                <a:alpha val="51000"/>
              </a:schemeClr>
            </a:solidFill>
            <a:ln w="9525" algn="ctr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279525" latin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900" b="1" dirty="0">
                  <a:solidFill>
                    <a:srgbClr val="000000"/>
                  </a:solidFill>
                  <a:latin typeface="+mn-ea"/>
                </a:rPr>
                <a:t>Meta Data Repository / Common Running </a:t>
              </a:r>
              <a:r>
                <a:rPr lang="en-US" altLang="ko-KR" sz="900" b="1" dirty="0" smtClean="0">
                  <a:solidFill>
                    <a:srgbClr val="000000"/>
                  </a:solidFill>
                  <a:latin typeface="+mn-ea"/>
                </a:rPr>
                <a:t>Converte</a:t>
              </a:r>
              <a:r>
                <a:rPr kumimoji="1" lang="en-US" altLang="ko-KR" sz="900" b="1" dirty="0" smtClean="0">
                  <a:solidFill>
                    <a:srgbClr val="000000"/>
                  </a:solidFill>
                  <a:latin typeface="+mn-ea"/>
                </a:rPr>
                <a:t>r </a:t>
              </a:r>
              <a:r>
                <a:rPr kumimoji="1" lang="en-US" altLang="ko-KR" sz="900" b="1" dirty="0">
                  <a:solidFill>
                    <a:srgbClr val="000000"/>
                  </a:solidFill>
                  <a:latin typeface="+mn-ea"/>
                </a:rPr>
                <a:t>Engine</a:t>
              </a:r>
            </a:p>
          </p:txBody>
        </p:sp>
        <p:sp>
          <p:nvSpPr>
            <p:cNvPr id="397" name="AutoShape 89"/>
            <p:cNvSpPr>
              <a:spLocks noChangeArrowheads="1"/>
            </p:cNvSpPr>
            <p:nvPr/>
          </p:nvSpPr>
          <p:spPr bwMode="auto">
            <a:xfrm>
              <a:off x="1598724" y="5616335"/>
              <a:ext cx="3776528" cy="333375"/>
            </a:xfrm>
            <a:prstGeom prst="roundRect">
              <a:avLst>
                <a:gd name="adj" fmla="val 18606"/>
              </a:avLst>
            </a:prstGeom>
            <a:solidFill>
              <a:schemeClr val="bg2">
                <a:lumMod val="20000"/>
                <a:lumOff val="80000"/>
                <a:alpha val="59000"/>
              </a:schemeClr>
            </a:solidFill>
            <a:ln w="952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279525" latin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+mn-ea"/>
                </a:rPr>
                <a:t>Application Source Code </a:t>
              </a:r>
              <a:r>
                <a:rPr kumimoji="1" lang="en-US" altLang="ko-KR" sz="900" b="1" dirty="0" smtClean="0">
                  <a:solidFill>
                    <a:srgbClr val="000000"/>
                  </a:solidFill>
                  <a:latin typeface="+mn-ea"/>
                </a:rPr>
                <a:t>Migration System</a:t>
              </a:r>
              <a:endParaRPr kumimoji="1" lang="en-US" altLang="ko-KR" sz="900" b="1" dirty="0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409" name="Group 2557"/>
            <p:cNvGrpSpPr>
              <a:grpSpLocks/>
            </p:cNvGrpSpPr>
            <p:nvPr/>
          </p:nvGrpSpPr>
          <p:grpSpPr bwMode="auto">
            <a:xfrm>
              <a:off x="268357" y="3466209"/>
              <a:ext cx="1080219" cy="2486397"/>
              <a:chOff x="260" y="1736"/>
              <a:chExt cx="443" cy="540"/>
            </a:xfrm>
          </p:grpSpPr>
          <p:sp>
            <p:nvSpPr>
              <p:cNvPr id="414" name="AutoShape 2558"/>
              <p:cNvSpPr>
                <a:spLocks noChangeArrowheads="1"/>
              </p:cNvSpPr>
              <p:nvPr/>
            </p:nvSpPr>
            <p:spPr bwMode="auto">
              <a:xfrm>
                <a:off x="260" y="1736"/>
                <a:ext cx="443" cy="540"/>
              </a:xfrm>
              <a:prstGeom prst="roundRect">
                <a:avLst>
                  <a:gd name="adj" fmla="val 3889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9525" algn="ctr">
                <a:solidFill>
                  <a:srgbClr val="1B61D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415" name="AutoShape 2559"/>
              <p:cNvSpPr>
                <a:spLocks noChangeArrowheads="1"/>
              </p:cNvSpPr>
              <p:nvPr/>
            </p:nvSpPr>
            <p:spPr bwMode="auto">
              <a:xfrm>
                <a:off x="271" y="1840"/>
                <a:ext cx="421" cy="431"/>
              </a:xfrm>
              <a:prstGeom prst="roundRect">
                <a:avLst>
                  <a:gd name="adj" fmla="val 478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410" name="TextBox 409"/>
            <p:cNvSpPr txBox="1"/>
            <p:nvPr/>
          </p:nvSpPr>
          <p:spPr>
            <a:xfrm>
              <a:off x="295180" y="3490197"/>
              <a:ext cx="10265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AS-IS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System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411" name="Picture 3" descr="F:\Business\6. Documents Basic Data\운영체제\IBM-AIX_logo20080906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42" y="5302709"/>
              <a:ext cx="465913" cy="515497"/>
            </a:xfrm>
            <a:prstGeom prst="rect">
              <a:avLst/>
            </a:prstGeom>
            <a:noFill/>
          </p:spPr>
        </p:pic>
        <p:pic>
          <p:nvPicPr>
            <p:cNvPr id="412" name="Picture 1" descr="F:\Business\6. Documents Basic Data\운영체제\solaris_logo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77681" y="4648704"/>
              <a:ext cx="660106" cy="430303"/>
            </a:xfrm>
            <a:prstGeom prst="rect">
              <a:avLst/>
            </a:prstGeom>
            <a:noFill/>
          </p:spPr>
        </p:pic>
        <p:pic>
          <p:nvPicPr>
            <p:cNvPr id="413" name="Picture 23" descr="HP-UX11i_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3019" y="4205408"/>
              <a:ext cx="853734" cy="328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00" name="그룹 64"/>
            <p:cNvGrpSpPr/>
            <p:nvPr/>
          </p:nvGrpSpPr>
          <p:grpSpPr>
            <a:xfrm>
              <a:off x="5609033" y="3466209"/>
              <a:ext cx="1030306" cy="2486397"/>
              <a:chOff x="6321152" y="2132856"/>
              <a:chExt cx="1486396" cy="2664296"/>
            </a:xfrm>
          </p:grpSpPr>
          <p:grpSp>
            <p:nvGrpSpPr>
              <p:cNvPr id="402" name="Group 2557"/>
              <p:cNvGrpSpPr>
                <a:grpSpLocks/>
              </p:cNvGrpSpPr>
              <p:nvPr/>
            </p:nvGrpSpPr>
            <p:grpSpPr bwMode="auto">
              <a:xfrm>
                <a:off x="6321152" y="2132856"/>
                <a:ext cx="1486396" cy="2664296"/>
                <a:chOff x="260" y="1736"/>
                <a:chExt cx="443" cy="540"/>
              </a:xfrm>
            </p:grpSpPr>
            <p:sp>
              <p:nvSpPr>
                <p:cNvPr id="407" name="AutoShape 2558"/>
                <p:cNvSpPr>
                  <a:spLocks noChangeArrowheads="1"/>
                </p:cNvSpPr>
                <p:nvPr/>
              </p:nvSpPr>
              <p:spPr bwMode="auto">
                <a:xfrm>
                  <a:off x="260" y="1736"/>
                  <a:ext cx="443" cy="540"/>
                </a:xfrm>
                <a:prstGeom prst="roundRect">
                  <a:avLst>
                    <a:gd name="adj" fmla="val 3889"/>
                  </a:avLst>
                </a:prstGeom>
                <a:gradFill rotWithShape="1">
                  <a:gsLst>
                    <a:gs pos="0">
                      <a:srgbClr val="53ADEB"/>
                    </a:gs>
                    <a:gs pos="100000">
                      <a:srgbClr val="2787D7"/>
                    </a:gs>
                  </a:gsLst>
                  <a:lin ang="2700000" scaled="1"/>
                </a:gradFill>
                <a:ln w="9525" algn="ctr">
                  <a:solidFill>
                    <a:srgbClr val="1B61D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dirty="0">
                    <a:latin typeface="+mn-ea"/>
                  </a:endParaRPr>
                </a:p>
              </p:txBody>
            </p:sp>
            <p:sp>
              <p:nvSpPr>
                <p:cNvPr id="408" name="AutoShape 2559"/>
                <p:cNvSpPr>
                  <a:spLocks noChangeArrowheads="1"/>
                </p:cNvSpPr>
                <p:nvPr/>
              </p:nvSpPr>
              <p:spPr bwMode="auto">
                <a:xfrm>
                  <a:off x="271" y="1840"/>
                  <a:ext cx="421" cy="431"/>
                </a:xfrm>
                <a:prstGeom prst="roundRect">
                  <a:avLst>
                    <a:gd name="adj" fmla="val 4787"/>
                  </a:avLst>
                </a:prstGeom>
                <a:solidFill>
                  <a:schemeClr val="bg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dirty="0">
                    <a:latin typeface="+mn-ea"/>
                  </a:endParaRPr>
                </a:p>
              </p:txBody>
            </p:sp>
          </p:grpSp>
          <p:grpSp>
            <p:nvGrpSpPr>
              <p:cNvPr id="403" name="그룹 63"/>
              <p:cNvGrpSpPr/>
              <p:nvPr/>
            </p:nvGrpSpPr>
            <p:grpSpPr>
              <a:xfrm>
                <a:off x="6609184" y="2708920"/>
                <a:ext cx="1008112" cy="1944216"/>
                <a:chOff x="7761312" y="2708920"/>
                <a:chExt cx="1008112" cy="1944216"/>
              </a:xfrm>
            </p:grpSpPr>
            <p:pic>
              <p:nvPicPr>
                <p:cNvPr id="404" name="그림 403" descr="opensuse-logo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7854500" y="4143744"/>
                  <a:ext cx="847118" cy="509392"/>
                </a:xfrm>
                <a:prstGeom prst="rect">
                  <a:avLst/>
                </a:prstGeom>
              </p:spPr>
            </p:pic>
            <p:pic>
              <p:nvPicPr>
                <p:cNvPr id="405" name="그림 404" descr="oracle_linux.jpg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7761312" y="2708920"/>
                  <a:ext cx="1008112" cy="708423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effectLst>
                  <a:outerShdw sx="1000" sy="1000" algn="ctr" rotWithShape="0">
                    <a:srgbClr val="000000"/>
                  </a:outerShdw>
                </a:effectLst>
              </p:spPr>
            </p:pic>
            <p:pic>
              <p:nvPicPr>
                <p:cNvPr id="406" name="그림 405" descr="redhat-logo-cloud.jpg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7968804" y="3426332"/>
                  <a:ext cx="609619" cy="626321"/>
                </a:xfrm>
                <a:prstGeom prst="rect">
                  <a:avLst/>
                </a:prstGeom>
              </p:spPr>
            </p:pic>
          </p:grpSp>
        </p:grpSp>
        <p:sp>
          <p:nvSpPr>
            <p:cNvPr id="401" name="TextBox 400"/>
            <p:cNvSpPr txBox="1"/>
            <p:nvPr/>
          </p:nvSpPr>
          <p:spPr>
            <a:xfrm>
              <a:off x="5634617" y="3515197"/>
              <a:ext cx="9791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To-BE System</a:t>
              </a:r>
              <a:endParaRPr lang="ko-KR" altLang="en-US" sz="11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18" name="TextBox 417"/>
          <p:cNvSpPr txBox="1"/>
          <p:nvPr/>
        </p:nvSpPr>
        <p:spPr>
          <a:xfrm>
            <a:off x="283071" y="6609589"/>
            <a:ext cx="3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앱스마트워크 장점</a:t>
            </a:r>
            <a:endParaRPr lang="ko-KR" altLang="en-US" sz="1200" dirty="0"/>
          </a:p>
        </p:txBody>
      </p:sp>
      <p:graphicFrame>
        <p:nvGraphicFramePr>
          <p:cNvPr id="419" name="표 4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73837529"/>
              </p:ext>
            </p:extLst>
          </p:nvPr>
        </p:nvGraphicFramePr>
        <p:xfrm>
          <a:off x="393441" y="6867254"/>
          <a:ext cx="6276299" cy="197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04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58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3795">
                <a:tc>
                  <a:txBody>
                    <a:bodyPr/>
                    <a:lstStyle/>
                    <a:p>
                      <a:pPr marL="0" marR="0" indent="0" algn="l" defTabSz="6858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수작업 </a:t>
                      </a:r>
                      <a:r>
                        <a:rPr lang="en-US" altLang="ko-KR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Migration </a:t>
                      </a:r>
                      <a:r>
                        <a:rPr lang="ko-KR" altLang="en-US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endParaRPr lang="en-US" altLang="ko-KR" sz="1000" b="1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개발자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설계자의 수작업 확인 및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담당자별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검증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소스 파일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베이스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설계 문서 등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실제 시스템과 산출물 사이의 차이 발생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모든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개발소스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검증을 수작업으로 수행함에 따른 시간 지연 및 누락 발생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9537">
                <a:tc>
                  <a:txBody>
                    <a:bodyPr/>
                    <a:lstStyle/>
                    <a:p>
                      <a:pPr marL="0" marR="0" indent="0" algn="l" defTabSz="6858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앱스마트워커</a:t>
                      </a:r>
                      <a:r>
                        <a:rPr lang="en-US" altLang="ko-KR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사용 </a:t>
                      </a:r>
                      <a:r>
                        <a:rPr lang="en-US" altLang="ko-KR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Migration </a:t>
                      </a:r>
                      <a:r>
                        <a:rPr lang="ko-KR" altLang="en-US" sz="1000" b="1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endParaRPr lang="en-US" altLang="ko-KR" sz="1000" b="1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u="none" strike="noStrike" dirty="0" smtClean="0">
                          <a:effectLst/>
                        </a:rPr>
                        <a:t>프로그램 소스들의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IP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정보를 자동으로 수집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/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식별하여 정의된 신규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IP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정보로 변경 후 관련 내역을 산출물로 제공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자동화에 따른 신속성 및 정확성 제고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indent="-171450" algn="l" fontAlgn="b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산출물 자동 생성을 통해 향후 시스템 개발을 위한 참고자료로 활용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32556334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440359" y="921242"/>
            <a:ext cx="1270521" cy="1489844"/>
            <a:chOff x="582342" y="920390"/>
            <a:chExt cx="1270521" cy="15282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2342" y="920390"/>
              <a:ext cx="1270521" cy="1276132"/>
            </a:xfrm>
            <a:prstGeom prst="rect">
              <a:avLst/>
            </a:prstGeom>
          </p:spPr>
        </p:pic>
        <p:sp>
          <p:nvSpPr>
            <p:cNvPr id="422" name="TextBox 421"/>
            <p:cNvSpPr txBox="1"/>
            <p:nvPr/>
          </p:nvSpPr>
          <p:spPr>
            <a:xfrm>
              <a:off x="926308" y="2079258"/>
              <a:ext cx="600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Tool</a:t>
              </a:r>
              <a:endPara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 bwMode="gray">
          <a:xfrm>
            <a:off x="0" y="2534247"/>
            <a:ext cx="68579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6050">
              <a:lnSpc>
                <a:spcPct val="150000"/>
              </a:lnSpc>
              <a:spcAft>
                <a:spcPts val="433"/>
              </a:spcAft>
              <a:buSzPct val="100000"/>
            </a:pP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앱스마트워커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(</a:t>
            </a:r>
            <a:r>
              <a:rPr lang="en-US" altLang="ko-KR" sz="1400" b="1" dirty="0" err="1" smtClean="0">
                <a:solidFill>
                  <a:schemeClr val="tx2"/>
                </a:solidFill>
                <a:cs typeface="HP Simplified" pitchFamily="34" charset="0"/>
              </a:rPr>
              <a:t>AppSmartWorker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)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는 마이그레이션 경험과 노하우를 결집하여 개발한 마이그레이션 자동화 솔루션 입니다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. Unix to Linux, H/W Vendor Win-Back </a:t>
            </a:r>
            <a:r>
              <a:rPr lang="ko-KR" altLang="en-US" sz="1400" b="1" dirty="0" smtClean="0">
                <a:solidFill>
                  <a:schemeClr val="tx2"/>
                </a:solidFill>
                <a:cs typeface="HP Simplified" pitchFamily="34" charset="0"/>
              </a:rPr>
              <a:t>으로 인한 마이그레이션에 유연하게 대응 합니다</a:t>
            </a: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..</a:t>
            </a:r>
            <a:endParaRPr lang="en-US" sz="1400" b="1" dirty="0">
              <a:solidFill>
                <a:schemeClr val="tx2"/>
              </a:solidFill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400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385"/>
          <p:cNvSpPr txBox="1"/>
          <p:nvPr/>
        </p:nvSpPr>
        <p:spPr>
          <a:xfrm>
            <a:off x="1710881" y="1127521"/>
            <a:ext cx="4678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n-ea"/>
              </a:rPr>
              <a:t>어플리케이션 진단 솔루션</a:t>
            </a:r>
            <a:endParaRPr lang="en-US" altLang="ko-KR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(</a:t>
            </a:r>
            <a:r>
              <a:rPr lang="en-US" altLang="ko-KR" sz="2400" dirty="0" err="1" smtClean="0">
                <a:latin typeface="+mn-ea"/>
              </a:rPr>
              <a:t>AppSparker</a:t>
            </a:r>
            <a:r>
              <a:rPr lang="en-US" altLang="ko-KR" sz="2400" dirty="0" smtClean="0">
                <a:latin typeface="+mn-ea"/>
              </a:rPr>
              <a:t>)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40359" y="921242"/>
            <a:ext cx="1270521" cy="1489844"/>
            <a:chOff x="582342" y="920390"/>
            <a:chExt cx="1270521" cy="15282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342" y="920390"/>
              <a:ext cx="1270521" cy="1276132"/>
            </a:xfrm>
            <a:prstGeom prst="rect">
              <a:avLst/>
            </a:prstGeom>
          </p:spPr>
        </p:pic>
        <p:sp>
          <p:nvSpPr>
            <p:cNvPr id="422" name="TextBox 421"/>
            <p:cNvSpPr txBox="1"/>
            <p:nvPr/>
          </p:nvSpPr>
          <p:spPr>
            <a:xfrm>
              <a:off x="926308" y="2079258"/>
              <a:ext cx="600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Tool</a:t>
              </a:r>
              <a:endPara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 bwMode="gray">
          <a:xfrm>
            <a:off x="0" y="2534247"/>
            <a:ext cx="6857999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marR="0"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tx2"/>
                </a:solidFill>
                <a:cs typeface="HP Simplified" pitchFamily="34" charset="0"/>
              </a:rPr>
              <a:t> </a:t>
            </a:r>
            <a:r>
              <a:rPr lang="ko-KR" altLang="en-US" sz="1500" b="1" dirty="0" err="1">
                <a:solidFill>
                  <a:srgbClr val="37435E"/>
                </a:solidFill>
                <a:latin typeface="맑은 고딕" pitchFamily="50" charset="-127"/>
              </a:rPr>
              <a:t>앱스파커</a:t>
            </a:r>
            <a:r>
              <a:rPr lang="ko-KR" altLang="en-US" sz="1500" b="1" dirty="0">
                <a:solidFill>
                  <a:srgbClr val="37435E"/>
                </a:solidFill>
                <a:latin typeface="맑은 고딕" pitchFamily="50" charset="-127"/>
              </a:rPr>
              <a:t> </a:t>
            </a:r>
            <a:r>
              <a:rPr lang="en-US" altLang="ko-KR" sz="1500" b="1" dirty="0">
                <a:solidFill>
                  <a:srgbClr val="37435E"/>
                </a:solidFill>
                <a:latin typeface="맑은 고딕" pitchFamily="50" charset="-127"/>
              </a:rPr>
              <a:t>(</a:t>
            </a:r>
            <a:r>
              <a:rPr lang="en-US" altLang="ko-KR" sz="1500" b="1" dirty="0" err="1">
                <a:solidFill>
                  <a:srgbClr val="37435E"/>
                </a:solidFill>
                <a:latin typeface="맑은 고딕" pitchFamily="50" charset="-127"/>
              </a:rPr>
              <a:t>AppSparker</a:t>
            </a:r>
            <a:r>
              <a:rPr lang="en-US" altLang="ko-KR" sz="1500" b="1" dirty="0">
                <a:solidFill>
                  <a:srgbClr val="37435E"/>
                </a:solidFill>
                <a:latin typeface="맑은 고딕" pitchFamily="50" charset="-127"/>
              </a:rPr>
              <a:t> : Application Security &amp; Vulnerability Scanner)</a:t>
            </a:r>
            <a:r>
              <a:rPr lang="ko-KR" altLang="en-US" sz="1500" b="1" dirty="0">
                <a:solidFill>
                  <a:srgbClr val="37435E"/>
                </a:solidFill>
                <a:latin typeface="맑은 고딕" pitchFamily="50" charset="-127"/>
              </a:rPr>
              <a:t>는 어플리케이션 소스코드의 연관 검색 및 취약점 </a:t>
            </a:r>
            <a:r>
              <a:rPr lang="ko-KR" altLang="en-US" sz="1500" b="1" dirty="0" smtClean="0">
                <a:solidFill>
                  <a:srgbClr val="37435E"/>
                </a:solidFill>
                <a:latin typeface="맑은 고딕" pitchFamily="50" charset="-127"/>
              </a:rPr>
              <a:t>진단을 위한 </a:t>
            </a:r>
            <a:r>
              <a:rPr lang="en-US" altLang="ko-KR" sz="1500" b="1" dirty="0" smtClean="0">
                <a:solidFill>
                  <a:srgbClr val="37435E"/>
                </a:solidFill>
                <a:latin typeface="맑은 고딕" pitchFamily="50" charset="-127"/>
              </a:rPr>
              <a:t>Security </a:t>
            </a:r>
            <a:r>
              <a:rPr lang="en-US" altLang="ko-KR" sz="1500" b="1" dirty="0">
                <a:solidFill>
                  <a:srgbClr val="37435E"/>
                </a:solidFill>
                <a:latin typeface="맑은 고딕" pitchFamily="50" charset="-127"/>
              </a:rPr>
              <a:t>Assessment tool</a:t>
            </a:r>
            <a:r>
              <a:rPr lang="ko-KR" altLang="en-US" sz="1500" b="1" dirty="0">
                <a:solidFill>
                  <a:srgbClr val="37435E"/>
                </a:solidFill>
                <a:latin typeface="맑은 고딕" pitchFamily="50" charset="-127"/>
              </a:rPr>
              <a:t> 입니다</a:t>
            </a:r>
            <a:r>
              <a:rPr lang="en-US" altLang="ko-KR" sz="1500" b="1" dirty="0">
                <a:solidFill>
                  <a:srgbClr val="37435E"/>
                </a:solidFill>
                <a:latin typeface="맑은 고딕" pitchFamily="50" charset="-127"/>
              </a:rPr>
              <a:t>.</a:t>
            </a:r>
          </a:p>
          <a:p>
            <a:pPr marL="179388" marR="0"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500" b="1" dirty="0">
                <a:solidFill>
                  <a:srgbClr val="37435E"/>
                </a:solidFill>
                <a:latin typeface="맑은 고딕" pitchFamily="50" charset="-127"/>
              </a:rPr>
              <a:t>구성 및 용도 </a:t>
            </a:r>
            <a:r>
              <a:rPr lang="en-US" altLang="ko-KR" sz="1500" b="1" dirty="0">
                <a:solidFill>
                  <a:srgbClr val="37435E"/>
                </a:solidFill>
                <a:latin typeface="맑은 고딕" pitchFamily="50" charset="-127"/>
              </a:rPr>
              <a:t>: </a:t>
            </a:r>
            <a:r>
              <a:rPr lang="en-US" altLang="ko-KR" sz="1500" b="1" dirty="0" err="1">
                <a:solidFill>
                  <a:srgbClr val="37435E"/>
                </a:solidFill>
                <a:latin typeface="맑은 고딕" pitchFamily="50" charset="-127"/>
              </a:rPr>
              <a:t>SecureScan</a:t>
            </a:r>
            <a:r>
              <a:rPr lang="en-US" altLang="ko-KR" sz="1500" b="1" dirty="0">
                <a:solidFill>
                  <a:srgbClr val="37435E"/>
                </a:solidFill>
                <a:latin typeface="맑은 고딕" pitchFamily="50" charset="-127"/>
              </a:rPr>
              <a:t>  (</a:t>
            </a:r>
            <a:r>
              <a:rPr lang="ko-KR" altLang="en-US" sz="1500" b="1" dirty="0">
                <a:solidFill>
                  <a:srgbClr val="37435E"/>
                </a:solidFill>
                <a:latin typeface="맑은 고딕" pitchFamily="50" charset="-127"/>
              </a:rPr>
              <a:t>개인정보 노출 취약 소스 진단 및 연관 검색 </a:t>
            </a:r>
            <a:endParaRPr lang="en-US" altLang="ko-KR" sz="1500" b="1" dirty="0">
              <a:solidFill>
                <a:srgbClr val="37435E"/>
              </a:solidFill>
              <a:latin typeface="맑은 고딕" pitchFamily="50" charset="-127"/>
            </a:endParaRPr>
          </a:p>
          <a:p>
            <a:pPr marL="179388" marR="0" lv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500" b="1" dirty="0">
                <a:solidFill>
                  <a:srgbClr val="37435E"/>
                </a:solidFill>
                <a:latin typeface="맑은 고딕" pitchFamily="50" charset="-127"/>
              </a:rPr>
              <a:t>                 </a:t>
            </a:r>
            <a:r>
              <a:rPr lang="en-US" altLang="ko-KR" sz="1500" b="1" dirty="0" smtClean="0">
                <a:solidFill>
                  <a:srgbClr val="37435E"/>
                </a:solidFill>
                <a:latin typeface="맑은 고딕" pitchFamily="50" charset="-127"/>
              </a:rPr>
              <a:t>  </a:t>
            </a:r>
            <a:r>
              <a:rPr lang="en-US" altLang="ko-KR" sz="1500" b="1" dirty="0" err="1">
                <a:solidFill>
                  <a:srgbClr val="37435E"/>
                </a:solidFill>
                <a:latin typeface="맑은 고딕" pitchFamily="50" charset="-127"/>
              </a:rPr>
              <a:t>SecureCoding</a:t>
            </a:r>
            <a:r>
              <a:rPr lang="en-US" altLang="ko-KR" sz="1500" b="1" dirty="0">
                <a:solidFill>
                  <a:srgbClr val="37435E"/>
                </a:solidFill>
                <a:latin typeface="맑은 고딕" pitchFamily="50" charset="-127"/>
              </a:rPr>
              <a:t> (</a:t>
            </a:r>
            <a:r>
              <a:rPr lang="ko-KR" altLang="en-US" sz="1500" b="1" dirty="0" err="1">
                <a:solidFill>
                  <a:srgbClr val="37435E"/>
                </a:solidFill>
                <a:latin typeface="맑은 고딕" pitchFamily="50" charset="-127"/>
              </a:rPr>
              <a:t>시큐어코딩</a:t>
            </a:r>
            <a:r>
              <a:rPr lang="ko-KR" altLang="en-US" sz="1500" b="1" dirty="0">
                <a:solidFill>
                  <a:srgbClr val="37435E"/>
                </a:solidFill>
                <a:latin typeface="맑은 고딕" pitchFamily="50" charset="-127"/>
              </a:rPr>
              <a:t> 취약 소스 진단 및 </a:t>
            </a:r>
            <a:r>
              <a:rPr lang="ko-KR" altLang="en-US" sz="1500" b="1" dirty="0" smtClean="0">
                <a:solidFill>
                  <a:srgbClr val="37435E"/>
                </a:solidFill>
                <a:latin typeface="맑은 고딕" pitchFamily="50" charset="-127"/>
              </a:rPr>
              <a:t>검색</a:t>
            </a:r>
            <a:r>
              <a:rPr lang="en-US" altLang="ko-KR" sz="1500" b="1" dirty="0" smtClean="0">
                <a:solidFill>
                  <a:srgbClr val="37435E"/>
                </a:solidFill>
                <a:latin typeface="맑은 고딕" pitchFamily="50" charset="-127"/>
              </a:rPr>
              <a:t>)</a:t>
            </a:r>
            <a:endParaRPr lang="en-US" altLang="ko-KR" sz="1500" b="1" dirty="0">
              <a:solidFill>
                <a:srgbClr val="37435E"/>
              </a:solidFill>
              <a:latin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7904" y="4804313"/>
            <a:ext cx="6583680" cy="3215024"/>
            <a:chOff x="384458" y="2794236"/>
            <a:chExt cx="8484233" cy="3215024"/>
          </a:xfrm>
        </p:grpSpPr>
        <p:sp>
          <p:nvSpPr>
            <p:cNvPr id="38" name="AutoShape 78"/>
            <p:cNvSpPr>
              <a:spLocks noChangeArrowheads="1"/>
            </p:cNvSpPr>
            <p:nvPr/>
          </p:nvSpPr>
          <p:spPr bwMode="auto">
            <a:xfrm>
              <a:off x="7177981" y="3843908"/>
              <a:ext cx="332642" cy="1199432"/>
            </a:xfrm>
            <a:prstGeom prst="rightArrow">
              <a:avLst>
                <a:gd name="adj1" fmla="val 62167"/>
                <a:gd name="adj2" fmla="val 40463"/>
              </a:avLst>
            </a:prstGeom>
            <a:gradFill rotWithShape="0">
              <a:gsLst>
                <a:gs pos="0">
                  <a:srgbClr val="66FFFF"/>
                </a:gs>
                <a:gs pos="100000">
                  <a:srgbClr val="000080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sz="800"/>
            </a:p>
          </p:txBody>
        </p:sp>
        <p:sp>
          <p:nvSpPr>
            <p:cNvPr id="39" name="AutoShape 79"/>
            <p:cNvSpPr>
              <a:spLocks noChangeArrowheads="1"/>
            </p:cNvSpPr>
            <p:nvPr/>
          </p:nvSpPr>
          <p:spPr bwMode="auto">
            <a:xfrm>
              <a:off x="1711844" y="3843908"/>
              <a:ext cx="423748" cy="1104900"/>
            </a:xfrm>
            <a:prstGeom prst="rightArrow">
              <a:avLst>
                <a:gd name="adj1" fmla="val 62167"/>
                <a:gd name="adj2" fmla="val 40463"/>
              </a:avLst>
            </a:prstGeom>
            <a:gradFill rotWithShape="0">
              <a:gsLst>
                <a:gs pos="0">
                  <a:srgbClr val="66FFFF"/>
                </a:gs>
                <a:gs pos="100000">
                  <a:srgbClr val="000080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 sz="800"/>
            </a:p>
          </p:txBody>
        </p:sp>
        <p:sp>
          <p:nvSpPr>
            <p:cNvPr id="40" name="AutoShape 82"/>
            <p:cNvSpPr>
              <a:spLocks noChangeArrowheads="1"/>
            </p:cNvSpPr>
            <p:nvPr/>
          </p:nvSpPr>
          <p:spPr bwMode="auto">
            <a:xfrm>
              <a:off x="2134573" y="2794236"/>
              <a:ext cx="5021874" cy="333375"/>
            </a:xfrm>
            <a:prstGeom prst="roundRect">
              <a:avLst>
                <a:gd name="adj" fmla="val 18606"/>
              </a:avLst>
            </a:prstGeom>
            <a:noFill/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defTabSz="762000"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altLang="ko-KR" sz="800" b="1" i="1" dirty="0" err="1" smtClean="0">
                  <a:solidFill>
                    <a:srgbClr val="FF0000"/>
                  </a:solidFill>
                  <a:latin typeface="맑은 고딕" pitchFamily="50" charset="-127"/>
                </a:rPr>
                <a:t>AppSparker</a:t>
              </a:r>
              <a:r>
                <a:rPr lang="en-US" altLang="ko-KR" sz="800" b="1" i="1" dirty="0" smtClean="0">
                  <a:solidFill>
                    <a:srgbClr val="FF0000"/>
                  </a:solidFill>
                  <a:latin typeface="맑은 고딕" pitchFamily="50" charset="-127"/>
                </a:rPr>
                <a:t> </a:t>
              </a:r>
              <a:r>
                <a:rPr lang="en-US" altLang="ko-KR" sz="800" b="1" i="1" dirty="0" err="1" smtClean="0">
                  <a:solidFill>
                    <a:srgbClr val="FF0000"/>
                  </a:solidFill>
                  <a:latin typeface="맑은 고딕" pitchFamily="50" charset="-127"/>
                </a:rPr>
                <a:t>SecureScan</a:t>
              </a:r>
              <a:r>
                <a:rPr lang="en-US" altLang="ko-KR" sz="800" b="1" i="1" dirty="0" smtClean="0">
                  <a:solidFill>
                    <a:srgbClr val="FF0000"/>
                  </a:solidFill>
                  <a:latin typeface="맑은 고딕" pitchFamily="50" charset="-127"/>
                </a:rPr>
                <a:t>  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Framework 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>Functional Architecture</a:t>
              </a:r>
              <a:r>
                <a:rPr kumimoji="1" lang="ko-KR" altLang="en-US" sz="800" b="1" dirty="0">
                  <a:solidFill>
                    <a:srgbClr val="000000"/>
                  </a:solidFill>
                  <a:latin typeface="맑은 고딕" pitchFamily="50" charset="-127"/>
                </a:rPr>
                <a:t> </a:t>
              </a:r>
            </a:p>
          </p:txBody>
        </p:sp>
        <p:sp>
          <p:nvSpPr>
            <p:cNvPr id="41" name="AutoShape 83"/>
            <p:cNvSpPr>
              <a:spLocks noChangeArrowheads="1"/>
            </p:cNvSpPr>
            <p:nvPr/>
          </p:nvSpPr>
          <p:spPr bwMode="auto">
            <a:xfrm>
              <a:off x="2156108" y="4615434"/>
              <a:ext cx="5021874" cy="333375"/>
            </a:xfrm>
            <a:prstGeom prst="roundRect">
              <a:avLst>
                <a:gd name="adj" fmla="val 1860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defTabSz="762000"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Source Parsing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/ 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>Validation Check/ </a:t>
              </a: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Code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 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>Handling/ </a:t>
              </a: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Code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 </a:t>
              </a: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Mapping</a:t>
              </a:r>
              <a:endParaRPr kumimoji="1" lang="en-US" altLang="ko-KR" sz="800" b="1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sp>
          <p:nvSpPr>
            <p:cNvPr id="42" name="AutoShape 84"/>
            <p:cNvSpPr>
              <a:spLocks noChangeArrowheads="1"/>
            </p:cNvSpPr>
            <p:nvPr/>
          </p:nvSpPr>
          <p:spPr bwMode="auto">
            <a:xfrm>
              <a:off x="2154643" y="3254947"/>
              <a:ext cx="1185496" cy="1303337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Parser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</a:b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(</a:t>
              </a: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Syntax/Rule)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</a:br>
              <a:endParaRPr kumimoji="1"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Meta Data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생성</a:t>
              </a:r>
              <a:endParaRPr lang="en-US" altLang="ko-KR" sz="800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marL="171450" indent="-171450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Char char="-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Query ID</a:t>
              </a:r>
            </a:p>
            <a:p>
              <a:pPr marL="171450" indent="-171450"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Char char="-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Class, Method</a:t>
              </a:r>
            </a:p>
          </p:txBody>
        </p:sp>
        <p:sp>
          <p:nvSpPr>
            <p:cNvPr id="43" name="AutoShape 86"/>
            <p:cNvSpPr>
              <a:spLocks noChangeArrowheads="1"/>
            </p:cNvSpPr>
            <p:nvPr/>
          </p:nvSpPr>
          <p:spPr bwMode="auto">
            <a:xfrm>
              <a:off x="3460013" y="3268700"/>
              <a:ext cx="1185497" cy="1303337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lIns="36000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Search Engine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</a:b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(Search Rule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>)</a:t>
              </a:r>
              <a:r>
                <a:rPr kumimoji="1" lang="ko-KR" altLang="en-US" sz="800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ko-KR" altLang="en-US" sz="800" dirty="0">
                  <a:solidFill>
                    <a:srgbClr val="000000"/>
                  </a:solidFill>
                  <a:latin typeface="맑은 고딕" pitchFamily="50" charset="-127"/>
                </a:rPr>
              </a:b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Meta Data </a:t>
              </a: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&amp; Rule Set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에</a:t>
              </a:r>
              <a:endParaRPr lang="en-US" altLang="ko-KR" sz="800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따른 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Source Code</a:t>
              </a: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Scan</a:t>
              </a:r>
            </a:p>
          </p:txBody>
        </p:sp>
        <p:sp>
          <p:nvSpPr>
            <p:cNvPr id="44" name="AutoShape 87"/>
            <p:cNvSpPr>
              <a:spLocks noChangeArrowheads="1"/>
            </p:cNvSpPr>
            <p:nvPr/>
          </p:nvSpPr>
          <p:spPr bwMode="auto">
            <a:xfrm>
              <a:off x="5999812" y="3254947"/>
              <a:ext cx="1185496" cy="1303337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RPT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  &amp; Logger</a:t>
              </a:r>
              <a:endParaRPr kumimoji="1" lang="en-US" altLang="ko-KR" sz="800" b="1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(</a:t>
              </a: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Report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)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</a:br>
              <a:endParaRPr kumimoji="1"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Search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결과 및</a:t>
              </a:r>
              <a:endParaRPr lang="en-US" altLang="ko-KR" sz="800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검증결과 보고서</a:t>
              </a:r>
              <a: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</a:br>
              <a:r>
                <a:rPr kumimoji="1"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작업상세로그</a:t>
              </a:r>
              <a:endParaRPr kumimoji="1" lang="ko-KR" altLang="en-US" sz="8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sp>
          <p:nvSpPr>
            <p:cNvPr id="45" name="AutoShape 88"/>
            <p:cNvSpPr>
              <a:spLocks noChangeArrowheads="1"/>
            </p:cNvSpPr>
            <p:nvPr/>
          </p:nvSpPr>
          <p:spPr bwMode="auto">
            <a:xfrm>
              <a:off x="2156107" y="5005959"/>
              <a:ext cx="5029200" cy="333375"/>
            </a:xfrm>
            <a:prstGeom prst="roundRect">
              <a:avLst>
                <a:gd name="adj" fmla="val 18606"/>
              </a:avLst>
            </a:prstGeom>
            <a:solidFill>
              <a:schemeClr val="accent1">
                <a:lumMod val="60000"/>
                <a:lumOff val="40000"/>
                <a:alpha val="51000"/>
              </a:schemeClr>
            </a:solidFill>
            <a:ln w="9525" algn="ctr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279525" latin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>Meta Data Repository / Common Running 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Search </a:t>
              </a: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>Engine</a:t>
              </a:r>
            </a:p>
          </p:txBody>
        </p:sp>
        <p:sp>
          <p:nvSpPr>
            <p:cNvPr id="46" name="AutoShape 89"/>
            <p:cNvSpPr>
              <a:spLocks noChangeArrowheads="1"/>
            </p:cNvSpPr>
            <p:nvPr/>
          </p:nvSpPr>
          <p:spPr bwMode="auto">
            <a:xfrm>
              <a:off x="2156107" y="5396484"/>
              <a:ext cx="5029200" cy="333375"/>
            </a:xfrm>
            <a:prstGeom prst="roundRect">
              <a:avLst>
                <a:gd name="adj" fmla="val 18606"/>
              </a:avLst>
            </a:prstGeom>
            <a:solidFill>
              <a:schemeClr val="bg2">
                <a:lumMod val="20000"/>
                <a:lumOff val="80000"/>
                <a:alpha val="59000"/>
              </a:schemeClr>
            </a:solidFill>
            <a:ln w="9525" algn="ctr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279525" latin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Application Source Code 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</a:rPr>
                <a:t>Migration System</a:t>
              </a:r>
              <a:endParaRPr kumimoji="1" lang="en-US" altLang="ko-KR" sz="800" b="1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grpSp>
          <p:nvGrpSpPr>
            <p:cNvPr id="47" name="Group 2557"/>
            <p:cNvGrpSpPr>
              <a:grpSpLocks/>
            </p:cNvGrpSpPr>
            <p:nvPr/>
          </p:nvGrpSpPr>
          <p:grpSpPr bwMode="auto">
            <a:xfrm>
              <a:off x="384458" y="2852936"/>
              <a:ext cx="1438527" cy="3156324"/>
              <a:chOff x="260" y="1736"/>
              <a:chExt cx="443" cy="540"/>
            </a:xfrm>
          </p:grpSpPr>
          <p:sp>
            <p:nvSpPr>
              <p:cNvPr id="63" name="AutoShape 2558"/>
              <p:cNvSpPr>
                <a:spLocks noChangeArrowheads="1"/>
              </p:cNvSpPr>
              <p:nvPr/>
            </p:nvSpPr>
            <p:spPr bwMode="auto">
              <a:xfrm>
                <a:off x="260" y="1736"/>
                <a:ext cx="443" cy="540"/>
              </a:xfrm>
              <a:prstGeom prst="roundRect">
                <a:avLst>
                  <a:gd name="adj" fmla="val 3889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9525" algn="ctr">
                <a:solidFill>
                  <a:srgbClr val="1B61D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800"/>
              </a:p>
            </p:txBody>
          </p:sp>
          <p:sp>
            <p:nvSpPr>
              <p:cNvPr id="64" name="AutoShape 2559"/>
              <p:cNvSpPr>
                <a:spLocks noChangeArrowheads="1"/>
              </p:cNvSpPr>
              <p:nvPr/>
            </p:nvSpPr>
            <p:spPr bwMode="auto">
              <a:xfrm>
                <a:off x="271" y="1840"/>
                <a:ext cx="421" cy="431"/>
              </a:xfrm>
              <a:prstGeom prst="roundRect">
                <a:avLst>
                  <a:gd name="adj" fmla="val 478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80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420179" y="2960924"/>
              <a:ext cx="14028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  <a:latin typeface="맑은 고딕" pitchFamily="50" charset="-127"/>
                </a:rPr>
                <a:t>Target System</a:t>
              </a:r>
              <a:endParaRPr lang="ko-KR" altLang="en-US" sz="800" b="1" dirty="0">
                <a:solidFill>
                  <a:schemeClr val="bg1"/>
                </a:solidFill>
                <a:latin typeface="맑은 고딕" pitchFamily="50" charset="-127"/>
              </a:endParaRPr>
            </a:p>
          </p:txBody>
        </p:sp>
        <p:grpSp>
          <p:nvGrpSpPr>
            <p:cNvPr id="49" name="Group 2557"/>
            <p:cNvGrpSpPr>
              <a:grpSpLocks/>
            </p:cNvGrpSpPr>
            <p:nvPr/>
          </p:nvGrpSpPr>
          <p:grpSpPr bwMode="auto">
            <a:xfrm>
              <a:off x="7496633" y="2852936"/>
              <a:ext cx="1372058" cy="2880320"/>
              <a:chOff x="260" y="1736"/>
              <a:chExt cx="443" cy="540"/>
            </a:xfrm>
          </p:grpSpPr>
          <p:sp>
            <p:nvSpPr>
              <p:cNvPr id="61" name="AutoShape 2558"/>
              <p:cNvSpPr>
                <a:spLocks noChangeArrowheads="1"/>
              </p:cNvSpPr>
              <p:nvPr/>
            </p:nvSpPr>
            <p:spPr bwMode="auto">
              <a:xfrm>
                <a:off x="260" y="1736"/>
                <a:ext cx="443" cy="540"/>
              </a:xfrm>
              <a:prstGeom prst="roundRect">
                <a:avLst>
                  <a:gd name="adj" fmla="val 3889"/>
                </a:avLst>
              </a:prstGeom>
              <a:gradFill rotWithShape="1">
                <a:gsLst>
                  <a:gs pos="0">
                    <a:srgbClr val="53ADEB"/>
                  </a:gs>
                  <a:gs pos="100000">
                    <a:srgbClr val="2787D7"/>
                  </a:gs>
                </a:gsLst>
                <a:lin ang="2700000" scaled="1"/>
              </a:gradFill>
              <a:ln w="9525" algn="ctr">
                <a:solidFill>
                  <a:srgbClr val="1B61D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800"/>
              </a:p>
            </p:txBody>
          </p:sp>
          <p:sp>
            <p:nvSpPr>
              <p:cNvPr id="62" name="AutoShape 2559"/>
              <p:cNvSpPr>
                <a:spLocks noChangeArrowheads="1"/>
              </p:cNvSpPr>
              <p:nvPr/>
            </p:nvSpPr>
            <p:spPr bwMode="auto">
              <a:xfrm>
                <a:off x="271" y="1840"/>
                <a:ext cx="421" cy="431"/>
              </a:xfrm>
              <a:prstGeom prst="roundRect">
                <a:avLst>
                  <a:gd name="adj" fmla="val 4787"/>
                </a:avLst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80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7589477" y="2890085"/>
              <a:ext cx="11964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맑은 고딕" pitchFamily="50" charset="-127"/>
                </a:rPr>
                <a:t>Report</a:t>
              </a:r>
              <a:endParaRPr lang="ko-KR" altLang="en-US" sz="800" b="1" dirty="0">
                <a:solidFill>
                  <a:schemeClr val="bg1"/>
                </a:solidFill>
                <a:latin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02817" y="3454688"/>
              <a:ext cx="1190000" cy="673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b"/>
            <a:lstStyle/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Table, Column</a:t>
              </a:r>
            </a:p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복합검색조건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68707" y="3264188"/>
              <a:ext cx="1063503" cy="241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Arial" charset="0"/>
                  <a:ea typeface="맑은 고딕" pitchFamily="50" charset="-127"/>
                </a:rPr>
                <a:t>검색 조건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00825" y="4200068"/>
              <a:ext cx="1190000" cy="822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b"/>
            <a:lstStyle/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JSP, Java, XML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C, Pro*c</a:t>
              </a:r>
            </a:p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Report PG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6714" y="4209593"/>
              <a:ext cx="1063503" cy="241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Arial" charset="0"/>
                  <a:ea typeface="맑은 고딕" pitchFamily="50" charset="-127"/>
                </a:rPr>
                <a:t>대상 소</a:t>
              </a:r>
              <a:r>
                <a:rPr lang="ko-KR" altLang="en-US" sz="800" b="1" dirty="0">
                  <a:solidFill>
                    <a:schemeClr val="tx1"/>
                  </a:solidFill>
                  <a:latin typeface="Arial" charset="0"/>
                  <a:ea typeface="맑은 고딕" pitchFamily="50" charset="-127"/>
                </a:rPr>
                <a:t>스</a:t>
              </a:r>
              <a:endParaRPr lang="ko-KR" altLang="en-US" sz="800" b="1" dirty="0" smtClean="0">
                <a:solidFill>
                  <a:schemeClr val="tx1"/>
                </a:solidFill>
                <a:latin typeface="Arial" charset="0"/>
                <a:ea typeface="맑은 고딕" pitchFamily="50" charset="-127"/>
              </a:endParaRPr>
            </a:p>
          </p:txBody>
        </p:sp>
        <p:sp>
          <p:nvSpPr>
            <p:cNvPr id="55" name="AutoShape 85"/>
            <p:cNvSpPr>
              <a:spLocks noChangeArrowheads="1"/>
            </p:cNvSpPr>
            <p:nvPr/>
          </p:nvSpPr>
          <p:spPr bwMode="auto">
            <a:xfrm>
              <a:off x="4745877" y="3274147"/>
              <a:ext cx="1185496" cy="1303337"/>
            </a:xfrm>
            <a:prstGeom prst="roundRect">
              <a:avLst>
                <a:gd name="adj" fmla="val 730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en-US" altLang="ko-KR" sz="800" b="1" dirty="0" err="1" smtClean="0">
                  <a:solidFill>
                    <a:srgbClr val="000000"/>
                  </a:solidFill>
                  <a:latin typeface="맑은 고딕" pitchFamily="50" charset="-127"/>
                </a:rPr>
                <a:t>Fhnd</a:t>
              </a:r>
              <a:endParaRPr kumimoji="1" lang="en-US" altLang="ko-KR" sz="800" b="1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FontTx/>
                <a:buNone/>
              </a:pPr>
              <a:r>
                <a:rPr kumimoji="1" lang="en-US" altLang="ko-KR" sz="800" b="1" dirty="0">
                  <a:solidFill>
                    <a:srgbClr val="000000"/>
                  </a:solidFill>
                  <a:latin typeface="맑은 고딕" pitchFamily="50" charset="-127"/>
                </a:rPr>
                <a:t>(File Handler)</a:t>
              </a:r>
              <a: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  <a:t/>
              </a:r>
              <a:br>
                <a:rPr kumimoji="1" lang="en-US" altLang="ko-KR" sz="800" dirty="0">
                  <a:solidFill>
                    <a:srgbClr val="000000"/>
                  </a:solidFill>
                  <a:latin typeface="맑은 고딕" pitchFamily="50" charset="-127"/>
                </a:rPr>
              </a:br>
              <a:endParaRPr kumimoji="1"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</a:pP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대상 파일의 관리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</a:pP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</a:rPr>
                <a:t>검색조건 대비</a:t>
              </a:r>
              <a:endParaRPr lang="en-US" altLang="ko-KR" sz="800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latinLnBrk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PG/Class/Method</a:t>
              </a:r>
            </a:p>
          </p:txBody>
        </p:sp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89479" y="3516966"/>
              <a:ext cx="1103595" cy="776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5679" y="3984603"/>
              <a:ext cx="1058943" cy="918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975" y="4577484"/>
              <a:ext cx="900944" cy="1083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직사각형 58"/>
            <p:cNvSpPr/>
            <p:nvPr/>
          </p:nvSpPr>
          <p:spPr>
            <a:xfrm>
              <a:off x="518532" y="5100361"/>
              <a:ext cx="1190000" cy="8586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b"/>
            <a:lstStyle/>
            <a:p>
              <a:pPr marL="171450" indent="-17145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ASP, </a:t>
              </a:r>
              <a:r>
                <a:rPr lang="en-US" altLang="ko-KR" sz="8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sql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8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mxml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등 쿼리가 있는 모든 소스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84421" y="5138462"/>
              <a:ext cx="1063503" cy="241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rIns="7200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Arial" charset="0"/>
                  <a:ea typeface="맑은 고딕" pitchFamily="50" charset="-127"/>
                </a:rPr>
                <a:t>단순 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4968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5306425"/>
              </p:ext>
            </p:extLst>
          </p:nvPr>
        </p:nvGraphicFramePr>
        <p:xfrm>
          <a:off x="344096" y="705232"/>
          <a:ext cx="6262444" cy="451827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751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72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7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 능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603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노출 취약 소스 진단 및 검색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4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SecureScan</a:t>
                      </a:r>
                      <a:r>
                        <a:rPr lang="en-US" altLang="ko-KR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개인정보 항목에 대한 영향도 분석</a:t>
                      </a:r>
                      <a:endParaRPr lang="en-US" altLang="ko-KR" sz="1400" b="1" kern="1200" dirty="0" smtClean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400" b="1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대상 현황 및 항목별</a:t>
                      </a:r>
                      <a:r>
                        <a:rPr lang="ko-KR" altLang="en-US" sz="1400" b="1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어플리케이션 현황</a:t>
                      </a:r>
                      <a:endParaRPr lang="en-US" altLang="ko-KR" sz="1400" b="1" kern="1200" dirty="0" smtClean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400" b="1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테이블</a:t>
                      </a:r>
                      <a:r>
                        <a:rPr lang="en-US" altLang="ko-KR" sz="1400" b="1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칼럼  항목별 상세 연관 검색</a:t>
                      </a:r>
                      <a:r>
                        <a:rPr lang="en-US" altLang="ko-KR" sz="1400" b="1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프로그램 라인 </a:t>
                      </a:r>
                      <a:r>
                        <a:rPr lang="en-US" altLang="ko-KR" sz="1400" b="1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소스코드</a:t>
                      </a:r>
                      <a:r>
                        <a:rPr lang="en-US" altLang="ko-KR" sz="1400" b="1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err="1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연관검색값</a:t>
                      </a:r>
                      <a:r>
                        <a:rPr lang="en-US" altLang="ko-KR" sz="1400" b="1" kern="120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603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시큐어코딩</a:t>
                      </a:r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취약</a:t>
                      </a:r>
                      <a:r>
                        <a:rPr lang="ko-KR" altLang="en-US" sz="14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소스 진단 및  검색</a:t>
                      </a:r>
                      <a:endParaRPr lang="en-US" altLang="ko-KR" sz="14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4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400" b="1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SecureCoding</a:t>
                      </a:r>
                      <a:r>
                        <a:rPr lang="en-US" altLang="ko-KR" sz="14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보안취약 목록 조회 </a:t>
                      </a:r>
                      <a:r>
                        <a:rPr lang="en-US" altLang="ko-KR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(Redirect,</a:t>
                      </a:r>
                      <a:r>
                        <a:rPr lang="en-US" altLang="ko-KR" sz="14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SQL-Injection, XSS </a:t>
                      </a:r>
                      <a:r>
                        <a:rPr lang="ko-KR" altLang="en-US" sz="14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등</a:t>
                      </a:r>
                      <a:r>
                        <a:rPr lang="en-US" altLang="ko-KR" sz="14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400" b="1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프로그램 </a:t>
                      </a:r>
                      <a:r>
                        <a:rPr lang="en-US" altLang="ko-KR" sz="1400" b="1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Directory, </a:t>
                      </a:r>
                      <a:r>
                        <a:rPr lang="ko-KR" altLang="en-US" sz="1400" b="1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파일명 조회</a:t>
                      </a:r>
                      <a:endParaRPr lang="en-US" altLang="ko-KR" sz="1400" b="1" kern="1200" baseline="0" dirty="0" smtClean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400" b="1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취약 대상 프로그램 해당 라인 조회 및 소스코드 연계</a:t>
                      </a:r>
                      <a:endParaRPr lang="en-US" altLang="ko-KR" sz="1400" b="1" kern="1200" baseline="0" dirty="0" smtClean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  <a:buFont typeface="Wingdings" pitchFamily="2" charset="2"/>
                        <a:buChar char="§"/>
                      </a:pPr>
                      <a:r>
                        <a:rPr lang="en-US" altLang="ko-KR" sz="1400" b="1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rgbClr val="37435E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취약점 준수 가이드 조회</a:t>
                      </a:r>
                      <a:endParaRPr lang="en-US" altLang="ko-KR" sz="1400" b="1" kern="1200" baseline="0" dirty="0" smtClean="0">
                        <a:solidFill>
                          <a:srgbClr val="37435E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5820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6858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734" y="1108755"/>
            <a:ext cx="51623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Industrial </a:t>
            </a:r>
            <a:r>
              <a:rPr lang="en-US" altLang="ko-KR" b="1" dirty="0" err="1" smtClean="0"/>
              <a:t>IoT</a:t>
            </a:r>
            <a:r>
              <a:rPr lang="en-US" altLang="ko-KR" b="1" dirty="0" smtClean="0"/>
              <a:t> &amp; Sensor</a:t>
            </a:r>
          </a:p>
          <a:p>
            <a:pPr algn="ctr"/>
            <a:r>
              <a:rPr lang="en-US" altLang="ko-KR" b="1" dirty="0" smtClean="0"/>
              <a:t>Wireless Network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39562" y="2194254"/>
            <a:ext cx="19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Reliability 99.999%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204" y="71330"/>
            <a:ext cx="2472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Industry 4.0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6655" y="4110335"/>
            <a:ext cx="3741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Industrial Wireless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Netwotk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716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6858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04" y="71330"/>
            <a:ext cx="35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d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isaster Recovery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734" y="1108755"/>
            <a:ext cx="51623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SANOVI</a:t>
            </a:r>
          </a:p>
          <a:p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</a:rPr>
              <a:t>DR Management Suite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2389" y="3925669"/>
            <a:ext cx="16043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SANOVI</a:t>
            </a:r>
          </a:p>
          <a:p>
            <a:pPr algn="r"/>
            <a:r>
              <a:rPr lang="en-US" altLang="ko-KR" sz="1600" dirty="0" smtClean="0">
                <a:solidFill>
                  <a:schemeClr val="bg1"/>
                </a:solidFill>
              </a:rPr>
              <a:t>an IBM Company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329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</TotalTime>
  <Words>842</Words>
  <Application>Microsoft Office PowerPoint</Application>
  <PresentationFormat>화면 슬라이드 쇼(4:3)</PresentationFormat>
  <Paragraphs>257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성덕</dc:creator>
  <cp:lastModifiedBy>daniel</cp:lastModifiedBy>
  <cp:revision>39</cp:revision>
  <cp:lastPrinted>2018-05-18T01:37:14Z</cp:lastPrinted>
  <dcterms:created xsi:type="dcterms:W3CDTF">2018-05-18T00:35:52Z</dcterms:created>
  <dcterms:modified xsi:type="dcterms:W3CDTF">2018-05-23T20:11:31Z</dcterms:modified>
</cp:coreProperties>
</file>