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4" r:id="rId2"/>
    <p:sldMasterId id="2147483692" r:id="rId3"/>
    <p:sldMasterId id="2147483704" r:id="rId4"/>
    <p:sldMasterId id="2147483730" r:id="rId5"/>
  </p:sldMasterIdLst>
  <p:notesMasterIdLst>
    <p:notesMasterId r:id="rId15"/>
  </p:notesMasterIdLst>
  <p:handoutMasterIdLst>
    <p:handoutMasterId r:id="rId16"/>
  </p:handoutMasterIdLst>
  <p:sldIdLst>
    <p:sldId id="258" r:id="rId6"/>
    <p:sldId id="325" r:id="rId7"/>
    <p:sldId id="291" r:id="rId8"/>
    <p:sldId id="287" r:id="rId9"/>
    <p:sldId id="311" r:id="rId10"/>
    <p:sldId id="313" r:id="rId11"/>
    <p:sldId id="335" r:id="rId12"/>
    <p:sldId id="341" r:id="rId13"/>
    <p:sldId id="355" r:id="rId1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746" autoAdjust="0"/>
  </p:normalViewPr>
  <p:slideViewPr>
    <p:cSldViewPr>
      <p:cViewPr varScale="1">
        <p:scale>
          <a:sx n="78" d="100"/>
          <a:sy n="78" d="100"/>
        </p:scale>
        <p:origin x="-11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D6EF7B7B-84AD-4B28-AD2A-225579A551A4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E8C8ACFB-E2A9-41DA-8E70-E91256A1D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1DD450B4-AED1-43EC-BEEA-2D142BC531C3}" type="datetimeFigureOut">
              <a:rPr lang="ko-KR" altLang="en-US" smtClean="0"/>
              <a:pPr/>
              <a:t>2018-05-30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5560" tIns="47780" rIns="95560" bIns="4778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770832E1-3470-440C-8E79-AE3CCB93D4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22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832E1-3470-440C-8E79-AE3CCB93D4B6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4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7" y="6337741"/>
            <a:ext cx="3429025" cy="40111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© 2010 INRI Consulting &amp; Integration Corporation.</a:t>
            </a:r>
            <a:endParaRPr lang="ko-KR" altLang="en-US" dirty="0" smtClean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37312" y="6337737"/>
            <a:ext cx="1429856" cy="24469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86CCFB6E-E098-4337-88AE-281227AE17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3950568" y="64533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00FC-4698-44CF-BFDD-BE0E887AAE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9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52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84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95" indent="0" algn="ctr">
              <a:buNone/>
              <a:defRPr/>
            </a:lvl2pPr>
            <a:lvl3pPr marL="914389" indent="0" algn="ctr">
              <a:buNone/>
              <a:defRPr/>
            </a:lvl3pPr>
            <a:lvl4pPr marL="1371583" indent="0" algn="ctr">
              <a:buNone/>
              <a:defRPr/>
            </a:lvl4pPr>
            <a:lvl5pPr marL="1828777" indent="0" algn="ctr">
              <a:buNone/>
              <a:defRPr/>
            </a:lvl5pPr>
            <a:lvl6pPr marL="2285972" indent="0" algn="ctr">
              <a:buNone/>
              <a:defRPr/>
            </a:lvl6pPr>
            <a:lvl7pPr marL="2743166" indent="0" algn="ctr">
              <a:buNone/>
              <a:defRPr/>
            </a:lvl7pPr>
            <a:lvl8pPr marL="3200360" indent="0" algn="ctr">
              <a:buNone/>
              <a:defRPr/>
            </a:lvl8pPr>
            <a:lvl9pPr marL="365755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95" indent="0">
              <a:buNone/>
              <a:defRPr sz="1800"/>
            </a:lvl2pPr>
            <a:lvl3pPr marL="914389" indent="0">
              <a:buNone/>
              <a:defRPr sz="1600"/>
            </a:lvl3pPr>
            <a:lvl4pPr marL="1371583" indent="0">
              <a:buNone/>
              <a:defRPr sz="1400"/>
            </a:lvl4pPr>
            <a:lvl5pPr marL="1828777" indent="0">
              <a:buNone/>
              <a:defRPr sz="1400"/>
            </a:lvl5pPr>
            <a:lvl6pPr marL="2285972" indent="0">
              <a:buNone/>
              <a:defRPr sz="1400"/>
            </a:lvl6pPr>
            <a:lvl7pPr marL="2743166" indent="0">
              <a:buNone/>
              <a:defRPr sz="1400"/>
            </a:lvl7pPr>
            <a:lvl8pPr marL="3200360" indent="0">
              <a:buNone/>
              <a:defRPr sz="1400"/>
            </a:lvl8pPr>
            <a:lvl9pPr marL="3657554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9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5072"/>
            <a:ext cx="7772400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5" indent="0" algn="ctr">
              <a:buNone/>
              <a:defRPr/>
            </a:lvl2pPr>
            <a:lvl3pPr marL="914389" indent="0" algn="ctr">
              <a:buNone/>
              <a:defRPr/>
            </a:lvl3pPr>
            <a:lvl4pPr marL="1371583" indent="0" algn="ctr">
              <a:buNone/>
              <a:defRPr/>
            </a:lvl4pPr>
            <a:lvl5pPr marL="1828777" indent="0" algn="ctr">
              <a:buNone/>
              <a:defRPr/>
            </a:lvl5pPr>
            <a:lvl6pPr marL="2285972" indent="0" algn="ctr">
              <a:buNone/>
              <a:defRPr/>
            </a:lvl6pPr>
            <a:lvl7pPr marL="2743166" indent="0" algn="ctr">
              <a:buNone/>
              <a:defRPr/>
            </a:lvl7pPr>
            <a:lvl8pPr marL="3200360" indent="0" algn="ctr">
              <a:buNone/>
              <a:defRPr/>
            </a:lvl8pPr>
            <a:lvl9pPr marL="365755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355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138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0" name="Picture 18" descr="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3136386"/>
            <a:ext cx="9144000" cy="369332"/>
          </a:xfrm>
          <a:prstGeom prst="rect">
            <a:avLst/>
          </a:prstGeom>
          <a:solidFill>
            <a:srgbClr val="C40400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 sz="1800"/>
          </a:p>
        </p:txBody>
      </p:sp>
      <p:pic>
        <p:nvPicPr>
          <p:cNvPr id="3092" name="Picture 20" descr="main_ic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73164"/>
            <a:ext cx="914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main_ico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2" y="1628777"/>
            <a:ext cx="3924300" cy="528638"/>
          </a:xfrm>
          <a:prstGeom prst="rect">
            <a:avLst/>
          </a:prstGeom>
          <a:noFill/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03802" y="2239965"/>
            <a:ext cx="3887788" cy="2441575"/>
            <a:chOff x="3016" y="1365"/>
            <a:chExt cx="2495" cy="1566"/>
          </a:xfrm>
        </p:grpSpPr>
        <p:pic>
          <p:nvPicPr>
            <p:cNvPr id="3100" name="Picture 28" descr="main_ico5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16" y="1365"/>
              <a:ext cx="2495" cy="1566"/>
            </a:xfrm>
            <a:prstGeom prst="rect">
              <a:avLst/>
            </a:prstGeom>
            <a:noFill/>
          </p:spPr>
        </p:pic>
        <p:grpSp>
          <p:nvGrpSpPr>
            <p:cNvPr id="3" name="Group 29"/>
            <p:cNvGrpSpPr>
              <a:grpSpLocks/>
            </p:cNvGrpSpPr>
            <p:nvPr userDrawn="1"/>
          </p:nvGrpSpPr>
          <p:grpSpPr bwMode="auto">
            <a:xfrm>
              <a:off x="4096" y="1660"/>
              <a:ext cx="190" cy="500"/>
              <a:chOff x="249" y="849"/>
              <a:chExt cx="874" cy="2308"/>
            </a:xfrm>
          </p:grpSpPr>
          <p:sp>
            <p:nvSpPr>
              <p:cNvPr id="3102" name="Freeform 30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3" name="Freeform 31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Group 32"/>
            <p:cNvGrpSpPr>
              <a:grpSpLocks/>
            </p:cNvGrpSpPr>
            <p:nvPr userDrawn="1"/>
          </p:nvGrpSpPr>
          <p:grpSpPr bwMode="auto">
            <a:xfrm>
              <a:off x="3926" y="1706"/>
              <a:ext cx="224" cy="590"/>
              <a:chOff x="249" y="849"/>
              <a:chExt cx="874" cy="2308"/>
            </a:xfrm>
          </p:grpSpPr>
          <p:sp>
            <p:nvSpPr>
              <p:cNvPr id="3105" name="Freeform 33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6" name="Freeform 34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  <p:grpSp>
          <p:nvGrpSpPr>
            <p:cNvPr id="5" name="Group 35"/>
            <p:cNvGrpSpPr>
              <a:grpSpLocks/>
            </p:cNvGrpSpPr>
            <p:nvPr userDrawn="1"/>
          </p:nvGrpSpPr>
          <p:grpSpPr bwMode="auto">
            <a:xfrm>
              <a:off x="3742" y="1752"/>
              <a:ext cx="258" cy="681"/>
              <a:chOff x="249" y="849"/>
              <a:chExt cx="874" cy="2308"/>
            </a:xfrm>
          </p:grpSpPr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3109" name="Freeform 37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rgbClr val="333333"/>
              </a:soli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2915817" y="6381750"/>
            <a:ext cx="374441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2018 </a:t>
            </a:r>
            <a:r>
              <a:rPr lang="en-US" altLang="ko-KR" sz="800" dirty="0" err="1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DawinICT</a:t>
            </a:r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Corporation. </a:t>
            </a:r>
          </a:p>
          <a:p>
            <a:pPr algn="ctr"/>
            <a:r>
              <a:rPr lang="en-US" altLang="ko-KR" sz="800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information contained herein is subject to change without notice</a:t>
            </a:r>
            <a:endParaRPr lang="en-US" altLang="ko-KR" sz="800" dirty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94" y="5517234"/>
            <a:ext cx="1999815" cy="549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5373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75771"/>
            <a:ext cx="8229600" cy="3407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2367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9078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353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499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38676" y="538166"/>
            <a:ext cx="4133851" cy="136683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4788581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52426" y="538166"/>
            <a:ext cx="8420100" cy="136683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4616298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7" y="129672"/>
            <a:ext cx="7231063" cy="3407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52425" y="538166"/>
            <a:ext cx="4133851" cy="1366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8676" y="538165"/>
            <a:ext cx="4133851" cy="6064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38676" y="1296990"/>
            <a:ext cx="4133851" cy="6080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6403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95" indent="0">
              <a:buNone/>
              <a:defRPr sz="1800"/>
            </a:lvl2pPr>
            <a:lvl3pPr marL="914389" indent="0">
              <a:buNone/>
              <a:defRPr sz="1600"/>
            </a:lvl3pPr>
            <a:lvl4pPr marL="1371583" indent="0">
              <a:buNone/>
              <a:defRPr sz="1400"/>
            </a:lvl4pPr>
            <a:lvl5pPr marL="1828777" indent="0">
              <a:buNone/>
              <a:defRPr sz="1400"/>
            </a:lvl5pPr>
            <a:lvl6pPr marL="2285972" indent="0">
              <a:buNone/>
              <a:defRPr sz="1400"/>
            </a:lvl6pPr>
            <a:lvl7pPr marL="2743166" indent="0">
              <a:buNone/>
              <a:defRPr sz="1400"/>
            </a:lvl7pPr>
            <a:lvl8pPr marL="3200360" indent="0">
              <a:buNone/>
              <a:defRPr sz="1400"/>
            </a:lvl8pPr>
            <a:lvl9pPr marL="3657554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Picture 2" descr="C:\0. 데이터\00. 인리리씨앤아이\명함\iNRI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647" y="6326489"/>
            <a:ext cx="894752" cy="44906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0" y="1586602"/>
            <a:ext cx="285720" cy="5286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389" rtl="0" eaLnBrk="1" latinLnBrk="1" hangingPunct="1"/>
            <a:endParaRPr lang="ko-KR" alt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911" y="0"/>
            <a:ext cx="285720" cy="14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597" y="6337741"/>
            <a:ext cx="3180985" cy="40111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© 2010 INRI Consulting &amp; Integration Corporation.</a:t>
            </a:r>
            <a:endParaRPr lang="ko-KR" altLang="en-US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7312" y="6337737"/>
            <a:ext cx="1429856" cy="24469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86CCFB6E-E098-4337-88AE-281227AE17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dt="0"/>
  <p:txStyles>
    <p:titleStyle>
      <a:lvl1pPr algn="l" defTabSz="91438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</p:titleStyle>
    <p:bodyStyle>
      <a:lvl1pPr marL="342896" indent="-342896" algn="l" defTabSz="91438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defTabSz="9143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8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ctr" defTabSz="91438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8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defTabSz="91438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8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27" descr="main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52" name="Picture 28" descr="su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3"/>
            <a:ext cx="9144000" cy="765175"/>
          </a:xfrm>
          <a:prstGeom prst="rect">
            <a:avLst/>
          </a:prstGeom>
          <a:noFill/>
        </p:spPr>
      </p:pic>
      <p:pic>
        <p:nvPicPr>
          <p:cNvPr id="1056" name="Picture 32" descr="sub_ico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390" y="115888"/>
            <a:ext cx="139700" cy="476250"/>
          </a:xfrm>
          <a:prstGeom prst="rect">
            <a:avLst/>
          </a:prstGeom>
          <a:noFill/>
        </p:spPr>
      </p:pic>
      <p:sp>
        <p:nvSpPr>
          <p:cNvPr id="1061" name="Line 3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9050">
            <a:solidFill>
              <a:srgbClr val="D5CAC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2" name="Group 70"/>
          <p:cNvGrpSpPr>
            <a:grpSpLocks/>
          </p:cNvGrpSpPr>
          <p:nvPr userDrawn="1"/>
        </p:nvGrpSpPr>
        <p:grpSpPr bwMode="auto">
          <a:xfrm>
            <a:off x="8748713" y="44451"/>
            <a:ext cx="152400" cy="546360"/>
            <a:chOff x="5454" y="43"/>
            <a:chExt cx="142" cy="509"/>
          </a:xfrm>
        </p:grpSpPr>
        <p:sp>
          <p:nvSpPr>
            <p:cNvPr id="1065" name="Oval 41"/>
            <p:cNvSpPr>
              <a:spLocks noChangeArrowheads="1"/>
            </p:cNvSpPr>
            <p:nvPr userDrawn="1"/>
          </p:nvSpPr>
          <p:spPr bwMode="auto">
            <a:xfrm flipH="1">
              <a:off x="5454" y="68"/>
              <a:ext cx="142" cy="48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3" name="Group 42"/>
            <p:cNvGrpSpPr>
              <a:grpSpLocks/>
            </p:cNvGrpSpPr>
            <p:nvPr userDrawn="1"/>
          </p:nvGrpSpPr>
          <p:grpSpPr bwMode="auto">
            <a:xfrm flipH="1">
              <a:off x="5478" y="43"/>
              <a:ext cx="100" cy="263"/>
              <a:chOff x="249" y="849"/>
              <a:chExt cx="874" cy="2308"/>
            </a:xfrm>
          </p:grpSpPr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4" name="Group 67"/>
          <p:cNvGrpSpPr>
            <a:grpSpLocks/>
          </p:cNvGrpSpPr>
          <p:nvPr userDrawn="1"/>
        </p:nvGrpSpPr>
        <p:grpSpPr bwMode="auto">
          <a:xfrm>
            <a:off x="8675690" y="115888"/>
            <a:ext cx="225425" cy="682624"/>
            <a:chOff x="5284" y="43"/>
            <a:chExt cx="142" cy="430"/>
          </a:xfrm>
        </p:grpSpPr>
        <p:sp>
          <p:nvSpPr>
            <p:cNvPr id="1074" name="Oval 50"/>
            <p:cNvSpPr>
              <a:spLocks noChangeArrowheads="1"/>
            </p:cNvSpPr>
            <p:nvPr userDrawn="1"/>
          </p:nvSpPr>
          <p:spPr bwMode="auto">
            <a:xfrm flipH="1">
              <a:off x="5284" y="146"/>
              <a:ext cx="142" cy="32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5" name="Group 51"/>
            <p:cNvGrpSpPr>
              <a:grpSpLocks/>
            </p:cNvGrpSpPr>
            <p:nvPr userDrawn="1"/>
          </p:nvGrpSpPr>
          <p:grpSpPr bwMode="auto">
            <a:xfrm flipH="1">
              <a:off x="5308" y="43"/>
              <a:ext cx="100" cy="263"/>
              <a:chOff x="249" y="849"/>
              <a:chExt cx="874" cy="2308"/>
            </a:xfrm>
          </p:grpSpPr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6" name="Group 68"/>
          <p:cNvGrpSpPr>
            <a:grpSpLocks/>
          </p:cNvGrpSpPr>
          <p:nvPr userDrawn="1"/>
        </p:nvGrpSpPr>
        <p:grpSpPr bwMode="auto">
          <a:xfrm>
            <a:off x="8316915" y="44453"/>
            <a:ext cx="195263" cy="625825"/>
            <a:chOff x="5103" y="43"/>
            <a:chExt cx="142" cy="454"/>
          </a:xfrm>
        </p:grpSpPr>
        <p:sp>
          <p:nvSpPr>
            <p:cNvPr id="1083" name="Oval 59"/>
            <p:cNvSpPr>
              <a:spLocks noChangeArrowheads="1"/>
            </p:cNvSpPr>
            <p:nvPr userDrawn="1"/>
          </p:nvSpPr>
          <p:spPr bwMode="auto">
            <a:xfrm flipH="1">
              <a:off x="5103" y="120"/>
              <a:ext cx="142" cy="37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7" name="Group 60"/>
            <p:cNvGrpSpPr>
              <a:grpSpLocks/>
            </p:cNvGrpSpPr>
            <p:nvPr userDrawn="1"/>
          </p:nvGrpSpPr>
          <p:grpSpPr bwMode="auto">
            <a:xfrm flipH="1">
              <a:off x="5127" y="43"/>
              <a:ext cx="100" cy="263"/>
              <a:chOff x="249" y="849"/>
              <a:chExt cx="874" cy="2308"/>
            </a:xfrm>
          </p:grpSpPr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8" name="Group 66"/>
          <p:cNvGrpSpPr>
            <a:grpSpLocks/>
          </p:cNvGrpSpPr>
          <p:nvPr userDrawn="1"/>
        </p:nvGrpSpPr>
        <p:grpSpPr bwMode="auto">
          <a:xfrm>
            <a:off x="8101015" y="-45965"/>
            <a:ext cx="93663" cy="519408"/>
            <a:chOff x="5192" y="-127"/>
            <a:chExt cx="195" cy="1080"/>
          </a:xfrm>
        </p:grpSpPr>
        <p:sp>
          <p:nvSpPr>
            <p:cNvPr id="1082" name="Oval 58"/>
            <p:cNvSpPr>
              <a:spLocks noChangeArrowheads="1"/>
            </p:cNvSpPr>
            <p:nvPr userDrawn="1"/>
          </p:nvSpPr>
          <p:spPr bwMode="auto">
            <a:xfrm flipH="1">
              <a:off x="5192" y="-127"/>
              <a:ext cx="195" cy="1080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9" name="Group 63"/>
            <p:cNvGrpSpPr>
              <a:grpSpLocks/>
            </p:cNvGrpSpPr>
            <p:nvPr userDrawn="1"/>
          </p:nvGrpSpPr>
          <p:grpSpPr bwMode="auto">
            <a:xfrm flipH="1">
              <a:off x="5218" y="61"/>
              <a:ext cx="133" cy="352"/>
              <a:chOff x="249" y="849"/>
              <a:chExt cx="874" cy="2308"/>
            </a:xfrm>
          </p:grpSpPr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0" name="Group 69"/>
          <p:cNvGrpSpPr>
            <a:grpSpLocks/>
          </p:cNvGrpSpPr>
          <p:nvPr userDrawn="1"/>
        </p:nvGrpSpPr>
        <p:grpSpPr bwMode="auto">
          <a:xfrm>
            <a:off x="8172453" y="115888"/>
            <a:ext cx="265113" cy="738574"/>
            <a:chOff x="5373" y="61"/>
            <a:chExt cx="195" cy="544"/>
          </a:xfrm>
        </p:grpSpPr>
        <p:sp>
          <p:nvSpPr>
            <p:cNvPr id="1073" name="Oval 49"/>
            <p:cNvSpPr>
              <a:spLocks noChangeArrowheads="1"/>
            </p:cNvSpPr>
            <p:nvPr userDrawn="1"/>
          </p:nvSpPr>
          <p:spPr bwMode="auto">
            <a:xfrm flipH="1">
              <a:off x="5373" y="222"/>
              <a:ext cx="195" cy="383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1" name="Group 54"/>
            <p:cNvGrpSpPr>
              <a:grpSpLocks/>
            </p:cNvGrpSpPr>
            <p:nvPr userDrawn="1"/>
          </p:nvGrpSpPr>
          <p:grpSpPr bwMode="auto">
            <a:xfrm flipH="1">
              <a:off x="5399" y="61"/>
              <a:ext cx="133" cy="352"/>
              <a:chOff x="249" y="849"/>
              <a:chExt cx="874" cy="2308"/>
            </a:xfrm>
          </p:grpSpPr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2" name="Group 71"/>
          <p:cNvGrpSpPr>
            <a:grpSpLocks/>
          </p:cNvGrpSpPr>
          <p:nvPr userDrawn="1"/>
        </p:nvGrpSpPr>
        <p:grpSpPr bwMode="auto">
          <a:xfrm>
            <a:off x="8834437" y="115890"/>
            <a:ext cx="309563" cy="819148"/>
            <a:chOff x="5543" y="61"/>
            <a:chExt cx="195" cy="516"/>
          </a:xfrm>
        </p:grpSpPr>
        <p:sp>
          <p:nvSpPr>
            <p:cNvPr id="1064" name="Oval 40"/>
            <p:cNvSpPr>
              <a:spLocks noChangeArrowheads="1"/>
            </p:cNvSpPr>
            <p:nvPr userDrawn="1"/>
          </p:nvSpPr>
          <p:spPr bwMode="auto">
            <a:xfrm flipH="1">
              <a:off x="5543" y="250"/>
              <a:ext cx="195" cy="327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3" name="Group 45"/>
            <p:cNvGrpSpPr>
              <a:grpSpLocks/>
            </p:cNvGrpSpPr>
            <p:nvPr userDrawn="1"/>
          </p:nvGrpSpPr>
          <p:grpSpPr bwMode="auto">
            <a:xfrm flipH="1">
              <a:off x="5569" y="61"/>
              <a:ext cx="133" cy="352"/>
              <a:chOff x="249" y="849"/>
              <a:chExt cx="874" cy="2308"/>
            </a:xfrm>
          </p:grpSpPr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952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grpSp>
        <p:nvGrpSpPr>
          <p:cNvPr id="14" name="Group 72"/>
          <p:cNvGrpSpPr>
            <a:grpSpLocks/>
          </p:cNvGrpSpPr>
          <p:nvPr userDrawn="1"/>
        </p:nvGrpSpPr>
        <p:grpSpPr bwMode="auto">
          <a:xfrm>
            <a:off x="8604249" y="-93055"/>
            <a:ext cx="69851" cy="519304"/>
            <a:chOff x="5192" y="-333"/>
            <a:chExt cx="195" cy="1488"/>
          </a:xfrm>
        </p:grpSpPr>
        <p:sp>
          <p:nvSpPr>
            <p:cNvPr id="1097" name="Oval 73"/>
            <p:cNvSpPr>
              <a:spLocks noChangeArrowheads="1"/>
            </p:cNvSpPr>
            <p:nvPr userDrawn="1"/>
          </p:nvSpPr>
          <p:spPr bwMode="auto">
            <a:xfrm flipH="1">
              <a:off x="5192" y="-333"/>
              <a:ext cx="195" cy="1488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 sz="1800"/>
            </a:p>
          </p:txBody>
        </p:sp>
        <p:grpSp>
          <p:nvGrpSpPr>
            <p:cNvPr id="15" name="Group 74"/>
            <p:cNvGrpSpPr>
              <a:grpSpLocks/>
            </p:cNvGrpSpPr>
            <p:nvPr userDrawn="1"/>
          </p:nvGrpSpPr>
          <p:grpSpPr bwMode="auto">
            <a:xfrm flipH="1">
              <a:off x="5218" y="61"/>
              <a:ext cx="133" cy="352"/>
              <a:chOff x="249" y="849"/>
              <a:chExt cx="874" cy="2308"/>
            </a:xfrm>
          </p:grpSpPr>
          <p:sp>
            <p:nvSpPr>
              <p:cNvPr id="1099" name="Freeform 75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3175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endParaRPr lang="ko-KR" altLang="en-US" sz="1800"/>
              </a:p>
            </p:txBody>
          </p:sp>
        </p:grpSp>
      </p:grpSp>
      <p:sp>
        <p:nvSpPr>
          <p:cNvPr id="47" name="Text Box 59"/>
          <p:cNvSpPr txBox="1">
            <a:spLocks noChangeArrowheads="1"/>
          </p:cNvSpPr>
          <p:nvPr userDrawn="1"/>
        </p:nvSpPr>
        <p:spPr bwMode="invGray">
          <a:xfrm>
            <a:off x="0" y="6580766"/>
            <a:ext cx="91440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576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2018 </a:t>
            </a:r>
            <a:r>
              <a:rPr lang="en-US" altLang="ko-KR" sz="8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DawinICT</a:t>
            </a:r>
            <a:r>
              <a:rPr lang="en-US" altLang="ko-KR" sz="800" b="1" baseline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Corporation.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information contained herein is subject to change without </a:t>
            </a:r>
            <a:r>
              <a:rPr lang="en-US" altLang="ko-KR" sz="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notice</a:t>
            </a:r>
            <a:r>
              <a:rPr lang="en-US" altLang="ko-KR" sz="900" b="1" dirty="0" smtClean="0">
                <a:solidFill>
                  <a:schemeClr val="tx1"/>
                </a:solidFill>
                <a:latin typeface="Vrinda" pitchFamily="34" charset="0"/>
                <a:ea typeface="맑은 고딕" pitchFamily="50" charset="-127"/>
                <a:cs typeface="Vrinda" pitchFamily="34" charset="0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Vrinda" pitchFamily="34" charset="0"/>
              <a:ea typeface="맑은 고딕" pitchFamily="50" charset="-127"/>
              <a:cs typeface="Vrind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6650440"/>
            <a:ext cx="977403" cy="1629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8" r:id="rId12"/>
    <p:sldLayoutId id="2147483729" r:id="rId13"/>
    <p:sldLayoutId id="2147483742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8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6" indent="-342896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86" indent="-228597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81" indent="-228597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74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69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63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57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51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0" name="Picture 54" descr="mai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0" y="3136386"/>
            <a:ext cx="9144000" cy="369332"/>
          </a:xfrm>
          <a:prstGeom prst="rect">
            <a:avLst/>
          </a:prstGeom>
          <a:solidFill>
            <a:srgbClr val="C40400"/>
          </a:solidFill>
          <a:ln w="381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pic>
        <p:nvPicPr>
          <p:cNvPr id="4152" name="Picture 56" descr="main_ico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173164"/>
            <a:ext cx="914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3" name="Picture 57" descr="main_ico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21365" y="358777"/>
            <a:ext cx="3000375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54" name="Picture 58" descr="main_ico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219702" y="1628777"/>
            <a:ext cx="3924300" cy="528638"/>
          </a:xfrm>
          <a:prstGeom prst="rect">
            <a:avLst/>
          </a:prstGeom>
          <a:noFill/>
        </p:spPr>
      </p:pic>
      <p:sp>
        <p:nvSpPr>
          <p:cNvPr id="4157" name="Oval 61"/>
          <p:cNvSpPr>
            <a:spLocks noChangeArrowheads="1"/>
          </p:cNvSpPr>
          <p:nvPr/>
        </p:nvSpPr>
        <p:spPr bwMode="auto">
          <a:xfrm>
            <a:off x="466727" y="4382177"/>
            <a:ext cx="1079500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11188" y="2565403"/>
            <a:ext cx="787400" cy="2081213"/>
            <a:chOff x="249" y="849"/>
            <a:chExt cx="874" cy="2308"/>
          </a:xfrm>
        </p:grpSpPr>
        <p:sp>
          <p:nvSpPr>
            <p:cNvPr id="4159" name="Freeform 63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161" name="Oval 65"/>
          <p:cNvSpPr>
            <a:spLocks noChangeArrowheads="1"/>
          </p:cNvSpPr>
          <p:nvPr/>
        </p:nvSpPr>
        <p:spPr bwMode="auto">
          <a:xfrm>
            <a:off x="7451725" y="3728919"/>
            <a:ext cx="792163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sp>
        <p:nvSpPr>
          <p:cNvPr id="4162" name="Oval 66"/>
          <p:cNvSpPr>
            <a:spLocks noChangeArrowheads="1"/>
          </p:cNvSpPr>
          <p:nvPr/>
        </p:nvSpPr>
        <p:spPr bwMode="auto">
          <a:xfrm>
            <a:off x="8027990" y="3306644"/>
            <a:ext cx="576263" cy="519351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smtClean="0">
              <a:solidFill>
                <a:srgbClr val="000000"/>
              </a:solidFill>
            </a:endParaRP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8101013" y="2492375"/>
            <a:ext cx="406400" cy="1066800"/>
            <a:chOff x="249" y="849"/>
            <a:chExt cx="874" cy="2308"/>
          </a:xfrm>
        </p:grpSpPr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7596188" y="2565401"/>
            <a:ext cx="542925" cy="1427163"/>
            <a:chOff x="249" y="849"/>
            <a:chExt cx="874" cy="2308"/>
          </a:xfrm>
        </p:grpSpPr>
        <p:sp>
          <p:nvSpPr>
            <p:cNvPr id="4167" name="Freeform 71"/>
            <p:cNvSpPr>
              <a:spLocks/>
            </p:cNvSpPr>
            <p:nvPr/>
          </p:nvSpPr>
          <p:spPr bwMode="auto">
            <a:xfrm>
              <a:off x="249" y="1253"/>
              <a:ext cx="874" cy="1904"/>
            </a:xfrm>
            <a:custGeom>
              <a:avLst/>
              <a:gdLst/>
              <a:ahLst/>
              <a:cxnLst>
                <a:cxn ang="0">
                  <a:pos x="3782" y="4428"/>
                </a:cxn>
                <a:cxn ang="0">
                  <a:pos x="3913" y="4419"/>
                </a:cxn>
                <a:cxn ang="0">
                  <a:pos x="4005" y="4399"/>
                </a:cxn>
                <a:cxn ang="0">
                  <a:pos x="4066" y="4378"/>
                </a:cxn>
                <a:cxn ang="0">
                  <a:pos x="4159" y="4331"/>
                </a:cxn>
                <a:cxn ang="0">
                  <a:pos x="4221" y="4282"/>
                </a:cxn>
                <a:cxn ang="0">
                  <a:pos x="4281" y="4203"/>
                </a:cxn>
                <a:cxn ang="0">
                  <a:pos x="4300" y="4168"/>
                </a:cxn>
                <a:cxn ang="0">
                  <a:pos x="4334" y="4091"/>
                </a:cxn>
                <a:cxn ang="0">
                  <a:pos x="4353" y="4017"/>
                </a:cxn>
                <a:cxn ang="0">
                  <a:pos x="4360" y="3971"/>
                </a:cxn>
                <a:cxn ang="0">
                  <a:pos x="4367" y="3914"/>
                </a:cxn>
                <a:cxn ang="0">
                  <a:pos x="4371" y="585"/>
                </a:cxn>
                <a:cxn ang="0">
                  <a:pos x="4355" y="414"/>
                </a:cxn>
                <a:cxn ang="0">
                  <a:pos x="4311" y="274"/>
                </a:cxn>
                <a:cxn ang="0">
                  <a:pos x="4238" y="163"/>
                </a:cxn>
                <a:cxn ang="0">
                  <a:pos x="4136" y="82"/>
                </a:cxn>
                <a:cxn ang="0">
                  <a:pos x="4005" y="27"/>
                </a:cxn>
                <a:cxn ang="0">
                  <a:pos x="3845" y="2"/>
                </a:cxn>
                <a:cxn ang="0">
                  <a:pos x="514" y="2"/>
                </a:cxn>
                <a:cxn ang="0">
                  <a:pos x="356" y="27"/>
                </a:cxn>
                <a:cxn ang="0">
                  <a:pos x="228" y="82"/>
                </a:cxn>
                <a:cxn ang="0">
                  <a:pos x="127" y="163"/>
                </a:cxn>
                <a:cxn ang="0">
                  <a:pos x="57" y="274"/>
                </a:cxn>
                <a:cxn ang="0">
                  <a:pos x="14" y="414"/>
                </a:cxn>
                <a:cxn ang="0">
                  <a:pos x="0" y="585"/>
                </a:cxn>
                <a:cxn ang="0">
                  <a:pos x="10" y="3980"/>
                </a:cxn>
                <a:cxn ang="0">
                  <a:pos x="46" y="4125"/>
                </a:cxn>
                <a:cxn ang="0">
                  <a:pos x="112" y="4242"/>
                </a:cxn>
                <a:cxn ang="0">
                  <a:pos x="206" y="4331"/>
                </a:cxn>
                <a:cxn ang="0">
                  <a:pos x="329" y="4391"/>
                </a:cxn>
                <a:cxn ang="0">
                  <a:pos x="480" y="4422"/>
                </a:cxn>
                <a:cxn ang="0">
                  <a:pos x="906" y="1370"/>
                </a:cxn>
                <a:cxn ang="0">
                  <a:pos x="1119" y="9174"/>
                </a:cxn>
                <a:cxn ang="0">
                  <a:pos x="1158" y="9293"/>
                </a:cxn>
                <a:cxn ang="0">
                  <a:pos x="1234" y="9403"/>
                </a:cxn>
                <a:cxn ang="0">
                  <a:pos x="1408" y="9499"/>
                </a:cxn>
                <a:cxn ang="0">
                  <a:pos x="1568" y="9520"/>
                </a:cxn>
                <a:cxn ang="0">
                  <a:pos x="1659" y="9513"/>
                </a:cxn>
                <a:cxn ang="0">
                  <a:pos x="1793" y="9486"/>
                </a:cxn>
                <a:cxn ang="0">
                  <a:pos x="1901" y="9430"/>
                </a:cxn>
                <a:cxn ang="0">
                  <a:pos x="1928" y="9410"/>
                </a:cxn>
                <a:cxn ang="0">
                  <a:pos x="1980" y="9356"/>
                </a:cxn>
                <a:cxn ang="0">
                  <a:pos x="2011" y="9314"/>
                </a:cxn>
                <a:cxn ang="0">
                  <a:pos x="2060" y="9199"/>
                </a:cxn>
                <a:cxn ang="0">
                  <a:pos x="2084" y="9060"/>
                </a:cxn>
                <a:cxn ang="0">
                  <a:pos x="2087" y="4429"/>
                </a:cxn>
                <a:cxn ang="0">
                  <a:pos x="2300" y="9174"/>
                </a:cxn>
                <a:cxn ang="0">
                  <a:pos x="2358" y="9334"/>
                </a:cxn>
                <a:cxn ang="0">
                  <a:pos x="2427" y="9418"/>
                </a:cxn>
                <a:cxn ang="0">
                  <a:pos x="2539" y="9486"/>
                </a:cxn>
                <a:cxn ang="0">
                  <a:pos x="2738" y="9520"/>
                </a:cxn>
                <a:cxn ang="0">
                  <a:pos x="2828" y="9513"/>
                </a:cxn>
                <a:cxn ang="0">
                  <a:pos x="2963" y="9486"/>
                </a:cxn>
                <a:cxn ang="0">
                  <a:pos x="3071" y="9430"/>
                </a:cxn>
                <a:cxn ang="0">
                  <a:pos x="3098" y="9410"/>
                </a:cxn>
                <a:cxn ang="0">
                  <a:pos x="3150" y="9356"/>
                </a:cxn>
                <a:cxn ang="0">
                  <a:pos x="3181" y="9314"/>
                </a:cxn>
                <a:cxn ang="0">
                  <a:pos x="3229" y="9199"/>
                </a:cxn>
                <a:cxn ang="0">
                  <a:pos x="3253" y="9060"/>
                </a:cxn>
                <a:cxn ang="0">
                  <a:pos x="3257" y="1370"/>
                </a:cxn>
              </a:cxnLst>
              <a:rect l="0" t="0" r="r" b="b"/>
              <a:pathLst>
                <a:path w="4371" h="9520">
                  <a:moveTo>
                    <a:pt x="3257" y="1370"/>
                  </a:moveTo>
                  <a:lnTo>
                    <a:pt x="3455" y="1370"/>
                  </a:lnTo>
                  <a:lnTo>
                    <a:pt x="3455" y="4429"/>
                  </a:lnTo>
                  <a:lnTo>
                    <a:pt x="3775" y="4429"/>
                  </a:lnTo>
                  <a:lnTo>
                    <a:pt x="3782" y="4428"/>
                  </a:lnTo>
                  <a:lnTo>
                    <a:pt x="3792" y="4428"/>
                  </a:lnTo>
                  <a:lnTo>
                    <a:pt x="3810" y="4428"/>
                  </a:lnTo>
                  <a:lnTo>
                    <a:pt x="3845" y="4425"/>
                  </a:lnTo>
                  <a:lnTo>
                    <a:pt x="3879" y="4422"/>
                  </a:lnTo>
                  <a:lnTo>
                    <a:pt x="3913" y="4419"/>
                  </a:lnTo>
                  <a:lnTo>
                    <a:pt x="3945" y="4413"/>
                  </a:lnTo>
                  <a:lnTo>
                    <a:pt x="3951" y="4411"/>
                  </a:lnTo>
                  <a:lnTo>
                    <a:pt x="3959" y="4409"/>
                  </a:lnTo>
                  <a:lnTo>
                    <a:pt x="3975" y="4407"/>
                  </a:lnTo>
                  <a:lnTo>
                    <a:pt x="4005" y="4399"/>
                  </a:lnTo>
                  <a:lnTo>
                    <a:pt x="4034" y="4391"/>
                  </a:lnTo>
                  <a:lnTo>
                    <a:pt x="4040" y="4388"/>
                  </a:lnTo>
                  <a:lnTo>
                    <a:pt x="4047" y="4386"/>
                  </a:lnTo>
                  <a:lnTo>
                    <a:pt x="4060" y="4381"/>
                  </a:lnTo>
                  <a:lnTo>
                    <a:pt x="4066" y="4378"/>
                  </a:lnTo>
                  <a:lnTo>
                    <a:pt x="4073" y="4375"/>
                  </a:lnTo>
                  <a:lnTo>
                    <a:pt x="4086" y="4371"/>
                  </a:lnTo>
                  <a:lnTo>
                    <a:pt x="4111" y="4358"/>
                  </a:lnTo>
                  <a:lnTo>
                    <a:pt x="4136" y="4346"/>
                  </a:lnTo>
                  <a:lnTo>
                    <a:pt x="4159" y="4331"/>
                  </a:lnTo>
                  <a:lnTo>
                    <a:pt x="4163" y="4327"/>
                  </a:lnTo>
                  <a:lnTo>
                    <a:pt x="4169" y="4323"/>
                  </a:lnTo>
                  <a:lnTo>
                    <a:pt x="4180" y="4316"/>
                  </a:lnTo>
                  <a:lnTo>
                    <a:pt x="4201" y="4299"/>
                  </a:lnTo>
                  <a:lnTo>
                    <a:pt x="4221" y="4282"/>
                  </a:lnTo>
                  <a:lnTo>
                    <a:pt x="4238" y="4262"/>
                  </a:lnTo>
                  <a:lnTo>
                    <a:pt x="4255" y="4242"/>
                  </a:lnTo>
                  <a:lnTo>
                    <a:pt x="4271" y="4220"/>
                  </a:lnTo>
                  <a:lnTo>
                    <a:pt x="4278" y="4209"/>
                  </a:lnTo>
                  <a:lnTo>
                    <a:pt x="4281" y="4203"/>
                  </a:lnTo>
                  <a:lnTo>
                    <a:pt x="4286" y="4199"/>
                  </a:lnTo>
                  <a:lnTo>
                    <a:pt x="4288" y="4192"/>
                  </a:lnTo>
                  <a:lnTo>
                    <a:pt x="4291" y="4186"/>
                  </a:lnTo>
                  <a:lnTo>
                    <a:pt x="4298" y="4175"/>
                  </a:lnTo>
                  <a:lnTo>
                    <a:pt x="4300" y="4168"/>
                  </a:lnTo>
                  <a:lnTo>
                    <a:pt x="4304" y="4162"/>
                  </a:lnTo>
                  <a:lnTo>
                    <a:pt x="4311" y="4151"/>
                  </a:lnTo>
                  <a:lnTo>
                    <a:pt x="4322" y="4125"/>
                  </a:lnTo>
                  <a:lnTo>
                    <a:pt x="4333" y="4099"/>
                  </a:lnTo>
                  <a:lnTo>
                    <a:pt x="4334" y="4091"/>
                  </a:lnTo>
                  <a:lnTo>
                    <a:pt x="4337" y="4084"/>
                  </a:lnTo>
                  <a:lnTo>
                    <a:pt x="4341" y="4070"/>
                  </a:lnTo>
                  <a:lnTo>
                    <a:pt x="4349" y="4041"/>
                  </a:lnTo>
                  <a:lnTo>
                    <a:pt x="4351" y="4025"/>
                  </a:lnTo>
                  <a:lnTo>
                    <a:pt x="4353" y="4017"/>
                  </a:lnTo>
                  <a:lnTo>
                    <a:pt x="4355" y="4010"/>
                  </a:lnTo>
                  <a:lnTo>
                    <a:pt x="4357" y="3994"/>
                  </a:lnTo>
                  <a:lnTo>
                    <a:pt x="4358" y="3987"/>
                  </a:lnTo>
                  <a:lnTo>
                    <a:pt x="4360" y="3980"/>
                  </a:lnTo>
                  <a:lnTo>
                    <a:pt x="4360" y="3971"/>
                  </a:lnTo>
                  <a:lnTo>
                    <a:pt x="4362" y="3963"/>
                  </a:lnTo>
                  <a:lnTo>
                    <a:pt x="4364" y="3947"/>
                  </a:lnTo>
                  <a:lnTo>
                    <a:pt x="4364" y="3938"/>
                  </a:lnTo>
                  <a:lnTo>
                    <a:pt x="4365" y="3930"/>
                  </a:lnTo>
                  <a:lnTo>
                    <a:pt x="4367" y="3914"/>
                  </a:lnTo>
                  <a:lnTo>
                    <a:pt x="4370" y="3879"/>
                  </a:lnTo>
                  <a:lnTo>
                    <a:pt x="4370" y="3861"/>
                  </a:lnTo>
                  <a:lnTo>
                    <a:pt x="4370" y="3852"/>
                  </a:lnTo>
                  <a:lnTo>
                    <a:pt x="4371" y="3844"/>
                  </a:lnTo>
                  <a:lnTo>
                    <a:pt x="4371" y="585"/>
                  </a:lnTo>
                  <a:lnTo>
                    <a:pt x="4370" y="548"/>
                  </a:lnTo>
                  <a:lnTo>
                    <a:pt x="4367" y="512"/>
                  </a:lnTo>
                  <a:lnTo>
                    <a:pt x="4364" y="478"/>
                  </a:lnTo>
                  <a:lnTo>
                    <a:pt x="4360" y="447"/>
                  </a:lnTo>
                  <a:lnTo>
                    <a:pt x="4355" y="414"/>
                  </a:lnTo>
                  <a:lnTo>
                    <a:pt x="4349" y="384"/>
                  </a:lnTo>
                  <a:lnTo>
                    <a:pt x="4341" y="355"/>
                  </a:lnTo>
                  <a:lnTo>
                    <a:pt x="4333" y="328"/>
                  </a:lnTo>
                  <a:lnTo>
                    <a:pt x="4322" y="299"/>
                  </a:lnTo>
                  <a:lnTo>
                    <a:pt x="4311" y="274"/>
                  </a:lnTo>
                  <a:lnTo>
                    <a:pt x="4298" y="249"/>
                  </a:lnTo>
                  <a:lnTo>
                    <a:pt x="4286" y="227"/>
                  </a:lnTo>
                  <a:lnTo>
                    <a:pt x="4271" y="204"/>
                  </a:lnTo>
                  <a:lnTo>
                    <a:pt x="4255" y="184"/>
                  </a:lnTo>
                  <a:lnTo>
                    <a:pt x="4238" y="163"/>
                  </a:lnTo>
                  <a:lnTo>
                    <a:pt x="4221" y="145"/>
                  </a:lnTo>
                  <a:lnTo>
                    <a:pt x="4201" y="127"/>
                  </a:lnTo>
                  <a:lnTo>
                    <a:pt x="4180" y="111"/>
                  </a:lnTo>
                  <a:lnTo>
                    <a:pt x="4159" y="95"/>
                  </a:lnTo>
                  <a:lnTo>
                    <a:pt x="4136" y="82"/>
                  </a:lnTo>
                  <a:lnTo>
                    <a:pt x="4111" y="68"/>
                  </a:lnTo>
                  <a:lnTo>
                    <a:pt x="4086" y="57"/>
                  </a:lnTo>
                  <a:lnTo>
                    <a:pt x="4060" y="45"/>
                  </a:lnTo>
                  <a:lnTo>
                    <a:pt x="4034" y="36"/>
                  </a:lnTo>
                  <a:lnTo>
                    <a:pt x="4005" y="27"/>
                  </a:lnTo>
                  <a:lnTo>
                    <a:pt x="3975" y="20"/>
                  </a:lnTo>
                  <a:lnTo>
                    <a:pt x="3945" y="14"/>
                  </a:lnTo>
                  <a:lnTo>
                    <a:pt x="3913" y="9"/>
                  </a:lnTo>
                  <a:lnTo>
                    <a:pt x="3879" y="5"/>
                  </a:lnTo>
                  <a:lnTo>
                    <a:pt x="3845" y="2"/>
                  </a:lnTo>
                  <a:lnTo>
                    <a:pt x="3810" y="0"/>
                  </a:lnTo>
                  <a:lnTo>
                    <a:pt x="3775" y="1"/>
                  </a:lnTo>
                  <a:lnTo>
                    <a:pt x="586" y="1"/>
                  </a:lnTo>
                  <a:lnTo>
                    <a:pt x="549" y="0"/>
                  </a:lnTo>
                  <a:lnTo>
                    <a:pt x="514" y="2"/>
                  </a:lnTo>
                  <a:lnTo>
                    <a:pt x="480" y="5"/>
                  </a:lnTo>
                  <a:lnTo>
                    <a:pt x="448" y="9"/>
                  </a:lnTo>
                  <a:lnTo>
                    <a:pt x="415" y="14"/>
                  </a:lnTo>
                  <a:lnTo>
                    <a:pt x="386" y="20"/>
                  </a:lnTo>
                  <a:lnTo>
                    <a:pt x="356" y="27"/>
                  </a:lnTo>
                  <a:lnTo>
                    <a:pt x="329" y="36"/>
                  </a:lnTo>
                  <a:lnTo>
                    <a:pt x="301" y="45"/>
                  </a:lnTo>
                  <a:lnTo>
                    <a:pt x="276" y="57"/>
                  </a:lnTo>
                  <a:lnTo>
                    <a:pt x="251" y="68"/>
                  </a:lnTo>
                  <a:lnTo>
                    <a:pt x="228" y="82"/>
                  </a:lnTo>
                  <a:lnTo>
                    <a:pt x="206" y="95"/>
                  </a:lnTo>
                  <a:lnTo>
                    <a:pt x="185" y="111"/>
                  </a:lnTo>
                  <a:lnTo>
                    <a:pt x="165" y="127"/>
                  </a:lnTo>
                  <a:lnTo>
                    <a:pt x="147" y="145"/>
                  </a:lnTo>
                  <a:lnTo>
                    <a:pt x="127" y="163"/>
                  </a:lnTo>
                  <a:lnTo>
                    <a:pt x="112" y="184"/>
                  </a:lnTo>
                  <a:lnTo>
                    <a:pt x="96" y="204"/>
                  </a:lnTo>
                  <a:lnTo>
                    <a:pt x="82" y="227"/>
                  </a:lnTo>
                  <a:lnTo>
                    <a:pt x="68" y="249"/>
                  </a:lnTo>
                  <a:lnTo>
                    <a:pt x="57" y="274"/>
                  </a:lnTo>
                  <a:lnTo>
                    <a:pt x="46" y="299"/>
                  </a:lnTo>
                  <a:lnTo>
                    <a:pt x="37" y="328"/>
                  </a:lnTo>
                  <a:lnTo>
                    <a:pt x="28" y="355"/>
                  </a:lnTo>
                  <a:lnTo>
                    <a:pt x="21" y="384"/>
                  </a:lnTo>
                  <a:lnTo>
                    <a:pt x="14" y="414"/>
                  </a:lnTo>
                  <a:lnTo>
                    <a:pt x="10" y="447"/>
                  </a:lnTo>
                  <a:lnTo>
                    <a:pt x="5" y="478"/>
                  </a:lnTo>
                  <a:lnTo>
                    <a:pt x="3" y="512"/>
                  </a:lnTo>
                  <a:lnTo>
                    <a:pt x="0" y="548"/>
                  </a:lnTo>
                  <a:lnTo>
                    <a:pt x="0" y="585"/>
                  </a:lnTo>
                  <a:lnTo>
                    <a:pt x="0" y="3844"/>
                  </a:lnTo>
                  <a:lnTo>
                    <a:pt x="0" y="3879"/>
                  </a:lnTo>
                  <a:lnTo>
                    <a:pt x="3" y="3914"/>
                  </a:lnTo>
                  <a:lnTo>
                    <a:pt x="5" y="3947"/>
                  </a:lnTo>
                  <a:lnTo>
                    <a:pt x="10" y="3980"/>
                  </a:lnTo>
                  <a:lnTo>
                    <a:pt x="14" y="4010"/>
                  </a:lnTo>
                  <a:lnTo>
                    <a:pt x="21" y="4041"/>
                  </a:lnTo>
                  <a:lnTo>
                    <a:pt x="28" y="4070"/>
                  </a:lnTo>
                  <a:lnTo>
                    <a:pt x="37" y="4099"/>
                  </a:lnTo>
                  <a:lnTo>
                    <a:pt x="46" y="4125"/>
                  </a:lnTo>
                  <a:lnTo>
                    <a:pt x="57" y="4151"/>
                  </a:lnTo>
                  <a:lnTo>
                    <a:pt x="68" y="4175"/>
                  </a:lnTo>
                  <a:lnTo>
                    <a:pt x="82" y="4199"/>
                  </a:lnTo>
                  <a:lnTo>
                    <a:pt x="96" y="4220"/>
                  </a:lnTo>
                  <a:lnTo>
                    <a:pt x="112" y="4242"/>
                  </a:lnTo>
                  <a:lnTo>
                    <a:pt x="127" y="4262"/>
                  </a:lnTo>
                  <a:lnTo>
                    <a:pt x="147" y="4282"/>
                  </a:lnTo>
                  <a:lnTo>
                    <a:pt x="165" y="4299"/>
                  </a:lnTo>
                  <a:lnTo>
                    <a:pt x="185" y="4316"/>
                  </a:lnTo>
                  <a:lnTo>
                    <a:pt x="206" y="4331"/>
                  </a:lnTo>
                  <a:lnTo>
                    <a:pt x="228" y="4346"/>
                  </a:lnTo>
                  <a:lnTo>
                    <a:pt x="251" y="4358"/>
                  </a:lnTo>
                  <a:lnTo>
                    <a:pt x="276" y="4371"/>
                  </a:lnTo>
                  <a:lnTo>
                    <a:pt x="301" y="4381"/>
                  </a:lnTo>
                  <a:lnTo>
                    <a:pt x="329" y="4391"/>
                  </a:lnTo>
                  <a:lnTo>
                    <a:pt x="356" y="4399"/>
                  </a:lnTo>
                  <a:lnTo>
                    <a:pt x="386" y="4407"/>
                  </a:lnTo>
                  <a:lnTo>
                    <a:pt x="415" y="4413"/>
                  </a:lnTo>
                  <a:lnTo>
                    <a:pt x="448" y="4419"/>
                  </a:lnTo>
                  <a:lnTo>
                    <a:pt x="480" y="4422"/>
                  </a:lnTo>
                  <a:lnTo>
                    <a:pt x="514" y="4425"/>
                  </a:lnTo>
                  <a:lnTo>
                    <a:pt x="549" y="4428"/>
                  </a:lnTo>
                  <a:lnTo>
                    <a:pt x="586" y="4429"/>
                  </a:lnTo>
                  <a:lnTo>
                    <a:pt x="906" y="4429"/>
                  </a:lnTo>
                  <a:lnTo>
                    <a:pt x="906" y="1370"/>
                  </a:lnTo>
                  <a:lnTo>
                    <a:pt x="1104" y="1370"/>
                  </a:lnTo>
                  <a:lnTo>
                    <a:pt x="1104" y="8999"/>
                  </a:lnTo>
                  <a:lnTo>
                    <a:pt x="1105" y="9060"/>
                  </a:lnTo>
                  <a:lnTo>
                    <a:pt x="1111" y="9119"/>
                  </a:lnTo>
                  <a:lnTo>
                    <a:pt x="1119" y="9174"/>
                  </a:lnTo>
                  <a:lnTo>
                    <a:pt x="1125" y="9199"/>
                  </a:lnTo>
                  <a:lnTo>
                    <a:pt x="1133" y="9225"/>
                  </a:lnTo>
                  <a:lnTo>
                    <a:pt x="1139" y="9248"/>
                  </a:lnTo>
                  <a:lnTo>
                    <a:pt x="1149" y="9271"/>
                  </a:lnTo>
                  <a:lnTo>
                    <a:pt x="1158" y="9293"/>
                  </a:lnTo>
                  <a:lnTo>
                    <a:pt x="1169" y="9314"/>
                  </a:lnTo>
                  <a:lnTo>
                    <a:pt x="1179" y="9334"/>
                  </a:lnTo>
                  <a:lnTo>
                    <a:pt x="1192" y="9353"/>
                  </a:lnTo>
                  <a:lnTo>
                    <a:pt x="1220" y="9388"/>
                  </a:lnTo>
                  <a:lnTo>
                    <a:pt x="1234" y="9403"/>
                  </a:lnTo>
                  <a:lnTo>
                    <a:pt x="1249" y="9418"/>
                  </a:lnTo>
                  <a:lnTo>
                    <a:pt x="1285" y="9444"/>
                  </a:lnTo>
                  <a:lnTo>
                    <a:pt x="1322" y="9466"/>
                  </a:lnTo>
                  <a:lnTo>
                    <a:pt x="1364" y="9486"/>
                  </a:lnTo>
                  <a:lnTo>
                    <a:pt x="1408" y="9499"/>
                  </a:lnTo>
                  <a:lnTo>
                    <a:pt x="1432" y="9504"/>
                  </a:lnTo>
                  <a:lnTo>
                    <a:pt x="1458" y="9509"/>
                  </a:lnTo>
                  <a:lnTo>
                    <a:pt x="1483" y="9513"/>
                  </a:lnTo>
                  <a:lnTo>
                    <a:pt x="1510" y="9516"/>
                  </a:lnTo>
                  <a:lnTo>
                    <a:pt x="1568" y="9520"/>
                  </a:lnTo>
                  <a:lnTo>
                    <a:pt x="1598" y="9517"/>
                  </a:lnTo>
                  <a:lnTo>
                    <a:pt x="1605" y="9516"/>
                  </a:lnTo>
                  <a:lnTo>
                    <a:pt x="1613" y="9516"/>
                  </a:lnTo>
                  <a:lnTo>
                    <a:pt x="1629" y="9516"/>
                  </a:lnTo>
                  <a:lnTo>
                    <a:pt x="1659" y="9513"/>
                  </a:lnTo>
                  <a:lnTo>
                    <a:pt x="1688" y="9509"/>
                  </a:lnTo>
                  <a:lnTo>
                    <a:pt x="1715" y="9504"/>
                  </a:lnTo>
                  <a:lnTo>
                    <a:pt x="1742" y="9499"/>
                  </a:lnTo>
                  <a:lnTo>
                    <a:pt x="1767" y="9492"/>
                  </a:lnTo>
                  <a:lnTo>
                    <a:pt x="1793" y="9486"/>
                  </a:lnTo>
                  <a:lnTo>
                    <a:pt x="1816" y="9475"/>
                  </a:lnTo>
                  <a:lnTo>
                    <a:pt x="1839" y="9466"/>
                  </a:lnTo>
                  <a:lnTo>
                    <a:pt x="1860" y="9455"/>
                  </a:lnTo>
                  <a:lnTo>
                    <a:pt x="1882" y="9444"/>
                  </a:lnTo>
                  <a:lnTo>
                    <a:pt x="1901" y="9430"/>
                  </a:lnTo>
                  <a:lnTo>
                    <a:pt x="1910" y="9423"/>
                  </a:lnTo>
                  <a:lnTo>
                    <a:pt x="1915" y="9420"/>
                  </a:lnTo>
                  <a:lnTo>
                    <a:pt x="1920" y="9418"/>
                  </a:lnTo>
                  <a:lnTo>
                    <a:pt x="1924" y="9413"/>
                  </a:lnTo>
                  <a:lnTo>
                    <a:pt x="1928" y="9410"/>
                  </a:lnTo>
                  <a:lnTo>
                    <a:pt x="1937" y="9403"/>
                  </a:lnTo>
                  <a:lnTo>
                    <a:pt x="1955" y="9388"/>
                  </a:lnTo>
                  <a:lnTo>
                    <a:pt x="1970" y="9370"/>
                  </a:lnTo>
                  <a:lnTo>
                    <a:pt x="1977" y="9361"/>
                  </a:lnTo>
                  <a:lnTo>
                    <a:pt x="1980" y="9356"/>
                  </a:lnTo>
                  <a:lnTo>
                    <a:pt x="1985" y="9353"/>
                  </a:lnTo>
                  <a:lnTo>
                    <a:pt x="1987" y="9347"/>
                  </a:lnTo>
                  <a:lnTo>
                    <a:pt x="1991" y="9343"/>
                  </a:lnTo>
                  <a:lnTo>
                    <a:pt x="1997" y="9334"/>
                  </a:lnTo>
                  <a:lnTo>
                    <a:pt x="2011" y="9314"/>
                  </a:lnTo>
                  <a:lnTo>
                    <a:pt x="2022" y="9293"/>
                  </a:lnTo>
                  <a:lnTo>
                    <a:pt x="2034" y="9271"/>
                  </a:lnTo>
                  <a:lnTo>
                    <a:pt x="2043" y="9248"/>
                  </a:lnTo>
                  <a:lnTo>
                    <a:pt x="2053" y="9225"/>
                  </a:lnTo>
                  <a:lnTo>
                    <a:pt x="2060" y="9199"/>
                  </a:lnTo>
                  <a:lnTo>
                    <a:pt x="2067" y="9174"/>
                  </a:lnTo>
                  <a:lnTo>
                    <a:pt x="2071" y="9147"/>
                  </a:lnTo>
                  <a:lnTo>
                    <a:pt x="2077" y="9119"/>
                  </a:lnTo>
                  <a:lnTo>
                    <a:pt x="2080" y="9090"/>
                  </a:lnTo>
                  <a:lnTo>
                    <a:pt x="2084" y="9060"/>
                  </a:lnTo>
                  <a:lnTo>
                    <a:pt x="2084" y="9045"/>
                  </a:lnTo>
                  <a:lnTo>
                    <a:pt x="2084" y="9037"/>
                  </a:lnTo>
                  <a:lnTo>
                    <a:pt x="2085" y="9030"/>
                  </a:lnTo>
                  <a:lnTo>
                    <a:pt x="2087" y="8999"/>
                  </a:lnTo>
                  <a:lnTo>
                    <a:pt x="2087" y="4429"/>
                  </a:lnTo>
                  <a:lnTo>
                    <a:pt x="2285" y="4429"/>
                  </a:lnTo>
                  <a:lnTo>
                    <a:pt x="2285" y="8999"/>
                  </a:lnTo>
                  <a:lnTo>
                    <a:pt x="2286" y="9060"/>
                  </a:lnTo>
                  <a:lnTo>
                    <a:pt x="2292" y="9119"/>
                  </a:lnTo>
                  <a:lnTo>
                    <a:pt x="2300" y="9174"/>
                  </a:lnTo>
                  <a:lnTo>
                    <a:pt x="2313" y="9225"/>
                  </a:lnTo>
                  <a:lnTo>
                    <a:pt x="2327" y="9271"/>
                  </a:lnTo>
                  <a:lnTo>
                    <a:pt x="2336" y="9293"/>
                  </a:lnTo>
                  <a:lnTo>
                    <a:pt x="2348" y="9314"/>
                  </a:lnTo>
                  <a:lnTo>
                    <a:pt x="2358" y="9334"/>
                  </a:lnTo>
                  <a:lnTo>
                    <a:pt x="2370" y="9353"/>
                  </a:lnTo>
                  <a:lnTo>
                    <a:pt x="2383" y="9370"/>
                  </a:lnTo>
                  <a:lnTo>
                    <a:pt x="2398" y="9388"/>
                  </a:lnTo>
                  <a:lnTo>
                    <a:pt x="2411" y="9403"/>
                  </a:lnTo>
                  <a:lnTo>
                    <a:pt x="2427" y="9418"/>
                  </a:lnTo>
                  <a:lnTo>
                    <a:pt x="2443" y="9430"/>
                  </a:lnTo>
                  <a:lnTo>
                    <a:pt x="2461" y="9444"/>
                  </a:lnTo>
                  <a:lnTo>
                    <a:pt x="2478" y="9455"/>
                  </a:lnTo>
                  <a:lnTo>
                    <a:pt x="2497" y="9466"/>
                  </a:lnTo>
                  <a:lnTo>
                    <a:pt x="2539" y="9486"/>
                  </a:lnTo>
                  <a:lnTo>
                    <a:pt x="2560" y="9492"/>
                  </a:lnTo>
                  <a:lnTo>
                    <a:pt x="2582" y="9499"/>
                  </a:lnTo>
                  <a:lnTo>
                    <a:pt x="2631" y="9509"/>
                  </a:lnTo>
                  <a:lnTo>
                    <a:pt x="2682" y="9516"/>
                  </a:lnTo>
                  <a:lnTo>
                    <a:pt x="2738" y="9520"/>
                  </a:lnTo>
                  <a:lnTo>
                    <a:pt x="2768" y="9517"/>
                  </a:lnTo>
                  <a:lnTo>
                    <a:pt x="2775" y="9516"/>
                  </a:lnTo>
                  <a:lnTo>
                    <a:pt x="2783" y="9516"/>
                  </a:lnTo>
                  <a:lnTo>
                    <a:pt x="2799" y="9516"/>
                  </a:lnTo>
                  <a:lnTo>
                    <a:pt x="2828" y="9513"/>
                  </a:lnTo>
                  <a:lnTo>
                    <a:pt x="2858" y="9509"/>
                  </a:lnTo>
                  <a:lnTo>
                    <a:pt x="2885" y="9504"/>
                  </a:lnTo>
                  <a:lnTo>
                    <a:pt x="2912" y="9499"/>
                  </a:lnTo>
                  <a:lnTo>
                    <a:pt x="2937" y="9492"/>
                  </a:lnTo>
                  <a:lnTo>
                    <a:pt x="2963" y="9486"/>
                  </a:lnTo>
                  <a:lnTo>
                    <a:pt x="2986" y="9475"/>
                  </a:lnTo>
                  <a:lnTo>
                    <a:pt x="3008" y="9466"/>
                  </a:lnTo>
                  <a:lnTo>
                    <a:pt x="3030" y="9455"/>
                  </a:lnTo>
                  <a:lnTo>
                    <a:pt x="3051" y="9444"/>
                  </a:lnTo>
                  <a:lnTo>
                    <a:pt x="3071" y="9430"/>
                  </a:lnTo>
                  <a:lnTo>
                    <a:pt x="3080" y="9423"/>
                  </a:lnTo>
                  <a:lnTo>
                    <a:pt x="3084" y="9420"/>
                  </a:lnTo>
                  <a:lnTo>
                    <a:pt x="3090" y="9418"/>
                  </a:lnTo>
                  <a:lnTo>
                    <a:pt x="3093" y="9413"/>
                  </a:lnTo>
                  <a:lnTo>
                    <a:pt x="3098" y="9410"/>
                  </a:lnTo>
                  <a:lnTo>
                    <a:pt x="3107" y="9403"/>
                  </a:lnTo>
                  <a:lnTo>
                    <a:pt x="3125" y="9388"/>
                  </a:lnTo>
                  <a:lnTo>
                    <a:pt x="3140" y="9370"/>
                  </a:lnTo>
                  <a:lnTo>
                    <a:pt x="3147" y="9361"/>
                  </a:lnTo>
                  <a:lnTo>
                    <a:pt x="3150" y="9356"/>
                  </a:lnTo>
                  <a:lnTo>
                    <a:pt x="3155" y="9353"/>
                  </a:lnTo>
                  <a:lnTo>
                    <a:pt x="3157" y="9347"/>
                  </a:lnTo>
                  <a:lnTo>
                    <a:pt x="3160" y="9343"/>
                  </a:lnTo>
                  <a:lnTo>
                    <a:pt x="3167" y="9334"/>
                  </a:lnTo>
                  <a:lnTo>
                    <a:pt x="3181" y="9314"/>
                  </a:lnTo>
                  <a:lnTo>
                    <a:pt x="3192" y="9293"/>
                  </a:lnTo>
                  <a:lnTo>
                    <a:pt x="3203" y="9271"/>
                  </a:lnTo>
                  <a:lnTo>
                    <a:pt x="3212" y="9248"/>
                  </a:lnTo>
                  <a:lnTo>
                    <a:pt x="3223" y="9225"/>
                  </a:lnTo>
                  <a:lnTo>
                    <a:pt x="3229" y="9199"/>
                  </a:lnTo>
                  <a:lnTo>
                    <a:pt x="3236" y="9174"/>
                  </a:lnTo>
                  <a:lnTo>
                    <a:pt x="3241" y="9147"/>
                  </a:lnTo>
                  <a:lnTo>
                    <a:pt x="3246" y="9119"/>
                  </a:lnTo>
                  <a:lnTo>
                    <a:pt x="3250" y="9090"/>
                  </a:lnTo>
                  <a:lnTo>
                    <a:pt x="3253" y="9060"/>
                  </a:lnTo>
                  <a:lnTo>
                    <a:pt x="3253" y="9045"/>
                  </a:lnTo>
                  <a:lnTo>
                    <a:pt x="3253" y="9037"/>
                  </a:lnTo>
                  <a:lnTo>
                    <a:pt x="3254" y="9030"/>
                  </a:lnTo>
                  <a:lnTo>
                    <a:pt x="3257" y="8999"/>
                  </a:lnTo>
                  <a:lnTo>
                    <a:pt x="3257" y="137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496" y="849"/>
              <a:ext cx="354" cy="365"/>
            </a:xfrm>
            <a:custGeom>
              <a:avLst/>
              <a:gdLst/>
              <a:ahLst/>
              <a:cxnLst>
                <a:cxn ang="0">
                  <a:pos x="906" y="1820"/>
                </a:cxn>
                <a:cxn ang="0">
                  <a:pos x="1039" y="1809"/>
                </a:cxn>
                <a:cxn ang="0">
                  <a:pos x="1162" y="1788"/>
                </a:cxn>
                <a:cxn ang="0">
                  <a:pos x="1251" y="1764"/>
                </a:cxn>
                <a:cxn ang="0">
                  <a:pos x="1333" y="1731"/>
                </a:cxn>
                <a:cxn ang="0">
                  <a:pos x="1409" y="1692"/>
                </a:cxn>
                <a:cxn ang="0">
                  <a:pos x="1475" y="1646"/>
                </a:cxn>
                <a:cxn ang="0">
                  <a:pos x="1565" y="1562"/>
                </a:cxn>
                <a:cxn ang="0">
                  <a:pos x="1615" y="1497"/>
                </a:cxn>
                <a:cxn ang="0">
                  <a:pos x="1657" y="1426"/>
                </a:cxn>
                <a:cxn ang="0">
                  <a:pos x="1693" y="1348"/>
                </a:cxn>
                <a:cxn ang="0">
                  <a:pos x="1721" y="1261"/>
                </a:cxn>
                <a:cxn ang="0">
                  <a:pos x="1752" y="1120"/>
                </a:cxn>
                <a:cxn ang="0">
                  <a:pos x="1762" y="1015"/>
                </a:cxn>
                <a:cxn ang="0">
                  <a:pos x="1767" y="905"/>
                </a:cxn>
                <a:cxn ang="0">
                  <a:pos x="1758" y="742"/>
                </a:cxn>
                <a:cxn ang="0">
                  <a:pos x="1733" y="596"/>
                </a:cxn>
                <a:cxn ang="0">
                  <a:pos x="1693" y="466"/>
                </a:cxn>
                <a:cxn ang="0">
                  <a:pos x="1638" y="352"/>
                </a:cxn>
                <a:cxn ang="0">
                  <a:pos x="1565" y="253"/>
                </a:cxn>
                <a:cxn ang="0">
                  <a:pos x="1475" y="172"/>
                </a:cxn>
                <a:cxn ang="0">
                  <a:pos x="1371" y="104"/>
                </a:cxn>
                <a:cxn ang="0">
                  <a:pos x="1251" y="55"/>
                </a:cxn>
                <a:cxn ang="0">
                  <a:pos x="1114" y="20"/>
                </a:cxn>
                <a:cxn ang="0">
                  <a:pos x="961" y="3"/>
                </a:cxn>
                <a:cxn ang="0">
                  <a:pos x="798" y="0"/>
                </a:cxn>
                <a:cxn ang="0">
                  <a:pos x="650" y="13"/>
                </a:cxn>
                <a:cxn ang="0">
                  <a:pos x="518" y="40"/>
                </a:cxn>
                <a:cxn ang="0">
                  <a:pos x="400" y="86"/>
                </a:cxn>
                <a:cxn ang="0">
                  <a:pos x="298" y="147"/>
                </a:cxn>
                <a:cxn ang="0">
                  <a:pos x="212" y="225"/>
                </a:cxn>
                <a:cxn ang="0">
                  <a:pos x="138" y="317"/>
                </a:cxn>
                <a:cxn ang="0">
                  <a:pos x="80" y="426"/>
                </a:cxn>
                <a:cxn ang="0">
                  <a:pos x="38" y="551"/>
                </a:cxn>
                <a:cxn ang="0">
                  <a:pos x="12" y="692"/>
                </a:cxn>
                <a:cxn ang="0">
                  <a:pos x="0" y="849"/>
                </a:cxn>
                <a:cxn ang="0">
                  <a:pos x="2" y="1015"/>
                </a:cxn>
                <a:cxn ang="0">
                  <a:pos x="19" y="1168"/>
                </a:cxn>
                <a:cxn ang="0">
                  <a:pos x="52" y="1306"/>
                </a:cxn>
                <a:cxn ang="0">
                  <a:pos x="97" y="1426"/>
                </a:cxn>
                <a:cxn ang="0">
                  <a:pos x="161" y="1530"/>
                </a:cxn>
                <a:cxn ang="0">
                  <a:pos x="238" y="1620"/>
                </a:cxn>
                <a:cxn ang="0">
                  <a:pos x="331" y="1692"/>
                </a:cxn>
                <a:cxn ang="0">
                  <a:pos x="437" y="1748"/>
                </a:cxn>
                <a:cxn ang="0">
                  <a:pos x="561" y="1788"/>
                </a:cxn>
                <a:cxn ang="0">
                  <a:pos x="697" y="1812"/>
                </a:cxn>
                <a:cxn ang="0">
                  <a:pos x="851" y="1822"/>
                </a:cxn>
              </a:cxnLst>
              <a:rect l="0" t="0" r="r" b="b"/>
              <a:pathLst>
                <a:path w="1767" h="1822">
                  <a:moveTo>
                    <a:pt x="851" y="1822"/>
                  </a:moveTo>
                  <a:lnTo>
                    <a:pt x="878" y="1820"/>
                  </a:lnTo>
                  <a:lnTo>
                    <a:pt x="906" y="1820"/>
                  </a:lnTo>
                  <a:lnTo>
                    <a:pt x="961" y="1817"/>
                  </a:lnTo>
                  <a:lnTo>
                    <a:pt x="1014" y="1812"/>
                  </a:lnTo>
                  <a:lnTo>
                    <a:pt x="1039" y="1809"/>
                  </a:lnTo>
                  <a:lnTo>
                    <a:pt x="1065" y="1807"/>
                  </a:lnTo>
                  <a:lnTo>
                    <a:pt x="1114" y="1798"/>
                  </a:lnTo>
                  <a:lnTo>
                    <a:pt x="1162" y="1788"/>
                  </a:lnTo>
                  <a:lnTo>
                    <a:pt x="1207" y="1776"/>
                  </a:lnTo>
                  <a:lnTo>
                    <a:pt x="1228" y="1769"/>
                  </a:lnTo>
                  <a:lnTo>
                    <a:pt x="1251" y="1764"/>
                  </a:lnTo>
                  <a:lnTo>
                    <a:pt x="1293" y="1748"/>
                  </a:lnTo>
                  <a:lnTo>
                    <a:pt x="1312" y="1739"/>
                  </a:lnTo>
                  <a:lnTo>
                    <a:pt x="1333" y="1731"/>
                  </a:lnTo>
                  <a:lnTo>
                    <a:pt x="1371" y="1712"/>
                  </a:lnTo>
                  <a:lnTo>
                    <a:pt x="1389" y="1701"/>
                  </a:lnTo>
                  <a:lnTo>
                    <a:pt x="1409" y="1692"/>
                  </a:lnTo>
                  <a:lnTo>
                    <a:pt x="1443" y="1670"/>
                  </a:lnTo>
                  <a:lnTo>
                    <a:pt x="1458" y="1657"/>
                  </a:lnTo>
                  <a:lnTo>
                    <a:pt x="1475" y="1646"/>
                  </a:lnTo>
                  <a:lnTo>
                    <a:pt x="1507" y="1620"/>
                  </a:lnTo>
                  <a:lnTo>
                    <a:pt x="1538" y="1593"/>
                  </a:lnTo>
                  <a:lnTo>
                    <a:pt x="1565" y="1562"/>
                  </a:lnTo>
                  <a:lnTo>
                    <a:pt x="1591" y="1530"/>
                  </a:lnTo>
                  <a:lnTo>
                    <a:pt x="1602" y="1513"/>
                  </a:lnTo>
                  <a:lnTo>
                    <a:pt x="1615" y="1497"/>
                  </a:lnTo>
                  <a:lnTo>
                    <a:pt x="1638" y="1463"/>
                  </a:lnTo>
                  <a:lnTo>
                    <a:pt x="1647" y="1444"/>
                  </a:lnTo>
                  <a:lnTo>
                    <a:pt x="1657" y="1426"/>
                  </a:lnTo>
                  <a:lnTo>
                    <a:pt x="1676" y="1387"/>
                  </a:lnTo>
                  <a:lnTo>
                    <a:pt x="1684" y="1367"/>
                  </a:lnTo>
                  <a:lnTo>
                    <a:pt x="1693" y="1348"/>
                  </a:lnTo>
                  <a:lnTo>
                    <a:pt x="1709" y="1306"/>
                  </a:lnTo>
                  <a:lnTo>
                    <a:pt x="1715" y="1283"/>
                  </a:lnTo>
                  <a:lnTo>
                    <a:pt x="1721" y="1261"/>
                  </a:lnTo>
                  <a:lnTo>
                    <a:pt x="1733" y="1216"/>
                  </a:lnTo>
                  <a:lnTo>
                    <a:pt x="1743" y="1168"/>
                  </a:lnTo>
                  <a:lnTo>
                    <a:pt x="1752" y="1120"/>
                  </a:lnTo>
                  <a:lnTo>
                    <a:pt x="1754" y="1094"/>
                  </a:lnTo>
                  <a:lnTo>
                    <a:pt x="1758" y="1069"/>
                  </a:lnTo>
                  <a:lnTo>
                    <a:pt x="1762" y="1015"/>
                  </a:lnTo>
                  <a:lnTo>
                    <a:pt x="1766" y="961"/>
                  </a:lnTo>
                  <a:lnTo>
                    <a:pt x="1766" y="933"/>
                  </a:lnTo>
                  <a:lnTo>
                    <a:pt x="1767" y="905"/>
                  </a:lnTo>
                  <a:lnTo>
                    <a:pt x="1766" y="849"/>
                  </a:lnTo>
                  <a:lnTo>
                    <a:pt x="1762" y="795"/>
                  </a:lnTo>
                  <a:lnTo>
                    <a:pt x="1758" y="742"/>
                  </a:lnTo>
                  <a:lnTo>
                    <a:pt x="1752" y="692"/>
                  </a:lnTo>
                  <a:lnTo>
                    <a:pt x="1743" y="642"/>
                  </a:lnTo>
                  <a:lnTo>
                    <a:pt x="1733" y="596"/>
                  </a:lnTo>
                  <a:lnTo>
                    <a:pt x="1721" y="551"/>
                  </a:lnTo>
                  <a:lnTo>
                    <a:pt x="1709" y="509"/>
                  </a:lnTo>
                  <a:lnTo>
                    <a:pt x="1693" y="466"/>
                  </a:lnTo>
                  <a:lnTo>
                    <a:pt x="1676" y="426"/>
                  </a:lnTo>
                  <a:lnTo>
                    <a:pt x="1657" y="387"/>
                  </a:lnTo>
                  <a:lnTo>
                    <a:pt x="1638" y="352"/>
                  </a:lnTo>
                  <a:lnTo>
                    <a:pt x="1615" y="317"/>
                  </a:lnTo>
                  <a:lnTo>
                    <a:pt x="1591" y="285"/>
                  </a:lnTo>
                  <a:lnTo>
                    <a:pt x="1565" y="253"/>
                  </a:lnTo>
                  <a:lnTo>
                    <a:pt x="1538" y="225"/>
                  </a:lnTo>
                  <a:lnTo>
                    <a:pt x="1507" y="197"/>
                  </a:lnTo>
                  <a:lnTo>
                    <a:pt x="1475" y="172"/>
                  </a:lnTo>
                  <a:lnTo>
                    <a:pt x="1443" y="147"/>
                  </a:lnTo>
                  <a:lnTo>
                    <a:pt x="1409" y="125"/>
                  </a:lnTo>
                  <a:lnTo>
                    <a:pt x="1371" y="104"/>
                  </a:lnTo>
                  <a:lnTo>
                    <a:pt x="1333" y="86"/>
                  </a:lnTo>
                  <a:lnTo>
                    <a:pt x="1293" y="69"/>
                  </a:lnTo>
                  <a:lnTo>
                    <a:pt x="1251" y="55"/>
                  </a:lnTo>
                  <a:lnTo>
                    <a:pt x="1207" y="40"/>
                  </a:lnTo>
                  <a:lnTo>
                    <a:pt x="1162" y="30"/>
                  </a:lnTo>
                  <a:lnTo>
                    <a:pt x="1114" y="20"/>
                  </a:lnTo>
                  <a:lnTo>
                    <a:pt x="1065" y="13"/>
                  </a:lnTo>
                  <a:lnTo>
                    <a:pt x="1014" y="6"/>
                  </a:lnTo>
                  <a:lnTo>
                    <a:pt x="961" y="3"/>
                  </a:lnTo>
                  <a:lnTo>
                    <a:pt x="906" y="0"/>
                  </a:lnTo>
                  <a:lnTo>
                    <a:pt x="851" y="0"/>
                  </a:lnTo>
                  <a:lnTo>
                    <a:pt x="798" y="0"/>
                  </a:lnTo>
                  <a:lnTo>
                    <a:pt x="747" y="3"/>
                  </a:lnTo>
                  <a:lnTo>
                    <a:pt x="697" y="6"/>
                  </a:lnTo>
                  <a:lnTo>
                    <a:pt x="650" y="13"/>
                  </a:lnTo>
                  <a:lnTo>
                    <a:pt x="604" y="20"/>
                  </a:lnTo>
                  <a:lnTo>
                    <a:pt x="561" y="30"/>
                  </a:lnTo>
                  <a:lnTo>
                    <a:pt x="518" y="40"/>
                  </a:lnTo>
                  <a:lnTo>
                    <a:pt x="478" y="55"/>
                  </a:lnTo>
                  <a:lnTo>
                    <a:pt x="437" y="69"/>
                  </a:lnTo>
                  <a:lnTo>
                    <a:pt x="400" y="86"/>
                  </a:lnTo>
                  <a:lnTo>
                    <a:pt x="364" y="104"/>
                  </a:lnTo>
                  <a:lnTo>
                    <a:pt x="331" y="125"/>
                  </a:lnTo>
                  <a:lnTo>
                    <a:pt x="298" y="147"/>
                  </a:lnTo>
                  <a:lnTo>
                    <a:pt x="267" y="172"/>
                  </a:lnTo>
                  <a:lnTo>
                    <a:pt x="238" y="197"/>
                  </a:lnTo>
                  <a:lnTo>
                    <a:pt x="212" y="225"/>
                  </a:lnTo>
                  <a:lnTo>
                    <a:pt x="185" y="253"/>
                  </a:lnTo>
                  <a:lnTo>
                    <a:pt x="161" y="285"/>
                  </a:lnTo>
                  <a:lnTo>
                    <a:pt x="138" y="317"/>
                  </a:lnTo>
                  <a:lnTo>
                    <a:pt x="118" y="352"/>
                  </a:lnTo>
                  <a:lnTo>
                    <a:pt x="97" y="387"/>
                  </a:lnTo>
                  <a:lnTo>
                    <a:pt x="80" y="426"/>
                  </a:lnTo>
                  <a:lnTo>
                    <a:pt x="64" y="466"/>
                  </a:lnTo>
                  <a:lnTo>
                    <a:pt x="52" y="509"/>
                  </a:lnTo>
                  <a:lnTo>
                    <a:pt x="38" y="551"/>
                  </a:lnTo>
                  <a:lnTo>
                    <a:pt x="28" y="596"/>
                  </a:lnTo>
                  <a:lnTo>
                    <a:pt x="19" y="642"/>
                  </a:lnTo>
                  <a:lnTo>
                    <a:pt x="12" y="692"/>
                  </a:lnTo>
                  <a:lnTo>
                    <a:pt x="5" y="742"/>
                  </a:lnTo>
                  <a:lnTo>
                    <a:pt x="2" y="795"/>
                  </a:lnTo>
                  <a:lnTo>
                    <a:pt x="0" y="849"/>
                  </a:lnTo>
                  <a:lnTo>
                    <a:pt x="0" y="905"/>
                  </a:lnTo>
                  <a:lnTo>
                    <a:pt x="0" y="961"/>
                  </a:lnTo>
                  <a:lnTo>
                    <a:pt x="2" y="1015"/>
                  </a:lnTo>
                  <a:lnTo>
                    <a:pt x="5" y="1069"/>
                  </a:lnTo>
                  <a:lnTo>
                    <a:pt x="12" y="1120"/>
                  </a:lnTo>
                  <a:lnTo>
                    <a:pt x="19" y="1168"/>
                  </a:lnTo>
                  <a:lnTo>
                    <a:pt x="28" y="1216"/>
                  </a:lnTo>
                  <a:lnTo>
                    <a:pt x="38" y="1261"/>
                  </a:lnTo>
                  <a:lnTo>
                    <a:pt x="52" y="1306"/>
                  </a:lnTo>
                  <a:lnTo>
                    <a:pt x="64" y="1348"/>
                  </a:lnTo>
                  <a:lnTo>
                    <a:pt x="80" y="1387"/>
                  </a:lnTo>
                  <a:lnTo>
                    <a:pt x="97" y="1426"/>
                  </a:lnTo>
                  <a:lnTo>
                    <a:pt x="118" y="1463"/>
                  </a:lnTo>
                  <a:lnTo>
                    <a:pt x="138" y="1497"/>
                  </a:lnTo>
                  <a:lnTo>
                    <a:pt x="161" y="1530"/>
                  </a:lnTo>
                  <a:lnTo>
                    <a:pt x="185" y="1562"/>
                  </a:lnTo>
                  <a:lnTo>
                    <a:pt x="212" y="1593"/>
                  </a:lnTo>
                  <a:lnTo>
                    <a:pt x="238" y="1620"/>
                  </a:lnTo>
                  <a:lnTo>
                    <a:pt x="267" y="1646"/>
                  </a:lnTo>
                  <a:lnTo>
                    <a:pt x="298" y="1670"/>
                  </a:lnTo>
                  <a:lnTo>
                    <a:pt x="331" y="1692"/>
                  </a:lnTo>
                  <a:lnTo>
                    <a:pt x="364" y="1712"/>
                  </a:lnTo>
                  <a:lnTo>
                    <a:pt x="400" y="1731"/>
                  </a:lnTo>
                  <a:lnTo>
                    <a:pt x="437" y="1748"/>
                  </a:lnTo>
                  <a:lnTo>
                    <a:pt x="478" y="1764"/>
                  </a:lnTo>
                  <a:lnTo>
                    <a:pt x="518" y="1776"/>
                  </a:lnTo>
                  <a:lnTo>
                    <a:pt x="561" y="1788"/>
                  </a:lnTo>
                  <a:lnTo>
                    <a:pt x="604" y="1798"/>
                  </a:lnTo>
                  <a:lnTo>
                    <a:pt x="650" y="1807"/>
                  </a:lnTo>
                  <a:lnTo>
                    <a:pt x="697" y="1812"/>
                  </a:lnTo>
                  <a:lnTo>
                    <a:pt x="747" y="1817"/>
                  </a:lnTo>
                  <a:lnTo>
                    <a:pt x="798" y="1820"/>
                  </a:lnTo>
                  <a:lnTo>
                    <a:pt x="851" y="1822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rgbClr val="C40400"/>
              </a:solidFill>
              <a:round/>
              <a:headEnd/>
              <a:tailEnd/>
            </a:ln>
            <a:effectLst>
              <a:outerShdw algn="ctr" rotWithShape="0">
                <a:srgbClr val="4D4D4D"/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 flipH="1">
            <a:off x="1619253" y="1700215"/>
            <a:ext cx="576263" cy="1007268"/>
            <a:chOff x="975" y="708"/>
            <a:chExt cx="726" cy="1269"/>
          </a:xfrm>
        </p:grpSpPr>
        <p:sp>
          <p:nvSpPr>
            <p:cNvPr id="4170" name="Oval 74"/>
            <p:cNvSpPr>
              <a:spLocks noChangeArrowheads="1"/>
            </p:cNvSpPr>
            <p:nvPr userDrawn="1"/>
          </p:nvSpPr>
          <p:spPr bwMode="auto">
            <a:xfrm>
              <a:off x="975" y="1323"/>
              <a:ext cx="499" cy="65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171" name="Oval 75"/>
            <p:cNvSpPr>
              <a:spLocks noChangeArrowheads="1"/>
            </p:cNvSpPr>
            <p:nvPr userDrawn="1"/>
          </p:nvSpPr>
          <p:spPr bwMode="auto">
            <a:xfrm>
              <a:off x="1338" y="1057"/>
              <a:ext cx="363" cy="654"/>
            </a:xfrm>
            <a:prstGeom prst="ellipse">
              <a:avLst/>
            </a:prstGeom>
            <a:gradFill rotWithShape="1">
              <a:gsLst>
                <a:gs pos="0">
                  <a:srgbClr val="800000"/>
                </a:gs>
                <a:gs pos="100000">
                  <a:srgbClr val="800000">
                    <a:gamma/>
                    <a:shade val="0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1384" y="708"/>
              <a:ext cx="256" cy="672"/>
              <a:chOff x="249" y="849"/>
              <a:chExt cx="874" cy="2308"/>
            </a:xfrm>
          </p:grpSpPr>
          <p:sp>
            <p:nvSpPr>
              <p:cNvPr id="4173" name="Freeform 77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4" name="Freeform 78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Group 79"/>
            <p:cNvGrpSpPr>
              <a:grpSpLocks/>
            </p:cNvGrpSpPr>
            <p:nvPr userDrawn="1"/>
          </p:nvGrpSpPr>
          <p:grpSpPr bwMode="auto">
            <a:xfrm>
              <a:off x="1066" y="754"/>
              <a:ext cx="342" cy="899"/>
              <a:chOff x="249" y="849"/>
              <a:chExt cx="874" cy="2308"/>
            </a:xfrm>
          </p:grpSpPr>
          <p:sp>
            <p:nvSpPr>
              <p:cNvPr id="4176" name="Freeform 80"/>
              <p:cNvSpPr>
                <a:spLocks/>
              </p:cNvSpPr>
              <p:nvPr/>
            </p:nvSpPr>
            <p:spPr bwMode="auto">
              <a:xfrm>
                <a:off x="249" y="1253"/>
                <a:ext cx="874" cy="1904"/>
              </a:xfrm>
              <a:custGeom>
                <a:avLst/>
                <a:gdLst/>
                <a:ahLst/>
                <a:cxnLst>
                  <a:cxn ang="0">
                    <a:pos x="3782" y="4428"/>
                  </a:cxn>
                  <a:cxn ang="0">
                    <a:pos x="3913" y="4419"/>
                  </a:cxn>
                  <a:cxn ang="0">
                    <a:pos x="4005" y="4399"/>
                  </a:cxn>
                  <a:cxn ang="0">
                    <a:pos x="4066" y="4378"/>
                  </a:cxn>
                  <a:cxn ang="0">
                    <a:pos x="4159" y="4331"/>
                  </a:cxn>
                  <a:cxn ang="0">
                    <a:pos x="4221" y="4282"/>
                  </a:cxn>
                  <a:cxn ang="0">
                    <a:pos x="4281" y="4203"/>
                  </a:cxn>
                  <a:cxn ang="0">
                    <a:pos x="4300" y="4168"/>
                  </a:cxn>
                  <a:cxn ang="0">
                    <a:pos x="4334" y="4091"/>
                  </a:cxn>
                  <a:cxn ang="0">
                    <a:pos x="4353" y="4017"/>
                  </a:cxn>
                  <a:cxn ang="0">
                    <a:pos x="4360" y="3971"/>
                  </a:cxn>
                  <a:cxn ang="0">
                    <a:pos x="4367" y="3914"/>
                  </a:cxn>
                  <a:cxn ang="0">
                    <a:pos x="4371" y="585"/>
                  </a:cxn>
                  <a:cxn ang="0">
                    <a:pos x="4355" y="414"/>
                  </a:cxn>
                  <a:cxn ang="0">
                    <a:pos x="4311" y="274"/>
                  </a:cxn>
                  <a:cxn ang="0">
                    <a:pos x="4238" y="163"/>
                  </a:cxn>
                  <a:cxn ang="0">
                    <a:pos x="4136" y="82"/>
                  </a:cxn>
                  <a:cxn ang="0">
                    <a:pos x="4005" y="27"/>
                  </a:cxn>
                  <a:cxn ang="0">
                    <a:pos x="3845" y="2"/>
                  </a:cxn>
                  <a:cxn ang="0">
                    <a:pos x="514" y="2"/>
                  </a:cxn>
                  <a:cxn ang="0">
                    <a:pos x="356" y="27"/>
                  </a:cxn>
                  <a:cxn ang="0">
                    <a:pos x="228" y="82"/>
                  </a:cxn>
                  <a:cxn ang="0">
                    <a:pos x="127" y="163"/>
                  </a:cxn>
                  <a:cxn ang="0">
                    <a:pos x="57" y="274"/>
                  </a:cxn>
                  <a:cxn ang="0">
                    <a:pos x="14" y="414"/>
                  </a:cxn>
                  <a:cxn ang="0">
                    <a:pos x="0" y="585"/>
                  </a:cxn>
                  <a:cxn ang="0">
                    <a:pos x="10" y="3980"/>
                  </a:cxn>
                  <a:cxn ang="0">
                    <a:pos x="46" y="4125"/>
                  </a:cxn>
                  <a:cxn ang="0">
                    <a:pos x="112" y="4242"/>
                  </a:cxn>
                  <a:cxn ang="0">
                    <a:pos x="206" y="4331"/>
                  </a:cxn>
                  <a:cxn ang="0">
                    <a:pos x="329" y="4391"/>
                  </a:cxn>
                  <a:cxn ang="0">
                    <a:pos x="480" y="4422"/>
                  </a:cxn>
                  <a:cxn ang="0">
                    <a:pos x="906" y="1370"/>
                  </a:cxn>
                  <a:cxn ang="0">
                    <a:pos x="1119" y="9174"/>
                  </a:cxn>
                  <a:cxn ang="0">
                    <a:pos x="1158" y="9293"/>
                  </a:cxn>
                  <a:cxn ang="0">
                    <a:pos x="1234" y="9403"/>
                  </a:cxn>
                  <a:cxn ang="0">
                    <a:pos x="1408" y="9499"/>
                  </a:cxn>
                  <a:cxn ang="0">
                    <a:pos x="1568" y="9520"/>
                  </a:cxn>
                  <a:cxn ang="0">
                    <a:pos x="1659" y="9513"/>
                  </a:cxn>
                  <a:cxn ang="0">
                    <a:pos x="1793" y="9486"/>
                  </a:cxn>
                  <a:cxn ang="0">
                    <a:pos x="1901" y="9430"/>
                  </a:cxn>
                  <a:cxn ang="0">
                    <a:pos x="1928" y="9410"/>
                  </a:cxn>
                  <a:cxn ang="0">
                    <a:pos x="1980" y="9356"/>
                  </a:cxn>
                  <a:cxn ang="0">
                    <a:pos x="2011" y="9314"/>
                  </a:cxn>
                  <a:cxn ang="0">
                    <a:pos x="2060" y="9199"/>
                  </a:cxn>
                  <a:cxn ang="0">
                    <a:pos x="2084" y="9060"/>
                  </a:cxn>
                  <a:cxn ang="0">
                    <a:pos x="2087" y="4429"/>
                  </a:cxn>
                  <a:cxn ang="0">
                    <a:pos x="2300" y="9174"/>
                  </a:cxn>
                  <a:cxn ang="0">
                    <a:pos x="2358" y="9334"/>
                  </a:cxn>
                  <a:cxn ang="0">
                    <a:pos x="2427" y="9418"/>
                  </a:cxn>
                  <a:cxn ang="0">
                    <a:pos x="2539" y="9486"/>
                  </a:cxn>
                  <a:cxn ang="0">
                    <a:pos x="2738" y="9520"/>
                  </a:cxn>
                  <a:cxn ang="0">
                    <a:pos x="2828" y="9513"/>
                  </a:cxn>
                  <a:cxn ang="0">
                    <a:pos x="2963" y="9486"/>
                  </a:cxn>
                  <a:cxn ang="0">
                    <a:pos x="3071" y="9430"/>
                  </a:cxn>
                  <a:cxn ang="0">
                    <a:pos x="3098" y="9410"/>
                  </a:cxn>
                  <a:cxn ang="0">
                    <a:pos x="3150" y="9356"/>
                  </a:cxn>
                  <a:cxn ang="0">
                    <a:pos x="3181" y="9314"/>
                  </a:cxn>
                  <a:cxn ang="0">
                    <a:pos x="3229" y="9199"/>
                  </a:cxn>
                  <a:cxn ang="0">
                    <a:pos x="3253" y="9060"/>
                  </a:cxn>
                  <a:cxn ang="0">
                    <a:pos x="3257" y="1370"/>
                  </a:cxn>
                </a:cxnLst>
                <a:rect l="0" t="0" r="r" b="b"/>
                <a:pathLst>
                  <a:path w="4371" h="9520">
                    <a:moveTo>
                      <a:pt x="3257" y="1370"/>
                    </a:moveTo>
                    <a:lnTo>
                      <a:pt x="3455" y="1370"/>
                    </a:lnTo>
                    <a:lnTo>
                      <a:pt x="3455" y="4429"/>
                    </a:lnTo>
                    <a:lnTo>
                      <a:pt x="3775" y="4429"/>
                    </a:lnTo>
                    <a:lnTo>
                      <a:pt x="3782" y="4428"/>
                    </a:lnTo>
                    <a:lnTo>
                      <a:pt x="3792" y="4428"/>
                    </a:lnTo>
                    <a:lnTo>
                      <a:pt x="3810" y="4428"/>
                    </a:lnTo>
                    <a:lnTo>
                      <a:pt x="3845" y="4425"/>
                    </a:lnTo>
                    <a:lnTo>
                      <a:pt x="3879" y="4422"/>
                    </a:lnTo>
                    <a:lnTo>
                      <a:pt x="3913" y="4419"/>
                    </a:lnTo>
                    <a:lnTo>
                      <a:pt x="3945" y="4413"/>
                    </a:lnTo>
                    <a:lnTo>
                      <a:pt x="3951" y="4411"/>
                    </a:lnTo>
                    <a:lnTo>
                      <a:pt x="3959" y="4409"/>
                    </a:lnTo>
                    <a:lnTo>
                      <a:pt x="3975" y="4407"/>
                    </a:lnTo>
                    <a:lnTo>
                      <a:pt x="4005" y="4399"/>
                    </a:lnTo>
                    <a:lnTo>
                      <a:pt x="4034" y="4391"/>
                    </a:lnTo>
                    <a:lnTo>
                      <a:pt x="4040" y="4388"/>
                    </a:lnTo>
                    <a:lnTo>
                      <a:pt x="4047" y="4386"/>
                    </a:lnTo>
                    <a:lnTo>
                      <a:pt x="4060" y="4381"/>
                    </a:lnTo>
                    <a:lnTo>
                      <a:pt x="4066" y="4378"/>
                    </a:lnTo>
                    <a:lnTo>
                      <a:pt x="4073" y="4375"/>
                    </a:lnTo>
                    <a:lnTo>
                      <a:pt x="4086" y="4371"/>
                    </a:lnTo>
                    <a:lnTo>
                      <a:pt x="4111" y="4358"/>
                    </a:lnTo>
                    <a:lnTo>
                      <a:pt x="4136" y="4346"/>
                    </a:lnTo>
                    <a:lnTo>
                      <a:pt x="4159" y="4331"/>
                    </a:lnTo>
                    <a:lnTo>
                      <a:pt x="4163" y="4327"/>
                    </a:lnTo>
                    <a:lnTo>
                      <a:pt x="4169" y="4323"/>
                    </a:lnTo>
                    <a:lnTo>
                      <a:pt x="4180" y="4316"/>
                    </a:lnTo>
                    <a:lnTo>
                      <a:pt x="4201" y="4299"/>
                    </a:lnTo>
                    <a:lnTo>
                      <a:pt x="4221" y="4282"/>
                    </a:lnTo>
                    <a:lnTo>
                      <a:pt x="4238" y="4262"/>
                    </a:lnTo>
                    <a:lnTo>
                      <a:pt x="4255" y="4242"/>
                    </a:lnTo>
                    <a:lnTo>
                      <a:pt x="4271" y="4220"/>
                    </a:lnTo>
                    <a:lnTo>
                      <a:pt x="4278" y="4209"/>
                    </a:lnTo>
                    <a:lnTo>
                      <a:pt x="4281" y="4203"/>
                    </a:lnTo>
                    <a:lnTo>
                      <a:pt x="4286" y="4199"/>
                    </a:lnTo>
                    <a:lnTo>
                      <a:pt x="4288" y="4192"/>
                    </a:lnTo>
                    <a:lnTo>
                      <a:pt x="4291" y="4186"/>
                    </a:lnTo>
                    <a:lnTo>
                      <a:pt x="4298" y="4175"/>
                    </a:lnTo>
                    <a:lnTo>
                      <a:pt x="4300" y="4168"/>
                    </a:lnTo>
                    <a:lnTo>
                      <a:pt x="4304" y="4162"/>
                    </a:lnTo>
                    <a:lnTo>
                      <a:pt x="4311" y="4151"/>
                    </a:lnTo>
                    <a:lnTo>
                      <a:pt x="4322" y="4125"/>
                    </a:lnTo>
                    <a:lnTo>
                      <a:pt x="4333" y="4099"/>
                    </a:lnTo>
                    <a:lnTo>
                      <a:pt x="4334" y="4091"/>
                    </a:lnTo>
                    <a:lnTo>
                      <a:pt x="4337" y="4084"/>
                    </a:lnTo>
                    <a:lnTo>
                      <a:pt x="4341" y="4070"/>
                    </a:lnTo>
                    <a:lnTo>
                      <a:pt x="4349" y="4041"/>
                    </a:lnTo>
                    <a:lnTo>
                      <a:pt x="4351" y="4025"/>
                    </a:lnTo>
                    <a:lnTo>
                      <a:pt x="4353" y="4017"/>
                    </a:lnTo>
                    <a:lnTo>
                      <a:pt x="4355" y="4010"/>
                    </a:lnTo>
                    <a:lnTo>
                      <a:pt x="4357" y="3994"/>
                    </a:lnTo>
                    <a:lnTo>
                      <a:pt x="4358" y="3987"/>
                    </a:lnTo>
                    <a:lnTo>
                      <a:pt x="4360" y="3980"/>
                    </a:lnTo>
                    <a:lnTo>
                      <a:pt x="4360" y="3971"/>
                    </a:lnTo>
                    <a:lnTo>
                      <a:pt x="4362" y="3963"/>
                    </a:lnTo>
                    <a:lnTo>
                      <a:pt x="4364" y="3947"/>
                    </a:lnTo>
                    <a:lnTo>
                      <a:pt x="4364" y="3938"/>
                    </a:lnTo>
                    <a:lnTo>
                      <a:pt x="4365" y="3930"/>
                    </a:lnTo>
                    <a:lnTo>
                      <a:pt x="4367" y="3914"/>
                    </a:lnTo>
                    <a:lnTo>
                      <a:pt x="4370" y="3879"/>
                    </a:lnTo>
                    <a:lnTo>
                      <a:pt x="4370" y="3861"/>
                    </a:lnTo>
                    <a:lnTo>
                      <a:pt x="4370" y="3852"/>
                    </a:lnTo>
                    <a:lnTo>
                      <a:pt x="4371" y="3844"/>
                    </a:lnTo>
                    <a:lnTo>
                      <a:pt x="4371" y="585"/>
                    </a:lnTo>
                    <a:lnTo>
                      <a:pt x="4370" y="548"/>
                    </a:lnTo>
                    <a:lnTo>
                      <a:pt x="4367" y="512"/>
                    </a:lnTo>
                    <a:lnTo>
                      <a:pt x="4364" y="478"/>
                    </a:lnTo>
                    <a:lnTo>
                      <a:pt x="4360" y="447"/>
                    </a:lnTo>
                    <a:lnTo>
                      <a:pt x="4355" y="414"/>
                    </a:lnTo>
                    <a:lnTo>
                      <a:pt x="4349" y="384"/>
                    </a:lnTo>
                    <a:lnTo>
                      <a:pt x="4341" y="355"/>
                    </a:lnTo>
                    <a:lnTo>
                      <a:pt x="4333" y="328"/>
                    </a:lnTo>
                    <a:lnTo>
                      <a:pt x="4322" y="299"/>
                    </a:lnTo>
                    <a:lnTo>
                      <a:pt x="4311" y="274"/>
                    </a:lnTo>
                    <a:lnTo>
                      <a:pt x="4298" y="249"/>
                    </a:lnTo>
                    <a:lnTo>
                      <a:pt x="4286" y="227"/>
                    </a:lnTo>
                    <a:lnTo>
                      <a:pt x="4271" y="204"/>
                    </a:lnTo>
                    <a:lnTo>
                      <a:pt x="4255" y="184"/>
                    </a:lnTo>
                    <a:lnTo>
                      <a:pt x="4238" y="163"/>
                    </a:lnTo>
                    <a:lnTo>
                      <a:pt x="4221" y="145"/>
                    </a:lnTo>
                    <a:lnTo>
                      <a:pt x="4201" y="127"/>
                    </a:lnTo>
                    <a:lnTo>
                      <a:pt x="4180" y="111"/>
                    </a:lnTo>
                    <a:lnTo>
                      <a:pt x="4159" y="95"/>
                    </a:lnTo>
                    <a:lnTo>
                      <a:pt x="4136" y="82"/>
                    </a:lnTo>
                    <a:lnTo>
                      <a:pt x="4111" y="68"/>
                    </a:lnTo>
                    <a:lnTo>
                      <a:pt x="4086" y="57"/>
                    </a:lnTo>
                    <a:lnTo>
                      <a:pt x="4060" y="45"/>
                    </a:lnTo>
                    <a:lnTo>
                      <a:pt x="4034" y="36"/>
                    </a:lnTo>
                    <a:lnTo>
                      <a:pt x="4005" y="27"/>
                    </a:lnTo>
                    <a:lnTo>
                      <a:pt x="3975" y="20"/>
                    </a:lnTo>
                    <a:lnTo>
                      <a:pt x="3945" y="14"/>
                    </a:lnTo>
                    <a:lnTo>
                      <a:pt x="3913" y="9"/>
                    </a:lnTo>
                    <a:lnTo>
                      <a:pt x="3879" y="5"/>
                    </a:lnTo>
                    <a:lnTo>
                      <a:pt x="3845" y="2"/>
                    </a:lnTo>
                    <a:lnTo>
                      <a:pt x="3810" y="0"/>
                    </a:lnTo>
                    <a:lnTo>
                      <a:pt x="3775" y="1"/>
                    </a:lnTo>
                    <a:lnTo>
                      <a:pt x="586" y="1"/>
                    </a:lnTo>
                    <a:lnTo>
                      <a:pt x="549" y="0"/>
                    </a:lnTo>
                    <a:lnTo>
                      <a:pt x="514" y="2"/>
                    </a:lnTo>
                    <a:lnTo>
                      <a:pt x="480" y="5"/>
                    </a:lnTo>
                    <a:lnTo>
                      <a:pt x="448" y="9"/>
                    </a:lnTo>
                    <a:lnTo>
                      <a:pt x="415" y="14"/>
                    </a:lnTo>
                    <a:lnTo>
                      <a:pt x="386" y="20"/>
                    </a:lnTo>
                    <a:lnTo>
                      <a:pt x="356" y="27"/>
                    </a:lnTo>
                    <a:lnTo>
                      <a:pt x="329" y="36"/>
                    </a:lnTo>
                    <a:lnTo>
                      <a:pt x="301" y="45"/>
                    </a:lnTo>
                    <a:lnTo>
                      <a:pt x="276" y="57"/>
                    </a:lnTo>
                    <a:lnTo>
                      <a:pt x="251" y="68"/>
                    </a:lnTo>
                    <a:lnTo>
                      <a:pt x="228" y="82"/>
                    </a:lnTo>
                    <a:lnTo>
                      <a:pt x="206" y="95"/>
                    </a:lnTo>
                    <a:lnTo>
                      <a:pt x="185" y="111"/>
                    </a:lnTo>
                    <a:lnTo>
                      <a:pt x="165" y="127"/>
                    </a:lnTo>
                    <a:lnTo>
                      <a:pt x="147" y="145"/>
                    </a:lnTo>
                    <a:lnTo>
                      <a:pt x="127" y="163"/>
                    </a:lnTo>
                    <a:lnTo>
                      <a:pt x="112" y="184"/>
                    </a:lnTo>
                    <a:lnTo>
                      <a:pt x="96" y="204"/>
                    </a:lnTo>
                    <a:lnTo>
                      <a:pt x="82" y="227"/>
                    </a:lnTo>
                    <a:lnTo>
                      <a:pt x="68" y="249"/>
                    </a:lnTo>
                    <a:lnTo>
                      <a:pt x="57" y="274"/>
                    </a:lnTo>
                    <a:lnTo>
                      <a:pt x="46" y="299"/>
                    </a:lnTo>
                    <a:lnTo>
                      <a:pt x="37" y="328"/>
                    </a:lnTo>
                    <a:lnTo>
                      <a:pt x="28" y="355"/>
                    </a:lnTo>
                    <a:lnTo>
                      <a:pt x="21" y="384"/>
                    </a:lnTo>
                    <a:lnTo>
                      <a:pt x="14" y="414"/>
                    </a:lnTo>
                    <a:lnTo>
                      <a:pt x="10" y="447"/>
                    </a:lnTo>
                    <a:lnTo>
                      <a:pt x="5" y="478"/>
                    </a:lnTo>
                    <a:lnTo>
                      <a:pt x="3" y="512"/>
                    </a:lnTo>
                    <a:lnTo>
                      <a:pt x="0" y="548"/>
                    </a:lnTo>
                    <a:lnTo>
                      <a:pt x="0" y="585"/>
                    </a:lnTo>
                    <a:lnTo>
                      <a:pt x="0" y="3844"/>
                    </a:lnTo>
                    <a:lnTo>
                      <a:pt x="0" y="3879"/>
                    </a:lnTo>
                    <a:lnTo>
                      <a:pt x="3" y="3914"/>
                    </a:lnTo>
                    <a:lnTo>
                      <a:pt x="5" y="3947"/>
                    </a:lnTo>
                    <a:lnTo>
                      <a:pt x="10" y="3980"/>
                    </a:lnTo>
                    <a:lnTo>
                      <a:pt x="14" y="4010"/>
                    </a:lnTo>
                    <a:lnTo>
                      <a:pt x="21" y="4041"/>
                    </a:lnTo>
                    <a:lnTo>
                      <a:pt x="28" y="4070"/>
                    </a:lnTo>
                    <a:lnTo>
                      <a:pt x="37" y="4099"/>
                    </a:lnTo>
                    <a:lnTo>
                      <a:pt x="46" y="4125"/>
                    </a:lnTo>
                    <a:lnTo>
                      <a:pt x="57" y="4151"/>
                    </a:lnTo>
                    <a:lnTo>
                      <a:pt x="68" y="4175"/>
                    </a:lnTo>
                    <a:lnTo>
                      <a:pt x="82" y="4199"/>
                    </a:lnTo>
                    <a:lnTo>
                      <a:pt x="96" y="4220"/>
                    </a:lnTo>
                    <a:lnTo>
                      <a:pt x="112" y="4242"/>
                    </a:lnTo>
                    <a:lnTo>
                      <a:pt x="127" y="4262"/>
                    </a:lnTo>
                    <a:lnTo>
                      <a:pt x="147" y="4282"/>
                    </a:lnTo>
                    <a:lnTo>
                      <a:pt x="165" y="4299"/>
                    </a:lnTo>
                    <a:lnTo>
                      <a:pt x="185" y="4316"/>
                    </a:lnTo>
                    <a:lnTo>
                      <a:pt x="206" y="4331"/>
                    </a:lnTo>
                    <a:lnTo>
                      <a:pt x="228" y="4346"/>
                    </a:lnTo>
                    <a:lnTo>
                      <a:pt x="251" y="4358"/>
                    </a:lnTo>
                    <a:lnTo>
                      <a:pt x="276" y="4371"/>
                    </a:lnTo>
                    <a:lnTo>
                      <a:pt x="301" y="4381"/>
                    </a:lnTo>
                    <a:lnTo>
                      <a:pt x="329" y="4391"/>
                    </a:lnTo>
                    <a:lnTo>
                      <a:pt x="356" y="4399"/>
                    </a:lnTo>
                    <a:lnTo>
                      <a:pt x="386" y="4407"/>
                    </a:lnTo>
                    <a:lnTo>
                      <a:pt x="415" y="4413"/>
                    </a:lnTo>
                    <a:lnTo>
                      <a:pt x="448" y="4419"/>
                    </a:lnTo>
                    <a:lnTo>
                      <a:pt x="480" y="4422"/>
                    </a:lnTo>
                    <a:lnTo>
                      <a:pt x="514" y="4425"/>
                    </a:lnTo>
                    <a:lnTo>
                      <a:pt x="549" y="4428"/>
                    </a:lnTo>
                    <a:lnTo>
                      <a:pt x="586" y="4429"/>
                    </a:lnTo>
                    <a:lnTo>
                      <a:pt x="906" y="4429"/>
                    </a:lnTo>
                    <a:lnTo>
                      <a:pt x="906" y="1370"/>
                    </a:lnTo>
                    <a:lnTo>
                      <a:pt x="1104" y="1370"/>
                    </a:lnTo>
                    <a:lnTo>
                      <a:pt x="1104" y="8999"/>
                    </a:lnTo>
                    <a:lnTo>
                      <a:pt x="1105" y="9060"/>
                    </a:lnTo>
                    <a:lnTo>
                      <a:pt x="1111" y="9119"/>
                    </a:lnTo>
                    <a:lnTo>
                      <a:pt x="1119" y="9174"/>
                    </a:lnTo>
                    <a:lnTo>
                      <a:pt x="1125" y="9199"/>
                    </a:lnTo>
                    <a:lnTo>
                      <a:pt x="1133" y="9225"/>
                    </a:lnTo>
                    <a:lnTo>
                      <a:pt x="1139" y="9248"/>
                    </a:lnTo>
                    <a:lnTo>
                      <a:pt x="1149" y="9271"/>
                    </a:lnTo>
                    <a:lnTo>
                      <a:pt x="1158" y="9293"/>
                    </a:lnTo>
                    <a:lnTo>
                      <a:pt x="1169" y="9314"/>
                    </a:lnTo>
                    <a:lnTo>
                      <a:pt x="1179" y="9334"/>
                    </a:lnTo>
                    <a:lnTo>
                      <a:pt x="1192" y="9353"/>
                    </a:lnTo>
                    <a:lnTo>
                      <a:pt x="1220" y="9388"/>
                    </a:lnTo>
                    <a:lnTo>
                      <a:pt x="1234" y="9403"/>
                    </a:lnTo>
                    <a:lnTo>
                      <a:pt x="1249" y="9418"/>
                    </a:lnTo>
                    <a:lnTo>
                      <a:pt x="1285" y="9444"/>
                    </a:lnTo>
                    <a:lnTo>
                      <a:pt x="1322" y="9466"/>
                    </a:lnTo>
                    <a:lnTo>
                      <a:pt x="1364" y="9486"/>
                    </a:lnTo>
                    <a:lnTo>
                      <a:pt x="1408" y="9499"/>
                    </a:lnTo>
                    <a:lnTo>
                      <a:pt x="1432" y="9504"/>
                    </a:lnTo>
                    <a:lnTo>
                      <a:pt x="1458" y="9509"/>
                    </a:lnTo>
                    <a:lnTo>
                      <a:pt x="1483" y="9513"/>
                    </a:lnTo>
                    <a:lnTo>
                      <a:pt x="1510" y="9516"/>
                    </a:lnTo>
                    <a:lnTo>
                      <a:pt x="1568" y="9520"/>
                    </a:lnTo>
                    <a:lnTo>
                      <a:pt x="1598" y="9517"/>
                    </a:lnTo>
                    <a:lnTo>
                      <a:pt x="1605" y="9516"/>
                    </a:lnTo>
                    <a:lnTo>
                      <a:pt x="1613" y="9516"/>
                    </a:lnTo>
                    <a:lnTo>
                      <a:pt x="1629" y="9516"/>
                    </a:lnTo>
                    <a:lnTo>
                      <a:pt x="1659" y="9513"/>
                    </a:lnTo>
                    <a:lnTo>
                      <a:pt x="1688" y="9509"/>
                    </a:lnTo>
                    <a:lnTo>
                      <a:pt x="1715" y="9504"/>
                    </a:lnTo>
                    <a:lnTo>
                      <a:pt x="1742" y="9499"/>
                    </a:lnTo>
                    <a:lnTo>
                      <a:pt x="1767" y="9492"/>
                    </a:lnTo>
                    <a:lnTo>
                      <a:pt x="1793" y="9486"/>
                    </a:lnTo>
                    <a:lnTo>
                      <a:pt x="1816" y="9475"/>
                    </a:lnTo>
                    <a:lnTo>
                      <a:pt x="1839" y="9466"/>
                    </a:lnTo>
                    <a:lnTo>
                      <a:pt x="1860" y="9455"/>
                    </a:lnTo>
                    <a:lnTo>
                      <a:pt x="1882" y="9444"/>
                    </a:lnTo>
                    <a:lnTo>
                      <a:pt x="1901" y="9430"/>
                    </a:lnTo>
                    <a:lnTo>
                      <a:pt x="1910" y="9423"/>
                    </a:lnTo>
                    <a:lnTo>
                      <a:pt x="1915" y="9420"/>
                    </a:lnTo>
                    <a:lnTo>
                      <a:pt x="1920" y="9418"/>
                    </a:lnTo>
                    <a:lnTo>
                      <a:pt x="1924" y="9413"/>
                    </a:lnTo>
                    <a:lnTo>
                      <a:pt x="1928" y="9410"/>
                    </a:lnTo>
                    <a:lnTo>
                      <a:pt x="1937" y="9403"/>
                    </a:lnTo>
                    <a:lnTo>
                      <a:pt x="1955" y="9388"/>
                    </a:lnTo>
                    <a:lnTo>
                      <a:pt x="1970" y="9370"/>
                    </a:lnTo>
                    <a:lnTo>
                      <a:pt x="1977" y="9361"/>
                    </a:lnTo>
                    <a:lnTo>
                      <a:pt x="1980" y="9356"/>
                    </a:lnTo>
                    <a:lnTo>
                      <a:pt x="1985" y="9353"/>
                    </a:lnTo>
                    <a:lnTo>
                      <a:pt x="1987" y="9347"/>
                    </a:lnTo>
                    <a:lnTo>
                      <a:pt x="1991" y="9343"/>
                    </a:lnTo>
                    <a:lnTo>
                      <a:pt x="1997" y="9334"/>
                    </a:lnTo>
                    <a:lnTo>
                      <a:pt x="2011" y="9314"/>
                    </a:lnTo>
                    <a:lnTo>
                      <a:pt x="2022" y="9293"/>
                    </a:lnTo>
                    <a:lnTo>
                      <a:pt x="2034" y="9271"/>
                    </a:lnTo>
                    <a:lnTo>
                      <a:pt x="2043" y="9248"/>
                    </a:lnTo>
                    <a:lnTo>
                      <a:pt x="2053" y="9225"/>
                    </a:lnTo>
                    <a:lnTo>
                      <a:pt x="2060" y="9199"/>
                    </a:lnTo>
                    <a:lnTo>
                      <a:pt x="2067" y="9174"/>
                    </a:lnTo>
                    <a:lnTo>
                      <a:pt x="2071" y="9147"/>
                    </a:lnTo>
                    <a:lnTo>
                      <a:pt x="2077" y="9119"/>
                    </a:lnTo>
                    <a:lnTo>
                      <a:pt x="2080" y="9090"/>
                    </a:lnTo>
                    <a:lnTo>
                      <a:pt x="2084" y="9060"/>
                    </a:lnTo>
                    <a:lnTo>
                      <a:pt x="2084" y="9045"/>
                    </a:lnTo>
                    <a:lnTo>
                      <a:pt x="2084" y="9037"/>
                    </a:lnTo>
                    <a:lnTo>
                      <a:pt x="2085" y="9030"/>
                    </a:lnTo>
                    <a:lnTo>
                      <a:pt x="2087" y="8999"/>
                    </a:lnTo>
                    <a:lnTo>
                      <a:pt x="2087" y="4429"/>
                    </a:lnTo>
                    <a:lnTo>
                      <a:pt x="2285" y="4429"/>
                    </a:lnTo>
                    <a:lnTo>
                      <a:pt x="2285" y="8999"/>
                    </a:lnTo>
                    <a:lnTo>
                      <a:pt x="2286" y="9060"/>
                    </a:lnTo>
                    <a:lnTo>
                      <a:pt x="2292" y="9119"/>
                    </a:lnTo>
                    <a:lnTo>
                      <a:pt x="2300" y="9174"/>
                    </a:lnTo>
                    <a:lnTo>
                      <a:pt x="2313" y="9225"/>
                    </a:lnTo>
                    <a:lnTo>
                      <a:pt x="2327" y="9271"/>
                    </a:lnTo>
                    <a:lnTo>
                      <a:pt x="2336" y="9293"/>
                    </a:lnTo>
                    <a:lnTo>
                      <a:pt x="2348" y="9314"/>
                    </a:lnTo>
                    <a:lnTo>
                      <a:pt x="2358" y="9334"/>
                    </a:lnTo>
                    <a:lnTo>
                      <a:pt x="2370" y="9353"/>
                    </a:lnTo>
                    <a:lnTo>
                      <a:pt x="2383" y="9370"/>
                    </a:lnTo>
                    <a:lnTo>
                      <a:pt x="2398" y="9388"/>
                    </a:lnTo>
                    <a:lnTo>
                      <a:pt x="2411" y="9403"/>
                    </a:lnTo>
                    <a:lnTo>
                      <a:pt x="2427" y="9418"/>
                    </a:lnTo>
                    <a:lnTo>
                      <a:pt x="2443" y="9430"/>
                    </a:lnTo>
                    <a:lnTo>
                      <a:pt x="2461" y="9444"/>
                    </a:lnTo>
                    <a:lnTo>
                      <a:pt x="2478" y="9455"/>
                    </a:lnTo>
                    <a:lnTo>
                      <a:pt x="2497" y="9466"/>
                    </a:lnTo>
                    <a:lnTo>
                      <a:pt x="2539" y="9486"/>
                    </a:lnTo>
                    <a:lnTo>
                      <a:pt x="2560" y="9492"/>
                    </a:lnTo>
                    <a:lnTo>
                      <a:pt x="2582" y="9499"/>
                    </a:lnTo>
                    <a:lnTo>
                      <a:pt x="2631" y="9509"/>
                    </a:lnTo>
                    <a:lnTo>
                      <a:pt x="2682" y="9516"/>
                    </a:lnTo>
                    <a:lnTo>
                      <a:pt x="2738" y="9520"/>
                    </a:lnTo>
                    <a:lnTo>
                      <a:pt x="2768" y="9517"/>
                    </a:lnTo>
                    <a:lnTo>
                      <a:pt x="2775" y="9516"/>
                    </a:lnTo>
                    <a:lnTo>
                      <a:pt x="2783" y="9516"/>
                    </a:lnTo>
                    <a:lnTo>
                      <a:pt x="2799" y="9516"/>
                    </a:lnTo>
                    <a:lnTo>
                      <a:pt x="2828" y="9513"/>
                    </a:lnTo>
                    <a:lnTo>
                      <a:pt x="2858" y="9509"/>
                    </a:lnTo>
                    <a:lnTo>
                      <a:pt x="2885" y="9504"/>
                    </a:lnTo>
                    <a:lnTo>
                      <a:pt x="2912" y="9499"/>
                    </a:lnTo>
                    <a:lnTo>
                      <a:pt x="2937" y="9492"/>
                    </a:lnTo>
                    <a:lnTo>
                      <a:pt x="2963" y="9486"/>
                    </a:lnTo>
                    <a:lnTo>
                      <a:pt x="2986" y="9475"/>
                    </a:lnTo>
                    <a:lnTo>
                      <a:pt x="3008" y="9466"/>
                    </a:lnTo>
                    <a:lnTo>
                      <a:pt x="3030" y="9455"/>
                    </a:lnTo>
                    <a:lnTo>
                      <a:pt x="3051" y="9444"/>
                    </a:lnTo>
                    <a:lnTo>
                      <a:pt x="3071" y="9430"/>
                    </a:lnTo>
                    <a:lnTo>
                      <a:pt x="3080" y="9423"/>
                    </a:lnTo>
                    <a:lnTo>
                      <a:pt x="3084" y="9420"/>
                    </a:lnTo>
                    <a:lnTo>
                      <a:pt x="3090" y="9418"/>
                    </a:lnTo>
                    <a:lnTo>
                      <a:pt x="3093" y="9413"/>
                    </a:lnTo>
                    <a:lnTo>
                      <a:pt x="3098" y="9410"/>
                    </a:lnTo>
                    <a:lnTo>
                      <a:pt x="3107" y="9403"/>
                    </a:lnTo>
                    <a:lnTo>
                      <a:pt x="3125" y="9388"/>
                    </a:lnTo>
                    <a:lnTo>
                      <a:pt x="3140" y="9370"/>
                    </a:lnTo>
                    <a:lnTo>
                      <a:pt x="3147" y="9361"/>
                    </a:lnTo>
                    <a:lnTo>
                      <a:pt x="3150" y="9356"/>
                    </a:lnTo>
                    <a:lnTo>
                      <a:pt x="3155" y="9353"/>
                    </a:lnTo>
                    <a:lnTo>
                      <a:pt x="3157" y="9347"/>
                    </a:lnTo>
                    <a:lnTo>
                      <a:pt x="3160" y="9343"/>
                    </a:lnTo>
                    <a:lnTo>
                      <a:pt x="3167" y="9334"/>
                    </a:lnTo>
                    <a:lnTo>
                      <a:pt x="3181" y="9314"/>
                    </a:lnTo>
                    <a:lnTo>
                      <a:pt x="3192" y="9293"/>
                    </a:lnTo>
                    <a:lnTo>
                      <a:pt x="3203" y="9271"/>
                    </a:lnTo>
                    <a:lnTo>
                      <a:pt x="3212" y="9248"/>
                    </a:lnTo>
                    <a:lnTo>
                      <a:pt x="3223" y="9225"/>
                    </a:lnTo>
                    <a:lnTo>
                      <a:pt x="3229" y="9199"/>
                    </a:lnTo>
                    <a:lnTo>
                      <a:pt x="3236" y="9174"/>
                    </a:lnTo>
                    <a:lnTo>
                      <a:pt x="3241" y="9147"/>
                    </a:lnTo>
                    <a:lnTo>
                      <a:pt x="3246" y="9119"/>
                    </a:lnTo>
                    <a:lnTo>
                      <a:pt x="3250" y="9090"/>
                    </a:lnTo>
                    <a:lnTo>
                      <a:pt x="3253" y="9060"/>
                    </a:lnTo>
                    <a:lnTo>
                      <a:pt x="3253" y="9045"/>
                    </a:lnTo>
                    <a:lnTo>
                      <a:pt x="3253" y="9037"/>
                    </a:lnTo>
                    <a:lnTo>
                      <a:pt x="3254" y="9030"/>
                    </a:lnTo>
                    <a:lnTo>
                      <a:pt x="3257" y="8999"/>
                    </a:lnTo>
                    <a:lnTo>
                      <a:pt x="3257" y="137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7" name="Freeform 81"/>
              <p:cNvSpPr>
                <a:spLocks/>
              </p:cNvSpPr>
              <p:nvPr/>
            </p:nvSpPr>
            <p:spPr bwMode="auto">
              <a:xfrm>
                <a:off x="496" y="849"/>
                <a:ext cx="354" cy="365"/>
              </a:xfrm>
              <a:custGeom>
                <a:avLst/>
                <a:gdLst/>
                <a:ahLst/>
                <a:cxnLst>
                  <a:cxn ang="0">
                    <a:pos x="906" y="1820"/>
                  </a:cxn>
                  <a:cxn ang="0">
                    <a:pos x="1039" y="1809"/>
                  </a:cxn>
                  <a:cxn ang="0">
                    <a:pos x="1162" y="1788"/>
                  </a:cxn>
                  <a:cxn ang="0">
                    <a:pos x="1251" y="1764"/>
                  </a:cxn>
                  <a:cxn ang="0">
                    <a:pos x="1333" y="1731"/>
                  </a:cxn>
                  <a:cxn ang="0">
                    <a:pos x="1409" y="1692"/>
                  </a:cxn>
                  <a:cxn ang="0">
                    <a:pos x="1475" y="1646"/>
                  </a:cxn>
                  <a:cxn ang="0">
                    <a:pos x="1565" y="1562"/>
                  </a:cxn>
                  <a:cxn ang="0">
                    <a:pos x="1615" y="1497"/>
                  </a:cxn>
                  <a:cxn ang="0">
                    <a:pos x="1657" y="1426"/>
                  </a:cxn>
                  <a:cxn ang="0">
                    <a:pos x="1693" y="1348"/>
                  </a:cxn>
                  <a:cxn ang="0">
                    <a:pos x="1721" y="1261"/>
                  </a:cxn>
                  <a:cxn ang="0">
                    <a:pos x="1752" y="1120"/>
                  </a:cxn>
                  <a:cxn ang="0">
                    <a:pos x="1762" y="1015"/>
                  </a:cxn>
                  <a:cxn ang="0">
                    <a:pos x="1767" y="905"/>
                  </a:cxn>
                  <a:cxn ang="0">
                    <a:pos x="1758" y="742"/>
                  </a:cxn>
                  <a:cxn ang="0">
                    <a:pos x="1733" y="596"/>
                  </a:cxn>
                  <a:cxn ang="0">
                    <a:pos x="1693" y="466"/>
                  </a:cxn>
                  <a:cxn ang="0">
                    <a:pos x="1638" y="352"/>
                  </a:cxn>
                  <a:cxn ang="0">
                    <a:pos x="1565" y="253"/>
                  </a:cxn>
                  <a:cxn ang="0">
                    <a:pos x="1475" y="172"/>
                  </a:cxn>
                  <a:cxn ang="0">
                    <a:pos x="1371" y="104"/>
                  </a:cxn>
                  <a:cxn ang="0">
                    <a:pos x="1251" y="55"/>
                  </a:cxn>
                  <a:cxn ang="0">
                    <a:pos x="1114" y="20"/>
                  </a:cxn>
                  <a:cxn ang="0">
                    <a:pos x="961" y="3"/>
                  </a:cxn>
                  <a:cxn ang="0">
                    <a:pos x="798" y="0"/>
                  </a:cxn>
                  <a:cxn ang="0">
                    <a:pos x="650" y="13"/>
                  </a:cxn>
                  <a:cxn ang="0">
                    <a:pos x="518" y="40"/>
                  </a:cxn>
                  <a:cxn ang="0">
                    <a:pos x="400" y="86"/>
                  </a:cxn>
                  <a:cxn ang="0">
                    <a:pos x="298" y="147"/>
                  </a:cxn>
                  <a:cxn ang="0">
                    <a:pos x="212" y="225"/>
                  </a:cxn>
                  <a:cxn ang="0">
                    <a:pos x="138" y="317"/>
                  </a:cxn>
                  <a:cxn ang="0">
                    <a:pos x="80" y="426"/>
                  </a:cxn>
                  <a:cxn ang="0">
                    <a:pos x="38" y="551"/>
                  </a:cxn>
                  <a:cxn ang="0">
                    <a:pos x="12" y="692"/>
                  </a:cxn>
                  <a:cxn ang="0">
                    <a:pos x="0" y="849"/>
                  </a:cxn>
                  <a:cxn ang="0">
                    <a:pos x="2" y="1015"/>
                  </a:cxn>
                  <a:cxn ang="0">
                    <a:pos x="19" y="1168"/>
                  </a:cxn>
                  <a:cxn ang="0">
                    <a:pos x="52" y="1306"/>
                  </a:cxn>
                  <a:cxn ang="0">
                    <a:pos x="97" y="1426"/>
                  </a:cxn>
                  <a:cxn ang="0">
                    <a:pos x="161" y="1530"/>
                  </a:cxn>
                  <a:cxn ang="0">
                    <a:pos x="238" y="1620"/>
                  </a:cxn>
                  <a:cxn ang="0">
                    <a:pos x="331" y="1692"/>
                  </a:cxn>
                  <a:cxn ang="0">
                    <a:pos x="437" y="1748"/>
                  </a:cxn>
                  <a:cxn ang="0">
                    <a:pos x="561" y="1788"/>
                  </a:cxn>
                  <a:cxn ang="0">
                    <a:pos x="697" y="1812"/>
                  </a:cxn>
                  <a:cxn ang="0">
                    <a:pos x="851" y="1822"/>
                  </a:cxn>
                </a:cxnLst>
                <a:rect l="0" t="0" r="r" b="b"/>
                <a:pathLst>
                  <a:path w="1767" h="1822">
                    <a:moveTo>
                      <a:pt x="851" y="1822"/>
                    </a:moveTo>
                    <a:lnTo>
                      <a:pt x="878" y="1820"/>
                    </a:lnTo>
                    <a:lnTo>
                      <a:pt x="906" y="1820"/>
                    </a:lnTo>
                    <a:lnTo>
                      <a:pt x="961" y="1817"/>
                    </a:lnTo>
                    <a:lnTo>
                      <a:pt x="1014" y="1812"/>
                    </a:lnTo>
                    <a:lnTo>
                      <a:pt x="1039" y="1809"/>
                    </a:lnTo>
                    <a:lnTo>
                      <a:pt x="1065" y="1807"/>
                    </a:lnTo>
                    <a:lnTo>
                      <a:pt x="1114" y="1798"/>
                    </a:lnTo>
                    <a:lnTo>
                      <a:pt x="1162" y="1788"/>
                    </a:lnTo>
                    <a:lnTo>
                      <a:pt x="1207" y="1776"/>
                    </a:lnTo>
                    <a:lnTo>
                      <a:pt x="1228" y="1769"/>
                    </a:lnTo>
                    <a:lnTo>
                      <a:pt x="1251" y="1764"/>
                    </a:lnTo>
                    <a:lnTo>
                      <a:pt x="1293" y="1748"/>
                    </a:lnTo>
                    <a:lnTo>
                      <a:pt x="1312" y="1739"/>
                    </a:lnTo>
                    <a:lnTo>
                      <a:pt x="1333" y="1731"/>
                    </a:lnTo>
                    <a:lnTo>
                      <a:pt x="1371" y="1712"/>
                    </a:lnTo>
                    <a:lnTo>
                      <a:pt x="1389" y="1701"/>
                    </a:lnTo>
                    <a:lnTo>
                      <a:pt x="1409" y="1692"/>
                    </a:lnTo>
                    <a:lnTo>
                      <a:pt x="1443" y="1670"/>
                    </a:lnTo>
                    <a:lnTo>
                      <a:pt x="1458" y="1657"/>
                    </a:lnTo>
                    <a:lnTo>
                      <a:pt x="1475" y="1646"/>
                    </a:lnTo>
                    <a:lnTo>
                      <a:pt x="1507" y="1620"/>
                    </a:lnTo>
                    <a:lnTo>
                      <a:pt x="1538" y="1593"/>
                    </a:lnTo>
                    <a:lnTo>
                      <a:pt x="1565" y="1562"/>
                    </a:lnTo>
                    <a:lnTo>
                      <a:pt x="1591" y="1530"/>
                    </a:lnTo>
                    <a:lnTo>
                      <a:pt x="1602" y="1513"/>
                    </a:lnTo>
                    <a:lnTo>
                      <a:pt x="1615" y="1497"/>
                    </a:lnTo>
                    <a:lnTo>
                      <a:pt x="1638" y="1463"/>
                    </a:lnTo>
                    <a:lnTo>
                      <a:pt x="1647" y="1444"/>
                    </a:lnTo>
                    <a:lnTo>
                      <a:pt x="1657" y="1426"/>
                    </a:lnTo>
                    <a:lnTo>
                      <a:pt x="1676" y="1387"/>
                    </a:lnTo>
                    <a:lnTo>
                      <a:pt x="1684" y="1367"/>
                    </a:lnTo>
                    <a:lnTo>
                      <a:pt x="1693" y="1348"/>
                    </a:lnTo>
                    <a:lnTo>
                      <a:pt x="1709" y="1306"/>
                    </a:lnTo>
                    <a:lnTo>
                      <a:pt x="1715" y="1283"/>
                    </a:lnTo>
                    <a:lnTo>
                      <a:pt x="1721" y="1261"/>
                    </a:lnTo>
                    <a:lnTo>
                      <a:pt x="1733" y="1216"/>
                    </a:lnTo>
                    <a:lnTo>
                      <a:pt x="1743" y="1168"/>
                    </a:lnTo>
                    <a:lnTo>
                      <a:pt x="1752" y="1120"/>
                    </a:lnTo>
                    <a:lnTo>
                      <a:pt x="1754" y="1094"/>
                    </a:lnTo>
                    <a:lnTo>
                      <a:pt x="1758" y="1069"/>
                    </a:lnTo>
                    <a:lnTo>
                      <a:pt x="1762" y="1015"/>
                    </a:lnTo>
                    <a:lnTo>
                      <a:pt x="1766" y="961"/>
                    </a:lnTo>
                    <a:lnTo>
                      <a:pt x="1766" y="933"/>
                    </a:lnTo>
                    <a:lnTo>
                      <a:pt x="1767" y="905"/>
                    </a:lnTo>
                    <a:lnTo>
                      <a:pt x="1766" y="849"/>
                    </a:lnTo>
                    <a:lnTo>
                      <a:pt x="1762" y="795"/>
                    </a:lnTo>
                    <a:lnTo>
                      <a:pt x="1758" y="742"/>
                    </a:lnTo>
                    <a:lnTo>
                      <a:pt x="1752" y="692"/>
                    </a:lnTo>
                    <a:lnTo>
                      <a:pt x="1743" y="642"/>
                    </a:lnTo>
                    <a:lnTo>
                      <a:pt x="1733" y="596"/>
                    </a:lnTo>
                    <a:lnTo>
                      <a:pt x="1721" y="551"/>
                    </a:lnTo>
                    <a:lnTo>
                      <a:pt x="1709" y="509"/>
                    </a:lnTo>
                    <a:lnTo>
                      <a:pt x="1693" y="466"/>
                    </a:lnTo>
                    <a:lnTo>
                      <a:pt x="1676" y="426"/>
                    </a:lnTo>
                    <a:lnTo>
                      <a:pt x="1657" y="387"/>
                    </a:lnTo>
                    <a:lnTo>
                      <a:pt x="1638" y="352"/>
                    </a:lnTo>
                    <a:lnTo>
                      <a:pt x="1615" y="317"/>
                    </a:lnTo>
                    <a:lnTo>
                      <a:pt x="1591" y="285"/>
                    </a:lnTo>
                    <a:lnTo>
                      <a:pt x="1565" y="253"/>
                    </a:lnTo>
                    <a:lnTo>
                      <a:pt x="1538" y="225"/>
                    </a:lnTo>
                    <a:lnTo>
                      <a:pt x="1507" y="197"/>
                    </a:lnTo>
                    <a:lnTo>
                      <a:pt x="1475" y="172"/>
                    </a:lnTo>
                    <a:lnTo>
                      <a:pt x="1443" y="147"/>
                    </a:lnTo>
                    <a:lnTo>
                      <a:pt x="1409" y="125"/>
                    </a:lnTo>
                    <a:lnTo>
                      <a:pt x="1371" y="104"/>
                    </a:lnTo>
                    <a:lnTo>
                      <a:pt x="1333" y="86"/>
                    </a:lnTo>
                    <a:lnTo>
                      <a:pt x="1293" y="69"/>
                    </a:lnTo>
                    <a:lnTo>
                      <a:pt x="1251" y="55"/>
                    </a:lnTo>
                    <a:lnTo>
                      <a:pt x="1207" y="40"/>
                    </a:lnTo>
                    <a:lnTo>
                      <a:pt x="1162" y="30"/>
                    </a:lnTo>
                    <a:lnTo>
                      <a:pt x="1114" y="20"/>
                    </a:lnTo>
                    <a:lnTo>
                      <a:pt x="1065" y="13"/>
                    </a:lnTo>
                    <a:lnTo>
                      <a:pt x="1014" y="6"/>
                    </a:lnTo>
                    <a:lnTo>
                      <a:pt x="961" y="3"/>
                    </a:lnTo>
                    <a:lnTo>
                      <a:pt x="906" y="0"/>
                    </a:lnTo>
                    <a:lnTo>
                      <a:pt x="851" y="0"/>
                    </a:lnTo>
                    <a:lnTo>
                      <a:pt x="798" y="0"/>
                    </a:lnTo>
                    <a:lnTo>
                      <a:pt x="747" y="3"/>
                    </a:lnTo>
                    <a:lnTo>
                      <a:pt x="697" y="6"/>
                    </a:lnTo>
                    <a:lnTo>
                      <a:pt x="650" y="13"/>
                    </a:lnTo>
                    <a:lnTo>
                      <a:pt x="604" y="20"/>
                    </a:lnTo>
                    <a:lnTo>
                      <a:pt x="561" y="30"/>
                    </a:lnTo>
                    <a:lnTo>
                      <a:pt x="518" y="40"/>
                    </a:lnTo>
                    <a:lnTo>
                      <a:pt x="478" y="55"/>
                    </a:lnTo>
                    <a:lnTo>
                      <a:pt x="437" y="69"/>
                    </a:lnTo>
                    <a:lnTo>
                      <a:pt x="400" y="86"/>
                    </a:lnTo>
                    <a:lnTo>
                      <a:pt x="364" y="104"/>
                    </a:lnTo>
                    <a:lnTo>
                      <a:pt x="331" y="125"/>
                    </a:lnTo>
                    <a:lnTo>
                      <a:pt x="298" y="147"/>
                    </a:lnTo>
                    <a:lnTo>
                      <a:pt x="267" y="172"/>
                    </a:lnTo>
                    <a:lnTo>
                      <a:pt x="238" y="197"/>
                    </a:lnTo>
                    <a:lnTo>
                      <a:pt x="212" y="225"/>
                    </a:lnTo>
                    <a:lnTo>
                      <a:pt x="185" y="253"/>
                    </a:lnTo>
                    <a:lnTo>
                      <a:pt x="161" y="285"/>
                    </a:lnTo>
                    <a:lnTo>
                      <a:pt x="138" y="317"/>
                    </a:lnTo>
                    <a:lnTo>
                      <a:pt x="118" y="352"/>
                    </a:lnTo>
                    <a:lnTo>
                      <a:pt x="97" y="387"/>
                    </a:lnTo>
                    <a:lnTo>
                      <a:pt x="80" y="426"/>
                    </a:lnTo>
                    <a:lnTo>
                      <a:pt x="64" y="466"/>
                    </a:lnTo>
                    <a:lnTo>
                      <a:pt x="52" y="509"/>
                    </a:lnTo>
                    <a:lnTo>
                      <a:pt x="38" y="551"/>
                    </a:lnTo>
                    <a:lnTo>
                      <a:pt x="28" y="596"/>
                    </a:lnTo>
                    <a:lnTo>
                      <a:pt x="19" y="642"/>
                    </a:lnTo>
                    <a:lnTo>
                      <a:pt x="12" y="692"/>
                    </a:lnTo>
                    <a:lnTo>
                      <a:pt x="5" y="742"/>
                    </a:lnTo>
                    <a:lnTo>
                      <a:pt x="2" y="795"/>
                    </a:lnTo>
                    <a:lnTo>
                      <a:pt x="0" y="849"/>
                    </a:lnTo>
                    <a:lnTo>
                      <a:pt x="0" y="905"/>
                    </a:lnTo>
                    <a:lnTo>
                      <a:pt x="0" y="961"/>
                    </a:lnTo>
                    <a:lnTo>
                      <a:pt x="2" y="1015"/>
                    </a:lnTo>
                    <a:lnTo>
                      <a:pt x="5" y="1069"/>
                    </a:lnTo>
                    <a:lnTo>
                      <a:pt x="12" y="1120"/>
                    </a:lnTo>
                    <a:lnTo>
                      <a:pt x="19" y="1168"/>
                    </a:lnTo>
                    <a:lnTo>
                      <a:pt x="28" y="1216"/>
                    </a:lnTo>
                    <a:lnTo>
                      <a:pt x="38" y="1261"/>
                    </a:lnTo>
                    <a:lnTo>
                      <a:pt x="52" y="1306"/>
                    </a:lnTo>
                    <a:lnTo>
                      <a:pt x="64" y="1348"/>
                    </a:lnTo>
                    <a:lnTo>
                      <a:pt x="80" y="1387"/>
                    </a:lnTo>
                    <a:lnTo>
                      <a:pt x="97" y="1426"/>
                    </a:lnTo>
                    <a:lnTo>
                      <a:pt x="118" y="1463"/>
                    </a:lnTo>
                    <a:lnTo>
                      <a:pt x="138" y="1497"/>
                    </a:lnTo>
                    <a:lnTo>
                      <a:pt x="161" y="1530"/>
                    </a:lnTo>
                    <a:lnTo>
                      <a:pt x="185" y="1562"/>
                    </a:lnTo>
                    <a:lnTo>
                      <a:pt x="212" y="1593"/>
                    </a:lnTo>
                    <a:lnTo>
                      <a:pt x="238" y="1620"/>
                    </a:lnTo>
                    <a:lnTo>
                      <a:pt x="267" y="1646"/>
                    </a:lnTo>
                    <a:lnTo>
                      <a:pt x="298" y="1670"/>
                    </a:lnTo>
                    <a:lnTo>
                      <a:pt x="331" y="1692"/>
                    </a:lnTo>
                    <a:lnTo>
                      <a:pt x="364" y="1712"/>
                    </a:lnTo>
                    <a:lnTo>
                      <a:pt x="400" y="1731"/>
                    </a:lnTo>
                    <a:lnTo>
                      <a:pt x="437" y="1748"/>
                    </a:lnTo>
                    <a:lnTo>
                      <a:pt x="478" y="1764"/>
                    </a:lnTo>
                    <a:lnTo>
                      <a:pt x="518" y="1776"/>
                    </a:lnTo>
                    <a:lnTo>
                      <a:pt x="561" y="1788"/>
                    </a:lnTo>
                    <a:lnTo>
                      <a:pt x="604" y="1798"/>
                    </a:lnTo>
                    <a:lnTo>
                      <a:pt x="650" y="1807"/>
                    </a:lnTo>
                    <a:lnTo>
                      <a:pt x="697" y="1812"/>
                    </a:lnTo>
                    <a:lnTo>
                      <a:pt x="747" y="1817"/>
                    </a:lnTo>
                    <a:lnTo>
                      <a:pt x="798" y="1820"/>
                    </a:lnTo>
                    <a:lnTo>
                      <a:pt x="851" y="1822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C40400"/>
                </a:solidFill>
                <a:round/>
                <a:headEnd/>
                <a:tailEnd/>
              </a:ln>
              <a:effectLst>
                <a:outerShdw algn="ctr" rotWithShape="0">
                  <a:srgbClr val="4D4D4D"/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8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6" indent="-342896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40" indent="-285746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86" indent="-228597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81" indent="-228597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74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69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63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57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51" indent="-2285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00816"/>
            <a:ext cx="9144000" cy="357187"/>
          </a:xfrm>
          <a:prstGeom prst="rect">
            <a:avLst/>
          </a:prstGeom>
          <a:solidFill>
            <a:srgbClr val="005743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en-US" sz="1800" b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7" y="129672"/>
            <a:ext cx="723106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6" y="538166"/>
            <a:ext cx="84201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317110" y="6539063"/>
            <a:ext cx="512961" cy="23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</a:t>
            </a:r>
            <a:fld id="{3A559EC8-048E-4EAA-9820-0211BBE8FC7D}" type="slidenum"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pPr algn="ctr" fontAlgn="base" latinLnBrk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altLang="ko-KR" sz="1000" b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-</a:t>
            </a:r>
            <a:endParaRPr lang="en-US" altLang="ko-KR" sz="800" b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 flipV="1">
            <a:off x="358777" y="487363"/>
            <a:ext cx="1800225" cy="0"/>
          </a:xfrm>
          <a:prstGeom prst="line">
            <a:avLst/>
          </a:prstGeom>
          <a:noFill/>
          <a:ln w="50800">
            <a:solidFill>
              <a:srgbClr val="00574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D0D0D"/>
              </a:solidFill>
            </a:endParaRPr>
          </a:p>
        </p:txBody>
      </p:sp>
      <p:grpSp>
        <p:nvGrpSpPr>
          <p:cNvPr id="1031" name="Group 26"/>
          <p:cNvGrpSpPr>
            <a:grpSpLocks/>
          </p:cNvGrpSpPr>
          <p:nvPr userDrawn="1"/>
        </p:nvGrpSpPr>
        <p:grpSpPr bwMode="auto">
          <a:xfrm>
            <a:off x="358775" y="479425"/>
            <a:ext cx="8426451" cy="7938"/>
            <a:chOff x="226" y="4015"/>
            <a:chExt cx="5308" cy="5"/>
          </a:xfrm>
        </p:grpSpPr>
        <p:sp>
          <p:nvSpPr>
            <p:cNvPr id="1032" name="Line 27"/>
            <p:cNvSpPr>
              <a:spLocks noChangeShapeType="1"/>
            </p:cNvSpPr>
            <p:nvPr/>
          </p:nvSpPr>
          <p:spPr bwMode="auto">
            <a:xfrm flipV="1">
              <a:off x="226" y="4020"/>
              <a:ext cx="1134" cy="0"/>
            </a:xfrm>
            <a:prstGeom prst="line">
              <a:avLst/>
            </a:prstGeom>
            <a:noFill/>
            <a:ln w="50800">
              <a:solidFill>
                <a:srgbClr val="0033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D0D0D"/>
                </a:solidFill>
              </a:endParaRPr>
            </a:p>
          </p:txBody>
        </p:sp>
        <p:sp>
          <p:nvSpPr>
            <p:cNvPr id="1033" name="Line 28"/>
            <p:cNvSpPr>
              <a:spLocks noChangeShapeType="1"/>
            </p:cNvSpPr>
            <p:nvPr userDrawn="1"/>
          </p:nvSpPr>
          <p:spPr bwMode="auto">
            <a:xfrm>
              <a:off x="1360" y="4015"/>
              <a:ext cx="4174" cy="5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D0D0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  <a:cs typeface="+mj-cs"/>
        </a:defRPr>
      </a:lvl1pPr>
      <a:lvl2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1073137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195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389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583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777" algn="l" defTabSz="1073137" rtl="0" fontAlgn="base" latinLnBrk="1"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6" indent="-342896" algn="just" defTabSz="384170" rtl="0" eaLnBrk="0" fontAlgn="base" hangingPunct="0">
        <a:lnSpc>
          <a:spcPct val="110000"/>
        </a:lnSpc>
        <a:spcBef>
          <a:spcPct val="10000"/>
        </a:spcBef>
        <a:spcAft>
          <a:spcPct val="10000"/>
        </a:spcAft>
        <a:buClr>
          <a:srgbClr val="000066"/>
        </a:buClr>
        <a:buSzPct val="120000"/>
        <a:buFont typeface="Wingdings 2" pitchFamily="18" charset="2"/>
        <a:defRPr kumimoji="1" sz="1500">
          <a:solidFill>
            <a:schemeClr val="tx1"/>
          </a:solidFill>
          <a:latin typeface="+mn-lt"/>
          <a:ea typeface="+mn-ea"/>
          <a:cs typeface="+mn-cs"/>
        </a:defRPr>
      </a:lvl1pPr>
      <a:lvl2pPr marL="581018" indent="-228597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Clr>
          <a:srgbClr val="666699"/>
        </a:buClr>
        <a:buSzPct val="150000"/>
        <a:buFont typeface="Wingdings 2" pitchFamily="18" charset="2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4864" indent="-144461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SzPct val="125000"/>
        <a:buFont typeface="Wingdings" pitchFamily="2" charset="2"/>
        <a:buChar char="§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66809" indent="-182561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Font typeface="Times New Roman" pitchFamily="18" charset="0"/>
        <a:buChar char="–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700192" indent="-228597" algn="l" defTabSz="384170" rtl="0" eaLnBrk="0" fontAlgn="base" latinLnBrk="1" hangingPunct="0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157386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614581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71774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528969" indent="-228597" algn="l" defTabSz="384170" rtl="0" fontAlgn="base" latinLnBrk="1">
        <a:lnSpc>
          <a:spcPct val="110000"/>
        </a:lnSpc>
        <a:spcBef>
          <a:spcPct val="10000"/>
        </a:spcBef>
        <a:spcAft>
          <a:spcPct val="10000"/>
        </a:spcAft>
        <a:buChar char="•"/>
        <a:defRPr kumimoji="1" sz="16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4" algn="l" defTabSz="91438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1520" y="980729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다윈아이씨티는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분야의 각종 시스템 진단 및 컨설팅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마이그레이션을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주 사업영역으로 하고 있으며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특히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U2L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마이그레이션 부분의 솔루션과 차별화된 경험을 보유하고 있으며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가트너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Cool Vendor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로 선정되고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World Wide 320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여 고객을 확보한 검증된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IBM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재해복구관리 자동화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솔루션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Sanovi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국내 최초 파트너 자격을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년 획득하여 재해복구관리 부분에서도  경쟁력을 제고 시키기 위해 전력을 다하고 있습니다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37435E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당사는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차 산업혁명시대를 맞이하여 산업용 </a:t>
            </a:r>
            <a:r>
              <a:rPr lang="ko-KR" altLang="en-US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사물인터넷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(IIOT)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시장의 진출을 위해 산업용 무선 </a:t>
            </a:r>
            <a:r>
              <a:rPr lang="en-US" altLang="ko-KR" sz="1600" b="1" dirty="0" err="1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 &amp;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센서 네트워크 특화 솔루션인 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“Bird Series” </a:t>
            </a:r>
            <a:r>
              <a:rPr lang="ko-KR" altLang="en-US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를 당사의 차세대 핵심 비즈니스 영역으로 추가하고 사업 영역을 확대해 나아가고 있습니다</a:t>
            </a:r>
            <a:r>
              <a:rPr lang="en-US" altLang="ko-KR" sz="1600" b="1" dirty="0">
                <a:solidFill>
                  <a:srgbClr val="37435E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37435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76814"/>
            <a:ext cx="1728192" cy="130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7" y="5225320"/>
            <a:ext cx="1688232" cy="120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6" y="5229059"/>
            <a:ext cx="1800200" cy="122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3" y="5229201"/>
            <a:ext cx="18722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지도.png"/>
          <p:cNvPicPr>
            <a:picLocks noChangeAspect="1"/>
          </p:cNvPicPr>
          <p:nvPr/>
        </p:nvPicPr>
        <p:blipFill>
          <a:blip r:embed="rId2" cstate="print">
            <a:grayscl/>
            <a:lum bright="4000" contrast="12000"/>
          </a:blip>
          <a:stretch>
            <a:fillRect/>
          </a:stretch>
        </p:blipFill>
        <p:spPr>
          <a:xfrm>
            <a:off x="5929323" y="3618234"/>
            <a:ext cx="3057359" cy="1620180"/>
          </a:xfrm>
          <a:prstGeom prst="rect">
            <a:avLst/>
          </a:prstGeom>
        </p:spPr>
      </p:pic>
      <p:sp>
        <p:nvSpPr>
          <p:cNvPr id="80" name="도넛 79"/>
          <p:cNvSpPr/>
          <p:nvPr/>
        </p:nvSpPr>
        <p:spPr>
          <a:xfrm>
            <a:off x="3324877" y="512676"/>
            <a:ext cx="1268860" cy="1268860"/>
          </a:xfrm>
          <a:prstGeom prst="donut">
            <a:avLst>
              <a:gd name="adj" fmla="val 13919"/>
            </a:avLst>
          </a:prstGeom>
          <a:solidFill>
            <a:srgbClr val="ECECEC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도넛 80"/>
          <p:cNvSpPr/>
          <p:nvPr/>
        </p:nvSpPr>
        <p:spPr>
          <a:xfrm>
            <a:off x="3072849" y="260648"/>
            <a:ext cx="1772916" cy="1772916"/>
          </a:xfrm>
          <a:prstGeom prst="donut">
            <a:avLst>
              <a:gd name="adj" fmla="val 8956"/>
            </a:avLst>
          </a:prstGeom>
          <a:solidFill>
            <a:srgbClr val="ECECE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48740" y="823739"/>
            <a:ext cx="645341" cy="645341"/>
          </a:xfrm>
          <a:prstGeom prst="ellipse">
            <a:avLst/>
          </a:prstGeom>
          <a:solidFill>
            <a:schemeClr val="accent1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39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28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702519" y="857351"/>
            <a:ext cx="544506" cy="544506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28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860024" y="1957034"/>
            <a:ext cx="724310" cy="673564"/>
          </a:xfrm>
          <a:prstGeom prst="ellipse">
            <a:avLst/>
          </a:prstGeom>
          <a:solidFill>
            <a:schemeClr val="accent4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920384" y="1992116"/>
            <a:ext cx="611136" cy="568319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613115" y="3359723"/>
            <a:ext cx="645341" cy="645341"/>
          </a:xfrm>
          <a:prstGeom prst="ellipse">
            <a:avLst/>
          </a:prstGeom>
          <a:solidFill>
            <a:srgbClr val="73AC00"/>
          </a:solidFill>
          <a:ln w="44450" cap="flat" cmpd="sng" algn="ctr">
            <a:solidFill>
              <a:sysClr val="window" lastClr="FFFFFF"/>
            </a:solidFill>
            <a:prstDash val="solid"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666894" y="3393335"/>
            <a:ext cx="544506" cy="544506"/>
          </a:xfrm>
          <a:prstGeom prst="ellipse">
            <a:avLst/>
          </a:prstGeom>
          <a:gradFill>
            <a:gsLst>
              <a:gs pos="0">
                <a:sysClr val="window" lastClr="FFFFFF">
                  <a:alpha val="65000"/>
                </a:sysClr>
              </a:gs>
              <a:gs pos="45000">
                <a:sysClr val="window" lastClr="FFFFFF">
                  <a:alpha val="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86179" y="4799883"/>
            <a:ext cx="645341" cy="645341"/>
            <a:chOff x="4860024" y="4439843"/>
            <a:chExt cx="645341" cy="645341"/>
          </a:xfrm>
        </p:grpSpPr>
        <p:sp>
          <p:nvSpPr>
            <p:cNvPr id="92" name="타원 91"/>
            <p:cNvSpPr/>
            <p:nvPr/>
          </p:nvSpPr>
          <p:spPr>
            <a:xfrm>
              <a:off x="4860024" y="4439843"/>
              <a:ext cx="645341" cy="645341"/>
            </a:xfrm>
            <a:prstGeom prst="ellipse">
              <a:avLst/>
            </a:prstGeom>
            <a:solidFill>
              <a:srgbClr val="E18D1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sz="1600" ker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4913803" y="4473455"/>
              <a:ext cx="544506" cy="544506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600" ker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화살표 연결선 93"/>
          <p:cNvCxnSpPr/>
          <p:nvPr/>
        </p:nvCxnSpPr>
        <p:spPr>
          <a:xfrm>
            <a:off x="4335218" y="1450521"/>
            <a:ext cx="596823" cy="53831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94081" y="4005064"/>
            <a:ext cx="579567" cy="82038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247025" y="2559188"/>
            <a:ext cx="595799" cy="72579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76082" y="1700160"/>
            <a:ext cx="3843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자체솔루션 개발 및 </a:t>
            </a:r>
            <a:r>
              <a:rPr lang="en-US" altLang="ko-KR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</a:t>
            </a: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비즈니스</a:t>
            </a:r>
            <a:r>
              <a:rPr lang="en-US" altLang="ko-KR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600" b="1" kern="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주력</a:t>
            </a:r>
            <a:endParaRPr lang="en-US" altLang="ko-KR" sz="1600" b="1" kern="0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 err="1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모바일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솔루션 개발 및 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 </a:t>
            </a:r>
            <a:r>
              <a:rPr lang="ko-KR" altLang="en-US" sz="1400" kern="0" dirty="0" err="1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비니지스를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위한 </a:t>
            </a:r>
            <a:endParaRPr lang="en-US" altLang="ko-KR" sz="1400" kern="0" dirty="0">
              <a:solidFill>
                <a:sysClr val="window" lastClr="FFFFFF">
                  <a:lumMod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종 협력 제휴 및 솔루션 파트너 체결</a:t>
            </a:r>
            <a:endParaRPr lang="en-US" altLang="ko-KR" sz="1400" kern="0" dirty="0">
              <a:solidFill>
                <a:sysClr val="window" lastClr="FFFFFF">
                  <a:lumMod val="50000"/>
                </a:sys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47516" y="583895"/>
            <a:ext cx="45159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</a:t>
            </a:r>
            <a:r>
              <a:rPr lang="ko-KR" altLang="en-US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서비스 전문 회사 목표로 설립 </a:t>
            </a:r>
            <a:r>
              <a:rPr lang="en-US" altLang="ko-KR" sz="1600" b="1" kern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(2010.02)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더 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나은 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 </a:t>
            </a:r>
            <a:r>
              <a:rPr lang="ko-KR" altLang="en-US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서비스를 제공하는 기본 목표로 비즈니스를 시작했습니다</a:t>
            </a:r>
            <a:r>
              <a:rPr lang="en-US" altLang="ko-KR" sz="1400" kern="0" dirty="0">
                <a:solidFill>
                  <a:sysClr val="window" lastClr="FFFFFF">
                    <a:lumMod val="50000"/>
                  </a:sys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18937" y="2883732"/>
            <a:ext cx="47863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플랫폼 </a:t>
            </a:r>
            <a:r>
              <a:rPr lang="ko-KR" altLang="en-US" sz="1600" b="1" kern="0" dirty="0" err="1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마이그레이션</a:t>
            </a:r>
            <a:r>
              <a:rPr lang="ko-KR" altLang="en-US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시장에서 검증</a:t>
            </a:r>
            <a:r>
              <a:rPr lang="en-US" altLang="ko-KR" sz="1600" b="1" kern="0" dirty="0">
                <a:solidFill>
                  <a:srgbClr val="73AC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진단 및 컨설팅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마이그레이션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제휴를 통해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기술 검증 및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AP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진단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시큐어코딩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 U2L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등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서비스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고도화를 위한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솔루션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완비</a:t>
            </a:r>
            <a:endParaRPr lang="en-US" altLang="ko-KR" sz="14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5405" y="4593073"/>
            <a:ext cx="39604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0">
              <a:defRPr/>
            </a:pPr>
            <a:r>
              <a:rPr lang="en-US" altLang="ko-KR" sz="1600" b="1" kern="0" dirty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Industry 4.0 </a:t>
            </a:r>
            <a:r>
              <a:rPr lang="ko-KR" altLang="en-US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시대 사업영역 확장</a:t>
            </a:r>
            <a:r>
              <a:rPr lang="en-US" altLang="ko-KR" sz="1600" b="1" kern="0" dirty="0" smtClean="0">
                <a:solidFill>
                  <a:srgbClr val="E18D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600" b="1" kern="0" dirty="0">
              <a:solidFill>
                <a:srgbClr val="E18D1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0" algn="r" latinLnBrk="0">
              <a:lnSpc>
                <a:spcPct val="150000"/>
              </a:lnSpc>
              <a:defRPr/>
            </a:pP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재해복구솔루션 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kern="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Sanovi</a:t>
            </a:r>
            <a:r>
              <a:rPr lang="en-US" altLang="ko-KR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IIOT </a:t>
            </a:r>
            <a:r>
              <a:rPr lang="ko-KR" altLang="en-US" sz="1400" kern="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무선센스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네트워크 특화 솔루션 </a:t>
            </a:r>
            <a:r>
              <a:rPr lang="en-US" altLang="ko-KR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“Birds Series”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제휴로 사업영역 </a:t>
            </a:r>
            <a:r>
              <a:rPr lang="ko-KR" altLang="en-US" sz="1400" kern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endParaRPr lang="en-US" altLang="ko-KR" sz="1400" kern="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92067" y="956956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2010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16999" y="2107635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2011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6443" y="3511729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2016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25732" y="4935282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89" latinLnBrk="0">
              <a:defRPr/>
            </a:pPr>
            <a:r>
              <a:rPr lang="en-US" altLang="ko-KR" sz="2000" b="1" kern="0" dirty="0" smtClean="0">
                <a:solidFill>
                  <a:sysClr val="window" lastClr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2018</a:t>
            </a:r>
            <a:endParaRPr lang="ko-KR" altLang="en-US" sz="2000" b="1" kern="0" dirty="0">
              <a:solidFill>
                <a:sysClr val="window" lastClr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05" name="제목 44"/>
          <p:cNvSpPr txBox="1">
            <a:spLocks/>
          </p:cNvSpPr>
          <p:nvPr/>
        </p:nvSpPr>
        <p:spPr>
          <a:xfrm>
            <a:off x="-499205" y="166797"/>
            <a:ext cx="2997719" cy="678951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  <a:defRPr/>
            </a:pP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HISTORY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2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00FC-4698-44CF-BFDD-BE0E887AAE4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91"/>
          <p:cNvSpPr>
            <a:spLocks noChangeArrowheads="1"/>
          </p:cNvSpPr>
          <p:nvPr/>
        </p:nvSpPr>
        <p:spPr bwMode="auto">
          <a:xfrm>
            <a:off x="900113" y="1053158"/>
            <a:ext cx="1655762" cy="1655762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2" name="Oval 80"/>
          <p:cNvSpPr>
            <a:spLocks noChangeArrowheads="1"/>
          </p:cNvSpPr>
          <p:nvPr/>
        </p:nvSpPr>
        <p:spPr bwMode="auto">
          <a:xfrm>
            <a:off x="1006475" y="1159520"/>
            <a:ext cx="1441450" cy="1441450"/>
          </a:xfrm>
          <a:prstGeom prst="ellipse">
            <a:avLst/>
          </a:prstGeom>
          <a:gradFill rotWithShape="1">
            <a:gsLst>
              <a:gs pos="0">
                <a:srgbClr val="FC9630"/>
              </a:gs>
              <a:gs pos="100000">
                <a:srgbClr val="D66508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1101963" y="1629321"/>
            <a:ext cx="1231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IT </a:t>
            </a: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서비스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74" name="Oval 92"/>
          <p:cNvSpPr>
            <a:spLocks noChangeArrowheads="1"/>
          </p:cNvSpPr>
          <p:nvPr/>
        </p:nvSpPr>
        <p:spPr bwMode="auto">
          <a:xfrm>
            <a:off x="900113" y="2925365"/>
            <a:ext cx="1655762" cy="1655763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5" name="Oval 84"/>
          <p:cNvSpPr>
            <a:spLocks noChangeArrowheads="1"/>
          </p:cNvSpPr>
          <p:nvPr/>
        </p:nvSpPr>
        <p:spPr bwMode="auto">
          <a:xfrm>
            <a:off x="1006475" y="3031728"/>
            <a:ext cx="1441450" cy="1441450"/>
          </a:xfrm>
          <a:prstGeom prst="ellipse">
            <a:avLst/>
          </a:prstGeom>
          <a:gradFill rotWithShape="1">
            <a:gsLst>
              <a:gs pos="0">
                <a:srgbClr val="18B6E8"/>
              </a:gs>
              <a:gs pos="100000">
                <a:srgbClr val="1A86C8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6" name="Oval 93"/>
          <p:cNvSpPr>
            <a:spLocks noChangeArrowheads="1"/>
          </p:cNvSpPr>
          <p:nvPr/>
        </p:nvSpPr>
        <p:spPr bwMode="auto">
          <a:xfrm>
            <a:off x="900113" y="4797574"/>
            <a:ext cx="1655762" cy="1655762"/>
          </a:xfrm>
          <a:prstGeom prst="ellipse">
            <a:avLst/>
          </a:prstGeom>
          <a:solidFill>
            <a:schemeClr val="bg2">
              <a:alpha val="30196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Oval 87"/>
          <p:cNvSpPr>
            <a:spLocks noChangeArrowheads="1"/>
          </p:cNvSpPr>
          <p:nvPr/>
        </p:nvSpPr>
        <p:spPr bwMode="auto">
          <a:xfrm>
            <a:off x="1006475" y="4905524"/>
            <a:ext cx="1441450" cy="1441450"/>
          </a:xfrm>
          <a:prstGeom prst="ellipse">
            <a:avLst/>
          </a:prstGeom>
          <a:gradFill rotWithShape="1">
            <a:gsLst>
              <a:gs pos="0">
                <a:srgbClr val="8CD22E"/>
              </a:gs>
              <a:gs pos="100000">
                <a:srgbClr val="629420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7178" name="AutoShape 99"/>
          <p:cNvSpPr>
            <a:spLocks noChangeArrowheads="1"/>
          </p:cNvSpPr>
          <p:nvPr/>
        </p:nvSpPr>
        <p:spPr bwMode="auto">
          <a:xfrm>
            <a:off x="2843215" y="1700858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AutoShape 100"/>
          <p:cNvSpPr>
            <a:spLocks noChangeArrowheads="1"/>
          </p:cNvSpPr>
          <p:nvPr/>
        </p:nvSpPr>
        <p:spPr bwMode="auto">
          <a:xfrm>
            <a:off x="2843215" y="3522266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0" name="AutoShape 101"/>
          <p:cNvSpPr>
            <a:spLocks noChangeArrowheads="1"/>
          </p:cNvSpPr>
          <p:nvPr/>
        </p:nvSpPr>
        <p:spPr bwMode="auto">
          <a:xfrm>
            <a:off x="2843214" y="5373217"/>
            <a:ext cx="936625" cy="504825"/>
          </a:xfrm>
          <a:custGeom>
            <a:avLst/>
            <a:gdLst>
              <a:gd name="T0" fmla="*/ 608936 w 21600"/>
              <a:gd name="T1" fmla="*/ 0 h 21600"/>
              <a:gd name="T2" fmla="*/ 0 w 21600"/>
              <a:gd name="T3" fmla="*/ 252413 h 21600"/>
              <a:gd name="T4" fmla="*/ 608936 w 21600"/>
              <a:gd name="T5" fmla="*/ 504825 h 21600"/>
              <a:gd name="T6" fmla="*/ 936625 w 21600"/>
              <a:gd name="T7" fmla="*/ 25241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380 h 21600"/>
              <a:gd name="T14" fmla="*/ 17808 w 21600"/>
              <a:gd name="T15" fmla="*/ 162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4043" y="0"/>
                </a:moveTo>
                <a:lnTo>
                  <a:pt x="14043" y="5380"/>
                </a:lnTo>
                <a:lnTo>
                  <a:pt x="3375" y="5380"/>
                </a:lnTo>
                <a:lnTo>
                  <a:pt x="3375" y="16220"/>
                </a:lnTo>
                <a:lnTo>
                  <a:pt x="14043" y="16220"/>
                </a:lnTo>
                <a:lnTo>
                  <a:pt x="1404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80"/>
                </a:moveTo>
                <a:lnTo>
                  <a:pt x="1350" y="16220"/>
                </a:lnTo>
                <a:lnTo>
                  <a:pt x="2700" y="16220"/>
                </a:lnTo>
                <a:lnTo>
                  <a:pt x="2700" y="5380"/>
                </a:lnTo>
                <a:close/>
              </a:path>
              <a:path w="21600" h="21600">
                <a:moveTo>
                  <a:pt x="0" y="5380"/>
                </a:moveTo>
                <a:lnTo>
                  <a:pt x="0" y="16220"/>
                </a:lnTo>
                <a:lnTo>
                  <a:pt x="675" y="16220"/>
                </a:lnTo>
                <a:lnTo>
                  <a:pt x="675" y="5380"/>
                </a:lnTo>
                <a:close/>
              </a:path>
            </a:pathLst>
          </a:custGeom>
          <a:solidFill>
            <a:srgbClr val="3366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1" name="Text Box 102"/>
          <p:cNvSpPr txBox="1">
            <a:spLocks noChangeArrowheads="1"/>
          </p:cNvSpPr>
          <p:nvPr/>
        </p:nvSpPr>
        <p:spPr bwMode="auto">
          <a:xfrm>
            <a:off x="4356101" y="1113334"/>
            <a:ext cx="3887788" cy="323165"/>
          </a:xfrm>
          <a:prstGeom prst="rect">
            <a:avLst/>
          </a:prstGeom>
          <a:solidFill>
            <a:srgbClr val="D66508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Biz Infra Service</a:t>
            </a:r>
          </a:p>
        </p:txBody>
      </p:sp>
      <p:sp>
        <p:nvSpPr>
          <p:cNvPr id="7182" name="Oval 103"/>
          <p:cNvSpPr>
            <a:spLocks noChangeArrowheads="1"/>
          </p:cNvSpPr>
          <p:nvPr/>
        </p:nvSpPr>
        <p:spPr bwMode="auto">
          <a:xfrm>
            <a:off x="4427540" y="1549453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3" name="Text Box 104"/>
          <p:cNvSpPr txBox="1">
            <a:spLocks noChangeArrowheads="1"/>
          </p:cNvSpPr>
          <p:nvPr/>
        </p:nvSpPr>
        <p:spPr bwMode="auto">
          <a:xfrm>
            <a:off x="4572001" y="2348881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빅데이타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플랫폼 구축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적재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이관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RDBMS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4" name="Text Box 111"/>
          <p:cNvSpPr txBox="1">
            <a:spLocks noChangeArrowheads="1"/>
          </p:cNvSpPr>
          <p:nvPr/>
        </p:nvSpPr>
        <p:spPr bwMode="auto">
          <a:xfrm>
            <a:off x="4356102" y="2915171"/>
            <a:ext cx="3887788" cy="323165"/>
          </a:xfrm>
          <a:prstGeom prst="rect">
            <a:avLst/>
          </a:prstGeom>
          <a:solidFill>
            <a:srgbClr val="1A86C8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Migration &amp;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재해복구관리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5" name="Oval 112"/>
          <p:cNvSpPr>
            <a:spLocks noChangeArrowheads="1"/>
          </p:cNvSpPr>
          <p:nvPr/>
        </p:nvSpPr>
        <p:spPr bwMode="auto">
          <a:xfrm>
            <a:off x="4427540" y="3420968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86" name="Text Box 119"/>
          <p:cNvSpPr txBox="1">
            <a:spLocks noChangeArrowheads="1"/>
          </p:cNvSpPr>
          <p:nvPr/>
        </p:nvSpPr>
        <p:spPr bwMode="auto">
          <a:xfrm>
            <a:off x="4356102" y="4849996"/>
            <a:ext cx="3887788" cy="323165"/>
          </a:xfrm>
          <a:prstGeom prst="rect">
            <a:avLst/>
          </a:prstGeom>
          <a:solidFill>
            <a:srgbClr val="62942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산업용 무선 </a:t>
            </a:r>
            <a:r>
              <a:rPr lang="en-US" altLang="ko-KR" sz="15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IoT</a:t>
            </a:r>
            <a:r>
              <a:rPr lang="en-US" altLang="ko-KR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&amp;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센서 네트워크  솔루션</a:t>
            </a:r>
            <a:endParaRPr lang="en-US" altLang="ko-KR" sz="1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87" name="Oval 120"/>
          <p:cNvSpPr>
            <a:spLocks noChangeArrowheads="1"/>
          </p:cNvSpPr>
          <p:nvPr/>
        </p:nvSpPr>
        <p:spPr bwMode="auto">
          <a:xfrm>
            <a:off x="4427539" y="5369441"/>
            <a:ext cx="73025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1240624" y="3535982"/>
            <a:ext cx="95410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솔루션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1089945" y="5229200"/>
            <a:ext cx="12554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Wireless</a:t>
            </a:r>
          </a:p>
          <a:p>
            <a:pPr algn="ctr">
              <a:defRPr/>
            </a:pPr>
            <a:r>
              <a:rPr lang="en-US" altLang="ko-KR" sz="2000" dirty="0" err="1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IoT</a:t>
            </a:r>
            <a:endParaRPr lang="en-US" altLang="ko-KR" sz="2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91" name="Text Box 129"/>
          <p:cNvSpPr txBox="1">
            <a:spLocks noChangeArrowheads="1"/>
          </p:cNvSpPr>
          <p:nvPr/>
        </p:nvSpPr>
        <p:spPr bwMode="auto">
          <a:xfrm>
            <a:off x="4500563" y="5288577"/>
            <a:ext cx="439191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산업용 무선네트워크 장치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Bird Series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323850" y="101600"/>
            <a:ext cx="777716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2800" dirty="0">
                <a:solidFill>
                  <a:srgbClr val="FFFFFF"/>
                </a:solidFill>
                <a:latin typeface="Verdana" pitchFamily="34" charset="0"/>
                <a:ea typeface="HY헤드라인M" pitchFamily="18" charset="-127"/>
              </a:rPr>
              <a:t>주요 사업 분야</a:t>
            </a:r>
            <a:endParaRPr kumimoji="1" lang="en-US" altLang="ko-KR" sz="2800" dirty="0">
              <a:solidFill>
                <a:srgbClr val="FFFFFF"/>
              </a:solidFill>
              <a:latin typeface="Verdana" pitchFamily="34" charset="0"/>
              <a:ea typeface="HY헤드라인M" pitchFamily="18" charset="-127"/>
            </a:endParaRPr>
          </a:p>
        </p:txBody>
      </p:sp>
      <p:sp>
        <p:nvSpPr>
          <p:cNvPr id="26" name="Oval 103"/>
          <p:cNvSpPr>
            <a:spLocks noChangeArrowheads="1"/>
          </p:cNvSpPr>
          <p:nvPr/>
        </p:nvSpPr>
        <p:spPr bwMode="auto">
          <a:xfrm>
            <a:off x="4427986" y="1883299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104"/>
          <p:cNvSpPr txBox="1">
            <a:spLocks noChangeArrowheads="1"/>
          </p:cNvSpPr>
          <p:nvPr/>
        </p:nvSpPr>
        <p:spPr bwMode="auto">
          <a:xfrm>
            <a:off x="4501010" y="2060849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개인정보암호화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어플리케이션 영향분석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Oval 103"/>
          <p:cNvSpPr>
            <a:spLocks noChangeArrowheads="1"/>
          </p:cNvSpPr>
          <p:nvPr/>
        </p:nvSpPr>
        <p:spPr bwMode="auto">
          <a:xfrm>
            <a:off x="4427986" y="2171331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Text Box 104"/>
          <p:cNvSpPr txBox="1">
            <a:spLocks noChangeArrowheads="1"/>
          </p:cNvSpPr>
          <p:nvPr/>
        </p:nvSpPr>
        <p:spPr bwMode="auto">
          <a:xfrm>
            <a:off x="4572001" y="1484784"/>
            <a:ext cx="43914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시스템 진단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분석  컨설팅</a:t>
            </a:r>
          </a:p>
        </p:txBody>
      </p:sp>
      <p:sp>
        <p:nvSpPr>
          <p:cNvPr id="31" name="Oval 103"/>
          <p:cNvSpPr>
            <a:spLocks noChangeArrowheads="1"/>
          </p:cNvSpPr>
          <p:nvPr/>
        </p:nvSpPr>
        <p:spPr bwMode="auto">
          <a:xfrm>
            <a:off x="4427986" y="2492898"/>
            <a:ext cx="73025" cy="73025"/>
          </a:xfrm>
          <a:prstGeom prst="ellipse">
            <a:avLst/>
          </a:prstGeom>
          <a:solidFill>
            <a:srgbClr val="D6650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4572002" y="1772817"/>
            <a:ext cx="43914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마이그레이션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Oval 112"/>
          <p:cNvSpPr>
            <a:spLocks noChangeArrowheads="1"/>
          </p:cNvSpPr>
          <p:nvPr/>
        </p:nvSpPr>
        <p:spPr bwMode="auto">
          <a:xfrm>
            <a:off x="4427986" y="3739009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128"/>
          <p:cNvSpPr txBox="1">
            <a:spLocks noChangeArrowheads="1"/>
          </p:cNvSpPr>
          <p:nvPr/>
        </p:nvSpPr>
        <p:spPr bwMode="auto">
          <a:xfrm>
            <a:off x="4540937" y="3913312"/>
            <a:ext cx="43515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>
                <a:latin typeface="맑은 고딕" pitchFamily="50" charset="-127"/>
              </a:rPr>
              <a:t>재해복구관리 솔루션 </a:t>
            </a:r>
            <a:r>
              <a:rPr lang="en-US" altLang="ko-KR" sz="1400" b="1" dirty="0">
                <a:latin typeface="맑은 고딕" pitchFamily="50" charset="-127"/>
              </a:rPr>
              <a:t>: SANOVI </a:t>
            </a:r>
            <a:r>
              <a:rPr lang="en-US" altLang="ko-KR" sz="1400" b="1" dirty="0" smtClean="0">
                <a:latin typeface="맑은 고딕" pitchFamily="50" charset="-127"/>
              </a:rPr>
              <a:t>DRM</a:t>
            </a:r>
            <a:endParaRPr lang="en-US" altLang="ko-KR" sz="1400" b="1" dirty="0">
              <a:latin typeface="맑은 고딕" pitchFamily="50" charset="-127"/>
            </a:endParaRPr>
          </a:p>
        </p:txBody>
      </p:sp>
      <p:sp>
        <p:nvSpPr>
          <p:cNvPr id="40" name="Oval 120"/>
          <p:cNvSpPr>
            <a:spLocks noChangeArrowheads="1"/>
          </p:cNvSpPr>
          <p:nvPr/>
        </p:nvSpPr>
        <p:spPr bwMode="auto">
          <a:xfrm>
            <a:off x="4427985" y="5748209"/>
            <a:ext cx="73025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129"/>
          <p:cNvSpPr txBox="1">
            <a:spLocks noChangeArrowheads="1"/>
          </p:cNvSpPr>
          <p:nvPr/>
        </p:nvSpPr>
        <p:spPr bwMode="auto">
          <a:xfrm>
            <a:off x="4501010" y="5642084"/>
            <a:ext cx="464299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무선일체형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센서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진동센서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온습도센서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누액센서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112"/>
          <p:cNvSpPr>
            <a:spLocks noChangeArrowheads="1"/>
          </p:cNvSpPr>
          <p:nvPr/>
        </p:nvSpPr>
        <p:spPr bwMode="auto">
          <a:xfrm>
            <a:off x="4416238" y="4057329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4499993" y="3309031"/>
            <a:ext cx="482453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어플리케이션 취약점 진단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앱스파커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4546976" y="3638928"/>
            <a:ext cx="44175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U2L, U2U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마이그레이션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앱스마트워커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 Box 128"/>
          <p:cNvSpPr txBox="1">
            <a:spLocks noChangeArrowheads="1"/>
          </p:cNvSpPr>
          <p:nvPr/>
        </p:nvSpPr>
        <p:spPr bwMode="auto">
          <a:xfrm>
            <a:off x="4572646" y="4273351"/>
            <a:ext cx="38877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빅데이타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솔루션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: XLOG, Vector</a:t>
            </a:r>
          </a:p>
        </p:txBody>
      </p:sp>
      <p:sp>
        <p:nvSpPr>
          <p:cNvPr id="48" name="Oval 112"/>
          <p:cNvSpPr>
            <a:spLocks noChangeArrowheads="1"/>
          </p:cNvSpPr>
          <p:nvPr/>
        </p:nvSpPr>
        <p:spPr bwMode="auto">
          <a:xfrm>
            <a:off x="4447947" y="4416352"/>
            <a:ext cx="73025" cy="73025"/>
          </a:xfrm>
          <a:prstGeom prst="ellipse">
            <a:avLst/>
          </a:prstGeom>
          <a:solidFill>
            <a:srgbClr val="1A86C8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120"/>
          <p:cNvSpPr>
            <a:spLocks noChangeArrowheads="1"/>
          </p:cNvSpPr>
          <p:nvPr/>
        </p:nvSpPr>
        <p:spPr bwMode="auto">
          <a:xfrm>
            <a:off x="4423078" y="6055405"/>
            <a:ext cx="88361" cy="73025"/>
          </a:xfrm>
          <a:prstGeom prst="ellipse">
            <a:avLst/>
          </a:prstGeom>
          <a:solidFill>
            <a:srgbClr val="62942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129"/>
          <p:cNvSpPr txBox="1">
            <a:spLocks noChangeArrowheads="1"/>
          </p:cNvSpPr>
          <p:nvPr/>
        </p:nvSpPr>
        <p:spPr bwMode="auto">
          <a:xfrm>
            <a:off x="4570605" y="5959160"/>
            <a:ext cx="432187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IIOT Platform : OPC UA, MQTT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지원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83568" y="1125490"/>
            <a:ext cx="1368000" cy="24877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3"/>
            <a:ext cx="12241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83568" y="3861048"/>
            <a:ext cx="1368000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3883112"/>
            <a:ext cx="1224136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2011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2483768" y="1215624"/>
            <a:ext cx="6408712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회사설립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㈜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동양시스템즈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비즈니스 파트너 협력 제휴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en-US" altLang="ko-KR" sz="1400" kern="100" dirty="0" err="1">
                <a:latin typeface="맑은 고딕"/>
                <a:ea typeface="맑은 고딕"/>
                <a:cs typeface="Times New Roman"/>
              </a:rPr>
              <a:t>IDS&amp;Trust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그룹웨어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en-US" altLang="ko-KR" sz="1400" kern="100" dirty="0" err="1">
                <a:latin typeface="맑은 고딕"/>
                <a:ea typeface="맑은 고딕"/>
                <a:cs typeface="Times New Roman"/>
              </a:rPr>
              <a:t>wiseONE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총판계약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그룹웨어 구축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8</a:t>
            </a:r>
            <a:r>
              <a:rPr lang="ko-KR" altLang="en-US" sz="1400" kern="100" dirty="0">
                <a:ea typeface="맑은 고딕"/>
                <a:cs typeface="Times New Roman"/>
              </a:rPr>
              <a:t>월  </a:t>
            </a:r>
            <a:r>
              <a:rPr lang="en-US" altLang="ko-KR" sz="1400" kern="100" dirty="0">
                <a:ea typeface="맑은 고딕"/>
                <a:cs typeface="Times New Roman"/>
              </a:rPr>
              <a:t>HP Korea </a:t>
            </a:r>
            <a:r>
              <a:rPr lang="ko-KR" altLang="en-US" sz="1400" kern="100" dirty="0" smtClean="0">
                <a:ea typeface="맑은 고딕"/>
                <a:cs typeface="Times New Roman"/>
              </a:rPr>
              <a:t>컨설팅</a:t>
            </a:r>
            <a:r>
              <a:rPr lang="ko-KR" altLang="ko-KR" sz="1400" kern="100" dirty="0" smtClean="0">
                <a:ea typeface="맑은 고딕"/>
                <a:cs typeface="Times New Roman"/>
              </a:rPr>
              <a:t>사업부 </a:t>
            </a:r>
            <a:r>
              <a:rPr lang="ko-KR" altLang="en-US" sz="1400" kern="100" dirty="0">
                <a:ea typeface="맑은 고딕"/>
                <a:cs typeface="Times New Roman"/>
              </a:rPr>
              <a:t>비즈니스 파트너 </a:t>
            </a:r>
            <a:r>
              <a:rPr lang="ko-KR" altLang="ko-KR" sz="1400" kern="100" dirty="0">
                <a:ea typeface="맑은 고딕"/>
                <a:cs typeface="Times New Roman"/>
              </a:rPr>
              <a:t>협력 </a:t>
            </a:r>
            <a:r>
              <a:rPr lang="ko-KR" altLang="en-US" sz="1400" kern="100" dirty="0">
                <a:ea typeface="맑은 고딕"/>
                <a:cs typeface="Times New Roman"/>
              </a:rPr>
              <a:t>제휴</a:t>
            </a:r>
            <a:endParaRPr lang="en-US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       IBK </a:t>
            </a:r>
            <a:r>
              <a:rPr lang="ko-KR" altLang="en-US" sz="1400" kern="100" dirty="0"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ea typeface="맑은 고딕"/>
                <a:cs typeface="Times New Roman"/>
              </a:rPr>
              <a:t>자산관리 솔루션 </a:t>
            </a:r>
            <a:r>
              <a:rPr lang="en-US" altLang="ko-KR" sz="1400" kern="100" dirty="0">
                <a:ea typeface="맑은 고딕"/>
                <a:cs typeface="Times New Roman"/>
              </a:rPr>
              <a:t>(2D Flex) ” </a:t>
            </a:r>
            <a:r>
              <a:rPr lang="ko-KR" altLang="en-US" sz="1400" kern="100" dirty="0">
                <a:ea typeface="맑은 고딕"/>
                <a:cs typeface="Times New Roman"/>
              </a:rPr>
              <a:t> 납품</a:t>
            </a:r>
            <a:endParaRPr lang="en-US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9</a:t>
            </a:r>
            <a:r>
              <a:rPr lang="ko-KR" altLang="en-US" sz="1400" kern="100" dirty="0"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ea typeface="맑은 고딕"/>
                <a:cs typeface="Times New Roman"/>
              </a:rPr>
              <a:t>국민은행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ea typeface="맑은 고딕"/>
                <a:cs typeface="Times New Roman"/>
              </a:rPr>
              <a:t>가맹점</a:t>
            </a:r>
            <a:r>
              <a:rPr lang="en-US" altLang="ko-KR" sz="1400" kern="100" dirty="0">
                <a:ea typeface="맑은 고딕"/>
                <a:cs typeface="Times New Roman"/>
              </a:rPr>
              <a:t> PRM </a:t>
            </a:r>
            <a:r>
              <a:rPr lang="ko-KR" altLang="ko-KR" sz="1400" kern="100" dirty="0">
                <a:ea typeface="맑은 고딕"/>
                <a:cs typeface="Times New Roman"/>
              </a:rPr>
              <a:t>개발 및 </a:t>
            </a:r>
            <a:r>
              <a:rPr lang="ko-KR" altLang="ko-KR" sz="1400" kern="100" dirty="0" err="1">
                <a:ea typeface="맑은 고딕"/>
                <a:cs typeface="Times New Roman"/>
              </a:rPr>
              <a:t>오굿시스템</a:t>
            </a:r>
            <a:r>
              <a:rPr lang="ko-KR" altLang="ko-KR" sz="1400" kern="100" dirty="0">
                <a:ea typeface="맑은 고딕"/>
                <a:cs typeface="Times New Roman"/>
              </a:rPr>
              <a:t> 구축</a:t>
            </a:r>
            <a:r>
              <a:rPr lang="en-US" altLang="ko-KR" sz="1400" kern="100" dirty="0">
                <a:ea typeface="맑은 고딕"/>
                <a:cs typeface="Times New Roman"/>
              </a:rPr>
              <a:t> </a:t>
            </a:r>
            <a:r>
              <a:rPr lang="ko-KR" altLang="en-US" sz="1400" kern="100" dirty="0">
                <a:ea typeface="맑은 고딕"/>
                <a:cs typeface="Times New Roman"/>
              </a:rPr>
              <a:t>프로젝트 </a:t>
            </a:r>
            <a:r>
              <a:rPr lang="en-US" altLang="ko-KR" sz="1400" kern="100" dirty="0">
                <a:ea typeface="맑은 고딕"/>
                <a:cs typeface="Times New Roman"/>
              </a:rPr>
              <a:t>“ </a:t>
            </a:r>
            <a:r>
              <a:rPr lang="ko-KR" altLang="en-US" sz="1400" kern="100" dirty="0" smtClean="0">
                <a:ea typeface="맑은 고딕"/>
                <a:cs typeface="Times New Roman"/>
              </a:rPr>
              <a:t>수행</a:t>
            </a:r>
            <a:endParaRPr lang="ko-KR" altLang="ko-KR" sz="1400" kern="100" dirty="0"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ea typeface="맑은 고딕"/>
                <a:cs typeface="Times New Roman"/>
              </a:rPr>
              <a:t>10</a:t>
            </a:r>
            <a:r>
              <a:rPr lang="ko-KR" altLang="en-US" sz="1400" kern="100" dirty="0">
                <a:ea typeface="맑은 고딕"/>
                <a:cs typeface="Times New Roman"/>
              </a:rPr>
              <a:t>월 </a:t>
            </a:r>
            <a:r>
              <a:rPr lang="ko-KR" altLang="ko-KR" sz="1400" kern="100" dirty="0">
                <a:ea typeface="맑은 고딕"/>
                <a:cs typeface="Times New Roman"/>
              </a:rPr>
              <a:t>㈜넷피온시스템 </a:t>
            </a:r>
            <a:r>
              <a:rPr lang="en-US" altLang="ko-KR" sz="1400" kern="100" dirty="0">
                <a:ea typeface="맑은 고딕"/>
                <a:cs typeface="Times New Roman"/>
              </a:rPr>
              <a:t>“</a:t>
            </a:r>
            <a:r>
              <a:rPr lang="ko-KR" altLang="ko-KR" sz="1400" kern="100" dirty="0" err="1">
                <a:ea typeface="맑은 고딕"/>
                <a:cs typeface="Times New Roman"/>
              </a:rPr>
              <a:t>온라인사업</a:t>
            </a:r>
            <a:r>
              <a:rPr lang="en-US" altLang="ko-KR" sz="1400" kern="100" dirty="0">
                <a:ea typeface="맑은 고딕"/>
                <a:cs typeface="Times New Roman"/>
              </a:rPr>
              <a:t>, </a:t>
            </a:r>
            <a:r>
              <a:rPr lang="ko-KR" altLang="ko-KR" sz="1400" kern="100" dirty="0">
                <a:ea typeface="맑은 고딕"/>
                <a:cs typeface="Times New Roman"/>
              </a:rPr>
              <a:t>솔루션 사업</a:t>
            </a:r>
            <a:r>
              <a:rPr lang="en-US" altLang="ko-KR" sz="1400" kern="100" dirty="0">
                <a:ea typeface="맑은 고딕"/>
                <a:cs typeface="Times New Roman"/>
              </a:rPr>
              <a:t>, SI </a:t>
            </a:r>
            <a:r>
              <a:rPr lang="ko-KR" altLang="ko-KR" sz="1400" kern="100" dirty="0">
                <a:ea typeface="맑은 고딕"/>
                <a:cs typeface="Times New Roman"/>
              </a:rPr>
              <a:t>사업</a:t>
            </a:r>
            <a:r>
              <a:rPr lang="en-US" altLang="ko-KR" sz="1400" kern="100" dirty="0">
                <a:ea typeface="맑은 고딕"/>
                <a:cs typeface="Times New Roman"/>
              </a:rPr>
              <a:t>”</a:t>
            </a:r>
            <a:r>
              <a:rPr lang="ko-KR" altLang="ko-KR" sz="1400" kern="100" dirty="0">
                <a:ea typeface="맑은 고딕"/>
                <a:cs typeface="Times New Roman"/>
              </a:rPr>
              <a:t> </a:t>
            </a:r>
            <a:r>
              <a:rPr lang="ko-KR" altLang="en-US" sz="1400" kern="100" dirty="0">
                <a:ea typeface="맑은 고딕"/>
                <a:cs typeface="Times New Roman"/>
              </a:rPr>
              <a:t>전략적 업무 </a:t>
            </a:r>
            <a:r>
              <a:rPr lang="ko-KR" altLang="ko-KR" sz="1400" kern="100" dirty="0" smtClean="0">
                <a:ea typeface="맑은 고딕"/>
                <a:cs typeface="Times New Roman"/>
              </a:rPr>
              <a:t>제휴</a:t>
            </a:r>
            <a:endParaRPr lang="ko-KR" altLang="ko-KR" sz="1400" kern="100" dirty="0">
              <a:ea typeface="맑은 고딕"/>
              <a:cs typeface="Times New Roman"/>
            </a:endParaRP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7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2" name="Line 50"/>
          <p:cNvSpPr>
            <a:spLocks noChangeShapeType="1"/>
          </p:cNvSpPr>
          <p:nvPr/>
        </p:nvSpPr>
        <p:spPr bwMode="auto">
          <a:xfrm>
            <a:off x="2339752" y="3717032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483768" y="3824402"/>
            <a:ext cx="64087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다담디자인 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어소시에이트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“CMD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시스템 구축 사업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전략적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업무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제휴</a:t>
            </a: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2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유니온앤이씨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문서이미지 솔루션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전략적 업무 제휴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ko-KR" altLang="ko-KR" sz="1400" kern="100" dirty="0" err="1">
                <a:latin typeface="맑은 고딕"/>
                <a:ea typeface="맑은 고딕"/>
                <a:cs typeface="Times New Roman"/>
              </a:rPr>
              <a:t>이스트테크날러지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새주소 개편 솔루션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전략적 업무 제휴</a:t>
            </a: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시스템 비즈니스 파트너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협력 제휴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4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㈜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IBK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연금보험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“</a:t>
            </a:r>
            <a:r>
              <a:rPr lang="ko-KR" altLang="ko-KR" sz="1400" kern="100" dirty="0">
                <a:latin typeface="맑은 고딕"/>
                <a:ea typeface="맑은 고딕"/>
                <a:cs typeface="Times New Roman"/>
              </a:rPr>
              <a:t>사이버창구 및 전자청약 구축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”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 smtClean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중소기업청 주최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기술보증기금 후원 대한민국 벤처창업 대전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       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(Venture  Korea 2011)”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컨퍼런스인 “</a:t>
            </a:r>
            <a:r>
              <a:rPr lang="en-US" altLang="ko-KR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Startup Forum 2011” </a:t>
            </a:r>
            <a:r>
              <a:rPr lang="ko-KR" altLang="en-US" sz="1400" kern="100" dirty="0">
                <a:latin typeface="Verdana" pitchFamily="34" charset="0"/>
                <a:ea typeface="Verdana" pitchFamily="34" charset="0"/>
                <a:cs typeface="Verdana" pitchFamily="34" charset="0"/>
              </a:rPr>
              <a:t>출품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11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 한국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HP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파트너 계약 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서버 및 소프트웨어 제품 지원 구매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,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재판매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      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 ㈜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메타마이닝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“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인프라 마이그레이션 업무</a:t>
            </a: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”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총판 계약 체결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Verdana" pitchFamily="34" charset="0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인텔렉추얼디스커버리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시스템 진단 및 </a:t>
            </a:r>
            <a:r>
              <a:rPr lang="ko-KR" altLang="en-US" sz="1400" kern="100" dirty="0" err="1">
                <a:latin typeface="Verdana" pitchFamily="34" charset="0"/>
                <a:cs typeface="Verdana" pitchFamily="34" charset="0"/>
              </a:rPr>
              <a:t>인프라구성</a:t>
            </a:r>
            <a:r>
              <a:rPr lang="ko-KR" altLang="en-US" sz="1400" kern="100" dirty="0"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Verdana" pitchFamily="34" charset="0"/>
                <a:cs typeface="Verdana" pitchFamily="34" charset="0"/>
              </a:rPr>
              <a:t>컨설팅 수행</a:t>
            </a:r>
            <a:endParaRPr lang="en-US" altLang="ko-KR" sz="1400" kern="1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제목 13"/>
          <p:cNvSpPr txBox="1">
            <a:spLocks/>
          </p:cNvSpPr>
          <p:nvPr/>
        </p:nvSpPr>
        <p:spPr>
          <a:xfrm>
            <a:off x="0" y="96838"/>
            <a:ext cx="8229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>
            <a:lvl1pPr algn="ctr" defTabSz="91438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50000"/>
              </a:spcBef>
            </a:pPr>
            <a:r>
              <a:rPr lang="ko-KR" altLang="en-US" sz="28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rPr>
              <a:t>주요 연혁 및 실적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7543" y="692695"/>
            <a:ext cx="1366838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67543" y="714761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2012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2051721" y="656049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267744" y="728058"/>
            <a:ext cx="6408712" cy="205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 smtClean="0">
                <a:latin typeface="맑은 고딕"/>
                <a:ea typeface="맑은 고딕"/>
                <a:cs typeface="Times New Roman"/>
              </a:rPr>
              <a:t>5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비씨카드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주전산기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마이그레이션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프로젝트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건강보험공단 홈페이지 개선 프로젝트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7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차티스보험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계리시스템 구축 컨설팅 및 개발 프로젝트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       </a:t>
            </a:r>
            <a:r>
              <a:rPr lang="ko-KR" altLang="en-US" sz="1400" kern="100" dirty="0" smtClean="0">
                <a:latin typeface="맑은 고딕"/>
                <a:ea typeface="맑은 고딕"/>
                <a:cs typeface="Times New Roman"/>
              </a:rPr>
              <a:t>㈜동부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CNI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솔루션 파트너 협력 제휴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11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GM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Korea U2L 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프로젝트 기술지원 부분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한화생명 개인정보암호화 검색 솔루션 납품 및 수행</a:t>
            </a:r>
            <a:endParaRPr lang="en-US" altLang="ko-KR" sz="1400" kern="100" dirty="0">
              <a:latin typeface="맑은 고딕"/>
              <a:ea typeface="맑은 고딕"/>
              <a:cs typeface="Times New Roman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/>
                <a:ea typeface="맑은 고딕"/>
                <a:cs typeface="Times New Roman"/>
              </a:rPr>
              <a:t>12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월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신한은행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데이터센터 이전 </a:t>
            </a:r>
            <a:r>
              <a:rPr lang="ko-KR" altLang="en-US" sz="1400" kern="100" dirty="0" err="1">
                <a:latin typeface="맑은 고딕"/>
                <a:ea typeface="맑은 고딕"/>
                <a:cs typeface="Times New Roman"/>
              </a:rPr>
              <a:t>마이그레이션</a:t>
            </a:r>
            <a:r>
              <a:rPr lang="ko-KR" altLang="en-US" sz="1400" kern="100" dirty="0">
                <a:latin typeface="맑은 고딕"/>
                <a:ea typeface="맑은 고딕"/>
                <a:cs typeface="Times New Roman"/>
              </a:rPr>
              <a:t> 부분 수행</a:t>
            </a:r>
            <a:endParaRPr lang="ko-KR" altLang="ko-KR" sz="14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7544" y="3163778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67544" y="2996951"/>
            <a:ext cx="1366838" cy="240495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67544" y="3068960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2013</a:t>
            </a:r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2123728" y="2996952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2267745" y="3068960"/>
            <a:ext cx="6408712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한국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hp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광주은행 주전산기 교체 기술 지원 부분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ko-KR" sz="1400" kern="1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교보생명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개인정보암호화 검색 솔루션 납품 및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회사명 개명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: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인리씨앤아이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-&gt;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다윈아이씨티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벤처확인기업 인증 획득 및 벤처기업협회 등록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코마스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가상화솔루션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eNaru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비지니스파트너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협력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롯데홈쇼핑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보안심사인증 사전 점검 컨설팅 수행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IBK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기업은행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EDW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, CRM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 교체 및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AP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9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삼성전자 스마트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TV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Refactoring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및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Rearchtecture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983233" y="275748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9055" y="419764"/>
            <a:ext cx="1366838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15793" y="422106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2014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195736" y="332656"/>
            <a:ext cx="64087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삼성전자 스마트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TV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공통프레임 구축 부분 수행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삼성증권 노후장비 가상화 통합 구축 프로젝트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CJ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오쇼핑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Unix to Linux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가상화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6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삼성전자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SMD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데이터 센터 이전 및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구축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SKT UKEY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인프라 컨설팅 및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DB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하이닉스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통합전자결재시스템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부분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2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83568" y="1052736"/>
            <a:ext cx="1366838" cy="46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1124744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2015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83769" y="1124745"/>
            <a:ext cx="640871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우체국금융시스템 암호화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현대정보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순천향병원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신시스템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영향분석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솔루션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납품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4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온크루소프트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암호화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(Safe Net)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이글로벌시스템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암호화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(Cube One)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동부화재 경계시스템 암호화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R2B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실시간데이터복제솔루션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XLog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이글로벌시스템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빅데이타분석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(Vector)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비즈니스 파트너 제휴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9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SKCC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일산데이터센터 이전 기술지원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10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삼성디스플레이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DRM(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솔루션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: SANOVI)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호텔신라 서버 마이그레이션 사업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삼성생명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GERP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사업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서버 구축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SKT WING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리눅스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컨설팅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GS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칼텍스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리눅스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전환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KB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은행 </a:t>
            </a:r>
            <a:r>
              <a:rPr lang="ko-KR" altLang="en-US" sz="1400" kern="100" dirty="0" err="1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마이닝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서버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영향분석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기술지원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2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83568" y="1052735"/>
            <a:ext cx="1366838" cy="3395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1124744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2016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83769" y="1124745"/>
            <a:ext cx="64087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현대자동차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텔레메틱스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POC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IBK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기업은행 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리스크관리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서버 구축 기술 지원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SK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텔레콤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SWING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및 검증방안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Assessment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3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통합재해복구관리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(DRM)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Software Reseller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획득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-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Software,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Technologies Pte. Ltd.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보건복지부 사회보장복지정보시스템 암호화 사업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현대자동차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TMS 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프로젝트 수주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통합재해복구관리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(DRM)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DAUS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총판 체결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-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㈜</a:t>
            </a:r>
            <a:r>
              <a:rPr lang="ko-KR" altLang="en-US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메이엔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솔루션 총판 체결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한국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IBM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Sanovi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An IBM Reseller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취득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3568" y="1219562"/>
            <a:ext cx="1428924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683568" y="1124744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2016</a:t>
            </a: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2339752" y="1052736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483769" y="1124745"/>
            <a:ext cx="6408712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2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월 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 현대미포조선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재해복구시스템 구축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    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신한카드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홈페이지 개편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>
              <a:latin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    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신한금융투자 </a:t>
            </a:r>
            <a:r>
              <a:rPr lang="en-US" altLang="ko-KR" sz="1400" kern="100" dirty="0" err="1">
                <a:latin typeface="맑은 고딕" pitchFamily="50" charset="-127"/>
                <a:cs typeface="Verdana" pitchFamily="34" charset="0"/>
              </a:rPr>
              <a:t>Uinx</a:t>
            </a: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to Linux </a:t>
            </a:r>
            <a:r>
              <a:rPr lang="ko-KR" altLang="en-US" sz="1400" kern="100" dirty="0">
                <a:latin typeface="맑은 고딕" pitchFamily="50" charset="-127"/>
                <a:cs typeface="Verdana" pitchFamily="34" charset="0"/>
              </a:rPr>
              <a:t>마이그레이션 사업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수행</a:t>
            </a:r>
            <a:endParaRPr lang="en-US" altLang="ko-KR" sz="1400" kern="100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5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 현대자동차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SAP 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사업 수행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7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 현대자동차 독일 사업장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ERP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시스템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전환 사업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산업용 무선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IOT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네트워크 장비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“</a:t>
            </a:r>
            <a:r>
              <a:rPr lang="en-US" altLang="ko-KR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Birds Series”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파트너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체결</a:t>
            </a:r>
            <a:endParaRPr lang="en-US" altLang="ko-KR" sz="1400" kern="100" dirty="0" smtClean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>
                <a:latin typeface="맑은 고딕" pitchFamily="50" charset="-127"/>
                <a:cs typeface="Verdana" pitchFamily="34" charset="0"/>
              </a:rPr>
              <a:t> 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       - 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개발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제조 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에스비테크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㈜</a:t>
            </a:r>
            <a:r>
              <a:rPr lang="en-US" altLang="ko-KR" sz="1400" kern="100" dirty="0" smtClean="0">
                <a:latin typeface="맑은 고딕" pitchFamily="50" charset="-127"/>
                <a:cs typeface="Verdana" pitchFamily="34" charset="0"/>
              </a:rPr>
              <a:t>,  BI&amp;</a:t>
            </a:r>
            <a:r>
              <a:rPr lang="ko-KR" altLang="en-US" sz="1400" kern="100" dirty="0" smtClean="0">
                <a:latin typeface="맑은 고딕" pitchFamily="50" charset="-127"/>
                <a:cs typeface="Verdana" pitchFamily="34" charset="0"/>
              </a:rPr>
              <a:t>총판 ㈜</a:t>
            </a:r>
            <a:r>
              <a:rPr lang="ko-KR" altLang="en-US" sz="1400" kern="100" dirty="0" err="1" smtClean="0">
                <a:latin typeface="맑은 고딕" pitchFamily="50" charset="-127"/>
                <a:cs typeface="Verdana" pitchFamily="34" charset="0"/>
              </a:rPr>
              <a:t>지에스에이</a:t>
            </a: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12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월  현대카드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/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캐피탈 서버 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U2L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마이그레이션 수행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400" kern="100" dirty="0" smtClean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      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한국 </a:t>
            </a:r>
            <a:r>
              <a:rPr lang="en-US" altLang="ko-KR" sz="1400" kern="100" dirty="0" err="1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DellEMC</a:t>
            </a:r>
            <a:r>
              <a:rPr lang="en-US" altLang="ko-KR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 Reseller Partner ship </a:t>
            </a:r>
            <a:r>
              <a:rPr lang="ko-KR" altLang="en-US" sz="1400" kern="100" dirty="0"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취득</a:t>
            </a:r>
            <a:endParaRPr lang="en-US" altLang="ko-KR" sz="1400" kern="100" dirty="0"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83568" y="1052736"/>
            <a:ext cx="1366838" cy="33843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83568" y="1052736"/>
            <a:ext cx="136815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itchFamily="34" charset="0"/>
              </a:rPr>
              <a:t>2017</a:t>
            </a:r>
          </a:p>
        </p:txBody>
      </p:sp>
      <p:sp>
        <p:nvSpPr>
          <p:cNvPr id="11" name="Line 50"/>
          <p:cNvSpPr>
            <a:spLocks noChangeShapeType="1"/>
          </p:cNvSpPr>
          <p:nvPr/>
        </p:nvSpPr>
        <p:spPr bwMode="auto">
          <a:xfrm>
            <a:off x="2339752" y="4437112"/>
            <a:ext cx="612068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ot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37195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시큐아이닷컴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시큐아이닷컴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5C61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D0D0D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5C61B"/>
            </a:gs>
            <a:gs pos="100000">
              <a:srgbClr val="FFFFFF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D0D0D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시큐아이닷컴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시큐아이닷컴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시큐아이닷컴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6122</TotalTime>
  <Words>991</Words>
  <Application>Microsoft Office PowerPoint</Application>
  <PresentationFormat>화면 슬라이드 쇼(4:3)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디자인 사용자 지정</vt:lpstr>
      <vt:lpstr>1_디자인 사용자 지정</vt:lpstr>
      <vt:lpstr>기본 디자인</vt:lpstr>
      <vt:lpstr>2_디자인 사용자 지정</vt:lpstr>
      <vt:lpstr>시큐아이닷컴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dawin9</cp:lastModifiedBy>
  <cp:revision>312</cp:revision>
  <cp:lastPrinted>2018-03-14T06:45:13Z</cp:lastPrinted>
  <dcterms:created xsi:type="dcterms:W3CDTF">2006-10-05T04:04:58Z</dcterms:created>
  <dcterms:modified xsi:type="dcterms:W3CDTF">2018-05-30T10:55:31Z</dcterms:modified>
</cp:coreProperties>
</file>