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12192000" cy="9144000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2154" y="102"/>
      </p:cViewPr>
      <p:guideLst>
        <p:guide orient="horz" pos="288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6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1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2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2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56000"/>
            <a:ext cx="12192000" cy="812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253" y="-3429191"/>
            <a:ext cx="616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b="1" dirty="0">
                <a:solidFill>
                  <a:schemeClr val="bg1"/>
                </a:solidFill>
              </a:rPr>
              <a:t>d</a:t>
            </a:r>
            <a:r>
              <a:rPr lang="en-US" altLang="ko-KR" sz="6400" b="1" dirty="0">
                <a:solidFill>
                  <a:schemeClr val="bg1"/>
                </a:solidFill>
              </a:rPr>
              <a:t>isaster Recovery</a:t>
            </a:r>
            <a:endParaRPr lang="ko-KR" altLang="en-US" sz="6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861" y="-1584879"/>
            <a:ext cx="9177438" cy="195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11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SANOVI</a:t>
            </a:r>
          </a:p>
          <a:p>
            <a:r>
              <a:rPr lang="en-US" altLang="ko-KR" sz="4978" b="1" dirty="0">
                <a:solidFill>
                  <a:schemeClr val="tx2">
                    <a:lumMod val="75000"/>
                  </a:schemeClr>
                </a:solidFill>
              </a:rPr>
              <a:t>DR Management Suite</a:t>
            </a:r>
            <a:endParaRPr lang="ko-KR" altLang="en-US" sz="4978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7033" y="3410611"/>
            <a:ext cx="5179623" cy="102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SANOVI</a:t>
            </a:r>
          </a:p>
          <a:p>
            <a:pPr algn="r"/>
            <a:r>
              <a:rPr lang="en-US" altLang="ko-KR" sz="2844" dirty="0">
                <a:solidFill>
                  <a:schemeClr val="bg1"/>
                </a:solidFill>
              </a:rPr>
              <a:t>an IBM Company</a:t>
            </a:r>
            <a:endParaRPr lang="ko-KR" altLang="en-US" sz="2844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9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Box 518"/>
          <p:cNvSpPr txBox="1"/>
          <p:nvPr/>
        </p:nvSpPr>
        <p:spPr>
          <a:xfrm>
            <a:off x="351134" y="1618862"/>
            <a:ext cx="578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DR Management Suite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236834" y="603760"/>
            <a:ext cx="35574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1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51075" algn="l"/>
              </a:tabLst>
            </a:pPr>
            <a:r>
              <a:rPr kumimoji="0" lang="ko-KR" altLang="ko-KR" sz="5400" b="1" i="0" u="none" strike="noStrike" cap="none" normalizeH="0" baseline="0" dirty="0" smtClean="0">
                <a:ln>
                  <a:noFill/>
                </a:ln>
                <a:solidFill>
                  <a:srgbClr val="6FBA2C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SANOVI</a:t>
            </a:r>
            <a:r>
              <a:rPr kumimoji="0" lang="ko-KR" altLang="ko-KR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FBA2C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TM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35791"/>
            <a:ext cx="9681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>
                <a:cs typeface="Times New Roman" panose="02020603050405020304" pitchFamily="18" charset="0"/>
              </a:rPr>
              <a:t>Sanovi</a:t>
            </a:r>
            <a:r>
              <a:rPr lang="ko-KR" altLang="ko-KR" sz="1400" dirty="0">
                <a:cs typeface="Times New Roman" panose="02020603050405020304" pitchFamily="18" charset="0"/>
              </a:rPr>
              <a:t> DRMTM </a:t>
            </a:r>
            <a:r>
              <a:rPr lang="ko-KR" altLang="ko-KR" sz="1400" dirty="0" err="1" smtClean="0">
                <a:cs typeface="Times New Roman" panose="02020603050405020304" pitchFamily="18" charset="0"/>
              </a:rPr>
              <a:t>Suite</a:t>
            </a:r>
            <a:r>
              <a:rPr lang="ko-KR" altLang="ko-KR" sz="1400" dirty="0" err="1">
                <a:cs typeface="Times New Roman" panose="02020603050405020304" pitchFamily="18" charset="0"/>
              </a:rPr>
              <a:t>는</a:t>
            </a:r>
            <a:r>
              <a:rPr lang="ko-KR" altLang="ko-KR" sz="1400" dirty="0">
                <a:cs typeface="Times New Roman" panose="02020603050405020304" pitchFamily="18" charset="0"/>
              </a:rPr>
              <a:t> 실시간 RTO/RPO 등 재해 복구 준비상태를 모니터링하고, 최소한의 노력으로 모의 훈련을 수행하며, 워크플로우를 통해 복구 프로세스를 자동화 시켜주는 뛰어난 재해 복구 관리(DRM) 솔루션입니다</a:t>
            </a:r>
            <a:endParaRPr lang="ko-KR" altLang="en-US" sz="1400" dirty="0"/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472843" y="3545053"/>
            <a:ext cx="85682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재해 복구(DR) 테스트 자동화 – 테스트 수행에 필요한 운영 비용 및 리소스 절감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3191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항시 복구 대비 – 시운전 중 복구를 저해하는 환경 변화를 탐지하고 사전에 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예방</a:t>
            </a:r>
            <a:endParaRPr lang="en-US" altLang="ko-KR" sz="1400" dirty="0" smtClean="0">
              <a:solidFill>
                <a:srgbClr val="231916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IT 민첩성 증대 – 복구 SLA 규정 위반 사항 경계 및 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모니터링</a:t>
            </a:r>
            <a:endParaRPr lang="en-US" altLang="ko-KR" sz="1400" dirty="0" smtClean="0">
              <a:solidFill>
                <a:srgbClr val="231916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규제 요구 사항 충족 – DR 규정 준수 관련 보고서 및 문서를 생성하여 비즈니스 및 규제 요구 사항을 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충족</a:t>
            </a:r>
            <a:endParaRPr lang="ko-KR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3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9290" y="627775"/>
            <a:ext cx="8702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">
              <a:spcBef>
                <a:spcPts val="285"/>
              </a:spcBef>
              <a:spcAft>
                <a:spcPts val="0"/>
              </a:spcAft>
            </a:pPr>
            <a:r>
              <a:rPr lang="ko-KR" altLang="en-US" sz="2000" b="1" spc="-15" dirty="0" smtClean="0">
                <a:solidFill>
                  <a:srgbClr val="0050A3"/>
                </a:solidFill>
                <a:latin typeface="+mn-ea"/>
                <a:cs typeface="Times New Roman" panose="02020603050405020304" pitchFamily="18" charset="0"/>
              </a:rPr>
              <a:t>재해복구 자동 관리</a:t>
            </a:r>
            <a:r>
              <a:rPr lang="ko-KR" altLang="ko-KR" sz="2000" b="1" spc="-15" dirty="0" smtClean="0">
                <a:solidFill>
                  <a:srgbClr val="0050A3"/>
                </a:solidFill>
                <a:latin typeface="+mn-ea"/>
                <a:cs typeface="Times New Roman" panose="02020603050405020304" pitchFamily="18" charset="0"/>
              </a:rPr>
              <a:t> 솔루션</a:t>
            </a:r>
            <a:r>
              <a:rPr lang="en-US" altLang="ko-KR" sz="2000" b="1" spc="-15" dirty="0" smtClean="0">
                <a:solidFill>
                  <a:srgbClr val="0050A3"/>
                </a:solidFill>
                <a:latin typeface="+mn-ea"/>
                <a:cs typeface="Times New Roman" panose="02020603050405020304" pitchFamily="18" charset="0"/>
              </a:rPr>
              <a:t>   “</a:t>
            </a:r>
            <a:r>
              <a:rPr lang="en-US" altLang="ko-KR" sz="2000" b="1" spc="-15" dirty="0" err="1" smtClean="0">
                <a:solidFill>
                  <a:srgbClr val="0050A3"/>
                </a:solidFill>
                <a:latin typeface="+mn-ea"/>
                <a:cs typeface="Times New Roman" panose="02020603050405020304" pitchFamily="18" charset="0"/>
              </a:rPr>
              <a:t>Sanovi</a:t>
            </a:r>
            <a:r>
              <a:rPr lang="en-US" altLang="ko-KR" sz="2000" b="1" spc="-15" dirty="0" smtClean="0">
                <a:solidFill>
                  <a:srgbClr val="0050A3"/>
                </a:solidFill>
                <a:latin typeface="+mn-ea"/>
                <a:cs typeface="Times New Roman" panose="02020603050405020304" pitchFamily="18" charset="0"/>
              </a:rPr>
              <a:t>”</a:t>
            </a:r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1215389" y="3031382"/>
            <a:ext cx="7338059" cy="5382671"/>
            <a:chOff x="2814" y="895"/>
            <a:chExt cx="5886" cy="4059"/>
          </a:xfrm>
        </p:grpSpPr>
        <p:pic>
          <p:nvPicPr>
            <p:cNvPr id="6" name="Picture 1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" y="3139"/>
              <a:ext cx="5879" cy="1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" y="895"/>
              <a:ext cx="5886" cy="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10489" y="1647493"/>
            <a:ext cx="95478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419100" algn="just">
              <a:lnSpc>
                <a:spcPct val="150000"/>
              </a:lnSpc>
              <a:spcAft>
                <a:spcPts val="0"/>
              </a:spcAft>
            </a:pPr>
            <a:r>
              <a:rPr lang="ko-KR" altLang="ko-KR" sz="1400" dirty="0" err="1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Sanovi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DRM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Suit를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이용하면 복잡한 IT 인프라 및 애플리케이션의 DR 환경을 모니터링, 보고 및 모의 훈련을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워크플로우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기능을 이용하여 자동화할 수 있으며 DR 준비 상태를 실시간으로 검증할 수 있는 통합 재해 복구 관리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제품군으로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비즈니스 운영의 효율성을 높일 수 있는 이점을 제공합니다</a:t>
            </a:r>
            <a:r>
              <a:rPr lang="ko-KR" altLang="ko-KR" sz="16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298075"/>
            <a:ext cx="1417320" cy="10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1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802640" y="9010650"/>
            <a:ext cx="40640" cy="38735"/>
            <a:chOff x="1024" y="196"/>
            <a:chExt cx="64" cy="61"/>
          </a:xfrm>
        </p:grpSpPr>
        <p:sp>
          <p:nvSpPr>
            <p:cNvPr id="5" name="Freeform 98"/>
            <p:cNvSpPr>
              <a:spLocks/>
            </p:cNvSpPr>
            <p:nvPr/>
          </p:nvSpPr>
          <p:spPr bwMode="auto">
            <a:xfrm>
              <a:off x="1024" y="196"/>
              <a:ext cx="64" cy="61"/>
            </a:xfrm>
            <a:custGeom>
              <a:avLst/>
              <a:gdLst>
                <a:gd name="T0" fmla="+- 0 1039 1024"/>
                <a:gd name="T1" fmla="*/ T0 w 64"/>
                <a:gd name="T2" fmla="+- 0 196 196"/>
                <a:gd name="T3" fmla="*/ 196 h 61"/>
                <a:gd name="T4" fmla="+- 0 1027 1024"/>
                <a:gd name="T5" fmla="*/ T4 w 64"/>
                <a:gd name="T6" fmla="+- 0 211 196"/>
                <a:gd name="T7" fmla="*/ 211 h 61"/>
                <a:gd name="T8" fmla="+- 0 1024 1024"/>
                <a:gd name="T9" fmla="*/ T8 w 64"/>
                <a:gd name="T10" fmla="+- 0 237 196"/>
                <a:gd name="T11" fmla="*/ 237 h 61"/>
                <a:gd name="T12" fmla="+- 0 1038 1024"/>
                <a:gd name="T13" fmla="*/ T12 w 64"/>
                <a:gd name="T14" fmla="+- 0 252 196"/>
                <a:gd name="T15" fmla="*/ 252 h 61"/>
                <a:gd name="T16" fmla="+- 0 1063 1024"/>
                <a:gd name="T17" fmla="*/ T16 w 64"/>
                <a:gd name="T18" fmla="+- 0 257 196"/>
                <a:gd name="T19" fmla="*/ 257 h 61"/>
                <a:gd name="T20" fmla="+- 0 1081 1024"/>
                <a:gd name="T21" fmla="*/ T20 w 64"/>
                <a:gd name="T22" fmla="+- 0 245 196"/>
                <a:gd name="T23" fmla="*/ 245 h 61"/>
                <a:gd name="T24" fmla="+- 0 1088 1024"/>
                <a:gd name="T25" fmla="*/ T24 w 64"/>
                <a:gd name="T26" fmla="+- 0 224 196"/>
                <a:gd name="T27" fmla="*/ 224 h 61"/>
                <a:gd name="T28" fmla="+- 0 1088 1024"/>
                <a:gd name="T29" fmla="*/ T28 w 64"/>
                <a:gd name="T30" fmla="+- 0 222 196"/>
                <a:gd name="T31" fmla="*/ 222 h 61"/>
                <a:gd name="T32" fmla="+- 0 1082 1024"/>
                <a:gd name="T33" fmla="*/ T32 w 64"/>
                <a:gd name="T34" fmla="+- 0 206 196"/>
                <a:gd name="T35" fmla="*/ 206 h 61"/>
                <a:gd name="T36" fmla="+- 0 1066 1024"/>
                <a:gd name="T37" fmla="*/ T36 w 64"/>
                <a:gd name="T38" fmla="+- 0 197 196"/>
                <a:gd name="T39" fmla="*/ 197 h 61"/>
                <a:gd name="T40" fmla="+- 0 1039 1024"/>
                <a:gd name="T41" fmla="*/ T40 w 64"/>
                <a:gd name="T42" fmla="+- 0 196 196"/>
                <a:gd name="T43" fmla="*/ 196 h 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3" y="15"/>
                  </a:lnTo>
                  <a:lnTo>
                    <a:pt x="0" y="41"/>
                  </a:lnTo>
                  <a:lnTo>
                    <a:pt x="14" y="56"/>
                  </a:lnTo>
                  <a:lnTo>
                    <a:pt x="39" y="61"/>
                  </a:lnTo>
                  <a:lnTo>
                    <a:pt x="57" y="49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58" y="10"/>
                  </a:lnTo>
                  <a:lnTo>
                    <a:pt x="4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C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802640" y="9178925"/>
            <a:ext cx="40640" cy="38735"/>
            <a:chOff x="1024" y="461"/>
            <a:chExt cx="64" cy="61"/>
          </a:xfrm>
        </p:grpSpPr>
        <p:sp>
          <p:nvSpPr>
            <p:cNvPr id="7" name="Freeform 96"/>
            <p:cNvSpPr>
              <a:spLocks/>
            </p:cNvSpPr>
            <p:nvPr/>
          </p:nvSpPr>
          <p:spPr bwMode="auto">
            <a:xfrm>
              <a:off x="1024" y="461"/>
              <a:ext cx="64" cy="61"/>
            </a:xfrm>
            <a:custGeom>
              <a:avLst/>
              <a:gdLst>
                <a:gd name="T0" fmla="+- 0 1039 1024"/>
                <a:gd name="T1" fmla="*/ T0 w 64"/>
                <a:gd name="T2" fmla="+- 0 461 461"/>
                <a:gd name="T3" fmla="*/ 461 h 61"/>
                <a:gd name="T4" fmla="+- 0 1027 1024"/>
                <a:gd name="T5" fmla="*/ T4 w 64"/>
                <a:gd name="T6" fmla="+- 0 477 461"/>
                <a:gd name="T7" fmla="*/ 477 h 61"/>
                <a:gd name="T8" fmla="+- 0 1024 1024"/>
                <a:gd name="T9" fmla="*/ T8 w 64"/>
                <a:gd name="T10" fmla="+- 0 503 461"/>
                <a:gd name="T11" fmla="*/ 503 h 61"/>
                <a:gd name="T12" fmla="+- 0 1038 1024"/>
                <a:gd name="T13" fmla="*/ T12 w 64"/>
                <a:gd name="T14" fmla="+- 0 518 461"/>
                <a:gd name="T15" fmla="*/ 518 h 61"/>
                <a:gd name="T16" fmla="+- 0 1063 1024"/>
                <a:gd name="T17" fmla="*/ T16 w 64"/>
                <a:gd name="T18" fmla="+- 0 522 461"/>
                <a:gd name="T19" fmla="*/ 522 h 61"/>
                <a:gd name="T20" fmla="+- 0 1081 1024"/>
                <a:gd name="T21" fmla="*/ T20 w 64"/>
                <a:gd name="T22" fmla="+- 0 511 461"/>
                <a:gd name="T23" fmla="*/ 511 h 61"/>
                <a:gd name="T24" fmla="+- 0 1088 1024"/>
                <a:gd name="T25" fmla="*/ T24 w 64"/>
                <a:gd name="T26" fmla="+- 0 490 461"/>
                <a:gd name="T27" fmla="*/ 490 h 61"/>
                <a:gd name="T28" fmla="+- 0 1088 1024"/>
                <a:gd name="T29" fmla="*/ T28 w 64"/>
                <a:gd name="T30" fmla="+- 0 488 461"/>
                <a:gd name="T31" fmla="*/ 488 h 61"/>
                <a:gd name="T32" fmla="+- 0 1082 1024"/>
                <a:gd name="T33" fmla="*/ T32 w 64"/>
                <a:gd name="T34" fmla="+- 0 472 461"/>
                <a:gd name="T35" fmla="*/ 472 h 61"/>
                <a:gd name="T36" fmla="+- 0 1066 1024"/>
                <a:gd name="T37" fmla="*/ T36 w 64"/>
                <a:gd name="T38" fmla="+- 0 462 461"/>
                <a:gd name="T39" fmla="*/ 462 h 61"/>
                <a:gd name="T40" fmla="+- 0 1039 1024"/>
                <a:gd name="T41" fmla="*/ T40 w 64"/>
                <a:gd name="T42" fmla="+- 0 461 461"/>
                <a:gd name="T43" fmla="*/ 461 h 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3" y="16"/>
                  </a:lnTo>
                  <a:lnTo>
                    <a:pt x="0" y="42"/>
                  </a:lnTo>
                  <a:lnTo>
                    <a:pt x="14" y="57"/>
                  </a:lnTo>
                  <a:lnTo>
                    <a:pt x="39" y="61"/>
                  </a:lnTo>
                  <a:lnTo>
                    <a:pt x="57" y="50"/>
                  </a:lnTo>
                  <a:lnTo>
                    <a:pt x="64" y="29"/>
                  </a:lnTo>
                  <a:lnTo>
                    <a:pt x="64" y="27"/>
                  </a:lnTo>
                  <a:lnTo>
                    <a:pt x="58" y="11"/>
                  </a:lnTo>
                  <a:lnTo>
                    <a:pt x="4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C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802640" y="9399270"/>
            <a:ext cx="40640" cy="38735"/>
            <a:chOff x="1024" y="99"/>
            <a:chExt cx="64" cy="61"/>
          </a:xfrm>
        </p:grpSpPr>
        <p:sp>
          <p:nvSpPr>
            <p:cNvPr id="9" name="Freeform 94"/>
            <p:cNvSpPr>
              <a:spLocks/>
            </p:cNvSpPr>
            <p:nvPr/>
          </p:nvSpPr>
          <p:spPr bwMode="auto">
            <a:xfrm>
              <a:off x="1024" y="99"/>
              <a:ext cx="64" cy="61"/>
            </a:xfrm>
            <a:custGeom>
              <a:avLst/>
              <a:gdLst>
                <a:gd name="T0" fmla="+- 0 1039 1024"/>
                <a:gd name="T1" fmla="*/ T0 w 64"/>
                <a:gd name="T2" fmla="+- 0 99 99"/>
                <a:gd name="T3" fmla="*/ 99 h 61"/>
                <a:gd name="T4" fmla="+- 0 1027 1024"/>
                <a:gd name="T5" fmla="*/ T4 w 64"/>
                <a:gd name="T6" fmla="+- 0 114 99"/>
                <a:gd name="T7" fmla="*/ 114 h 61"/>
                <a:gd name="T8" fmla="+- 0 1024 1024"/>
                <a:gd name="T9" fmla="*/ T8 w 64"/>
                <a:gd name="T10" fmla="+- 0 141 99"/>
                <a:gd name="T11" fmla="*/ 141 h 61"/>
                <a:gd name="T12" fmla="+- 0 1038 1024"/>
                <a:gd name="T13" fmla="*/ T12 w 64"/>
                <a:gd name="T14" fmla="+- 0 155 99"/>
                <a:gd name="T15" fmla="*/ 155 h 61"/>
                <a:gd name="T16" fmla="+- 0 1063 1024"/>
                <a:gd name="T17" fmla="*/ T16 w 64"/>
                <a:gd name="T18" fmla="+- 0 160 99"/>
                <a:gd name="T19" fmla="*/ 160 h 61"/>
                <a:gd name="T20" fmla="+- 0 1081 1024"/>
                <a:gd name="T21" fmla="*/ T20 w 64"/>
                <a:gd name="T22" fmla="+- 0 148 99"/>
                <a:gd name="T23" fmla="*/ 148 h 61"/>
                <a:gd name="T24" fmla="+- 0 1088 1024"/>
                <a:gd name="T25" fmla="*/ T24 w 64"/>
                <a:gd name="T26" fmla="+- 0 128 99"/>
                <a:gd name="T27" fmla="*/ 128 h 61"/>
                <a:gd name="T28" fmla="+- 0 1088 1024"/>
                <a:gd name="T29" fmla="*/ T28 w 64"/>
                <a:gd name="T30" fmla="+- 0 125 99"/>
                <a:gd name="T31" fmla="*/ 125 h 61"/>
                <a:gd name="T32" fmla="+- 0 1082 1024"/>
                <a:gd name="T33" fmla="*/ T32 w 64"/>
                <a:gd name="T34" fmla="+- 0 110 99"/>
                <a:gd name="T35" fmla="*/ 110 h 61"/>
                <a:gd name="T36" fmla="+- 0 1066 1024"/>
                <a:gd name="T37" fmla="*/ T36 w 64"/>
                <a:gd name="T38" fmla="+- 0 100 99"/>
                <a:gd name="T39" fmla="*/ 100 h 61"/>
                <a:gd name="T40" fmla="+- 0 1039 1024"/>
                <a:gd name="T41" fmla="*/ T40 w 64"/>
                <a:gd name="T42" fmla="+- 0 99 99"/>
                <a:gd name="T43" fmla="*/ 99 h 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3" y="15"/>
                  </a:lnTo>
                  <a:lnTo>
                    <a:pt x="0" y="42"/>
                  </a:lnTo>
                  <a:lnTo>
                    <a:pt x="14" y="56"/>
                  </a:lnTo>
                  <a:lnTo>
                    <a:pt x="39" y="61"/>
                  </a:lnTo>
                  <a:lnTo>
                    <a:pt x="57" y="49"/>
                  </a:lnTo>
                  <a:lnTo>
                    <a:pt x="64" y="29"/>
                  </a:lnTo>
                  <a:lnTo>
                    <a:pt x="64" y="26"/>
                  </a:lnTo>
                  <a:lnTo>
                    <a:pt x="58" y="11"/>
                  </a:lnTo>
                  <a:lnTo>
                    <a:pt x="4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C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802640" y="9577070"/>
            <a:ext cx="40640" cy="38735"/>
            <a:chOff x="1024" y="379"/>
            <a:chExt cx="64" cy="61"/>
          </a:xfrm>
        </p:grpSpPr>
        <p:sp>
          <p:nvSpPr>
            <p:cNvPr id="11" name="Freeform 92"/>
            <p:cNvSpPr>
              <a:spLocks/>
            </p:cNvSpPr>
            <p:nvPr/>
          </p:nvSpPr>
          <p:spPr bwMode="auto">
            <a:xfrm>
              <a:off x="1024" y="379"/>
              <a:ext cx="64" cy="61"/>
            </a:xfrm>
            <a:custGeom>
              <a:avLst/>
              <a:gdLst>
                <a:gd name="T0" fmla="+- 0 1039 1024"/>
                <a:gd name="T1" fmla="*/ T0 w 64"/>
                <a:gd name="T2" fmla="+- 0 379 379"/>
                <a:gd name="T3" fmla="*/ 379 h 61"/>
                <a:gd name="T4" fmla="+- 0 1027 1024"/>
                <a:gd name="T5" fmla="*/ T4 w 64"/>
                <a:gd name="T6" fmla="+- 0 394 379"/>
                <a:gd name="T7" fmla="*/ 394 h 61"/>
                <a:gd name="T8" fmla="+- 0 1024 1024"/>
                <a:gd name="T9" fmla="*/ T8 w 64"/>
                <a:gd name="T10" fmla="+- 0 421 379"/>
                <a:gd name="T11" fmla="*/ 421 h 61"/>
                <a:gd name="T12" fmla="+- 0 1038 1024"/>
                <a:gd name="T13" fmla="*/ T12 w 64"/>
                <a:gd name="T14" fmla="+- 0 435 379"/>
                <a:gd name="T15" fmla="*/ 435 h 61"/>
                <a:gd name="T16" fmla="+- 0 1063 1024"/>
                <a:gd name="T17" fmla="*/ T16 w 64"/>
                <a:gd name="T18" fmla="+- 0 440 379"/>
                <a:gd name="T19" fmla="*/ 440 h 61"/>
                <a:gd name="T20" fmla="+- 0 1081 1024"/>
                <a:gd name="T21" fmla="*/ T20 w 64"/>
                <a:gd name="T22" fmla="+- 0 428 379"/>
                <a:gd name="T23" fmla="*/ 428 h 61"/>
                <a:gd name="T24" fmla="+- 0 1088 1024"/>
                <a:gd name="T25" fmla="*/ T24 w 64"/>
                <a:gd name="T26" fmla="+- 0 407 379"/>
                <a:gd name="T27" fmla="*/ 407 h 61"/>
                <a:gd name="T28" fmla="+- 0 1088 1024"/>
                <a:gd name="T29" fmla="*/ T28 w 64"/>
                <a:gd name="T30" fmla="+- 0 405 379"/>
                <a:gd name="T31" fmla="*/ 405 h 61"/>
                <a:gd name="T32" fmla="+- 0 1082 1024"/>
                <a:gd name="T33" fmla="*/ T32 w 64"/>
                <a:gd name="T34" fmla="+- 0 390 379"/>
                <a:gd name="T35" fmla="*/ 390 h 61"/>
                <a:gd name="T36" fmla="+- 0 1066 1024"/>
                <a:gd name="T37" fmla="*/ T36 w 64"/>
                <a:gd name="T38" fmla="+- 0 380 379"/>
                <a:gd name="T39" fmla="*/ 380 h 61"/>
                <a:gd name="T40" fmla="+- 0 1039 1024"/>
                <a:gd name="T41" fmla="*/ T40 w 64"/>
                <a:gd name="T42" fmla="+- 0 379 379"/>
                <a:gd name="T43" fmla="*/ 379 h 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3" y="15"/>
                  </a:lnTo>
                  <a:lnTo>
                    <a:pt x="0" y="42"/>
                  </a:lnTo>
                  <a:lnTo>
                    <a:pt x="14" y="56"/>
                  </a:lnTo>
                  <a:lnTo>
                    <a:pt x="39" y="61"/>
                  </a:lnTo>
                  <a:lnTo>
                    <a:pt x="57" y="49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58" y="11"/>
                  </a:lnTo>
                  <a:lnTo>
                    <a:pt x="4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C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802640" y="9796780"/>
            <a:ext cx="40640" cy="38735"/>
            <a:chOff x="1024" y="102"/>
            <a:chExt cx="64" cy="61"/>
          </a:xfrm>
        </p:grpSpPr>
        <p:sp>
          <p:nvSpPr>
            <p:cNvPr id="13" name="Freeform 90"/>
            <p:cNvSpPr>
              <a:spLocks/>
            </p:cNvSpPr>
            <p:nvPr/>
          </p:nvSpPr>
          <p:spPr bwMode="auto">
            <a:xfrm>
              <a:off x="1024" y="102"/>
              <a:ext cx="64" cy="61"/>
            </a:xfrm>
            <a:custGeom>
              <a:avLst/>
              <a:gdLst>
                <a:gd name="T0" fmla="+- 0 1039 1024"/>
                <a:gd name="T1" fmla="*/ T0 w 64"/>
                <a:gd name="T2" fmla="+- 0 102 102"/>
                <a:gd name="T3" fmla="*/ 102 h 61"/>
                <a:gd name="T4" fmla="+- 0 1027 1024"/>
                <a:gd name="T5" fmla="*/ T4 w 64"/>
                <a:gd name="T6" fmla="+- 0 117 102"/>
                <a:gd name="T7" fmla="*/ 117 h 61"/>
                <a:gd name="T8" fmla="+- 0 1024 1024"/>
                <a:gd name="T9" fmla="*/ T8 w 64"/>
                <a:gd name="T10" fmla="+- 0 144 102"/>
                <a:gd name="T11" fmla="*/ 144 h 61"/>
                <a:gd name="T12" fmla="+- 0 1038 1024"/>
                <a:gd name="T13" fmla="*/ T12 w 64"/>
                <a:gd name="T14" fmla="+- 0 158 102"/>
                <a:gd name="T15" fmla="*/ 158 h 61"/>
                <a:gd name="T16" fmla="+- 0 1063 1024"/>
                <a:gd name="T17" fmla="*/ T16 w 64"/>
                <a:gd name="T18" fmla="+- 0 163 102"/>
                <a:gd name="T19" fmla="*/ 163 h 61"/>
                <a:gd name="T20" fmla="+- 0 1081 1024"/>
                <a:gd name="T21" fmla="*/ T20 w 64"/>
                <a:gd name="T22" fmla="+- 0 151 102"/>
                <a:gd name="T23" fmla="*/ 151 h 61"/>
                <a:gd name="T24" fmla="+- 0 1088 1024"/>
                <a:gd name="T25" fmla="*/ T24 w 64"/>
                <a:gd name="T26" fmla="+- 0 131 102"/>
                <a:gd name="T27" fmla="*/ 131 h 61"/>
                <a:gd name="T28" fmla="+- 0 1088 1024"/>
                <a:gd name="T29" fmla="*/ T28 w 64"/>
                <a:gd name="T30" fmla="+- 0 129 102"/>
                <a:gd name="T31" fmla="*/ 129 h 61"/>
                <a:gd name="T32" fmla="+- 0 1082 1024"/>
                <a:gd name="T33" fmla="*/ T32 w 64"/>
                <a:gd name="T34" fmla="+- 0 113 102"/>
                <a:gd name="T35" fmla="*/ 113 h 61"/>
                <a:gd name="T36" fmla="+- 0 1066 1024"/>
                <a:gd name="T37" fmla="*/ T36 w 64"/>
                <a:gd name="T38" fmla="+- 0 103 102"/>
                <a:gd name="T39" fmla="*/ 103 h 61"/>
                <a:gd name="T40" fmla="+- 0 1039 1024"/>
                <a:gd name="T41" fmla="*/ T40 w 64"/>
                <a:gd name="T42" fmla="+- 0 102 102"/>
                <a:gd name="T43" fmla="*/ 102 h 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3" y="15"/>
                  </a:lnTo>
                  <a:lnTo>
                    <a:pt x="0" y="42"/>
                  </a:lnTo>
                  <a:lnTo>
                    <a:pt x="14" y="56"/>
                  </a:lnTo>
                  <a:lnTo>
                    <a:pt x="39" y="61"/>
                  </a:lnTo>
                  <a:lnTo>
                    <a:pt x="57" y="49"/>
                  </a:lnTo>
                  <a:lnTo>
                    <a:pt x="64" y="29"/>
                  </a:lnTo>
                  <a:lnTo>
                    <a:pt x="64" y="27"/>
                  </a:lnTo>
                  <a:lnTo>
                    <a:pt x="58" y="11"/>
                  </a:lnTo>
                  <a:lnTo>
                    <a:pt x="4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C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802640" y="9944100"/>
            <a:ext cx="40640" cy="38735"/>
            <a:chOff x="1024" y="334"/>
            <a:chExt cx="64" cy="61"/>
          </a:xfrm>
        </p:grpSpPr>
        <p:sp>
          <p:nvSpPr>
            <p:cNvPr id="15" name="Freeform 88"/>
            <p:cNvSpPr>
              <a:spLocks/>
            </p:cNvSpPr>
            <p:nvPr/>
          </p:nvSpPr>
          <p:spPr bwMode="auto">
            <a:xfrm>
              <a:off x="1024" y="334"/>
              <a:ext cx="64" cy="61"/>
            </a:xfrm>
            <a:custGeom>
              <a:avLst/>
              <a:gdLst>
                <a:gd name="T0" fmla="+- 0 1039 1024"/>
                <a:gd name="T1" fmla="*/ T0 w 64"/>
                <a:gd name="T2" fmla="+- 0 334 334"/>
                <a:gd name="T3" fmla="*/ 334 h 61"/>
                <a:gd name="T4" fmla="+- 0 1027 1024"/>
                <a:gd name="T5" fmla="*/ T4 w 64"/>
                <a:gd name="T6" fmla="+- 0 350 334"/>
                <a:gd name="T7" fmla="*/ 350 h 61"/>
                <a:gd name="T8" fmla="+- 0 1024 1024"/>
                <a:gd name="T9" fmla="*/ T8 w 64"/>
                <a:gd name="T10" fmla="+- 0 376 334"/>
                <a:gd name="T11" fmla="*/ 376 h 61"/>
                <a:gd name="T12" fmla="+- 0 1038 1024"/>
                <a:gd name="T13" fmla="*/ T12 w 64"/>
                <a:gd name="T14" fmla="+- 0 391 334"/>
                <a:gd name="T15" fmla="*/ 391 h 61"/>
                <a:gd name="T16" fmla="+- 0 1063 1024"/>
                <a:gd name="T17" fmla="*/ T16 w 64"/>
                <a:gd name="T18" fmla="+- 0 395 334"/>
                <a:gd name="T19" fmla="*/ 395 h 61"/>
                <a:gd name="T20" fmla="+- 0 1081 1024"/>
                <a:gd name="T21" fmla="*/ T20 w 64"/>
                <a:gd name="T22" fmla="+- 0 384 334"/>
                <a:gd name="T23" fmla="*/ 384 h 61"/>
                <a:gd name="T24" fmla="+- 0 1088 1024"/>
                <a:gd name="T25" fmla="*/ T24 w 64"/>
                <a:gd name="T26" fmla="+- 0 363 334"/>
                <a:gd name="T27" fmla="*/ 363 h 61"/>
                <a:gd name="T28" fmla="+- 0 1088 1024"/>
                <a:gd name="T29" fmla="*/ T28 w 64"/>
                <a:gd name="T30" fmla="+- 0 361 334"/>
                <a:gd name="T31" fmla="*/ 361 h 61"/>
                <a:gd name="T32" fmla="+- 0 1082 1024"/>
                <a:gd name="T33" fmla="*/ T32 w 64"/>
                <a:gd name="T34" fmla="+- 0 345 334"/>
                <a:gd name="T35" fmla="*/ 345 h 61"/>
                <a:gd name="T36" fmla="+- 0 1066 1024"/>
                <a:gd name="T37" fmla="*/ T36 w 64"/>
                <a:gd name="T38" fmla="+- 0 335 334"/>
                <a:gd name="T39" fmla="*/ 335 h 61"/>
                <a:gd name="T40" fmla="+- 0 1039 1024"/>
                <a:gd name="T41" fmla="*/ T40 w 64"/>
                <a:gd name="T42" fmla="+- 0 334 334"/>
                <a:gd name="T43" fmla="*/ 334 h 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3" y="16"/>
                  </a:lnTo>
                  <a:lnTo>
                    <a:pt x="0" y="42"/>
                  </a:lnTo>
                  <a:lnTo>
                    <a:pt x="14" y="57"/>
                  </a:lnTo>
                  <a:lnTo>
                    <a:pt x="39" y="61"/>
                  </a:lnTo>
                  <a:lnTo>
                    <a:pt x="57" y="50"/>
                  </a:lnTo>
                  <a:lnTo>
                    <a:pt x="64" y="29"/>
                  </a:lnTo>
                  <a:lnTo>
                    <a:pt x="64" y="27"/>
                  </a:lnTo>
                  <a:lnTo>
                    <a:pt x="58" y="11"/>
                  </a:lnTo>
                  <a:lnTo>
                    <a:pt x="4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C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991360" y="659754"/>
            <a:ext cx="17700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50A3"/>
                </a:solidFill>
                <a:effectLst/>
                <a:latin typeface="+mn-ea"/>
                <a:cs typeface="Times New Roman" panose="02020603050405020304" pitchFamily="18" charset="0"/>
              </a:rPr>
              <a:t>SANOVI </a:t>
            </a:r>
            <a:r>
              <a:rPr lang="ko-KR" altLang="en-US" sz="2000" b="1" dirty="0" smtClean="0">
                <a:solidFill>
                  <a:srgbClr val="0050A3"/>
                </a:solidFill>
                <a:latin typeface="+mn-ea"/>
                <a:cs typeface="Times New Roman" panose="02020603050405020304" pitchFamily="18" charset="0"/>
              </a:rPr>
              <a:t>특징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50A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30923" y="1962824"/>
            <a:ext cx="6250429" cy="260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여러 공급업체를 이용하는 물리적/가상 환경의 복잡한 복구 작업 자동화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애플리케이션 데이터 손실 및 복구 시간을 실시간으로 확인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3191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시운전 기능으로 복구 장애를 야기하는 환경 변화 탐지</a:t>
            </a:r>
            <a:endParaRPr lang="ko-KR" altLang="ko-KR" sz="1400" dirty="0">
              <a:latin typeface="+mn-ea"/>
            </a:endParaRP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리소스와 비용이 많이 들고 불필요한 DR 프로세스를 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자동화</a:t>
            </a:r>
            <a:endParaRPr lang="en-US" altLang="ko-KR" sz="1400" dirty="0" smtClean="0">
              <a:solidFill>
                <a:srgbClr val="231916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서비스 수준 및 RPO/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RTO에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부합하는 복구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워크플로우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설계</a:t>
            </a:r>
            <a:endParaRPr lang="ko-KR" altLang="ko-KR" sz="1400" dirty="0">
              <a:latin typeface="+mn-ea"/>
            </a:endParaRP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글로벌 복구 감사 보고 및 문서 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제공</a:t>
            </a:r>
            <a:endParaRPr lang="ko-KR" altLang="ko-KR" sz="1400" dirty="0">
              <a:latin typeface="+mn-ea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28320" y="4641469"/>
            <a:ext cx="89700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Sanovi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 DRM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Suite는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 서비스 수준 목표에 따라 DR 인프라를 모니터링 및 테스트하고 비즈니스 애플리케이션을 자동으로 복구하여 복구 준비 태세를 완비하도록 해줍니다.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3191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lvl="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에이전트를 사용하지 않는 기술을 통해 표준 기반</a:t>
            </a:r>
            <a:r>
              <a:rPr lang="ko-KR" altLang="ko-KR" sz="1400" dirty="0"/>
              <a:t>플랫폼에 구축되는 </a:t>
            </a:r>
            <a:r>
              <a:rPr lang="ko-KR" altLang="ko-KR" sz="1400" dirty="0" err="1"/>
              <a:t>Sanovi</a:t>
            </a:r>
            <a:r>
              <a:rPr lang="ko-KR" altLang="ko-KR" sz="1400" dirty="0"/>
              <a:t> 소프트웨어는 기존의 데이터베이스 복제 및 스토리지 서브시스템 복제 인프라를 활용할 수 있도록 해 주면서, 완전한 가시성과 자동화를 제공하여 성공적인 IT 복구 기능을 구현할 수 있도록 지원합니다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28320" y="1585514"/>
            <a:ext cx="819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Sanovi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DRM을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31916"/>
                </a:solidFill>
                <a:effectLst/>
                <a:latin typeface="+mn-ea"/>
                <a:cs typeface="Times New Roman" panose="02020603050405020304" pitchFamily="18" charset="0"/>
              </a:rPr>
              <a:t> 이용하면 재해나 인프라 장애로 인해 운영이 중단되어도 언제든 복구할 수 있습니다.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" y="280835"/>
            <a:ext cx="1299288" cy="11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6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5470" y="1652305"/>
            <a:ext cx="89014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sz="1400" dirty="0" err="1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Sanovi</a:t>
            </a: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DRM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Recovery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Manager는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보조 사이트의 장애 복구를 모니터링하고 자동화합니다. </a:t>
            </a:r>
            <a:endParaRPr lang="en-US" altLang="ko-KR" sz="1400" dirty="0" smtClean="0">
              <a:solidFill>
                <a:srgbClr val="231916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ko-KR" sz="1400" dirty="0" smtClean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모니터링 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기능의 일부로 DR 솔루션 상태, 현재 RPO, 예외 보고 및 정책 기반 조치에 대한 알림을 제공하여 실시간으로 DR 준비 상태를 확인할 수 있습니다.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Recovery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Manager는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업계의 DR 모범 사례를 토대로 사전 패키지로 구성된 DR 솔루션 및 자동화 기능을 제공합니다. DR 솔루션을 처음 설치하거나 시간이 많이 드는 수작업을 자동화하고자 할 때, 다음과 같은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Sanovi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DRM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Recovery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Manager의</a:t>
            </a:r>
            <a:r>
              <a:rPr lang="ko-KR" altLang="ko-KR" sz="1400" dirty="0">
                <a:solidFill>
                  <a:srgbClr val="231916"/>
                </a:solidFill>
                <a:latin typeface="+mn-ea"/>
                <a:cs typeface="Times New Roman" panose="02020603050405020304" pitchFamily="18" charset="0"/>
              </a:rPr>
              <a:t> 강력한 자동화 및 모니터링 기능이 큰 도움이 됩니다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4860" y="4667816"/>
            <a:ext cx="8930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Recovery</a:t>
            </a: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ko-KR" altLang="ko-KR" sz="1600" dirty="0" err="1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Library를</a:t>
            </a: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이용해 복구 </a:t>
            </a:r>
            <a:r>
              <a:rPr lang="ko-KR" altLang="ko-KR" sz="1600" dirty="0" err="1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워크플로우</a:t>
            </a: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구축</a:t>
            </a:r>
            <a:endParaRPr lang="ko-KR" altLang="ko-K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테스트 실행 기능을 통해 성공적인 자동화에 요구되는 환경 상태 및 무결성 검사</a:t>
            </a:r>
            <a:endParaRPr lang="ko-KR" altLang="ko-K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테스트 상태의 추적 및 협업에 용이한 웹 기반 콘솔 </a:t>
            </a:r>
            <a:endParaRPr lang="ko-KR" altLang="ko-K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즉시 사용 가능한 </a:t>
            </a:r>
            <a:r>
              <a:rPr lang="ko-KR" altLang="ko-KR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스위치</a:t>
            </a:r>
            <a:r>
              <a:rPr lang="en-US" altLang="ko-KR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오버 </a:t>
            </a: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및 스위치백 </a:t>
            </a:r>
            <a:r>
              <a:rPr lang="ko-KR" altLang="ko-KR" sz="1600" dirty="0" err="1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워크플로우</a:t>
            </a:r>
            <a:endParaRPr lang="ko-KR" altLang="ko-K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사전 패키지로 구성된 </a:t>
            </a:r>
            <a:r>
              <a:rPr lang="ko-KR" altLang="ko-KR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스위치</a:t>
            </a:r>
            <a:r>
              <a:rPr lang="en-US" altLang="ko-KR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오버 </a:t>
            </a:r>
            <a:r>
              <a:rPr lang="ko-KR" altLang="ko-KR" sz="1600" dirty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및 스위치백 </a:t>
            </a:r>
            <a:r>
              <a:rPr lang="ko-KR" altLang="ko-KR" sz="1600" dirty="0" err="1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워크플로우</a:t>
            </a:r>
            <a:endParaRPr lang="en-US" altLang="ko-KR" sz="1600" dirty="0" smtClean="0">
              <a:solidFill>
                <a:srgbClr val="23191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3191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테스트 성과에 대한 보고 및 분석</a:t>
            </a:r>
            <a:endParaRPr lang="ko-KR" altLang="ko-K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14220" y="545716"/>
            <a:ext cx="2372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50A3"/>
                </a:solidFill>
                <a:effectLst/>
                <a:latin typeface="+mn-ea"/>
                <a:cs typeface="Times New Roman" panose="02020603050405020304" pitchFamily="18" charset="0"/>
              </a:rPr>
              <a:t>SANOVI 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50A3"/>
                </a:solidFill>
                <a:effectLst/>
                <a:latin typeface="+mn-ea"/>
                <a:cs typeface="Times New Roman" panose="02020603050405020304" pitchFamily="18" charset="0"/>
              </a:rPr>
              <a:t>주요 기능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50A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1" y="286590"/>
            <a:ext cx="1371600" cy="1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4449" y="258911"/>
            <a:ext cx="994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관리자가 운영 과 </a:t>
            </a:r>
            <a:r>
              <a:rPr lang="en-US" altLang="ko-KR" sz="1400" dirty="0"/>
              <a:t>DR </a:t>
            </a:r>
            <a:r>
              <a:rPr lang="ko-KR" altLang="en-US" sz="1400" dirty="0"/>
              <a:t>시스템 그룹들의 재해복구에 관련된 정보를 실시간으로 파악하기 위한 관리자용 </a:t>
            </a:r>
            <a:r>
              <a:rPr lang="ko-KR" altLang="en-US" sz="1400" dirty="0" err="1" smtClean="0"/>
              <a:t>대쉬보드</a:t>
            </a:r>
            <a:r>
              <a:rPr lang="ko-KR" altLang="en-US" sz="1400" dirty="0" smtClean="0"/>
              <a:t> 제공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7" name="Picture 4" descr="D:\sanovi\화면캡쳐\103관리자대쉬보드상세.png"/>
          <p:cNvPicPr>
            <a:picLocks noChangeAspect="1" noChangeArrowheads="1"/>
          </p:cNvPicPr>
          <p:nvPr/>
        </p:nvPicPr>
        <p:blipFill rotWithShape="1">
          <a:blip r:embed="rId2" cstate="print"/>
          <a:srcRect b="-3862"/>
          <a:stretch/>
        </p:blipFill>
        <p:spPr bwMode="auto">
          <a:xfrm>
            <a:off x="5066534" y="868837"/>
            <a:ext cx="4503600" cy="4226908"/>
          </a:xfrm>
          <a:prstGeom prst="rect">
            <a:avLst/>
          </a:prstGeom>
          <a:noFill/>
        </p:spPr>
      </p:pic>
      <p:pic>
        <p:nvPicPr>
          <p:cNvPr id="8" name="Picture 6" descr="D:\sanovi\화면캡쳐\104운영자대쉬보드ERR.png"/>
          <p:cNvPicPr>
            <a:picLocks noChangeAspect="1" noChangeArrowheads="1"/>
          </p:cNvPicPr>
          <p:nvPr/>
        </p:nvPicPr>
        <p:blipFill rotWithShape="1">
          <a:blip r:embed="rId3" cstate="print"/>
          <a:srcRect b="-3033"/>
          <a:stretch/>
        </p:blipFill>
        <p:spPr bwMode="auto">
          <a:xfrm>
            <a:off x="361489" y="857406"/>
            <a:ext cx="4503600" cy="419319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84449" y="5104481"/>
            <a:ext cx="992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latin typeface="+mn-ea"/>
              </a:rPr>
              <a:t>현재 운영 과 </a:t>
            </a:r>
            <a:r>
              <a:rPr lang="en-US" altLang="ko-KR" sz="1400" kern="0" dirty="0">
                <a:latin typeface="+mn-ea"/>
              </a:rPr>
              <a:t>DR </a:t>
            </a:r>
            <a:r>
              <a:rPr lang="ko-KR" altLang="en-US" sz="1400" kern="0" dirty="0">
                <a:latin typeface="+mn-ea"/>
              </a:rPr>
              <a:t>서버 그룹의 서브시스템</a:t>
            </a:r>
            <a:r>
              <a:rPr lang="en-US" altLang="ko-KR" sz="1400" kern="0" dirty="0">
                <a:latin typeface="+mn-ea"/>
              </a:rPr>
              <a:t>(</a:t>
            </a:r>
            <a:r>
              <a:rPr lang="ko-KR" altLang="en-US" sz="1400" kern="0" dirty="0">
                <a:latin typeface="+mn-ea"/>
              </a:rPr>
              <a:t>서버</a:t>
            </a:r>
            <a:r>
              <a:rPr lang="en-US" altLang="ko-KR" sz="1400" kern="0" dirty="0">
                <a:latin typeface="+mn-ea"/>
              </a:rPr>
              <a:t>, </a:t>
            </a:r>
            <a:r>
              <a:rPr lang="ko-KR" altLang="en-US" sz="1400" kern="0" dirty="0">
                <a:latin typeface="+mn-ea"/>
              </a:rPr>
              <a:t>어플리케이션</a:t>
            </a:r>
            <a:r>
              <a:rPr lang="en-US" altLang="ko-KR" sz="1400" kern="0" dirty="0">
                <a:latin typeface="+mn-ea"/>
              </a:rPr>
              <a:t>, </a:t>
            </a:r>
            <a:r>
              <a:rPr lang="ko-KR" altLang="en-US" sz="1400" kern="0" dirty="0">
                <a:latin typeface="+mn-ea"/>
              </a:rPr>
              <a:t>스토리지</a:t>
            </a:r>
            <a:r>
              <a:rPr lang="en-US" altLang="ko-KR" sz="1400" kern="0" dirty="0">
                <a:latin typeface="+mn-ea"/>
              </a:rPr>
              <a:t> </a:t>
            </a:r>
            <a:r>
              <a:rPr lang="ko-KR" altLang="en-US" sz="1400" kern="0" dirty="0">
                <a:latin typeface="+mn-ea"/>
              </a:rPr>
              <a:t>복제</a:t>
            </a:r>
            <a:r>
              <a:rPr lang="en-US" altLang="ko-KR" sz="1400" kern="0" dirty="0">
                <a:latin typeface="+mn-ea"/>
              </a:rPr>
              <a:t>)</a:t>
            </a:r>
            <a:r>
              <a:rPr lang="ko-KR" altLang="en-US" sz="1400" kern="0" dirty="0">
                <a:latin typeface="+mn-ea"/>
              </a:rPr>
              <a:t>들에 대하여 재해복구 준비 </a:t>
            </a:r>
            <a:r>
              <a:rPr lang="ko-KR" altLang="en-US" sz="1400" kern="0" dirty="0" smtClean="0">
                <a:latin typeface="+mn-ea"/>
              </a:rPr>
              <a:t>상태  모니터링</a:t>
            </a:r>
            <a:endParaRPr lang="en-US" altLang="ko-KR" sz="1400" kern="0" dirty="0">
              <a:latin typeface="+mn-ea"/>
            </a:endParaRPr>
          </a:p>
        </p:txBody>
      </p:sp>
      <p:pic>
        <p:nvPicPr>
          <p:cNvPr id="10" name="Picture 4" descr="replicationDetai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3503" y="5586575"/>
            <a:ext cx="4476631" cy="3445766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630" y="5586575"/>
            <a:ext cx="4150080" cy="3445766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30" y="167684"/>
            <a:ext cx="733397" cy="5896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70" y="4996909"/>
            <a:ext cx="733397" cy="5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ANOVI\Documents\oCam\캡처_2016_07_19_14_15_24_8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348" y="677082"/>
            <a:ext cx="7410345" cy="3931431"/>
          </a:xfrm>
          <a:prstGeom prst="rect">
            <a:avLst/>
          </a:prstGeom>
          <a:noFill/>
        </p:spPr>
      </p:pic>
      <p:grpSp>
        <p:nvGrpSpPr>
          <p:cNvPr id="5" name="그룹 4"/>
          <p:cNvGrpSpPr/>
          <p:nvPr/>
        </p:nvGrpSpPr>
        <p:grpSpPr>
          <a:xfrm>
            <a:off x="836348" y="5303520"/>
            <a:ext cx="7250264" cy="3840480"/>
            <a:chOff x="1462138" y="2137321"/>
            <a:chExt cx="7250264" cy="4279245"/>
          </a:xfrm>
        </p:grpSpPr>
        <p:pic>
          <p:nvPicPr>
            <p:cNvPr id="6" name="Picture 2" descr="C:\Users\SANOVI\Documents\oCam\캡처_2016_07_19_15_14_09_39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62138" y="2137321"/>
              <a:ext cx="7250264" cy="4279245"/>
            </a:xfrm>
            <a:prstGeom prst="rect">
              <a:avLst/>
            </a:prstGeom>
            <a:noFill/>
          </p:spPr>
        </p:pic>
        <p:pic>
          <p:nvPicPr>
            <p:cNvPr id="7" name="Picture 3" descr="C:\Users\SANOVI\Documents\oCam\캡처_2016_07_19_15_15_18_18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8612" y="3584448"/>
              <a:ext cx="1896657" cy="1857950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894042" y="194194"/>
            <a:ext cx="753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/>
              <a:t>실행중인 워크플로우에 대한 진행 상황에 대해 단계별로 확인하고 </a:t>
            </a:r>
            <a:r>
              <a:rPr lang="ko-KR" altLang="en-US" sz="1400" kern="0" dirty="0" err="1" smtClean="0"/>
              <a:t>제어가능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083" y="4737877"/>
            <a:ext cx="1134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 smtClean="0">
                <a:latin typeface="+mn-ea"/>
              </a:rPr>
              <a:t>RAL</a:t>
            </a:r>
            <a:r>
              <a:rPr lang="ko-KR" altLang="en-US" sz="1400" kern="0" dirty="0">
                <a:latin typeface="+mn-ea"/>
              </a:rPr>
              <a:t>이라는 자동복구라이브러리를 컴포넌트 형태로 제공하여 스크립터 없이도 속성값만 설정하면  손쉽게 워크플로우를 </a:t>
            </a:r>
            <a:r>
              <a:rPr lang="ko-KR" altLang="en-US" sz="1400" kern="0" dirty="0" smtClean="0">
                <a:latin typeface="+mn-ea"/>
              </a:rPr>
              <a:t>작성 가능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24" y="87416"/>
            <a:ext cx="733397" cy="5896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6" y="4631099"/>
            <a:ext cx="733397" cy="5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5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482</Words>
  <Application>Microsoft Office PowerPoint</Application>
  <PresentationFormat>사용자 지정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Arial Black</vt:lpstr>
      <vt:lpstr>Arial Rounded MT Bold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김 성덕</cp:lastModifiedBy>
  <cp:revision>45</cp:revision>
  <cp:lastPrinted>2018-05-24T03:24:51Z</cp:lastPrinted>
  <dcterms:created xsi:type="dcterms:W3CDTF">2018-05-18T00:35:52Z</dcterms:created>
  <dcterms:modified xsi:type="dcterms:W3CDTF">2018-05-24T05:42:00Z</dcterms:modified>
</cp:coreProperties>
</file>