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2" r:id="rId4"/>
    <p:sldId id="260" r:id="rId5"/>
    <p:sldId id="263" r:id="rId6"/>
    <p:sldId id="258" r:id="rId7"/>
    <p:sldId id="259" r:id="rId8"/>
  </p:sldIdLst>
  <p:sldSz cx="6858000" cy="9144000" type="screen4x3"/>
  <p:notesSz cx="6797675" cy="9926638"/>
  <p:defaultTextStyle>
    <a:defPPr>
      <a:defRPr lang="ko-KR"/>
    </a:defPPr>
    <a:lvl1pPr marL="0" algn="l" defTabSz="1777959" rtl="0" eaLnBrk="1" latinLnBrk="1" hangingPunct="1">
      <a:defRPr sz="3500" kern="1200">
        <a:solidFill>
          <a:schemeClr val="tx1"/>
        </a:solidFill>
        <a:latin typeface="+mn-lt"/>
        <a:ea typeface="+mn-ea"/>
        <a:cs typeface="+mn-cs"/>
      </a:defRPr>
    </a:lvl1pPr>
    <a:lvl2pPr marL="888980" algn="l" defTabSz="1777959" rtl="0" eaLnBrk="1" latinLnBrk="1" hangingPunct="1">
      <a:defRPr sz="3500" kern="1200">
        <a:solidFill>
          <a:schemeClr val="tx1"/>
        </a:solidFill>
        <a:latin typeface="+mn-lt"/>
        <a:ea typeface="+mn-ea"/>
        <a:cs typeface="+mn-cs"/>
      </a:defRPr>
    </a:lvl2pPr>
    <a:lvl3pPr marL="1777959" algn="l" defTabSz="1777959" rtl="0" eaLnBrk="1" latinLnBrk="1" hangingPunct="1">
      <a:defRPr sz="3500" kern="1200">
        <a:solidFill>
          <a:schemeClr val="tx1"/>
        </a:solidFill>
        <a:latin typeface="+mn-lt"/>
        <a:ea typeface="+mn-ea"/>
        <a:cs typeface="+mn-cs"/>
      </a:defRPr>
    </a:lvl3pPr>
    <a:lvl4pPr marL="2666939" algn="l" defTabSz="1777959" rtl="0" eaLnBrk="1" latinLnBrk="1" hangingPunct="1">
      <a:defRPr sz="3500" kern="1200">
        <a:solidFill>
          <a:schemeClr val="tx1"/>
        </a:solidFill>
        <a:latin typeface="+mn-lt"/>
        <a:ea typeface="+mn-ea"/>
        <a:cs typeface="+mn-cs"/>
      </a:defRPr>
    </a:lvl4pPr>
    <a:lvl5pPr marL="3555919" algn="l" defTabSz="1777959" rtl="0" eaLnBrk="1" latinLnBrk="1" hangingPunct="1">
      <a:defRPr sz="3500" kern="1200">
        <a:solidFill>
          <a:schemeClr val="tx1"/>
        </a:solidFill>
        <a:latin typeface="+mn-lt"/>
        <a:ea typeface="+mn-ea"/>
        <a:cs typeface="+mn-cs"/>
      </a:defRPr>
    </a:lvl5pPr>
    <a:lvl6pPr marL="4444898" algn="l" defTabSz="1777959" rtl="0" eaLnBrk="1" latinLnBrk="1" hangingPunct="1">
      <a:defRPr sz="3500" kern="1200">
        <a:solidFill>
          <a:schemeClr val="tx1"/>
        </a:solidFill>
        <a:latin typeface="+mn-lt"/>
        <a:ea typeface="+mn-ea"/>
        <a:cs typeface="+mn-cs"/>
      </a:defRPr>
    </a:lvl6pPr>
    <a:lvl7pPr marL="5333878" algn="l" defTabSz="1777959" rtl="0" eaLnBrk="1" latinLnBrk="1" hangingPunct="1">
      <a:defRPr sz="3500" kern="1200">
        <a:solidFill>
          <a:schemeClr val="tx1"/>
        </a:solidFill>
        <a:latin typeface="+mn-lt"/>
        <a:ea typeface="+mn-ea"/>
        <a:cs typeface="+mn-cs"/>
      </a:defRPr>
    </a:lvl7pPr>
    <a:lvl8pPr marL="6222858" algn="l" defTabSz="1777959" rtl="0" eaLnBrk="1" latinLnBrk="1" hangingPunct="1">
      <a:defRPr sz="3500" kern="1200">
        <a:solidFill>
          <a:schemeClr val="tx1"/>
        </a:solidFill>
        <a:latin typeface="+mn-lt"/>
        <a:ea typeface="+mn-ea"/>
        <a:cs typeface="+mn-cs"/>
      </a:defRPr>
    </a:lvl8pPr>
    <a:lvl9pPr marL="7111837" algn="l" defTabSz="1777959" rtl="0" eaLnBrk="1" latinLnBrk="1" hangingPunct="1">
      <a:defRPr sz="3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2742" y="10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189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43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1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96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89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40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27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6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18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B7750-4C6E-44CF-916E-2A1AB6DE4D07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83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21" Type="http://schemas.openxmlformats.org/officeDocument/2006/relationships/image" Target="../media/image21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5" Type="http://schemas.openxmlformats.org/officeDocument/2006/relationships/image" Target="../media/image25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20" Type="http://schemas.openxmlformats.org/officeDocument/2006/relationships/image" Target="../media/image2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24" Type="http://schemas.openxmlformats.org/officeDocument/2006/relationships/image" Target="../media/image24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23" Type="http://schemas.openxmlformats.org/officeDocument/2006/relationships/image" Target="../media/image23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Relationship Id="rId22" Type="http://schemas.openxmlformats.org/officeDocument/2006/relationships/image" Target="../media/image2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microsoft.com/office/2007/relationships/hdphoto" Target="../media/hdphoto1.wdp"/><Relationship Id="rId7" Type="http://schemas.openxmlformats.org/officeDocument/2006/relationships/image" Target="../media/image38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jpeg"/><Relationship Id="rId9" Type="http://schemas.openxmlformats.org/officeDocument/2006/relationships/image" Target="../media/image4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emf"/><Relationship Id="rId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29391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2980" y="815769"/>
            <a:ext cx="528195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Mission Critical U2L Service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1499" y="3454526"/>
            <a:ext cx="5917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Unix Platform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X86</a:t>
            </a:r>
            <a:r>
              <a:rPr lang="ko-KR" altLang="en-US" sz="2400" dirty="0" smtClean="0"/>
              <a:t>기반 </a:t>
            </a:r>
            <a:r>
              <a:rPr lang="en-US" altLang="ko-KR" sz="2400" dirty="0" smtClean="0"/>
              <a:t>Linux Platform </a:t>
            </a:r>
            <a:r>
              <a:rPr lang="ko-KR" altLang="en-US" sz="2400" dirty="0" smtClean="0"/>
              <a:t>전환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573536" y="1469571"/>
            <a:ext cx="3913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Methodology, Process, Toolkit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82301" y="4088468"/>
            <a:ext cx="6493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체계화된 </a:t>
            </a:r>
            <a:r>
              <a:rPr lang="en-US" altLang="ko-KR" sz="1600" dirty="0" smtClean="0"/>
              <a:t>Migration </a:t>
            </a:r>
            <a:r>
              <a:rPr lang="ko-KR" altLang="en-US" sz="1600" dirty="0" smtClean="0"/>
              <a:t>방법론에 의거하여 리눅스 환경 전환을 위한 </a:t>
            </a:r>
            <a:r>
              <a:rPr lang="en-US" altLang="ko-KR" sz="1600" dirty="0" smtClean="0"/>
              <a:t>Assessment </a:t>
            </a:r>
            <a:r>
              <a:rPr lang="ko-KR" altLang="en-US" sz="1600" dirty="0" smtClean="0"/>
              <a:t>와 전문화된 </a:t>
            </a:r>
            <a:r>
              <a:rPr lang="en-US" altLang="ko-KR" sz="1600" dirty="0" smtClean="0"/>
              <a:t>Toolkit, </a:t>
            </a:r>
            <a:r>
              <a:rPr lang="ko-KR" altLang="en-US" sz="1600" dirty="0" smtClean="0"/>
              <a:t>조직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프로세스를 통</a:t>
            </a:r>
            <a:r>
              <a:rPr lang="ko-KR" altLang="en-US" sz="1600" dirty="0"/>
              <a:t>해</a:t>
            </a:r>
            <a:r>
              <a:rPr lang="ko-KR" altLang="en-US" sz="1600" dirty="0" smtClean="0"/>
              <a:t> 고객의 상황에 맞는 안정적인  마이그레이션 서비스 제공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35635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 bwMode="gray">
          <a:xfrm>
            <a:off x="0" y="1697913"/>
            <a:ext cx="68580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6050">
              <a:lnSpc>
                <a:spcPct val="150000"/>
              </a:lnSpc>
              <a:spcAft>
                <a:spcPts val="433"/>
              </a:spcAft>
              <a:buSzPct val="100000"/>
            </a:pPr>
            <a:r>
              <a:rPr lang="ko-KR" altLang="en-US" sz="1400" dirty="0" smtClean="0">
                <a:solidFill>
                  <a:schemeClr val="tx2"/>
                </a:solidFill>
                <a:latin typeface="+mn-ea"/>
                <a:cs typeface="HP Simplified" pitchFamily="34" charset="0"/>
              </a:rPr>
              <a:t>사전 </a:t>
            </a:r>
            <a:r>
              <a:rPr lang="en-US" altLang="ko-KR" sz="1400" dirty="0" smtClean="0">
                <a:solidFill>
                  <a:schemeClr val="tx2"/>
                </a:solidFill>
                <a:latin typeface="+mn-ea"/>
                <a:cs typeface="HP Simplified" pitchFamily="34" charset="0"/>
              </a:rPr>
              <a:t>Assessment </a:t>
            </a:r>
            <a:r>
              <a:rPr lang="ko-KR" altLang="en-US" sz="1400" dirty="0" smtClean="0">
                <a:solidFill>
                  <a:schemeClr val="tx2"/>
                </a:solidFill>
                <a:latin typeface="+mn-ea"/>
                <a:cs typeface="HP Simplified" pitchFamily="34" charset="0"/>
              </a:rPr>
              <a:t>작업으로 작업 대상을 추출하고 유형별 </a:t>
            </a:r>
            <a:r>
              <a:rPr lang="en-US" altLang="ko-KR" sz="1400" dirty="0" smtClean="0">
                <a:solidFill>
                  <a:schemeClr val="tx2"/>
                </a:solidFill>
                <a:latin typeface="+mn-ea"/>
                <a:cs typeface="HP Simplified" pitchFamily="34" charset="0"/>
              </a:rPr>
              <a:t>Guideline</a:t>
            </a:r>
            <a:r>
              <a:rPr lang="ko-KR" altLang="en-US" sz="1400" dirty="0" smtClean="0">
                <a:solidFill>
                  <a:schemeClr val="tx2"/>
                </a:solidFill>
                <a:latin typeface="+mn-ea"/>
                <a:cs typeface="HP Simplified" pitchFamily="34" charset="0"/>
              </a:rPr>
              <a:t>을 정의하여 작업의 일관성 확보하고 사전 유형별 오류 도출로 마이그레이션 작업의 효율 높이고 리스크를 최소화 합니다</a:t>
            </a:r>
            <a:r>
              <a:rPr lang="en-US" altLang="ko-KR" sz="1400" dirty="0" smtClean="0">
                <a:solidFill>
                  <a:schemeClr val="tx2"/>
                </a:solidFill>
                <a:latin typeface="+mn-ea"/>
                <a:cs typeface="HP Simplified" pitchFamily="34" charset="0"/>
              </a:rPr>
              <a:t>.</a:t>
            </a:r>
            <a:endParaRPr lang="en-US" sz="1400" dirty="0">
              <a:solidFill>
                <a:schemeClr val="tx2"/>
              </a:solidFill>
              <a:latin typeface="+mn-ea"/>
              <a:cs typeface="HP Simplified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83622" y="313183"/>
            <a:ext cx="36647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진단 및 영향 분석</a:t>
            </a:r>
            <a:r>
              <a:rPr lang="en-US" altLang="ko-KR" sz="2800" dirty="0" smtClean="0"/>
              <a:t>(Assessment )</a:t>
            </a:r>
            <a:endParaRPr lang="ko-KR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2524315" y="2961354"/>
            <a:ext cx="347426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50000"/>
              </a:lnSpc>
              <a:spcBef>
                <a:spcPts val="1200"/>
              </a:spcBef>
            </a:pPr>
            <a:r>
              <a:rPr lang="ko-KR" altLang="en-US" sz="1200" dirty="0" smtClean="0">
                <a:latin typeface="+mn-ea"/>
              </a:rPr>
              <a:t>동일한 어플리케이션이 리눅스 전환으로 인해 유닉스 환경에서와 상이한 결과 값을 갖는 것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03497" y="3899527"/>
            <a:ext cx="353612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50000"/>
              </a:lnSpc>
              <a:spcBef>
                <a:spcPts val="1200"/>
              </a:spcBef>
            </a:pPr>
            <a:r>
              <a:rPr lang="ko-KR" altLang="en-US" sz="1200" dirty="0" smtClean="0">
                <a:latin typeface="+mn-ea"/>
              </a:rPr>
              <a:t>리눅스 환경 내 컴파일 과정에서 유닉스 환경에서와 상이하게 발생하는 에러 또는 경고</a:t>
            </a:r>
          </a:p>
        </p:txBody>
      </p:sp>
      <p:sp>
        <p:nvSpPr>
          <p:cNvPr id="21" name="모서리가 둥근 직사각형 20"/>
          <p:cNvSpPr/>
          <p:nvPr/>
        </p:nvSpPr>
        <p:spPr bwMode="ltGray">
          <a:xfrm>
            <a:off x="669232" y="2959771"/>
            <a:ext cx="1725538" cy="629620"/>
          </a:xfrm>
          <a:prstGeom prst="roundRect">
            <a:avLst>
              <a:gd name="adj" fmla="val 12373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리눅스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전환 오류</a:t>
            </a:r>
          </a:p>
        </p:txBody>
      </p:sp>
      <p:sp>
        <p:nvSpPr>
          <p:cNvPr id="26" name="모서리가 둥근 직사각형 25"/>
          <p:cNvSpPr/>
          <p:nvPr/>
        </p:nvSpPr>
        <p:spPr bwMode="ltGray">
          <a:xfrm>
            <a:off x="669232" y="3858556"/>
            <a:ext cx="1725538" cy="629620"/>
          </a:xfrm>
          <a:prstGeom prst="roundRect">
            <a:avLst>
              <a:gd name="adj" fmla="val 12373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컴파일 오류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(Compilation)</a:t>
            </a:r>
            <a:endParaRPr lang="ko-KR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1" name="모서리가 둥근 직사각형 30"/>
          <p:cNvSpPr/>
          <p:nvPr/>
        </p:nvSpPr>
        <p:spPr bwMode="ltGray">
          <a:xfrm>
            <a:off x="669232" y="4731789"/>
            <a:ext cx="1725538" cy="629620"/>
          </a:xfrm>
          <a:prstGeom prst="roundRect">
            <a:avLst>
              <a:gd name="adj" fmla="val 12373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런타임 오류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(Testing)</a:t>
            </a:r>
            <a:endParaRPr lang="ko-KR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09538" y="4661976"/>
            <a:ext cx="346053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50000"/>
              </a:lnSpc>
              <a:spcBef>
                <a:spcPts val="600"/>
              </a:spcBef>
            </a:pPr>
            <a:r>
              <a:rPr lang="ko-KR" altLang="en-US" sz="1200" dirty="0" smtClean="0">
                <a:latin typeface="+mn-ea"/>
              </a:rPr>
              <a:t>리눅스 환경 내 컴파일 오류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경고 포함</a:t>
            </a:r>
            <a:r>
              <a:rPr lang="en-US" altLang="ko-KR" sz="1200" dirty="0" smtClean="0">
                <a:latin typeface="+mn-ea"/>
              </a:rPr>
              <a:t>) </a:t>
            </a:r>
            <a:r>
              <a:rPr lang="ko-KR" altLang="en-US" sz="1200" dirty="0" smtClean="0">
                <a:latin typeface="+mn-ea"/>
              </a:rPr>
              <a:t>수정 완료 후 실행 환경에서 동일한 어플리케이션이 유닉스 환경과 다른 결과값을 발생 시키는 것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493713" y="5834062"/>
            <a:ext cx="6126164" cy="3076574"/>
            <a:chOff x="311" y="3675"/>
            <a:chExt cx="3859" cy="1938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317" y="3675"/>
              <a:ext cx="3853" cy="1911"/>
            </a:xfrm>
            <a:prstGeom prst="rect">
              <a:avLst/>
            </a:prstGeom>
            <a:noFill/>
            <a:ln w="9525" cap="flat" cmpd="sng" algn="ctr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5" name="Group 205"/>
            <p:cNvGrpSpPr>
              <a:grpSpLocks/>
            </p:cNvGrpSpPr>
            <p:nvPr/>
          </p:nvGrpSpPr>
          <p:grpSpPr bwMode="auto">
            <a:xfrm>
              <a:off x="311" y="3694"/>
              <a:ext cx="3852" cy="1853"/>
              <a:chOff x="311" y="3694"/>
              <a:chExt cx="3852" cy="1853"/>
            </a:xfrm>
          </p:grpSpPr>
          <p:sp>
            <p:nvSpPr>
              <p:cNvPr id="233" name="Rectangle 5"/>
              <p:cNvSpPr>
                <a:spLocks noChangeArrowheads="1"/>
              </p:cNvSpPr>
              <p:nvPr/>
            </p:nvSpPr>
            <p:spPr bwMode="auto">
              <a:xfrm>
                <a:off x="347" y="3694"/>
                <a:ext cx="59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【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4" name="Rectangle 6"/>
              <p:cNvSpPr>
                <a:spLocks noChangeArrowheads="1"/>
              </p:cNvSpPr>
              <p:nvPr/>
            </p:nvSpPr>
            <p:spPr bwMode="auto">
              <a:xfrm>
                <a:off x="386" y="3694"/>
                <a:ext cx="131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심각도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6" name="Rectangle 8"/>
              <p:cNvSpPr>
                <a:spLocks noChangeArrowheads="1"/>
              </p:cNvSpPr>
              <p:nvPr/>
            </p:nvSpPr>
            <p:spPr bwMode="auto">
              <a:xfrm>
                <a:off x="657" y="3697"/>
                <a:ext cx="95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정의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7" name="Rectangle 9"/>
              <p:cNvSpPr>
                <a:spLocks noChangeArrowheads="1"/>
              </p:cNvSpPr>
              <p:nvPr/>
            </p:nvSpPr>
            <p:spPr bwMode="auto">
              <a:xfrm>
                <a:off x="839" y="3701"/>
                <a:ext cx="59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】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8" name="Rectangle 10"/>
              <p:cNvSpPr>
                <a:spLocks noChangeArrowheads="1"/>
              </p:cNvSpPr>
              <p:nvPr/>
            </p:nvSpPr>
            <p:spPr bwMode="auto">
              <a:xfrm>
                <a:off x="330" y="3956"/>
                <a:ext cx="654" cy="467"/>
              </a:xfrm>
              <a:prstGeom prst="rect">
                <a:avLst/>
              </a:prstGeom>
              <a:solidFill>
                <a:srgbClr val="95B3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9" name="Rectangle 11"/>
              <p:cNvSpPr>
                <a:spLocks noChangeArrowheads="1"/>
              </p:cNvSpPr>
              <p:nvPr/>
            </p:nvSpPr>
            <p:spPr bwMode="auto">
              <a:xfrm>
                <a:off x="330" y="3956"/>
                <a:ext cx="654" cy="467"/>
              </a:xfrm>
              <a:prstGeom prst="rect">
                <a:avLst/>
              </a:prstGeom>
              <a:noFill/>
              <a:ln w="4763" cap="flat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pic>
            <p:nvPicPr>
              <p:cNvPr id="1042" name="Picture 18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0" y="4039"/>
                <a:ext cx="9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4" name="Picture 20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" y="4123"/>
                <a:ext cx="195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5" name="Picture 2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" y="4123"/>
                <a:ext cx="195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0" name="Rectangle 22"/>
              <p:cNvSpPr>
                <a:spLocks noChangeArrowheads="1"/>
              </p:cNvSpPr>
              <p:nvPr/>
            </p:nvSpPr>
            <p:spPr bwMode="auto">
              <a:xfrm>
                <a:off x="470" y="4081"/>
                <a:ext cx="120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심각도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1" name="Rectangle 23"/>
              <p:cNvSpPr>
                <a:spLocks noChangeArrowheads="1"/>
              </p:cNvSpPr>
              <p:nvPr/>
            </p:nvSpPr>
            <p:spPr bwMode="auto">
              <a:xfrm>
                <a:off x="684" y="4066"/>
                <a:ext cx="52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(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2" name="Rectangle 24"/>
              <p:cNvSpPr>
                <a:spLocks noChangeArrowheads="1"/>
              </p:cNvSpPr>
              <p:nvPr/>
            </p:nvSpPr>
            <p:spPr bwMode="auto">
              <a:xfrm>
                <a:off x="706" y="4073"/>
                <a:ext cx="59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상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3" name="Rectangle 25"/>
              <p:cNvSpPr>
                <a:spLocks noChangeArrowheads="1"/>
              </p:cNvSpPr>
              <p:nvPr/>
            </p:nvSpPr>
            <p:spPr bwMode="auto">
              <a:xfrm>
                <a:off x="782" y="4066"/>
                <a:ext cx="52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)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4" name="Rectangle 26"/>
              <p:cNvSpPr>
                <a:spLocks noChangeArrowheads="1"/>
              </p:cNvSpPr>
              <p:nvPr/>
            </p:nvSpPr>
            <p:spPr bwMode="auto">
              <a:xfrm>
                <a:off x="602" y="4162"/>
                <a:ext cx="143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1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561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5" name="Rectangle 27"/>
              <p:cNvSpPr>
                <a:spLocks noChangeArrowheads="1"/>
              </p:cNvSpPr>
              <p:nvPr/>
            </p:nvSpPr>
            <p:spPr bwMode="auto">
              <a:xfrm>
                <a:off x="336" y="4355"/>
                <a:ext cx="67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700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반드시</a:t>
                </a:r>
                <a:r>
                  <a:rPr kumimoji="0" lang="en-US" altLang="ko-KR" sz="700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 </a:t>
                </a:r>
                <a:r>
                  <a:rPr kumimoji="0" lang="ko-KR" altLang="en-US" sz="700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조치할 </a:t>
                </a:r>
                <a:r>
                  <a:rPr kumimoji="0" lang="ko-KR" altLang="en-US" sz="700" b="1" i="0" u="none" strike="noStrike" cap="none" normalizeH="0" baseline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경고메세지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1" name="Rectangle 33"/>
              <p:cNvSpPr>
                <a:spLocks noChangeArrowheads="1"/>
              </p:cNvSpPr>
              <p:nvPr/>
            </p:nvSpPr>
            <p:spPr bwMode="auto">
              <a:xfrm>
                <a:off x="639" y="4430"/>
                <a:ext cx="49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700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지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2" name="Rectangle 34"/>
              <p:cNvSpPr>
                <a:spLocks noChangeArrowheads="1"/>
              </p:cNvSpPr>
              <p:nvPr/>
            </p:nvSpPr>
            <p:spPr bwMode="auto">
              <a:xfrm>
                <a:off x="330" y="4513"/>
                <a:ext cx="654" cy="467"/>
              </a:xfrm>
              <a:prstGeom prst="rect">
                <a:avLst/>
              </a:prstGeom>
              <a:solidFill>
                <a:srgbClr val="93C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3" name="Rectangle 35"/>
              <p:cNvSpPr>
                <a:spLocks noChangeArrowheads="1"/>
              </p:cNvSpPr>
              <p:nvPr/>
            </p:nvSpPr>
            <p:spPr bwMode="auto">
              <a:xfrm>
                <a:off x="330" y="4513"/>
                <a:ext cx="654" cy="467"/>
              </a:xfrm>
              <a:prstGeom prst="rect">
                <a:avLst/>
              </a:prstGeom>
              <a:noFill/>
              <a:ln w="4763" cap="flat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pic>
            <p:nvPicPr>
              <p:cNvPr id="1060" name="Picture 36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" y="4597"/>
                <a:ext cx="219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1" name="Picture 37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" y="4597"/>
                <a:ext cx="219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2" name="Picture 38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3" y="4597"/>
                <a:ext cx="92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3" name="Picture 39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3" y="4597"/>
                <a:ext cx="92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4" name="Picture 4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" y="4597"/>
                <a:ext cx="123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5" name="Picture 41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" y="4597"/>
                <a:ext cx="123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6" name="Picture 42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0" y="4597"/>
                <a:ext cx="92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7" name="Picture 43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0" y="4597"/>
                <a:ext cx="92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8" name="Picture 44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" y="4681"/>
                <a:ext cx="250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9" name="Picture 45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" y="4681"/>
                <a:ext cx="250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4" name="Rectangle 46"/>
              <p:cNvSpPr>
                <a:spLocks noChangeArrowheads="1"/>
              </p:cNvSpPr>
              <p:nvPr/>
            </p:nvSpPr>
            <p:spPr bwMode="auto">
              <a:xfrm>
                <a:off x="541" y="4630"/>
                <a:ext cx="120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1" i="0" u="none" strike="noStrike" cap="none" normalizeH="0" baseline="0" dirty="0" smtClean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심각도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5" name="Rectangle 47"/>
              <p:cNvSpPr>
                <a:spLocks noChangeArrowheads="1"/>
              </p:cNvSpPr>
              <p:nvPr/>
            </p:nvSpPr>
            <p:spPr bwMode="auto">
              <a:xfrm>
                <a:off x="687" y="4630"/>
                <a:ext cx="52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1" i="0" u="none" strike="noStrike" cap="none" normalizeH="0" baseline="0" smtClean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(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4" name="Rectangle 48"/>
              <p:cNvSpPr>
                <a:spLocks noChangeArrowheads="1"/>
              </p:cNvSpPr>
              <p:nvPr/>
            </p:nvSpPr>
            <p:spPr bwMode="auto">
              <a:xfrm>
                <a:off x="706" y="4630"/>
                <a:ext cx="69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1" i="0" u="none" strike="noStrike" cap="none" normalizeH="0" baseline="0" smtClean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중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5" name="Rectangle 49"/>
              <p:cNvSpPr>
                <a:spLocks noChangeArrowheads="1"/>
              </p:cNvSpPr>
              <p:nvPr/>
            </p:nvSpPr>
            <p:spPr bwMode="auto">
              <a:xfrm>
                <a:off x="754" y="4630"/>
                <a:ext cx="52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1" i="0" u="none" strike="noStrike" cap="none" normalizeH="0" baseline="0" smtClean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6" name="Rectangle 50"/>
              <p:cNvSpPr>
                <a:spLocks noChangeArrowheads="1"/>
              </p:cNvSpPr>
              <p:nvPr/>
            </p:nvSpPr>
            <p:spPr bwMode="auto">
              <a:xfrm>
                <a:off x="575" y="4719"/>
                <a:ext cx="202" cy="1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1" i="0" u="none" strike="noStrike" cap="none" normalizeH="0" baseline="0" smtClean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2,428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7" name="Rectangle 51"/>
              <p:cNvSpPr>
                <a:spLocks noChangeArrowheads="1"/>
              </p:cNvSpPr>
              <p:nvPr/>
            </p:nvSpPr>
            <p:spPr bwMode="auto">
              <a:xfrm>
                <a:off x="343" y="4920"/>
                <a:ext cx="59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700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잠재</a:t>
                </a:r>
                <a:r>
                  <a:rPr kumimoji="0" lang="ko-KR" altLang="en-US" sz="700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적 위험 </a:t>
                </a:r>
                <a:r>
                  <a:rPr kumimoji="0" lang="ko-KR" altLang="en-US" sz="700" b="1" i="0" u="none" strike="noStrike" cap="none" normalizeH="0" baseline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경고메세지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5" name="Rectangle 59"/>
              <p:cNvSpPr>
                <a:spLocks noChangeArrowheads="1"/>
              </p:cNvSpPr>
              <p:nvPr/>
            </p:nvSpPr>
            <p:spPr bwMode="auto">
              <a:xfrm>
                <a:off x="632" y="4987"/>
                <a:ext cx="37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700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고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6" name="Rectangle 60"/>
              <p:cNvSpPr>
                <a:spLocks noChangeArrowheads="1"/>
              </p:cNvSpPr>
              <p:nvPr/>
            </p:nvSpPr>
            <p:spPr bwMode="auto">
              <a:xfrm>
                <a:off x="669" y="4987"/>
                <a:ext cx="37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700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7" name="Rectangle 61"/>
              <p:cNvSpPr>
                <a:spLocks noChangeArrowheads="1"/>
              </p:cNvSpPr>
              <p:nvPr/>
            </p:nvSpPr>
            <p:spPr bwMode="auto">
              <a:xfrm>
                <a:off x="330" y="5070"/>
                <a:ext cx="654" cy="467"/>
              </a:xfrm>
              <a:prstGeom prst="rect">
                <a:avLst/>
              </a:prstGeom>
              <a:solidFill>
                <a:srgbClr val="B7DE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8" name="Rectangle 62"/>
              <p:cNvSpPr>
                <a:spLocks noChangeArrowheads="1"/>
              </p:cNvSpPr>
              <p:nvPr/>
            </p:nvSpPr>
            <p:spPr bwMode="auto">
              <a:xfrm>
                <a:off x="330" y="5070"/>
                <a:ext cx="654" cy="467"/>
              </a:xfrm>
              <a:prstGeom prst="rect">
                <a:avLst/>
              </a:prstGeom>
              <a:noFill/>
              <a:ln w="4763" cap="flat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pic>
            <p:nvPicPr>
              <p:cNvPr id="1087" name="Picture 63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" y="5154"/>
                <a:ext cx="219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8" name="Picture 64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" y="5154"/>
                <a:ext cx="219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9" name="Picture 65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3" y="5154"/>
                <a:ext cx="92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0" name="Picture 66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3" y="5154"/>
                <a:ext cx="92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1" name="Picture 67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" y="5154"/>
                <a:ext cx="123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2" name="Picture 68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" y="5154"/>
                <a:ext cx="123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3" name="Picture 69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0" y="5154"/>
                <a:ext cx="92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4" name="Picture 70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0" y="5154"/>
                <a:ext cx="92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5" name="Picture 71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" y="5237"/>
                <a:ext cx="250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6" name="Picture 72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" y="5237"/>
                <a:ext cx="250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49" name="Rectangle 73"/>
              <p:cNvSpPr>
                <a:spLocks noChangeArrowheads="1"/>
              </p:cNvSpPr>
              <p:nvPr/>
            </p:nvSpPr>
            <p:spPr bwMode="auto">
              <a:xfrm>
                <a:off x="541" y="5187"/>
                <a:ext cx="120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1" i="0" u="none" strike="noStrike" cap="none" normalizeH="0" baseline="0" smtClean="0">
                    <a:ln>
                      <a:noFill/>
                    </a:ln>
                    <a:solidFill>
                      <a:srgbClr val="00B388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심각도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0" name="Rectangle 74"/>
              <p:cNvSpPr>
                <a:spLocks noChangeArrowheads="1"/>
              </p:cNvSpPr>
              <p:nvPr/>
            </p:nvSpPr>
            <p:spPr bwMode="auto">
              <a:xfrm>
                <a:off x="687" y="5187"/>
                <a:ext cx="52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1" i="0" u="none" strike="noStrike" cap="none" normalizeH="0" baseline="0" smtClean="0">
                    <a:ln>
                      <a:noFill/>
                    </a:ln>
                    <a:solidFill>
                      <a:srgbClr val="00B388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(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1" name="Rectangle 75"/>
              <p:cNvSpPr>
                <a:spLocks noChangeArrowheads="1"/>
              </p:cNvSpPr>
              <p:nvPr/>
            </p:nvSpPr>
            <p:spPr bwMode="auto">
              <a:xfrm>
                <a:off x="706" y="5187"/>
                <a:ext cx="74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1" i="0" u="none" strike="noStrike" cap="none" normalizeH="0" baseline="0" smtClean="0">
                    <a:ln>
                      <a:noFill/>
                    </a:ln>
                    <a:solidFill>
                      <a:srgbClr val="00B388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하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2" name="Rectangle 76"/>
              <p:cNvSpPr>
                <a:spLocks noChangeArrowheads="1"/>
              </p:cNvSpPr>
              <p:nvPr/>
            </p:nvSpPr>
            <p:spPr bwMode="auto">
              <a:xfrm>
                <a:off x="754" y="5187"/>
                <a:ext cx="52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1" i="0" u="none" strike="noStrike" cap="none" normalizeH="0" baseline="0" smtClean="0">
                    <a:ln>
                      <a:noFill/>
                    </a:ln>
                    <a:solidFill>
                      <a:srgbClr val="00B388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3" name="Rectangle 77"/>
              <p:cNvSpPr>
                <a:spLocks noChangeArrowheads="1"/>
              </p:cNvSpPr>
              <p:nvPr/>
            </p:nvSpPr>
            <p:spPr bwMode="auto">
              <a:xfrm>
                <a:off x="575" y="5276"/>
                <a:ext cx="202" cy="1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1" i="0" u="none" strike="noStrike" cap="none" normalizeH="0" baseline="0" smtClean="0">
                    <a:ln>
                      <a:noFill/>
                    </a:ln>
                    <a:solidFill>
                      <a:srgbClr val="00B388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7,075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4" name="Rectangle 78"/>
              <p:cNvSpPr>
                <a:spLocks noChangeArrowheads="1"/>
              </p:cNvSpPr>
              <p:nvPr/>
            </p:nvSpPr>
            <p:spPr bwMode="auto">
              <a:xfrm>
                <a:off x="338" y="5475"/>
                <a:ext cx="63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700" b="1" i="0" u="none" strike="noStrike" cap="none" normalizeH="0" baseline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무시할</a:t>
                </a:r>
                <a:r>
                  <a:rPr kumimoji="0" lang="ko-KR" altLang="en-US" sz="700" b="1" i="0" u="none" strike="noStrike" cap="none" normalizeH="0" baseline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수있는</a:t>
                </a:r>
                <a:r>
                  <a:rPr kumimoji="0" lang="ko-KR" altLang="en-US" sz="700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 </a:t>
                </a:r>
                <a:r>
                  <a:rPr kumimoji="0" lang="ko-KR" altLang="en-US" sz="700" b="1" i="0" u="none" strike="noStrike" cap="none" normalizeH="0" baseline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경고메세지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9" name="Line 83"/>
              <p:cNvSpPr>
                <a:spLocks noChangeShapeType="1"/>
              </p:cNvSpPr>
              <p:nvPr/>
            </p:nvSpPr>
            <p:spPr bwMode="auto">
              <a:xfrm>
                <a:off x="311" y="3870"/>
                <a:ext cx="702" cy="0"/>
              </a:xfrm>
              <a:prstGeom prst="line">
                <a:avLst/>
              </a:prstGeom>
              <a:noFill/>
              <a:ln w="6350" cap="flat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0" name="Rectangle 84"/>
              <p:cNvSpPr>
                <a:spLocks noChangeArrowheads="1"/>
              </p:cNvSpPr>
              <p:nvPr/>
            </p:nvSpPr>
            <p:spPr bwMode="auto">
              <a:xfrm>
                <a:off x="2267" y="3694"/>
                <a:ext cx="59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【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1" name="Rectangle 85"/>
              <p:cNvSpPr>
                <a:spLocks noChangeArrowheads="1"/>
              </p:cNvSpPr>
              <p:nvPr/>
            </p:nvSpPr>
            <p:spPr bwMode="auto">
              <a:xfrm>
                <a:off x="2306" y="3694"/>
                <a:ext cx="96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경고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3" name="Rectangle 87"/>
              <p:cNvSpPr>
                <a:spLocks noChangeArrowheads="1"/>
              </p:cNvSpPr>
              <p:nvPr/>
            </p:nvSpPr>
            <p:spPr bwMode="auto">
              <a:xfrm>
                <a:off x="2493" y="3699"/>
                <a:ext cx="131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메시지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4" name="Rectangle 88"/>
              <p:cNvSpPr>
                <a:spLocks noChangeArrowheads="1"/>
              </p:cNvSpPr>
              <p:nvPr/>
            </p:nvSpPr>
            <p:spPr bwMode="auto">
              <a:xfrm>
                <a:off x="2768" y="3701"/>
                <a:ext cx="96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유형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5" name="Rectangle 89"/>
              <p:cNvSpPr>
                <a:spLocks noChangeArrowheads="1"/>
              </p:cNvSpPr>
              <p:nvPr/>
            </p:nvSpPr>
            <p:spPr bwMode="auto">
              <a:xfrm>
                <a:off x="2955" y="3699"/>
                <a:ext cx="59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】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6" name="Line 90"/>
              <p:cNvSpPr>
                <a:spLocks noChangeShapeType="1"/>
              </p:cNvSpPr>
              <p:nvPr/>
            </p:nvSpPr>
            <p:spPr bwMode="auto">
              <a:xfrm>
                <a:off x="1120" y="3870"/>
                <a:ext cx="3043" cy="0"/>
              </a:xfrm>
              <a:prstGeom prst="line">
                <a:avLst/>
              </a:prstGeom>
              <a:noFill/>
              <a:ln w="6350" cap="flat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7" name="Freeform 91"/>
              <p:cNvSpPr>
                <a:spLocks/>
              </p:cNvSpPr>
              <p:nvPr/>
            </p:nvSpPr>
            <p:spPr bwMode="auto">
              <a:xfrm>
                <a:off x="1153" y="4573"/>
                <a:ext cx="376" cy="263"/>
              </a:xfrm>
              <a:custGeom>
                <a:avLst/>
                <a:gdLst>
                  <a:gd name="T0" fmla="*/ 0 w 5816"/>
                  <a:gd name="T1" fmla="*/ 289 h 2888"/>
                  <a:gd name="T2" fmla="*/ 289 w 5816"/>
                  <a:gd name="T3" fmla="*/ 0 h 2888"/>
                  <a:gd name="T4" fmla="*/ 5528 w 5816"/>
                  <a:gd name="T5" fmla="*/ 0 h 2888"/>
                  <a:gd name="T6" fmla="*/ 5816 w 5816"/>
                  <a:gd name="T7" fmla="*/ 289 h 2888"/>
                  <a:gd name="T8" fmla="*/ 5816 w 5816"/>
                  <a:gd name="T9" fmla="*/ 2600 h 2888"/>
                  <a:gd name="T10" fmla="*/ 5528 w 5816"/>
                  <a:gd name="T11" fmla="*/ 2888 h 2888"/>
                  <a:gd name="T12" fmla="*/ 289 w 5816"/>
                  <a:gd name="T13" fmla="*/ 2888 h 2888"/>
                  <a:gd name="T14" fmla="*/ 0 w 5816"/>
                  <a:gd name="T15" fmla="*/ 2600 h 2888"/>
                  <a:gd name="T16" fmla="*/ 0 w 5816"/>
                  <a:gd name="T17" fmla="*/ 289 h 2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8">
                    <a:moveTo>
                      <a:pt x="0" y="289"/>
                    </a:moveTo>
                    <a:cubicBezTo>
                      <a:pt x="0" y="130"/>
                      <a:pt x="130" y="0"/>
                      <a:pt x="289" y="0"/>
                    </a:cubicBezTo>
                    <a:lnTo>
                      <a:pt x="5528" y="0"/>
                    </a:lnTo>
                    <a:cubicBezTo>
                      <a:pt x="5687" y="0"/>
                      <a:pt x="5816" y="130"/>
                      <a:pt x="5816" y="289"/>
                    </a:cubicBezTo>
                    <a:lnTo>
                      <a:pt x="5816" y="2600"/>
                    </a:lnTo>
                    <a:cubicBezTo>
                      <a:pt x="5816" y="2759"/>
                      <a:pt x="5687" y="2888"/>
                      <a:pt x="5528" y="2888"/>
                    </a:cubicBezTo>
                    <a:lnTo>
                      <a:pt x="289" y="2888"/>
                    </a:lnTo>
                    <a:cubicBezTo>
                      <a:pt x="130" y="2888"/>
                      <a:pt x="0" y="2759"/>
                      <a:pt x="0" y="2600"/>
                    </a:cubicBezTo>
                    <a:lnTo>
                      <a:pt x="0" y="289"/>
                    </a:lnTo>
                    <a:close/>
                  </a:path>
                </a:pathLst>
              </a:custGeom>
              <a:solidFill>
                <a:srgbClr val="00B38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8" name="Freeform 92"/>
              <p:cNvSpPr>
                <a:spLocks/>
              </p:cNvSpPr>
              <p:nvPr/>
            </p:nvSpPr>
            <p:spPr bwMode="auto">
              <a:xfrm>
                <a:off x="1153" y="4573"/>
                <a:ext cx="376" cy="263"/>
              </a:xfrm>
              <a:custGeom>
                <a:avLst/>
                <a:gdLst>
                  <a:gd name="T0" fmla="*/ 0 w 5816"/>
                  <a:gd name="T1" fmla="*/ 289 h 2888"/>
                  <a:gd name="T2" fmla="*/ 289 w 5816"/>
                  <a:gd name="T3" fmla="*/ 0 h 2888"/>
                  <a:gd name="T4" fmla="*/ 5528 w 5816"/>
                  <a:gd name="T5" fmla="*/ 0 h 2888"/>
                  <a:gd name="T6" fmla="*/ 5816 w 5816"/>
                  <a:gd name="T7" fmla="*/ 289 h 2888"/>
                  <a:gd name="T8" fmla="*/ 5816 w 5816"/>
                  <a:gd name="T9" fmla="*/ 2600 h 2888"/>
                  <a:gd name="T10" fmla="*/ 5528 w 5816"/>
                  <a:gd name="T11" fmla="*/ 2888 h 2888"/>
                  <a:gd name="T12" fmla="*/ 289 w 5816"/>
                  <a:gd name="T13" fmla="*/ 2888 h 2888"/>
                  <a:gd name="T14" fmla="*/ 0 w 5816"/>
                  <a:gd name="T15" fmla="*/ 2600 h 2888"/>
                  <a:gd name="T16" fmla="*/ 0 w 5816"/>
                  <a:gd name="T17" fmla="*/ 289 h 2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8">
                    <a:moveTo>
                      <a:pt x="0" y="289"/>
                    </a:moveTo>
                    <a:cubicBezTo>
                      <a:pt x="0" y="130"/>
                      <a:pt x="130" y="0"/>
                      <a:pt x="289" y="0"/>
                    </a:cubicBezTo>
                    <a:lnTo>
                      <a:pt x="5528" y="0"/>
                    </a:lnTo>
                    <a:cubicBezTo>
                      <a:pt x="5687" y="0"/>
                      <a:pt x="5816" y="130"/>
                      <a:pt x="5816" y="289"/>
                    </a:cubicBezTo>
                    <a:lnTo>
                      <a:pt x="5816" y="2600"/>
                    </a:lnTo>
                    <a:cubicBezTo>
                      <a:pt x="5816" y="2759"/>
                      <a:pt x="5687" y="2888"/>
                      <a:pt x="5528" y="2888"/>
                    </a:cubicBezTo>
                    <a:lnTo>
                      <a:pt x="289" y="2888"/>
                    </a:lnTo>
                    <a:cubicBezTo>
                      <a:pt x="130" y="2888"/>
                      <a:pt x="0" y="2759"/>
                      <a:pt x="0" y="2600"/>
                    </a:cubicBezTo>
                    <a:lnTo>
                      <a:pt x="0" y="289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9" name="Freeform 93"/>
              <p:cNvSpPr>
                <a:spLocks/>
              </p:cNvSpPr>
              <p:nvPr/>
            </p:nvSpPr>
            <p:spPr bwMode="auto">
              <a:xfrm>
                <a:off x="1134" y="3932"/>
                <a:ext cx="376" cy="222"/>
              </a:xfrm>
              <a:custGeom>
                <a:avLst/>
                <a:gdLst>
                  <a:gd name="T0" fmla="*/ 0 w 5816"/>
                  <a:gd name="T1" fmla="*/ 244 h 2440"/>
                  <a:gd name="T2" fmla="*/ 244 w 5816"/>
                  <a:gd name="T3" fmla="*/ 0 h 2440"/>
                  <a:gd name="T4" fmla="*/ 5573 w 5816"/>
                  <a:gd name="T5" fmla="*/ 0 h 2440"/>
                  <a:gd name="T6" fmla="*/ 5816 w 5816"/>
                  <a:gd name="T7" fmla="*/ 244 h 2440"/>
                  <a:gd name="T8" fmla="*/ 5816 w 5816"/>
                  <a:gd name="T9" fmla="*/ 2197 h 2440"/>
                  <a:gd name="T10" fmla="*/ 5573 w 5816"/>
                  <a:gd name="T11" fmla="*/ 2440 h 2440"/>
                  <a:gd name="T12" fmla="*/ 244 w 5816"/>
                  <a:gd name="T13" fmla="*/ 2440 h 2440"/>
                  <a:gd name="T14" fmla="*/ 0 w 5816"/>
                  <a:gd name="T15" fmla="*/ 2197 h 2440"/>
                  <a:gd name="T16" fmla="*/ 0 w 5816"/>
                  <a:gd name="T17" fmla="*/ 244 h 2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440">
                    <a:moveTo>
                      <a:pt x="0" y="244"/>
                    </a:moveTo>
                    <a:cubicBezTo>
                      <a:pt x="0" y="110"/>
                      <a:pt x="110" y="0"/>
                      <a:pt x="244" y="0"/>
                    </a:cubicBezTo>
                    <a:lnTo>
                      <a:pt x="5573" y="0"/>
                    </a:lnTo>
                    <a:cubicBezTo>
                      <a:pt x="5707" y="0"/>
                      <a:pt x="5816" y="110"/>
                      <a:pt x="5816" y="244"/>
                    </a:cubicBezTo>
                    <a:lnTo>
                      <a:pt x="5816" y="2197"/>
                    </a:lnTo>
                    <a:cubicBezTo>
                      <a:pt x="5816" y="2331"/>
                      <a:pt x="5707" y="2440"/>
                      <a:pt x="5573" y="2440"/>
                    </a:cubicBezTo>
                    <a:lnTo>
                      <a:pt x="244" y="2440"/>
                    </a:lnTo>
                    <a:cubicBezTo>
                      <a:pt x="110" y="2440"/>
                      <a:pt x="0" y="2331"/>
                      <a:pt x="0" y="2197"/>
                    </a:cubicBezTo>
                    <a:lnTo>
                      <a:pt x="0" y="244"/>
                    </a:lnTo>
                    <a:close/>
                  </a:path>
                </a:pathLst>
              </a:custGeom>
              <a:solidFill>
                <a:srgbClr val="00B38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0" name="Freeform 94"/>
              <p:cNvSpPr>
                <a:spLocks/>
              </p:cNvSpPr>
              <p:nvPr/>
            </p:nvSpPr>
            <p:spPr bwMode="auto">
              <a:xfrm>
                <a:off x="1134" y="3932"/>
                <a:ext cx="376" cy="222"/>
              </a:xfrm>
              <a:custGeom>
                <a:avLst/>
                <a:gdLst>
                  <a:gd name="T0" fmla="*/ 0 w 5816"/>
                  <a:gd name="T1" fmla="*/ 244 h 2440"/>
                  <a:gd name="T2" fmla="*/ 244 w 5816"/>
                  <a:gd name="T3" fmla="*/ 0 h 2440"/>
                  <a:gd name="T4" fmla="*/ 5573 w 5816"/>
                  <a:gd name="T5" fmla="*/ 0 h 2440"/>
                  <a:gd name="T6" fmla="*/ 5816 w 5816"/>
                  <a:gd name="T7" fmla="*/ 244 h 2440"/>
                  <a:gd name="T8" fmla="*/ 5816 w 5816"/>
                  <a:gd name="T9" fmla="*/ 2197 h 2440"/>
                  <a:gd name="T10" fmla="*/ 5573 w 5816"/>
                  <a:gd name="T11" fmla="*/ 2440 h 2440"/>
                  <a:gd name="T12" fmla="*/ 244 w 5816"/>
                  <a:gd name="T13" fmla="*/ 2440 h 2440"/>
                  <a:gd name="T14" fmla="*/ 0 w 5816"/>
                  <a:gd name="T15" fmla="*/ 2197 h 2440"/>
                  <a:gd name="T16" fmla="*/ 0 w 5816"/>
                  <a:gd name="T17" fmla="*/ 244 h 2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440">
                    <a:moveTo>
                      <a:pt x="0" y="244"/>
                    </a:moveTo>
                    <a:cubicBezTo>
                      <a:pt x="0" y="110"/>
                      <a:pt x="110" y="0"/>
                      <a:pt x="244" y="0"/>
                    </a:cubicBezTo>
                    <a:lnTo>
                      <a:pt x="5573" y="0"/>
                    </a:lnTo>
                    <a:cubicBezTo>
                      <a:pt x="5707" y="0"/>
                      <a:pt x="5816" y="110"/>
                      <a:pt x="5816" y="244"/>
                    </a:cubicBezTo>
                    <a:lnTo>
                      <a:pt x="5816" y="2197"/>
                    </a:lnTo>
                    <a:cubicBezTo>
                      <a:pt x="5816" y="2331"/>
                      <a:pt x="5707" y="2440"/>
                      <a:pt x="5573" y="2440"/>
                    </a:cubicBezTo>
                    <a:lnTo>
                      <a:pt x="244" y="2440"/>
                    </a:lnTo>
                    <a:cubicBezTo>
                      <a:pt x="110" y="2440"/>
                      <a:pt x="0" y="2331"/>
                      <a:pt x="0" y="2197"/>
                    </a:cubicBezTo>
                    <a:lnTo>
                      <a:pt x="0" y="244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1" name="Freeform 95"/>
              <p:cNvSpPr>
                <a:spLocks/>
              </p:cNvSpPr>
              <p:nvPr/>
            </p:nvSpPr>
            <p:spPr bwMode="auto">
              <a:xfrm>
                <a:off x="1138" y="4592"/>
                <a:ext cx="376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2" name="Freeform 96"/>
              <p:cNvSpPr>
                <a:spLocks/>
              </p:cNvSpPr>
              <p:nvPr/>
            </p:nvSpPr>
            <p:spPr bwMode="auto">
              <a:xfrm>
                <a:off x="1138" y="4592"/>
                <a:ext cx="376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3" name="Freeform 97"/>
              <p:cNvSpPr>
                <a:spLocks/>
              </p:cNvSpPr>
              <p:nvPr/>
            </p:nvSpPr>
            <p:spPr bwMode="auto">
              <a:xfrm>
                <a:off x="1123" y="3956"/>
                <a:ext cx="377" cy="223"/>
              </a:xfrm>
              <a:custGeom>
                <a:avLst/>
                <a:gdLst>
                  <a:gd name="T0" fmla="*/ 0 w 5816"/>
                  <a:gd name="T1" fmla="*/ 245 h 2448"/>
                  <a:gd name="T2" fmla="*/ 245 w 5816"/>
                  <a:gd name="T3" fmla="*/ 0 h 2448"/>
                  <a:gd name="T4" fmla="*/ 5572 w 5816"/>
                  <a:gd name="T5" fmla="*/ 0 h 2448"/>
                  <a:gd name="T6" fmla="*/ 5816 w 5816"/>
                  <a:gd name="T7" fmla="*/ 245 h 2448"/>
                  <a:gd name="T8" fmla="*/ 5816 w 5816"/>
                  <a:gd name="T9" fmla="*/ 2204 h 2448"/>
                  <a:gd name="T10" fmla="*/ 5572 w 5816"/>
                  <a:gd name="T11" fmla="*/ 2448 h 2448"/>
                  <a:gd name="T12" fmla="*/ 245 w 5816"/>
                  <a:gd name="T13" fmla="*/ 2448 h 2448"/>
                  <a:gd name="T14" fmla="*/ 0 w 5816"/>
                  <a:gd name="T15" fmla="*/ 2204 h 2448"/>
                  <a:gd name="T16" fmla="*/ 0 w 5816"/>
                  <a:gd name="T17" fmla="*/ 245 h 2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448">
                    <a:moveTo>
                      <a:pt x="0" y="245"/>
                    </a:moveTo>
                    <a:cubicBezTo>
                      <a:pt x="0" y="110"/>
                      <a:pt x="110" y="0"/>
                      <a:pt x="245" y="0"/>
                    </a:cubicBezTo>
                    <a:lnTo>
                      <a:pt x="5572" y="0"/>
                    </a:lnTo>
                    <a:cubicBezTo>
                      <a:pt x="5707" y="0"/>
                      <a:pt x="5816" y="110"/>
                      <a:pt x="5816" y="245"/>
                    </a:cubicBezTo>
                    <a:lnTo>
                      <a:pt x="5816" y="2204"/>
                    </a:lnTo>
                    <a:cubicBezTo>
                      <a:pt x="5816" y="2339"/>
                      <a:pt x="5707" y="2448"/>
                      <a:pt x="5572" y="2448"/>
                    </a:cubicBezTo>
                    <a:lnTo>
                      <a:pt x="245" y="2448"/>
                    </a:lnTo>
                    <a:cubicBezTo>
                      <a:pt x="110" y="2448"/>
                      <a:pt x="0" y="2339"/>
                      <a:pt x="0" y="2204"/>
                    </a:cubicBezTo>
                    <a:lnTo>
                      <a:pt x="0" y="245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4" name="Freeform 98"/>
              <p:cNvSpPr>
                <a:spLocks/>
              </p:cNvSpPr>
              <p:nvPr/>
            </p:nvSpPr>
            <p:spPr bwMode="auto">
              <a:xfrm>
                <a:off x="1123" y="3956"/>
                <a:ext cx="377" cy="223"/>
              </a:xfrm>
              <a:custGeom>
                <a:avLst/>
                <a:gdLst>
                  <a:gd name="T0" fmla="*/ 0 w 5816"/>
                  <a:gd name="T1" fmla="*/ 245 h 2448"/>
                  <a:gd name="T2" fmla="*/ 245 w 5816"/>
                  <a:gd name="T3" fmla="*/ 0 h 2448"/>
                  <a:gd name="T4" fmla="*/ 5572 w 5816"/>
                  <a:gd name="T5" fmla="*/ 0 h 2448"/>
                  <a:gd name="T6" fmla="*/ 5816 w 5816"/>
                  <a:gd name="T7" fmla="*/ 245 h 2448"/>
                  <a:gd name="T8" fmla="*/ 5816 w 5816"/>
                  <a:gd name="T9" fmla="*/ 2204 h 2448"/>
                  <a:gd name="T10" fmla="*/ 5572 w 5816"/>
                  <a:gd name="T11" fmla="*/ 2448 h 2448"/>
                  <a:gd name="T12" fmla="*/ 245 w 5816"/>
                  <a:gd name="T13" fmla="*/ 2448 h 2448"/>
                  <a:gd name="T14" fmla="*/ 0 w 5816"/>
                  <a:gd name="T15" fmla="*/ 2204 h 2448"/>
                  <a:gd name="T16" fmla="*/ 0 w 5816"/>
                  <a:gd name="T17" fmla="*/ 245 h 2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448">
                    <a:moveTo>
                      <a:pt x="0" y="245"/>
                    </a:moveTo>
                    <a:cubicBezTo>
                      <a:pt x="0" y="110"/>
                      <a:pt x="110" y="0"/>
                      <a:pt x="245" y="0"/>
                    </a:cubicBezTo>
                    <a:lnTo>
                      <a:pt x="5572" y="0"/>
                    </a:lnTo>
                    <a:cubicBezTo>
                      <a:pt x="5707" y="0"/>
                      <a:pt x="5816" y="110"/>
                      <a:pt x="5816" y="245"/>
                    </a:cubicBezTo>
                    <a:lnTo>
                      <a:pt x="5816" y="2204"/>
                    </a:lnTo>
                    <a:cubicBezTo>
                      <a:pt x="5816" y="2339"/>
                      <a:pt x="5707" y="2448"/>
                      <a:pt x="5572" y="2448"/>
                    </a:cubicBezTo>
                    <a:lnTo>
                      <a:pt x="245" y="2448"/>
                    </a:lnTo>
                    <a:cubicBezTo>
                      <a:pt x="110" y="2448"/>
                      <a:pt x="0" y="2339"/>
                      <a:pt x="0" y="2204"/>
                    </a:cubicBezTo>
                    <a:lnTo>
                      <a:pt x="0" y="245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5" name="Rectangle 99"/>
              <p:cNvSpPr>
                <a:spLocks noChangeArrowheads="1"/>
              </p:cNvSpPr>
              <p:nvPr/>
            </p:nvSpPr>
            <p:spPr bwMode="auto">
              <a:xfrm>
                <a:off x="1200" y="4077"/>
                <a:ext cx="269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Redefined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6" name="Freeform 100"/>
              <p:cNvSpPr>
                <a:spLocks/>
              </p:cNvSpPr>
              <p:nvPr/>
            </p:nvSpPr>
            <p:spPr bwMode="auto">
              <a:xfrm>
                <a:off x="1123" y="4287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B38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7" name="Freeform 101"/>
              <p:cNvSpPr>
                <a:spLocks/>
              </p:cNvSpPr>
              <p:nvPr/>
            </p:nvSpPr>
            <p:spPr bwMode="auto">
              <a:xfrm>
                <a:off x="1123" y="4287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8" name="Rectangle 102"/>
              <p:cNvSpPr>
                <a:spLocks noChangeArrowheads="1"/>
              </p:cNvSpPr>
              <p:nvPr/>
            </p:nvSpPr>
            <p:spPr bwMode="auto">
              <a:xfrm>
                <a:off x="1215" y="4376"/>
                <a:ext cx="251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Function 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9" name="Rectangle 103"/>
              <p:cNvSpPr>
                <a:spLocks noChangeArrowheads="1"/>
              </p:cNvSpPr>
              <p:nvPr/>
            </p:nvSpPr>
            <p:spPr bwMode="auto">
              <a:xfrm>
                <a:off x="1186" y="4447"/>
                <a:ext cx="297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Declaration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0" name="Freeform 104"/>
              <p:cNvSpPr>
                <a:spLocks/>
              </p:cNvSpPr>
              <p:nvPr/>
            </p:nvSpPr>
            <p:spPr bwMode="auto">
              <a:xfrm>
                <a:off x="1123" y="4624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C3D69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1" name="Freeform 105"/>
              <p:cNvSpPr>
                <a:spLocks/>
              </p:cNvSpPr>
              <p:nvPr/>
            </p:nvSpPr>
            <p:spPr bwMode="auto">
              <a:xfrm>
                <a:off x="1123" y="4624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2" name="Rectangle 106"/>
              <p:cNvSpPr>
                <a:spLocks noChangeArrowheads="1"/>
              </p:cNvSpPr>
              <p:nvPr/>
            </p:nvSpPr>
            <p:spPr bwMode="auto">
              <a:xfrm>
                <a:off x="1179" y="4785"/>
                <a:ext cx="315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Comparison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3" name="Freeform 107"/>
              <p:cNvSpPr>
                <a:spLocks/>
              </p:cNvSpPr>
              <p:nvPr/>
            </p:nvSpPr>
            <p:spPr bwMode="auto">
              <a:xfrm>
                <a:off x="1123" y="4954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C3D69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4" name="Freeform 108"/>
              <p:cNvSpPr>
                <a:spLocks/>
              </p:cNvSpPr>
              <p:nvPr/>
            </p:nvSpPr>
            <p:spPr bwMode="auto">
              <a:xfrm>
                <a:off x="1123" y="4954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5" name="Rectangle 109"/>
              <p:cNvSpPr>
                <a:spLocks noChangeArrowheads="1"/>
              </p:cNvSpPr>
              <p:nvPr/>
            </p:nvSpPr>
            <p:spPr bwMode="auto">
              <a:xfrm>
                <a:off x="1195" y="5042"/>
                <a:ext cx="308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Division By 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6" name="Rectangle 110"/>
              <p:cNvSpPr>
                <a:spLocks noChangeArrowheads="1"/>
              </p:cNvSpPr>
              <p:nvPr/>
            </p:nvSpPr>
            <p:spPr bwMode="auto">
              <a:xfrm>
                <a:off x="1263" y="5115"/>
                <a:ext cx="135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Zero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7" name="Freeform 111"/>
              <p:cNvSpPr>
                <a:spLocks/>
              </p:cNvSpPr>
              <p:nvPr/>
            </p:nvSpPr>
            <p:spPr bwMode="auto">
              <a:xfrm>
                <a:off x="1123" y="5283"/>
                <a:ext cx="377" cy="264"/>
              </a:xfrm>
              <a:custGeom>
                <a:avLst/>
                <a:gdLst>
                  <a:gd name="T0" fmla="*/ 0 w 5816"/>
                  <a:gd name="T1" fmla="*/ 289 h 2888"/>
                  <a:gd name="T2" fmla="*/ 289 w 5816"/>
                  <a:gd name="T3" fmla="*/ 0 h 2888"/>
                  <a:gd name="T4" fmla="*/ 5528 w 5816"/>
                  <a:gd name="T5" fmla="*/ 0 h 2888"/>
                  <a:gd name="T6" fmla="*/ 5816 w 5816"/>
                  <a:gd name="T7" fmla="*/ 289 h 2888"/>
                  <a:gd name="T8" fmla="*/ 5816 w 5816"/>
                  <a:gd name="T9" fmla="*/ 2600 h 2888"/>
                  <a:gd name="T10" fmla="*/ 5528 w 5816"/>
                  <a:gd name="T11" fmla="*/ 2888 h 2888"/>
                  <a:gd name="T12" fmla="*/ 289 w 5816"/>
                  <a:gd name="T13" fmla="*/ 2888 h 2888"/>
                  <a:gd name="T14" fmla="*/ 0 w 5816"/>
                  <a:gd name="T15" fmla="*/ 2600 h 2888"/>
                  <a:gd name="T16" fmla="*/ 0 w 5816"/>
                  <a:gd name="T17" fmla="*/ 289 h 2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8">
                    <a:moveTo>
                      <a:pt x="0" y="289"/>
                    </a:moveTo>
                    <a:cubicBezTo>
                      <a:pt x="0" y="130"/>
                      <a:pt x="130" y="0"/>
                      <a:pt x="289" y="0"/>
                    </a:cubicBezTo>
                    <a:lnTo>
                      <a:pt x="5528" y="0"/>
                    </a:lnTo>
                    <a:cubicBezTo>
                      <a:pt x="5687" y="0"/>
                      <a:pt x="5816" y="130"/>
                      <a:pt x="5816" y="289"/>
                    </a:cubicBezTo>
                    <a:lnTo>
                      <a:pt x="5816" y="2600"/>
                    </a:lnTo>
                    <a:cubicBezTo>
                      <a:pt x="5816" y="2759"/>
                      <a:pt x="5687" y="2888"/>
                      <a:pt x="5528" y="2888"/>
                    </a:cubicBezTo>
                    <a:lnTo>
                      <a:pt x="289" y="2888"/>
                    </a:lnTo>
                    <a:cubicBezTo>
                      <a:pt x="130" y="2888"/>
                      <a:pt x="0" y="2759"/>
                      <a:pt x="0" y="2600"/>
                    </a:cubicBezTo>
                    <a:lnTo>
                      <a:pt x="0" y="289"/>
                    </a:lnTo>
                    <a:close/>
                  </a:path>
                </a:pathLst>
              </a:custGeom>
              <a:solidFill>
                <a:srgbClr val="C3D69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8" name="Freeform 112"/>
              <p:cNvSpPr>
                <a:spLocks/>
              </p:cNvSpPr>
              <p:nvPr/>
            </p:nvSpPr>
            <p:spPr bwMode="auto">
              <a:xfrm>
                <a:off x="1123" y="5283"/>
                <a:ext cx="377" cy="264"/>
              </a:xfrm>
              <a:custGeom>
                <a:avLst/>
                <a:gdLst>
                  <a:gd name="T0" fmla="*/ 0 w 5816"/>
                  <a:gd name="T1" fmla="*/ 289 h 2888"/>
                  <a:gd name="T2" fmla="*/ 289 w 5816"/>
                  <a:gd name="T3" fmla="*/ 0 h 2888"/>
                  <a:gd name="T4" fmla="*/ 5528 w 5816"/>
                  <a:gd name="T5" fmla="*/ 0 h 2888"/>
                  <a:gd name="T6" fmla="*/ 5816 w 5816"/>
                  <a:gd name="T7" fmla="*/ 289 h 2888"/>
                  <a:gd name="T8" fmla="*/ 5816 w 5816"/>
                  <a:gd name="T9" fmla="*/ 2600 h 2888"/>
                  <a:gd name="T10" fmla="*/ 5528 w 5816"/>
                  <a:gd name="T11" fmla="*/ 2888 h 2888"/>
                  <a:gd name="T12" fmla="*/ 289 w 5816"/>
                  <a:gd name="T13" fmla="*/ 2888 h 2888"/>
                  <a:gd name="T14" fmla="*/ 0 w 5816"/>
                  <a:gd name="T15" fmla="*/ 2600 h 2888"/>
                  <a:gd name="T16" fmla="*/ 0 w 5816"/>
                  <a:gd name="T17" fmla="*/ 289 h 2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8">
                    <a:moveTo>
                      <a:pt x="0" y="289"/>
                    </a:moveTo>
                    <a:cubicBezTo>
                      <a:pt x="0" y="130"/>
                      <a:pt x="130" y="0"/>
                      <a:pt x="289" y="0"/>
                    </a:cubicBezTo>
                    <a:lnTo>
                      <a:pt x="5528" y="0"/>
                    </a:lnTo>
                    <a:cubicBezTo>
                      <a:pt x="5687" y="0"/>
                      <a:pt x="5816" y="130"/>
                      <a:pt x="5816" y="289"/>
                    </a:cubicBezTo>
                    <a:lnTo>
                      <a:pt x="5816" y="2600"/>
                    </a:lnTo>
                    <a:cubicBezTo>
                      <a:pt x="5816" y="2759"/>
                      <a:pt x="5687" y="2888"/>
                      <a:pt x="5528" y="2888"/>
                    </a:cubicBezTo>
                    <a:lnTo>
                      <a:pt x="289" y="2888"/>
                    </a:lnTo>
                    <a:cubicBezTo>
                      <a:pt x="130" y="2888"/>
                      <a:pt x="0" y="2759"/>
                      <a:pt x="0" y="2600"/>
                    </a:cubicBezTo>
                    <a:lnTo>
                      <a:pt x="0" y="289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9" name="Rectangle 113"/>
              <p:cNvSpPr>
                <a:spLocks noChangeArrowheads="1"/>
              </p:cNvSpPr>
              <p:nvPr/>
            </p:nvSpPr>
            <p:spPr bwMode="auto">
              <a:xfrm>
                <a:off x="1174" y="5371"/>
                <a:ext cx="344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Return Local 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0" name="Rectangle 114"/>
              <p:cNvSpPr>
                <a:spLocks noChangeArrowheads="1"/>
              </p:cNvSpPr>
              <p:nvPr/>
            </p:nvSpPr>
            <p:spPr bwMode="auto">
              <a:xfrm>
                <a:off x="1250" y="5443"/>
                <a:ext cx="156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Value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1" name="Freeform 115"/>
              <p:cNvSpPr>
                <a:spLocks/>
              </p:cNvSpPr>
              <p:nvPr/>
            </p:nvSpPr>
            <p:spPr bwMode="auto">
              <a:xfrm>
                <a:off x="1123" y="3935"/>
                <a:ext cx="227" cy="107"/>
              </a:xfrm>
              <a:custGeom>
                <a:avLst/>
                <a:gdLst>
                  <a:gd name="T0" fmla="*/ 0 w 6992"/>
                  <a:gd name="T1" fmla="*/ 392 h 2352"/>
                  <a:gd name="T2" fmla="*/ 392 w 6992"/>
                  <a:gd name="T3" fmla="*/ 0 h 2352"/>
                  <a:gd name="T4" fmla="*/ 6600 w 6992"/>
                  <a:gd name="T5" fmla="*/ 0 h 2352"/>
                  <a:gd name="T6" fmla="*/ 6992 w 6992"/>
                  <a:gd name="T7" fmla="*/ 392 h 2352"/>
                  <a:gd name="T8" fmla="*/ 6992 w 6992"/>
                  <a:gd name="T9" fmla="*/ 1960 h 2352"/>
                  <a:gd name="T10" fmla="*/ 6600 w 6992"/>
                  <a:gd name="T11" fmla="*/ 2352 h 2352"/>
                  <a:gd name="T12" fmla="*/ 392 w 6992"/>
                  <a:gd name="T13" fmla="*/ 2352 h 2352"/>
                  <a:gd name="T14" fmla="*/ 0 w 6992"/>
                  <a:gd name="T15" fmla="*/ 1960 h 2352"/>
                  <a:gd name="T16" fmla="*/ 0 w 6992"/>
                  <a:gd name="T17" fmla="*/ 392 h 2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92" h="2352">
                    <a:moveTo>
                      <a:pt x="0" y="392"/>
                    </a:moveTo>
                    <a:cubicBezTo>
                      <a:pt x="0" y="176"/>
                      <a:pt x="176" y="0"/>
                      <a:pt x="392" y="0"/>
                    </a:cubicBezTo>
                    <a:lnTo>
                      <a:pt x="6600" y="0"/>
                    </a:lnTo>
                    <a:cubicBezTo>
                      <a:pt x="6817" y="0"/>
                      <a:pt x="6992" y="176"/>
                      <a:pt x="6992" y="392"/>
                    </a:cubicBezTo>
                    <a:lnTo>
                      <a:pt x="6992" y="1960"/>
                    </a:lnTo>
                    <a:cubicBezTo>
                      <a:pt x="6992" y="2177"/>
                      <a:pt x="6817" y="2352"/>
                      <a:pt x="6600" y="2352"/>
                    </a:cubicBezTo>
                    <a:lnTo>
                      <a:pt x="392" y="2352"/>
                    </a:lnTo>
                    <a:cubicBezTo>
                      <a:pt x="176" y="2352"/>
                      <a:pt x="0" y="2177"/>
                      <a:pt x="0" y="1960"/>
                    </a:cubicBezTo>
                    <a:lnTo>
                      <a:pt x="0" y="392"/>
                    </a:lnTo>
                    <a:close/>
                  </a:path>
                </a:pathLst>
              </a:custGeom>
              <a:solidFill>
                <a:srgbClr val="BFBFB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2" name="Freeform 116"/>
              <p:cNvSpPr>
                <a:spLocks/>
              </p:cNvSpPr>
              <p:nvPr/>
            </p:nvSpPr>
            <p:spPr bwMode="auto">
              <a:xfrm>
                <a:off x="1123" y="3935"/>
                <a:ext cx="226" cy="107"/>
              </a:xfrm>
              <a:custGeom>
                <a:avLst/>
                <a:gdLst>
                  <a:gd name="T0" fmla="*/ 0 w 6992"/>
                  <a:gd name="T1" fmla="*/ 392 h 2352"/>
                  <a:gd name="T2" fmla="*/ 392 w 6992"/>
                  <a:gd name="T3" fmla="*/ 0 h 2352"/>
                  <a:gd name="T4" fmla="*/ 6600 w 6992"/>
                  <a:gd name="T5" fmla="*/ 0 h 2352"/>
                  <a:gd name="T6" fmla="*/ 6992 w 6992"/>
                  <a:gd name="T7" fmla="*/ 392 h 2352"/>
                  <a:gd name="T8" fmla="*/ 6992 w 6992"/>
                  <a:gd name="T9" fmla="*/ 1960 h 2352"/>
                  <a:gd name="T10" fmla="*/ 6600 w 6992"/>
                  <a:gd name="T11" fmla="*/ 2352 h 2352"/>
                  <a:gd name="T12" fmla="*/ 392 w 6992"/>
                  <a:gd name="T13" fmla="*/ 2352 h 2352"/>
                  <a:gd name="T14" fmla="*/ 0 w 6992"/>
                  <a:gd name="T15" fmla="*/ 1960 h 2352"/>
                  <a:gd name="T16" fmla="*/ 0 w 6992"/>
                  <a:gd name="T17" fmla="*/ 392 h 2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92" h="2352">
                    <a:moveTo>
                      <a:pt x="0" y="392"/>
                    </a:moveTo>
                    <a:cubicBezTo>
                      <a:pt x="0" y="176"/>
                      <a:pt x="176" y="0"/>
                      <a:pt x="392" y="0"/>
                    </a:cubicBezTo>
                    <a:lnTo>
                      <a:pt x="6600" y="0"/>
                    </a:lnTo>
                    <a:cubicBezTo>
                      <a:pt x="6817" y="0"/>
                      <a:pt x="6992" y="176"/>
                      <a:pt x="6992" y="392"/>
                    </a:cubicBezTo>
                    <a:lnTo>
                      <a:pt x="6992" y="1960"/>
                    </a:lnTo>
                    <a:cubicBezTo>
                      <a:pt x="6992" y="2177"/>
                      <a:pt x="6817" y="2352"/>
                      <a:pt x="6600" y="2352"/>
                    </a:cubicBezTo>
                    <a:lnTo>
                      <a:pt x="392" y="2352"/>
                    </a:lnTo>
                    <a:cubicBezTo>
                      <a:pt x="176" y="2352"/>
                      <a:pt x="0" y="2177"/>
                      <a:pt x="0" y="1960"/>
                    </a:cubicBezTo>
                    <a:lnTo>
                      <a:pt x="0" y="392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3" name="Rectangle 117"/>
              <p:cNvSpPr>
                <a:spLocks noChangeArrowheads="1"/>
              </p:cNvSpPr>
              <p:nvPr/>
            </p:nvSpPr>
            <p:spPr bwMode="auto">
              <a:xfrm>
                <a:off x="1125" y="3953"/>
                <a:ext cx="291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#1 (1,500)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4" name="Freeform 118"/>
              <p:cNvSpPr>
                <a:spLocks/>
              </p:cNvSpPr>
              <p:nvPr/>
            </p:nvSpPr>
            <p:spPr bwMode="auto">
              <a:xfrm>
                <a:off x="1123" y="4263"/>
                <a:ext cx="227" cy="108"/>
              </a:xfrm>
              <a:custGeom>
                <a:avLst/>
                <a:gdLst>
                  <a:gd name="T0" fmla="*/ 0 w 6992"/>
                  <a:gd name="T1" fmla="*/ 395 h 2368"/>
                  <a:gd name="T2" fmla="*/ 395 w 6992"/>
                  <a:gd name="T3" fmla="*/ 0 h 2368"/>
                  <a:gd name="T4" fmla="*/ 6598 w 6992"/>
                  <a:gd name="T5" fmla="*/ 0 h 2368"/>
                  <a:gd name="T6" fmla="*/ 6992 w 6992"/>
                  <a:gd name="T7" fmla="*/ 395 h 2368"/>
                  <a:gd name="T8" fmla="*/ 6992 w 6992"/>
                  <a:gd name="T9" fmla="*/ 1974 h 2368"/>
                  <a:gd name="T10" fmla="*/ 6598 w 6992"/>
                  <a:gd name="T11" fmla="*/ 2368 h 2368"/>
                  <a:gd name="T12" fmla="*/ 395 w 6992"/>
                  <a:gd name="T13" fmla="*/ 2368 h 2368"/>
                  <a:gd name="T14" fmla="*/ 0 w 6992"/>
                  <a:gd name="T15" fmla="*/ 1974 h 2368"/>
                  <a:gd name="T16" fmla="*/ 0 w 6992"/>
                  <a:gd name="T17" fmla="*/ 395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92" h="2368">
                    <a:moveTo>
                      <a:pt x="0" y="395"/>
                    </a:moveTo>
                    <a:cubicBezTo>
                      <a:pt x="0" y="177"/>
                      <a:pt x="177" y="0"/>
                      <a:pt x="395" y="0"/>
                    </a:cubicBezTo>
                    <a:lnTo>
                      <a:pt x="6598" y="0"/>
                    </a:lnTo>
                    <a:cubicBezTo>
                      <a:pt x="6816" y="0"/>
                      <a:pt x="6992" y="177"/>
                      <a:pt x="6992" y="395"/>
                    </a:cubicBezTo>
                    <a:lnTo>
                      <a:pt x="6992" y="1974"/>
                    </a:lnTo>
                    <a:cubicBezTo>
                      <a:pt x="6992" y="2192"/>
                      <a:pt x="6816" y="2368"/>
                      <a:pt x="6598" y="2368"/>
                    </a:cubicBezTo>
                    <a:lnTo>
                      <a:pt x="395" y="2368"/>
                    </a:lnTo>
                    <a:cubicBezTo>
                      <a:pt x="177" y="2368"/>
                      <a:pt x="0" y="2192"/>
                      <a:pt x="0" y="1974"/>
                    </a:cubicBezTo>
                    <a:lnTo>
                      <a:pt x="0" y="395"/>
                    </a:lnTo>
                    <a:close/>
                  </a:path>
                </a:pathLst>
              </a:custGeom>
              <a:solidFill>
                <a:srgbClr val="BFBFB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5" name="Freeform 119"/>
              <p:cNvSpPr>
                <a:spLocks/>
              </p:cNvSpPr>
              <p:nvPr/>
            </p:nvSpPr>
            <p:spPr bwMode="auto">
              <a:xfrm>
                <a:off x="1123" y="4263"/>
                <a:ext cx="226" cy="108"/>
              </a:xfrm>
              <a:custGeom>
                <a:avLst/>
                <a:gdLst>
                  <a:gd name="T0" fmla="*/ 0 w 6992"/>
                  <a:gd name="T1" fmla="*/ 395 h 2368"/>
                  <a:gd name="T2" fmla="*/ 395 w 6992"/>
                  <a:gd name="T3" fmla="*/ 0 h 2368"/>
                  <a:gd name="T4" fmla="*/ 6598 w 6992"/>
                  <a:gd name="T5" fmla="*/ 0 h 2368"/>
                  <a:gd name="T6" fmla="*/ 6992 w 6992"/>
                  <a:gd name="T7" fmla="*/ 395 h 2368"/>
                  <a:gd name="T8" fmla="*/ 6992 w 6992"/>
                  <a:gd name="T9" fmla="*/ 1974 h 2368"/>
                  <a:gd name="T10" fmla="*/ 6598 w 6992"/>
                  <a:gd name="T11" fmla="*/ 2368 h 2368"/>
                  <a:gd name="T12" fmla="*/ 395 w 6992"/>
                  <a:gd name="T13" fmla="*/ 2368 h 2368"/>
                  <a:gd name="T14" fmla="*/ 0 w 6992"/>
                  <a:gd name="T15" fmla="*/ 1974 h 2368"/>
                  <a:gd name="T16" fmla="*/ 0 w 6992"/>
                  <a:gd name="T17" fmla="*/ 395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92" h="2368">
                    <a:moveTo>
                      <a:pt x="0" y="395"/>
                    </a:moveTo>
                    <a:cubicBezTo>
                      <a:pt x="0" y="177"/>
                      <a:pt x="177" y="0"/>
                      <a:pt x="395" y="0"/>
                    </a:cubicBezTo>
                    <a:lnTo>
                      <a:pt x="6598" y="0"/>
                    </a:lnTo>
                    <a:cubicBezTo>
                      <a:pt x="6816" y="0"/>
                      <a:pt x="6992" y="177"/>
                      <a:pt x="6992" y="395"/>
                    </a:cubicBezTo>
                    <a:lnTo>
                      <a:pt x="6992" y="1974"/>
                    </a:lnTo>
                    <a:cubicBezTo>
                      <a:pt x="6992" y="2192"/>
                      <a:pt x="6816" y="2368"/>
                      <a:pt x="6598" y="2368"/>
                    </a:cubicBezTo>
                    <a:lnTo>
                      <a:pt x="395" y="2368"/>
                    </a:lnTo>
                    <a:cubicBezTo>
                      <a:pt x="177" y="2368"/>
                      <a:pt x="0" y="2192"/>
                      <a:pt x="0" y="1974"/>
                    </a:cubicBezTo>
                    <a:lnTo>
                      <a:pt x="0" y="395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6" name="Rectangle 120"/>
              <p:cNvSpPr>
                <a:spLocks noChangeArrowheads="1"/>
              </p:cNvSpPr>
              <p:nvPr/>
            </p:nvSpPr>
            <p:spPr bwMode="auto">
              <a:xfrm>
                <a:off x="1158" y="4281"/>
                <a:ext cx="214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#6 (57)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7" name="Freeform 121"/>
              <p:cNvSpPr>
                <a:spLocks/>
              </p:cNvSpPr>
              <p:nvPr/>
            </p:nvSpPr>
            <p:spPr bwMode="auto">
              <a:xfrm>
                <a:off x="1123" y="4598"/>
                <a:ext cx="227" cy="109"/>
              </a:xfrm>
              <a:custGeom>
                <a:avLst/>
                <a:gdLst>
                  <a:gd name="T0" fmla="*/ 0 w 6992"/>
                  <a:gd name="T1" fmla="*/ 395 h 2368"/>
                  <a:gd name="T2" fmla="*/ 395 w 6992"/>
                  <a:gd name="T3" fmla="*/ 0 h 2368"/>
                  <a:gd name="T4" fmla="*/ 6598 w 6992"/>
                  <a:gd name="T5" fmla="*/ 0 h 2368"/>
                  <a:gd name="T6" fmla="*/ 6992 w 6992"/>
                  <a:gd name="T7" fmla="*/ 395 h 2368"/>
                  <a:gd name="T8" fmla="*/ 6992 w 6992"/>
                  <a:gd name="T9" fmla="*/ 1974 h 2368"/>
                  <a:gd name="T10" fmla="*/ 6598 w 6992"/>
                  <a:gd name="T11" fmla="*/ 2368 h 2368"/>
                  <a:gd name="T12" fmla="*/ 395 w 6992"/>
                  <a:gd name="T13" fmla="*/ 2368 h 2368"/>
                  <a:gd name="T14" fmla="*/ 0 w 6992"/>
                  <a:gd name="T15" fmla="*/ 1974 h 2368"/>
                  <a:gd name="T16" fmla="*/ 0 w 6992"/>
                  <a:gd name="T17" fmla="*/ 395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92" h="2368">
                    <a:moveTo>
                      <a:pt x="0" y="395"/>
                    </a:moveTo>
                    <a:cubicBezTo>
                      <a:pt x="0" y="177"/>
                      <a:pt x="177" y="0"/>
                      <a:pt x="395" y="0"/>
                    </a:cubicBezTo>
                    <a:lnTo>
                      <a:pt x="6598" y="0"/>
                    </a:lnTo>
                    <a:cubicBezTo>
                      <a:pt x="6816" y="0"/>
                      <a:pt x="6992" y="177"/>
                      <a:pt x="6992" y="395"/>
                    </a:cubicBezTo>
                    <a:lnTo>
                      <a:pt x="6992" y="1974"/>
                    </a:lnTo>
                    <a:cubicBezTo>
                      <a:pt x="6992" y="2192"/>
                      <a:pt x="6816" y="2368"/>
                      <a:pt x="6598" y="2368"/>
                    </a:cubicBezTo>
                    <a:lnTo>
                      <a:pt x="395" y="2368"/>
                    </a:lnTo>
                    <a:cubicBezTo>
                      <a:pt x="177" y="2368"/>
                      <a:pt x="0" y="2192"/>
                      <a:pt x="0" y="1974"/>
                    </a:cubicBezTo>
                    <a:lnTo>
                      <a:pt x="0" y="395"/>
                    </a:lnTo>
                    <a:close/>
                  </a:path>
                </a:pathLst>
              </a:custGeom>
              <a:solidFill>
                <a:srgbClr val="BFBFB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8" name="Freeform 122"/>
              <p:cNvSpPr>
                <a:spLocks/>
              </p:cNvSpPr>
              <p:nvPr/>
            </p:nvSpPr>
            <p:spPr bwMode="auto">
              <a:xfrm>
                <a:off x="1123" y="4598"/>
                <a:ext cx="226" cy="108"/>
              </a:xfrm>
              <a:custGeom>
                <a:avLst/>
                <a:gdLst>
                  <a:gd name="T0" fmla="*/ 0 w 6992"/>
                  <a:gd name="T1" fmla="*/ 395 h 2368"/>
                  <a:gd name="T2" fmla="*/ 395 w 6992"/>
                  <a:gd name="T3" fmla="*/ 0 h 2368"/>
                  <a:gd name="T4" fmla="*/ 6598 w 6992"/>
                  <a:gd name="T5" fmla="*/ 0 h 2368"/>
                  <a:gd name="T6" fmla="*/ 6992 w 6992"/>
                  <a:gd name="T7" fmla="*/ 395 h 2368"/>
                  <a:gd name="T8" fmla="*/ 6992 w 6992"/>
                  <a:gd name="T9" fmla="*/ 1974 h 2368"/>
                  <a:gd name="T10" fmla="*/ 6598 w 6992"/>
                  <a:gd name="T11" fmla="*/ 2368 h 2368"/>
                  <a:gd name="T12" fmla="*/ 395 w 6992"/>
                  <a:gd name="T13" fmla="*/ 2368 h 2368"/>
                  <a:gd name="T14" fmla="*/ 0 w 6992"/>
                  <a:gd name="T15" fmla="*/ 1974 h 2368"/>
                  <a:gd name="T16" fmla="*/ 0 w 6992"/>
                  <a:gd name="T17" fmla="*/ 395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92" h="2368">
                    <a:moveTo>
                      <a:pt x="0" y="395"/>
                    </a:moveTo>
                    <a:cubicBezTo>
                      <a:pt x="0" y="177"/>
                      <a:pt x="177" y="0"/>
                      <a:pt x="395" y="0"/>
                    </a:cubicBezTo>
                    <a:lnTo>
                      <a:pt x="6598" y="0"/>
                    </a:lnTo>
                    <a:cubicBezTo>
                      <a:pt x="6816" y="0"/>
                      <a:pt x="6992" y="177"/>
                      <a:pt x="6992" y="395"/>
                    </a:cubicBezTo>
                    <a:lnTo>
                      <a:pt x="6992" y="1974"/>
                    </a:lnTo>
                    <a:cubicBezTo>
                      <a:pt x="6992" y="2192"/>
                      <a:pt x="6816" y="2368"/>
                      <a:pt x="6598" y="2368"/>
                    </a:cubicBezTo>
                    <a:lnTo>
                      <a:pt x="395" y="2368"/>
                    </a:lnTo>
                    <a:cubicBezTo>
                      <a:pt x="177" y="2368"/>
                      <a:pt x="0" y="2192"/>
                      <a:pt x="0" y="1974"/>
                    </a:cubicBezTo>
                    <a:lnTo>
                      <a:pt x="0" y="395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9" name="Rectangle 123"/>
              <p:cNvSpPr>
                <a:spLocks noChangeArrowheads="1"/>
              </p:cNvSpPr>
              <p:nvPr/>
            </p:nvSpPr>
            <p:spPr bwMode="auto">
              <a:xfrm>
                <a:off x="1195" y="4584"/>
                <a:ext cx="129" cy="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#11 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0" name="Rectangle 124"/>
              <p:cNvSpPr>
                <a:spLocks noChangeArrowheads="1"/>
              </p:cNvSpPr>
              <p:nvPr/>
            </p:nvSpPr>
            <p:spPr bwMode="auto">
              <a:xfrm>
                <a:off x="1158" y="4651"/>
                <a:ext cx="184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(1,607)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1" name="Freeform 125"/>
              <p:cNvSpPr>
                <a:spLocks/>
              </p:cNvSpPr>
              <p:nvPr/>
            </p:nvSpPr>
            <p:spPr bwMode="auto">
              <a:xfrm>
                <a:off x="1123" y="4922"/>
                <a:ext cx="227" cy="108"/>
              </a:xfrm>
              <a:custGeom>
                <a:avLst/>
                <a:gdLst>
                  <a:gd name="T0" fmla="*/ 0 w 6992"/>
                  <a:gd name="T1" fmla="*/ 395 h 2368"/>
                  <a:gd name="T2" fmla="*/ 395 w 6992"/>
                  <a:gd name="T3" fmla="*/ 0 h 2368"/>
                  <a:gd name="T4" fmla="*/ 6598 w 6992"/>
                  <a:gd name="T5" fmla="*/ 0 h 2368"/>
                  <a:gd name="T6" fmla="*/ 6992 w 6992"/>
                  <a:gd name="T7" fmla="*/ 395 h 2368"/>
                  <a:gd name="T8" fmla="*/ 6992 w 6992"/>
                  <a:gd name="T9" fmla="*/ 1974 h 2368"/>
                  <a:gd name="T10" fmla="*/ 6598 w 6992"/>
                  <a:gd name="T11" fmla="*/ 2368 h 2368"/>
                  <a:gd name="T12" fmla="*/ 395 w 6992"/>
                  <a:gd name="T13" fmla="*/ 2368 h 2368"/>
                  <a:gd name="T14" fmla="*/ 0 w 6992"/>
                  <a:gd name="T15" fmla="*/ 1974 h 2368"/>
                  <a:gd name="T16" fmla="*/ 0 w 6992"/>
                  <a:gd name="T17" fmla="*/ 395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92" h="2368">
                    <a:moveTo>
                      <a:pt x="0" y="395"/>
                    </a:moveTo>
                    <a:cubicBezTo>
                      <a:pt x="0" y="177"/>
                      <a:pt x="177" y="0"/>
                      <a:pt x="395" y="0"/>
                    </a:cubicBezTo>
                    <a:lnTo>
                      <a:pt x="6598" y="0"/>
                    </a:lnTo>
                    <a:cubicBezTo>
                      <a:pt x="6816" y="0"/>
                      <a:pt x="6992" y="177"/>
                      <a:pt x="6992" y="395"/>
                    </a:cubicBezTo>
                    <a:lnTo>
                      <a:pt x="6992" y="1974"/>
                    </a:lnTo>
                    <a:cubicBezTo>
                      <a:pt x="6992" y="2192"/>
                      <a:pt x="6816" y="2368"/>
                      <a:pt x="6598" y="2368"/>
                    </a:cubicBezTo>
                    <a:lnTo>
                      <a:pt x="395" y="2368"/>
                    </a:lnTo>
                    <a:cubicBezTo>
                      <a:pt x="177" y="2368"/>
                      <a:pt x="0" y="2192"/>
                      <a:pt x="0" y="1974"/>
                    </a:cubicBezTo>
                    <a:lnTo>
                      <a:pt x="0" y="395"/>
                    </a:lnTo>
                    <a:close/>
                  </a:path>
                </a:pathLst>
              </a:custGeom>
              <a:solidFill>
                <a:srgbClr val="BFBFB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2" name="Freeform 126"/>
              <p:cNvSpPr>
                <a:spLocks/>
              </p:cNvSpPr>
              <p:nvPr/>
            </p:nvSpPr>
            <p:spPr bwMode="auto">
              <a:xfrm>
                <a:off x="1123" y="4922"/>
                <a:ext cx="226" cy="108"/>
              </a:xfrm>
              <a:custGeom>
                <a:avLst/>
                <a:gdLst>
                  <a:gd name="T0" fmla="*/ 0 w 6992"/>
                  <a:gd name="T1" fmla="*/ 395 h 2368"/>
                  <a:gd name="T2" fmla="*/ 395 w 6992"/>
                  <a:gd name="T3" fmla="*/ 0 h 2368"/>
                  <a:gd name="T4" fmla="*/ 6598 w 6992"/>
                  <a:gd name="T5" fmla="*/ 0 h 2368"/>
                  <a:gd name="T6" fmla="*/ 6992 w 6992"/>
                  <a:gd name="T7" fmla="*/ 395 h 2368"/>
                  <a:gd name="T8" fmla="*/ 6992 w 6992"/>
                  <a:gd name="T9" fmla="*/ 1974 h 2368"/>
                  <a:gd name="T10" fmla="*/ 6598 w 6992"/>
                  <a:gd name="T11" fmla="*/ 2368 h 2368"/>
                  <a:gd name="T12" fmla="*/ 395 w 6992"/>
                  <a:gd name="T13" fmla="*/ 2368 h 2368"/>
                  <a:gd name="T14" fmla="*/ 0 w 6992"/>
                  <a:gd name="T15" fmla="*/ 1974 h 2368"/>
                  <a:gd name="T16" fmla="*/ 0 w 6992"/>
                  <a:gd name="T17" fmla="*/ 395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92" h="2368">
                    <a:moveTo>
                      <a:pt x="0" y="395"/>
                    </a:moveTo>
                    <a:cubicBezTo>
                      <a:pt x="0" y="177"/>
                      <a:pt x="177" y="0"/>
                      <a:pt x="395" y="0"/>
                    </a:cubicBezTo>
                    <a:lnTo>
                      <a:pt x="6598" y="0"/>
                    </a:lnTo>
                    <a:cubicBezTo>
                      <a:pt x="6816" y="0"/>
                      <a:pt x="6992" y="177"/>
                      <a:pt x="6992" y="395"/>
                    </a:cubicBezTo>
                    <a:lnTo>
                      <a:pt x="6992" y="1974"/>
                    </a:lnTo>
                    <a:cubicBezTo>
                      <a:pt x="6992" y="2192"/>
                      <a:pt x="6816" y="2368"/>
                      <a:pt x="6598" y="2368"/>
                    </a:cubicBezTo>
                    <a:lnTo>
                      <a:pt x="395" y="2368"/>
                    </a:lnTo>
                    <a:cubicBezTo>
                      <a:pt x="177" y="2368"/>
                      <a:pt x="0" y="2192"/>
                      <a:pt x="0" y="1974"/>
                    </a:cubicBezTo>
                    <a:lnTo>
                      <a:pt x="0" y="395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3" name="Rectangle 127"/>
              <p:cNvSpPr>
                <a:spLocks noChangeArrowheads="1"/>
              </p:cNvSpPr>
              <p:nvPr/>
            </p:nvSpPr>
            <p:spPr bwMode="auto">
              <a:xfrm>
                <a:off x="1158" y="4942"/>
                <a:ext cx="192" cy="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#16 (2)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4" name="Freeform 128"/>
              <p:cNvSpPr>
                <a:spLocks/>
              </p:cNvSpPr>
              <p:nvPr/>
            </p:nvSpPr>
            <p:spPr bwMode="auto">
              <a:xfrm>
                <a:off x="1123" y="5248"/>
                <a:ext cx="227" cy="108"/>
              </a:xfrm>
              <a:custGeom>
                <a:avLst/>
                <a:gdLst>
                  <a:gd name="T0" fmla="*/ 0 w 3496"/>
                  <a:gd name="T1" fmla="*/ 198 h 1184"/>
                  <a:gd name="T2" fmla="*/ 198 w 3496"/>
                  <a:gd name="T3" fmla="*/ 0 h 1184"/>
                  <a:gd name="T4" fmla="*/ 3299 w 3496"/>
                  <a:gd name="T5" fmla="*/ 0 h 1184"/>
                  <a:gd name="T6" fmla="*/ 3496 w 3496"/>
                  <a:gd name="T7" fmla="*/ 198 h 1184"/>
                  <a:gd name="T8" fmla="*/ 3496 w 3496"/>
                  <a:gd name="T9" fmla="*/ 987 h 1184"/>
                  <a:gd name="T10" fmla="*/ 3299 w 3496"/>
                  <a:gd name="T11" fmla="*/ 1184 h 1184"/>
                  <a:gd name="T12" fmla="*/ 198 w 3496"/>
                  <a:gd name="T13" fmla="*/ 1184 h 1184"/>
                  <a:gd name="T14" fmla="*/ 0 w 3496"/>
                  <a:gd name="T15" fmla="*/ 987 h 1184"/>
                  <a:gd name="T16" fmla="*/ 0 w 3496"/>
                  <a:gd name="T17" fmla="*/ 198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84">
                    <a:moveTo>
                      <a:pt x="0" y="198"/>
                    </a:moveTo>
                    <a:cubicBezTo>
                      <a:pt x="0" y="89"/>
                      <a:pt x="89" y="0"/>
                      <a:pt x="198" y="0"/>
                    </a:cubicBezTo>
                    <a:lnTo>
                      <a:pt x="3299" y="0"/>
                    </a:lnTo>
                    <a:cubicBezTo>
                      <a:pt x="3408" y="0"/>
                      <a:pt x="3496" y="89"/>
                      <a:pt x="3496" y="198"/>
                    </a:cubicBezTo>
                    <a:lnTo>
                      <a:pt x="3496" y="987"/>
                    </a:lnTo>
                    <a:cubicBezTo>
                      <a:pt x="3496" y="1096"/>
                      <a:pt x="3408" y="1184"/>
                      <a:pt x="3299" y="1184"/>
                    </a:cubicBezTo>
                    <a:lnTo>
                      <a:pt x="198" y="1184"/>
                    </a:lnTo>
                    <a:cubicBezTo>
                      <a:pt x="89" y="1184"/>
                      <a:pt x="0" y="1096"/>
                      <a:pt x="0" y="987"/>
                    </a:cubicBez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BFBFB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5" name="Freeform 129"/>
              <p:cNvSpPr>
                <a:spLocks/>
              </p:cNvSpPr>
              <p:nvPr/>
            </p:nvSpPr>
            <p:spPr bwMode="auto">
              <a:xfrm>
                <a:off x="1123" y="5248"/>
                <a:ext cx="226" cy="108"/>
              </a:xfrm>
              <a:custGeom>
                <a:avLst/>
                <a:gdLst>
                  <a:gd name="T0" fmla="*/ 0 w 3496"/>
                  <a:gd name="T1" fmla="*/ 198 h 1184"/>
                  <a:gd name="T2" fmla="*/ 198 w 3496"/>
                  <a:gd name="T3" fmla="*/ 0 h 1184"/>
                  <a:gd name="T4" fmla="*/ 3299 w 3496"/>
                  <a:gd name="T5" fmla="*/ 0 h 1184"/>
                  <a:gd name="T6" fmla="*/ 3496 w 3496"/>
                  <a:gd name="T7" fmla="*/ 198 h 1184"/>
                  <a:gd name="T8" fmla="*/ 3496 w 3496"/>
                  <a:gd name="T9" fmla="*/ 987 h 1184"/>
                  <a:gd name="T10" fmla="*/ 3299 w 3496"/>
                  <a:gd name="T11" fmla="*/ 1184 h 1184"/>
                  <a:gd name="T12" fmla="*/ 198 w 3496"/>
                  <a:gd name="T13" fmla="*/ 1184 h 1184"/>
                  <a:gd name="T14" fmla="*/ 0 w 3496"/>
                  <a:gd name="T15" fmla="*/ 987 h 1184"/>
                  <a:gd name="T16" fmla="*/ 0 w 3496"/>
                  <a:gd name="T17" fmla="*/ 198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84">
                    <a:moveTo>
                      <a:pt x="0" y="198"/>
                    </a:moveTo>
                    <a:cubicBezTo>
                      <a:pt x="0" y="89"/>
                      <a:pt x="89" y="0"/>
                      <a:pt x="198" y="0"/>
                    </a:cubicBezTo>
                    <a:lnTo>
                      <a:pt x="3299" y="0"/>
                    </a:lnTo>
                    <a:cubicBezTo>
                      <a:pt x="3408" y="0"/>
                      <a:pt x="3496" y="89"/>
                      <a:pt x="3496" y="198"/>
                    </a:cubicBezTo>
                    <a:lnTo>
                      <a:pt x="3496" y="987"/>
                    </a:lnTo>
                    <a:cubicBezTo>
                      <a:pt x="3496" y="1096"/>
                      <a:pt x="3408" y="1184"/>
                      <a:pt x="3299" y="1184"/>
                    </a:cubicBezTo>
                    <a:lnTo>
                      <a:pt x="198" y="1184"/>
                    </a:lnTo>
                    <a:cubicBezTo>
                      <a:pt x="89" y="1184"/>
                      <a:pt x="0" y="1096"/>
                      <a:pt x="0" y="987"/>
                    </a:cubicBezTo>
                    <a:lnTo>
                      <a:pt x="0" y="19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6" name="Rectangle 130"/>
              <p:cNvSpPr>
                <a:spLocks noChangeArrowheads="1"/>
              </p:cNvSpPr>
              <p:nvPr/>
            </p:nvSpPr>
            <p:spPr bwMode="auto">
              <a:xfrm>
                <a:off x="1158" y="5267"/>
                <a:ext cx="214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#21 (9)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7" name="Freeform 131"/>
              <p:cNvSpPr>
                <a:spLocks/>
              </p:cNvSpPr>
              <p:nvPr/>
            </p:nvSpPr>
            <p:spPr bwMode="auto">
              <a:xfrm>
                <a:off x="1548" y="4793"/>
                <a:ext cx="153" cy="94"/>
              </a:xfrm>
              <a:custGeom>
                <a:avLst/>
                <a:gdLst>
                  <a:gd name="T0" fmla="*/ 0 w 2368"/>
                  <a:gd name="T1" fmla="*/ 104 h 1032"/>
                  <a:gd name="T2" fmla="*/ 104 w 2368"/>
                  <a:gd name="T3" fmla="*/ 0 h 1032"/>
                  <a:gd name="T4" fmla="*/ 2265 w 2368"/>
                  <a:gd name="T5" fmla="*/ 0 h 1032"/>
                  <a:gd name="T6" fmla="*/ 2368 w 2368"/>
                  <a:gd name="T7" fmla="*/ 104 h 1032"/>
                  <a:gd name="T8" fmla="*/ 2368 w 2368"/>
                  <a:gd name="T9" fmla="*/ 929 h 1032"/>
                  <a:gd name="T10" fmla="*/ 2265 w 2368"/>
                  <a:gd name="T11" fmla="*/ 1032 h 1032"/>
                  <a:gd name="T12" fmla="*/ 104 w 2368"/>
                  <a:gd name="T13" fmla="*/ 1032 h 1032"/>
                  <a:gd name="T14" fmla="*/ 0 w 2368"/>
                  <a:gd name="T15" fmla="*/ 929 h 1032"/>
                  <a:gd name="T16" fmla="*/ 0 w 2368"/>
                  <a:gd name="T17" fmla="*/ 104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32">
                    <a:moveTo>
                      <a:pt x="0" y="104"/>
                    </a:moveTo>
                    <a:cubicBezTo>
                      <a:pt x="0" y="47"/>
                      <a:pt x="47" y="0"/>
                      <a:pt x="104" y="0"/>
                    </a:cubicBezTo>
                    <a:lnTo>
                      <a:pt x="2265" y="0"/>
                    </a:lnTo>
                    <a:cubicBezTo>
                      <a:pt x="2322" y="0"/>
                      <a:pt x="2368" y="47"/>
                      <a:pt x="2368" y="104"/>
                    </a:cubicBezTo>
                    <a:lnTo>
                      <a:pt x="2368" y="929"/>
                    </a:lnTo>
                    <a:cubicBezTo>
                      <a:pt x="2368" y="986"/>
                      <a:pt x="2322" y="1032"/>
                      <a:pt x="2265" y="1032"/>
                    </a:cubicBezTo>
                    <a:lnTo>
                      <a:pt x="104" y="1032"/>
                    </a:lnTo>
                    <a:cubicBezTo>
                      <a:pt x="47" y="1032"/>
                      <a:pt x="0" y="986"/>
                      <a:pt x="0" y="929"/>
                    </a:cubicBezTo>
                    <a:lnTo>
                      <a:pt x="0" y="104"/>
                    </a:lnTo>
                    <a:close/>
                  </a:path>
                </a:pathLst>
              </a:custGeom>
              <a:solidFill>
                <a:srgbClr val="C3D69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8" name="Freeform 132"/>
              <p:cNvSpPr>
                <a:spLocks/>
              </p:cNvSpPr>
              <p:nvPr/>
            </p:nvSpPr>
            <p:spPr bwMode="auto">
              <a:xfrm>
                <a:off x="1548" y="4793"/>
                <a:ext cx="153" cy="94"/>
              </a:xfrm>
              <a:custGeom>
                <a:avLst/>
                <a:gdLst>
                  <a:gd name="T0" fmla="*/ 0 w 2368"/>
                  <a:gd name="T1" fmla="*/ 104 h 1032"/>
                  <a:gd name="T2" fmla="*/ 104 w 2368"/>
                  <a:gd name="T3" fmla="*/ 0 h 1032"/>
                  <a:gd name="T4" fmla="*/ 2265 w 2368"/>
                  <a:gd name="T5" fmla="*/ 0 h 1032"/>
                  <a:gd name="T6" fmla="*/ 2368 w 2368"/>
                  <a:gd name="T7" fmla="*/ 104 h 1032"/>
                  <a:gd name="T8" fmla="*/ 2368 w 2368"/>
                  <a:gd name="T9" fmla="*/ 929 h 1032"/>
                  <a:gd name="T10" fmla="*/ 2265 w 2368"/>
                  <a:gd name="T11" fmla="*/ 1032 h 1032"/>
                  <a:gd name="T12" fmla="*/ 104 w 2368"/>
                  <a:gd name="T13" fmla="*/ 1032 h 1032"/>
                  <a:gd name="T14" fmla="*/ 0 w 2368"/>
                  <a:gd name="T15" fmla="*/ 929 h 1032"/>
                  <a:gd name="T16" fmla="*/ 0 w 2368"/>
                  <a:gd name="T17" fmla="*/ 104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32">
                    <a:moveTo>
                      <a:pt x="0" y="104"/>
                    </a:moveTo>
                    <a:cubicBezTo>
                      <a:pt x="0" y="47"/>
                      <a:pt x="47" y="0"/>
                      <a:pt x="104" y="0"/>
                    </a:cubicBezTo>
                    <a:lnTo>
                      <a:pt x="2265" y="0"/>
                    </a:lnTo>
                    <a:cubicBezTo>
                      <a:pt x="2322" y="0"/>
                      <a:pt x="2368" y="47"/>
                      <a:pt x="2368" y="104"/>
                    </a:cubicBezTo>
                    <a:lnTo>
                      <a:pt x="2368" y="929"/>
                    </a:lnTo>
                    <a:cubicBezTo>
                      <a:pt x="2368" y="986"/>
                      <a:pt x="2322" y="1032"/>
                      <a:pt x="2265" y="1032"/>
                    </a:cubicBezTo>
                    <a:lnTo>
                      <a:pt x="104" y="1032"/>
                    </a:lnTo>
                    <a:cubicBezTo>
                      <a:pt x="47" y="1032"/>
                      <a:pt x="0" y="986"/>
                      <a:pt x="0" y="929"/>
                    </a:cubicBezTo>
                    <a:lnTo>
                      <a:pt x="0" y="104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9" name="Rectangle 133"/>
              <p:cNvSpPr>
                <a:spLocks noChangeArrowheads="1"/>
              </p:cNvSpPr>
              <p:nvPr/>
            </p:nvSpPr>
            <p:spPr bwMode="auto">
              <a:xfrm>
                <a:off x="1614" y="4813"/>
                <a:ext cx="43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1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0" name="Freeform 134"/>
              <p:cNvSpPr>
                <a:spLocks/>
              </p:cNvSpPr>
              <p:nvPr/>
            </p:nvSpPr>
            <p:spPr bwMode="auto">
              <a:xfrm>
                <a:off x="1548" y="4682"/>
                <a:ext cx="153" cy="93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1" name="Freeform 135"/>
              <p:cNvSpPr>
                <a:spLocks/>
              </p:cNvSpPr>
              <p:nvPr/>
            </p:nvSpPr>
            <p:spPr bwMode="auto">
              <a:xfrm>
                <a:off x="1548" y="4682"/>
                <a:ext cx="153" cy="93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2" name="Rectangle 136"/>
              <p:cNvSpPr>
                <a:spLocks noChangeArrowheads="1"/>
              </p:cNvSpPr>
              <p:nvPr/>
            </p:nvSpPr>
            <p:spPr bwMode="auto">
              <a:xfrm>
                <a:off x="1603" y="4696"/>
                <a:ext cx="66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14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3" name="Freeform 137"/>
              <p:cNvSpPr>
                <a:spLocks/>
              </p:cNvSpPr>
              <p:nvPr/>
            </p:nvSpPr>
            <p:spPr bwMode="auto">
              <a:xfrm>
                <a:off x="1548" y="4575"/>
                <a:ext cx="153" cy="94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solidFill>
                <a:srgbClr val="00B38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4" name="Freeform 138"/>
              <p:cNvSpPr>
                <a:spLocks/>
              </p:cNvSpPr>
              <p:nvPr/>
            </p:nvSpPr>
            <p:spPr bwMode="auto">
              <a:xfrm>
                <a:off x="1548" y="4575"/>
                <a:ext cx="153" cy="94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5" name="Rectangle 139"/>
              <p:cNvSpPr>
                <a:spLocks noChangeArrowheads="1"/>
              </p:cNvSpPr>
              <p:nvPr/>
            </p:nvSpPr>
            <p:spPr bwMode="auto">
              <a:xfrm>
                <a:off x="1587" y="4537"/>
                <a:ext cx="102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1,59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6" name="Rectangle 140"/>
              <p:cNvSpPr>
                <a:spLocks noChangeArrowheads="1"/>
              </p:cNvSpPr>
              <p:nvPr/>
            </p:nvSpPr>
            <p:spPr bwMode="auto">
              <a:xfrm>
                <a:off x="1614" y="4591"/>
                <a:ext cx="43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2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7" name="Freeform 141"/>
              <p:cNvSpPr>
                <a:spLocks/>
              </p:cNvSpPr>
              <p:nvPr/>
            </p:nvSpPr>
            <p:spPr bwMode="auto">
              <a:xfrm>
                <a:off x="1548" y="5034"/>
                <a:ext cx="153" cy="94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solidFill>
                <a:srgbClr val="C3D69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8" name="Freeform 142"/>
              <p:cNvSpPr>
                <a:spLocks/>
              </p:cNvSpPr>
              <p:nvPr/>
            </p:nvSpPr>
            <p:spPr bwMode="auto">
              <a:xfrm>
                <a:off x="1548" y="5034"/>
                <a:ext cx="153" cy="94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9" name="Rectangle 143"/>
              <p:cNvSpPr>
                <a:spLocks noChangeArrowheads="1"/>
              </p:cNvSpPr>
              <p:nvPr/>
            </p:nvSpPr>
            <p:spPr bwMode="auto">
              <a:xfrm>
                <a:off x="1614" y="5054"/>
                <a:ext cx="43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2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0" name="Freeform 144"/>
              <p:cNvSpPr>
                <a:spLocks/>
              </p:cNvSpPr>
              <p:nvPr/>
            </p:nvSpPr>
            <p:spPr bwMode="auto">
              <a:xfrm>
                <a:off x="1548" y="5370"/>
                <a:ext cx="153" cy="94"/>
              </a:xfrm>
              <a:custGeom>
                <a:avLst/>
                <a:gdLst>
                  <a:gd name="T0" fmla="*/ 0 w 2368"/>
                  <a:gd name="T1" fmla="*/ 104 h 1032"/>
                  <a:gd name="T2" fmla="*/ 104 w 2368"/>
                  <a:gd name="T3" fmla="*/ 0 h 1032"/>
                  <a:gd name="T4" fmla="*/ 2265 w 2368"/>
                  <a:gd name="T5" fmla="*/ 0 h 1032"/>
                  <a:gd name="T6" fmla="*/ 2368 w 2368"/>
                  <a:gd name="T7" fmla="*/ 104 h 1032"/>
                  <a:gd name="T8" fmla="*/ 2368 w 2368"/>
                  <a:gd name="T9" fmla="*/ 929 h 1032"/>
                  <a:gd name="T10" fmla="*/ 2265 w 2368"/>
                  <a:gd name="T11" fmla="*/ 1032 h 1032"/>
                  <a:gd name="T12" fmla="*/ 104 w 2368"/>
                  <a:gd name="T13" fmla="*/ 1032 h 1032"/>
                  <a:gd name="T14" fmla="*/ 0 w 2368"/>
                  <a:gd name="T15" fmla="*/ 929 h 1032"/>
                  <a:gd name="T16" fmla="*/ 0 w 2368"/>
                  <a:gd name="T17" fmla="*/ 104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32">
                    <a:moveTo>
                      <a:pt x="0" y="104"/>
                    </a:moveTo>
                    <a:cubicBezTo>
                      <a:pt x="0" y="47"/>
                      <a:pt x="47" y="0"/>
                      <a:pt x="104" y="0"/>
                    </a:cubicBezTo>
                    <a:lnTo>
                      <a:pt x="2265" y="0"/>
                    </a:lnTo>
                    <a:cubicBezTo>
                      <a:pt x="2322" y="0"/>
                      <a:pt x="2368" y="47"/>
                      <a:pt x="2368" y="104"/>
                    </a:cubicBezTo>
                    <a:lnTo>
                      <a:pt x="2368" y="929"/>
                    </a:lnTo>
                    <a:cubicBezTo>
                      <a:pt x="2368" y="986"/>
                      <a:pt x="2322" y="1032"/>
                      <a:pt x="2265" y="1032"/>
                    </a:cubicBezTo>
                    <a:lnTo>
                      <a:pt x="104" y="1032"/>
                    </a:lnTo>
                    <a:cubicBezTo>
                      <a:pt x="47" y="1032"/>
                      <a:pt x="0" y="986"/>
                      <a:pt x="0" y="929"/>
                    </a:cubicBezTo>
                    <a:lnTo>
                      <a:pt x="0" y="104"/>
                    </a:lnTo>
                    <a:close/>
                  </a:path>
                </a:pathLst>
              </a:custGeom>
              <a:solidFill>
                <a:srgbClr val="C3D69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1" name="Freeform 145"/>
              <p:cNvSpPr>
                <a:spLocks/>
              </p:cNvSpPr>
              <p:nvPr/>
            </p:nvSpPr>
            <p:spPr bwMode="auto">
              <a:xfrm>
                <a:off x="1548" y="5370"/>
                <a:ext cx="153" cy="94"/>
              </a:xfrm>
              <a:custGeom>
                <a:avLst/>
                <a:gdLst>
                  <a:gd name="T0" fmla="*/ 0 w 2368"/>
                  <a:gd name="T1" fmla="*/ 104 h 1032"/>
                  <a:gd name="T2" fmla="*/ 104 w 2368"/>
                  <a:gd name="T3" fmla="*/ 0 h 1032"/>
                  <a:gd name="T4" fmla="*/ 2265 w 2368"/>
                  <a:gd name="T5" fmla="*/ 0 h 1032"/>
                  <a:gd name="T6" fmla="*/ 2368 w 2368"/>
                  <a:gd name="T7" fmla="*/ 104 h 1032"/>
                  <a:gd name="T8" fmla="*/ 2368 w 2368"/>
                  <a:gd name="T9" fmla="*/ 929 h 1032"/>
                  <a:gd name="T10" fmla="*/ 2265 w 2368"/>
                  <a:gd name="T11" fmla="*/ 1032 h 1032"/>
                  <a:gd name="T12" fmla="*/ 104 w 2368"/>
                  <a:gd name="T13" fmla="*/ 1032 h 1032"/>
                  <a:gd name="T14" fmla="*/ 0 w 2368"/>
                  <a:gd name="T15" fmla="*/ 929 h 1032"/>
                  <a:gd name="T16" fmla="*/ 0 w 2368"/>
                  <a:gd name="T17" fmla="*/ 104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32">
                    <a:moveTo>
                      <a:pt x="0" y="104"/>
                    </a:moveTo>
                    <a:cubicBezTo>
                      <a:pt x="0" y="47"/>
                      <a:pt x="47" y="0"/>
                      <a:pt x="104" y="0"/>
                    </a:cubicBezTo>
                    <a:lnTo>
                      <a:pt x="2265" y="0"/>
                    </a:lnTo>
                    <a:cubicBezTo>
                      <a:pt x="2322" y="0"/>
                      <a:pt x="2368" y="47"/>
                      <a:pt x="2368" y="104"/>
                    </a:cubicBezTo>
                    <a:lnTo>
                      <a:pt x="2368" y="929"/>
                    </a:lnTo>
                    <a:cubicBezTo>
                      <a:pt x="2368" y="986"/>
                      <a:pt x="2322" y="1032"/>
                      <a:pt x="2265" y="1032"/>
                    </a:cubicBezTo>
                    <a:lnTo>
                      <a:pt x="104" y="1032"/>
                    </a:lnTo>
                    <a:cubicBezTo>
                      <a:pt x="47" y="1032"/>
                      <a:pt x="0" y="986"/>
                      <a:pt x="0" y="929"/>
                    </a:cubicBezTo>
                    <a:lnTo>
                      <a:pt x="0" y="104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2" name="Rectangle 146"/>
              <p:cNvSpPr>
                <a:spLocks noChangeArrowheads="1"/>
              </p:cNvSpPr>
              <p:nvPr/>
            </p:nvSpPr>
            <p:spPr bwMode="auto">
              <a:xfrm>
                <a:off x="1614" y="5390"/>
                <a:ext cx="43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9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3" name="Freeform 147"/>
              <p:cNvSpPr>
                <a:spLocks/>
              </p:cNvSpPr>
              <p:nvPr/>
            </p:nvSpPr>
            <p:spPr bwMode="auto">
              <a:xfrm>
                <a:off x="1548" y="4373"/>
                <a:ext cx="153" cy="93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solidFill>
                <a:srgbClr val="00B38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4" name="Freeform 148"/>
              <p:cNvSpPr>
                <a:spLocks/>
              </p:cNvSpPr>
              <p:nvPr/>
            </p:nvSpPr>
            <p:spPr bwMode="auto">
              <a:xfrm>
                <a:off x="1548" y="4373"/>
                <a:ext cx="153" cy="93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5" name="Rectangle 149"/>
              <p:cNvSpPr>
                <a:spLocks noChangeArrowheads="1"/>
              </p:cNvSpPr>
              <p:nvPr/>
            </p:nvSpPr>
            <p:spPr bwMode="auto">
              <a:xfrm>
                <a:off x="1603" y="4387"/>
                <a:ext cx="66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57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6" name="Freeform 150"/>
              <p:cNvSpPr>
                <a:spLocks/>
              </p:cNvSpPr>
              <p:nvPr/>
            </p:nvSpPr>
            <p:spPr bwMode="auto">
              <a:xfrm>
                <a:off x="1548" y="4065"/>
                <a:ext cx="153" cy="93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7" name="Freeform 151"/>
              <p:cNvSpPr>
                <a:spLocks/>
              </p:cNvSpPr>
              <p:nvPr/>
            </p:nvSpPr>
            <p:spPr bwMode="auto">
              <a:xfrm>
                <a:off x="1548" y="4065"/>
                <a:ext cx="153" cy="93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8" name="Rectangle 152"/>
              <p:cNvSpPr>
                <a:spLocks noChangeArrowheads="1"/>
              </p:cNvSpPr>
              <p:nvPr/>
            </p:nvSpPr>
            <p:spPr bwMode="auto">
              <a:xfrm>
                <a:off x="1587" y="4028"/>
                <a:ext cx="102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1,37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9" name="Rectangle 153"/>
              <p:cNvSpPr>
                <a:spLocks noChangeArrowheads="1"/>
              </p:cNvSpPr>
              <p:nvPr/>
            </p:nvSpPr>
            <p:spPr bwMode="auto">
              <a:xfrm>
                <a:off x="1614" y="4080"/>
                <a:ext cx="37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8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0" name="Freeform 154"/>
              <p:cNvSpPr>
                <a:spLocks/>
              </p:cNvSpPr>
              <p:nvPr/>
            </p:nvSpPr>
            <p:spPr bwMode="auto">
              <a:xfrm>
                <a:off x="1548" y="3958"/>
                <a:ext cx="153" cy="94"/>
              </a:xfrm>
              <a:custGeom>
                <a:avLst/>
                <a:gdLst>
                  <a:gd name="T0" fmla="*/ 0 w 2368"/>
                  <a:gd name="T1" fmla="*/ 104 h 1032"/>
                  <a:gd name="T2" fmla="*/ 104 w 2368"/>
                  <a:gd name="T3" fmla="*/ 0 h 1032"/>
                  <a:gd name="T4" fmla="*/ 2265 w 2368"/>
                  <a:gd name="T5" fmla="*/ 0 h 1032"/>
                  <a:gd name="T6" fmla="*/ 2368 w 2368"/>
                  <a:gd name="T7" fmla="*/ 104 h 1032"/>
                  <a:gd name="T8" fmla="*/ 2368 w 2368"/>
                  <a:gd name="T9" fmla="*/ 929 h 1032"/>
                  <a:gd name="T10" fmla="*/ 2265 w 2368"/>
                  <a:gd name="T11" fmla="*/ 1032 h 1032"/>
                  <a:gd name="T12" fmla="*/ 104 w 2368"/>
                  <a:gd name="T13" fmla="*/ 1032 h 1032"/>
                  <a:gd name="T14" fmla="*/ 0 w 2368"/>
                  <a:gd name="T15" fmla="*/ 929 h 1032"/>
                  <a:gd name="T16" fmla="*/ 0 w 2368"/>
                  <a:gd name="T17" fmla="*/ 104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32">
                    <a:moveTo>
                      <a:pt x="0" y="104"/>
                    </a:moveTo>
                    <a:cubicBezTo>
                      <a:pt x="0" y="47"/>
                      <a:pt x="47" y="0"/>
                      <a:pt x="104" y="0"/>
                    </a:cubicBezTo>
                    <a:lnTo>
                      <a:pt x="2265" y="0"/>
                    </a:lnTo>
                    <a:cubicBezTo>
                      <a:pt x="2322" y="0"/>
                      <a:pt x="2368" y="47"/>
                      <a:pt x="2368" y="104"/>
                    </a:cubicBezTo>
                    <a:lnTo>
                      <a:pt x="2368" y="929"/>
                    </a:lnTo>
                    <a:cubicBezTo>
                      <a:pt x="2368" y="986"/>
                      <a:pt x="2322" y="1032"/>
                      <a:pt x="2265" y="1032"/>
                    </a:cubicBezTo>
                    <a:lnTo>
                      <a:pt x="104" y="1032"/>
                    </a:lnTo>
                    <a:cubicBezTo>
                      <a:pt x="47" y="1032"/>
                      <a:pt x="0" y="986"/>
                      <a:pt x="0" y="929"/>
                    </a:cubicBezTo>
                    <a:lnTo>
                      <a:pt x="0" y="104"/>
                    </a:lnTo>
                    <a:close/>
                  </a:path>
                </a:pathLst>
              </a:custGeom>
              <a:solidFill>
                <a:srgbClr val="00B38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1" name="Freeform 155"/>
              <p:cNvSpPr>
                <a:spLocks/>
              </p:cNvSpPr>
              <p:nvPr/>
            </p:nvSpPr>
            <p:spPr bwMode="auto">
              <a:xfrm>
                <a:off x="1548" y="3958"/>
                <a:ext cx="153" cy="94"/>
              </a:xfrm>
              <a:custGeom>
                <a:avLst/>
                <a:gdLst>
                  <a:gd name="T0" fmla="*/ 0 w 2368"/>
                  <a:gd name="T1" fmla="*/ 104 h 1032"/>
                  <a:gd name="T2" fmla="*/ 104 w 2368"/>
                  <a:gd name="T3" fmla="*/ 0 h 1032"/>
                  <a:gd name="T4" fmla="*/ 2265 w 2368"/>
                  <a:gd name="T5" fmla="*/ 0 h 1032"/>
                  <a:gd name="T6" fmla="*/ 2368 w 2368"/>
                  <a:gd name="T7" fmla="*/ 104 h 1032"/>
                  <a:gd name="T8" fmla="*/ 2368 w 2368"/>
                  <a:gd name="T9" fmla="*/ 929 h 1032"/>
                  <a:gd name="T10" fmla="*/ 2265 w 2368"/>
                  <a:gd name="T11" fmla="*/ 1032 h 1032"/>
                  <a:gd name="T12" fmla="*/ 104 w 2368"/>
                  <a:gd name="T13" fmla="*/ 1032 h 1032"/>
                  <a:gd name="T14" fmla="*/ 0 w 2368"/>
                  <a:gd name="T15" fmla="*/ 929 h 1032"/>
                  <a:gd name="T16" fmla="*/ 0 w 2368"/>
                  <a:gd name="T17" fmla="*/ 104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32">
                    <a:moveTo>
                      <a:pt x="0" y="104"/>
                    </a:moveTo>
                    <a:cubicBezTo>
                      <a:pt x="0" y="47"/>
                      <a:pt x="47" y="0"/>
                      <a:pt x="104" y="0"/>
                    </a:cubicBezTo>
                    <a:lnTo>
                      <a:pt x="2265" y="0"/>
                    </a:lnTo>
                    <a:cubicBezTo>
                      <a:pt x="2322" y="0"/>
                      <a:pt x="2368" y="47"/>
                      <a:pt x="2368" y="104"/>
                    </a:cubicBezTo>
                    <a:lnTo>
                      <a:pt x="2368" y="929"/>
                    </a:lnTo>
                    <a:cubicBezTo>
                      <a:pt x="2368" y="986"/>
                      <a:pt x="2322" y="1032"/>
                      <a:pt x="2265" y="1032"/>
                    </a:cubicBezTo>
                    <a:lnTo>
                      <a:pt x="104" y="1032"/>
                    </a:lnTo>
                    <a:cubicBezTo>
                      <a:pt x="47" y="1032"/>
                      <a:pt x="0" y="986"/>
                      <a:pt x="0" y="929"/>
                    </a:cubicBezTo>
                    <a:lnTo>
                      <a:pt x="0" y="104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2" name="Rectangle 156"/>
              <p:cNvSpPr>
                <a:spLocks noChangeArrowheads="1"/>
              </p:cNvSpPr>
              <p:nvPr/>
            </p:nvSpPr>
            <p:spPr bwMode="auto">
              <a:xfrm>
                <a:off x="1593" y="3974"/>
                <a:ext cx="89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122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3" name="Freeform 157"/>
              <p:cNvSpPr>
                <a:spLocks/>
              </p:cNvSpPr>
              <p:nvPr/>
            </p:nvSpPr>
            <p:spPr bwMode="auto">
              <a:xfrm>
                <a:off x="1759" y="3916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B38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4" name="Freeform 158"/>
              <p:cNvSpPr>
                <a:spLocks/>
              </p:cNvSpPr>
              <p:nvPr/>
            </p:nvSpPr>
            <p:spPr bwMode="auto">
              <a:xfrm>
                <a:off x="1759" y="3916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5" name="Freeform 159"/>
              <p:cNvSpPr>
                <a:spLocks/>
              </p:cNvSpPr>
              <p:nvPr/>
            </p:nvSpPr>
            <p:spPr bwMode="auto">
              <a:xfrm>
                <a:off x="1748" y="3932"/>
                <a:ext cx="376" cy="263"/>
              </a:xfrm>
              <a:custGeom>
                <a:avLst/>
                <a:gdLst>
                  <a:gd name="T0" fmla="*/ 0 w 5808"/>
                  <a:gd name="T1" fmla="*/ 288 h 2880"/>
                  <a:gd name="T2" fmla="*/ 288 w 5808"/>
                  <a:gd name="T3" fmla="*/ 0 h 2880"/>
                  <a:gd name="T4" fmla="*/ 5521 w 5808"/>
                  <a:gd name="T5" fmla="*/ 0 h 2880"/>
                  <a:gd name="T6" fmla="*/ 5808 w 5808"/>
                  <a:gd name="T7" fmla="*/ 288 h 2880"/>
                  <a:gd name="T8" fmla="*/ 5808 w 5808"/>
                  <a:gd name="T9" fmla="*/ 2593 h 2880"/>
                  <a:gd name="T10" fmla="*/ 5521 w 5808"/>
                  <a:gd name="T11" fmla="*/ 2880 h 2880"/>
                  <a:gd name="T12" fmla="*/ 288 w 5808"/>
                  <a:gd name="T13" fmla="*/ 2880 h 2880"/>
                  <a:gd name="T14" fmla="*/ 0 w 5808"/>
                  <a:gd name="T15" fmla="*/ 2593 h 2880"/>
                  <a:gd name="T16" fmla="*/ 0 w 5808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8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1" y="0"/>
                    </a:lnTo>
                    <a:cubicBezTo>
                      <a:pt x="5680" y="0"/>
                      <a:pt x="5808" y="129"/>
                      <a:pt x="5808" y="288"/>
                    </a:cubicBezTo>
                    <a:lnTo>
                      <a:pt x="5808" y="2593"/>
                    </a:lnTo>
                    <a:cubicBezTo>
                      <a:pt x="5808" y="2752"/>
                      <a:pt x="5680" y="2880"/>
                      <a:pt x="5521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6" name="Freeform 160"/>
              <p:cNvSpPr>
                <a:spLocks/>
              </p:cNvSpPr>
              <p:nvPr/>
            </p:nvSpPr>
            <p:spPr bwMode="auto">
              <a:xfrm>
                <a:off x="1748" y="3932"/>
                <a:ext cx="376" cy="263"/>
              </a:xfrm>
              <a:custGeom>
                <a:avLst/>
                <a:gdLst>
                  <a:gd name="T0" fmla="*/ 0 w 5808"/>
                  <a:gd name="T1" fmla="*/ 288 h 2880"/>
                  <a:gd name="T2" fmla="*/ 288 w 5808"/>
                  <a:gd name="T3" fmla="*/ 0 h 2880"/>
                  <a:gd name="T4" fmla="*/ 5521 w 5808"/>
                  <a:gd name="T5" fmla="*/ 0 h 2880"/>
                  <a:gd name="T6" fmla="*/ 5808 w 5808"/>
                  <a:gd name="T7" fmla="*/ 288 h 2880"/>
                  <a:gd name="T8" fmla="*/ 5808 w 5808"/>
                  <a:gd name="T9" fmla="*/ 2593 h 2880"/>
                  <a:gd name="T10" fmla="*/ 5521 w 5808"/>
                  <a:gd name="T11" fmla="*/ 2880 h 2880"/>
                  <a:gd name="T12" fmla="*/ 288 w 5808"/>
                  <a:gd name="T13" fmla="*/ 2880 h 2880"/>
                  <a:gd name="T14" fmla="*/ 0 w 5808"/>
                  <a:gd name="T15" fmla="*/ 2593 h 2880"/>
                  <a:gd name="T16" fmla="*/ 0 w 5808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8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1" y="0"/>
                    </a:lnTo>
                    <a:cubicBezTo>
                      <a:pt x="5680" y="0"/>
                      <a:pt x="5808" y="129"/>
                      <a:pt x="5808" y="288"/>
                    </a:cubicBezTo>
                    <a:lnTo>
                      <a:pt x="5808" y="2593"/>
                    </a:lnTo>
                    <a:cubicBezTo>
                      <a:pt x="5808" y="2752"/>
                      <a:pt x="5680" y="2880"/>
                      <a:pt x="5521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7" name="Freeform 161"/>
              <p:cNvSpPr>
                <a:spLocks/>
              </p:cNvSpPr>
              <p:nvPr/>
            </p:nvSpPr>
            <p:spPr bwMode="auto">
              <a:xfrm>
                <a:off x="1733" y="3956"/>
                <a:ext cx="377" cy="263"/>
              </a:xfrm>
              <a:custGeom>
                <a:avLst/>
                <a:gdLst>
                  <a:gd name="T0" fmla="*/ 0 w 5816"/>
                  <a:gd name="T1" fmla="*/ 289 h 2888"/>
                  <a:gd name="T2" fmla="*/ 289 w 5816"/>
                  <a:gd name="T3" fmla="*/ 0 h 2888"/>
                  <a:gd name="T4" fmla="*/ 5528 w 5816"/>
                  <a:gd name="T5" fmla="*/ 0 h 2888"/>
                  <a:gd name="T6" fmla="*/ 5816 w 5816"/>
                  <a:gd name="T7" fmla="*/ 289 h 2888"/>
                  <a:gd name="T8" fmla="*/ 5816 w 5816"/>
                  <a:gd name="T9" fmla="*/ 2600 h 2888"/>
                  <a:gd name="T10" fmla="*/ 5528 w 5816"/>
                  <a:gd name="T11" fmla="*/ 2888 h 2888"/>
                  <a:gd name="T12" fmla="*/ 289 w 5816"/>
                  <a:gd name="T13" fmla="*/ 2888 h 2888"/>
                  <a:gd name="T14" fmla="*/ 0 w 5816"/>
                  <a:gd name="T15" fmla="*/ 2600 h 2888"/>
                  <a:gd name="T16" fmla="*/ 0 w 5816"/>
                  <a:gd name="T17" fmla="*/ 289 h 2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8">
                    <a:moveTo>
                      <a:pt x="0" y="289"/>
                    </a:moveTo>
                    <a:cubicBezTo>
                      <a:pt x="0" y="130"/>
                      <a:pt x="130" y="0"/>
                      <a:pt x="289" y="0"/>
                    </a:cubicBezTo>
                    <a:lnTo>
                      <a:pt x="5528" y="0"/>
                    </a:lnTo>
                    <a:cubicBezTo>
                      <a:pt x="5687" y="0"/>
                      <a:pt x="5816" y="130"/>
                      <a:pt x="5816" y="289"/>
                    </a:cubicBezTo>
                    <a:lnTo>
                      <a:pt x="5816" y="2600"/>
                    </a:lnTo>
                    <a:cubicBezTo>
                      <a:pt x="5816" y="2759"/>
                      <a:pt x="5687" y="2888"/>
                      <a:pt x="5528" y="2888"/>
                    </a:cubicBezTo>
                    <a:lnTo>
                      <a:pt x="289" y="2888"/>
                    </a:lnTo>
                    <a:cubicBezTo>
                      <a:pt x="130" y="2888"/>
                      <a:pt x="0" y="2759"/>
                      <a:pt x="0" y="2600"/>
                    </a:cubicBezTo>
                    <a:lnTo>
                      <a:pt x="0" y="289"/>
                    </a:lnTo>
                    <a:close/>
                  </a:path>
                </a:pathLst>
              </a:custGeom>
              <a:solidFill>
                <a:srgbClr val="C3D69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8" name="Freeform 162"/>
              <p:cNvSpPr>
                <a:spLocks/>
              </p:cNvSpPr>
              <p:nvPr/>
            </p:nvSpPr>
            <p:spPr bwMode="auto">
              <a:xfrm>
                <a:off x="1733" y="3956"/>
                <a:ext cx="377" cy="263"/>
              </a:xfrm>
              <a:custGeom>
                <a:avLst/>
                <a:gdLst>
                  <a:gd name="T0" fmla="*/ 0 w 5816"/>
                  <a:gd name="T1" fmla="*/ 289 h 2888"/>
                  <a:gd name="T2" fmla="*/ 289 w 5816"/>
                  <a:gd name="T3" fmla="*/ 0 h 2888"/>
                  <a:gd name="T4" fmla="*/ 5528 w 5816"/>
                  <a:gd name="T5" fmla="*/ 0 h 2888"/>
                  <a:gd name="T6" fmla="*/ 5816 w 5816"/>
                  <a:gd name="T7" fmla="*/ 289 h 2888"/>
                  <a:gd name="T8" fmla="*/ 5816 w 5816"/>
                  <a:gd name="T9" fmla="*/ 2600 h 2888"/>
                  <a:gd name="T10" fmla="*/ 5528 w 5816"/>
                  <a:gd name="T11" fmla="*/ 2888 h 2888"/>
                  <a:gd name="T12" fmla="*/ 289 w 5816"/>
                  <a:gd name="T13" fmla="*/ 2888 h 2888"/>
                  <a:gd name="T14" fmla="*/ 0 w 5816"/>
                  <a:gd name="T15" fmla="*/ 2600 h 2888"/>
                  <a:gd name="T16" fmla="*/ 0 w 5816"/>
                  <a:gd name="T17" fmla="*/ 289 h 2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8">
                    <a:moveTo>
                      <a:pt x="0" y="289"/>
                    </a:moveTo>
                    <a:cubicBezTo>
                      <a:pt x="0" y="130"/>
                      <a:pt x="130" y="0"/>
                      <a:pt x="289" y="0"/>
                    </a:cubicBezTo>
                    <a:lnTo>
                      <a:pt x="5528" y="0"/>
                    </a:lnTo>
                    <a:cubicBezTo>
                      <a:pt x="5687" y="0"/>
                      <a:pt x="5816" y="130"/>
                      <a:pt x="5816" y="289"/>
                    </a:cubicBezTo>
                    <a:lnTo>
                      <a:pt x="5816" y="2600"/>
                    </a:lnTo>
                    <a:cubicBezTo>
                      <a:pt x="5816" y="2759"/>
                      <a:pt x="5687" y="2888"/>
                      <a:pt x="5528" y="2888"/>
                    </a:cubicBezTo>
                    <a:lnTo>
                      <a:pt x="289" y="2888"/>
                    </a:lnTo>
                    <a:cubicBezTo>
                      <a:pt x="130" y="2888"/>
                      <a:pt x="0" y="2759"/>
                      <a:pt x="0" y="2600"/>
                    </a:cubicBezTo>
                    <a:lnTo>
                      <a:pt x="0" y="289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9" name="Rectangle 163"/>
              <p:cNvSpPr>
                <a:spLocks noChangeArrowheads="1"/>
              </p:cNvSpPr>
              <p:nvPr/>
            </p:nvSpPr>
            <p:spPr bwMode="auto">
              <a:xfrm>
                <a:off x="1809" y="3971"/>
                <a:ext cx="272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Argument 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0" name="Rectangle 164"/>
              <p:cNvSpPr>
                <a:spLocks noChangeArrowheads="1"/>
              </p:cNvSpPr>
              <p:nvPr/>
            </p:nvSpPr>
            <p:spPr bwMode="auto">
              <a:xfrm>
                <a:off x="1870" y="4044"/>
                <a:ext cx="159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Type 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1" name="Rectangle 165"/>
              <p:cNvSpPr>
                <a:spLocks noChangeArrowheads="1"/>
              </p:cNvSpPr>
              <p:nvPr/>
            </p:nvSpPr>
            <p:spPr bwMode="auto">
              <a:xfrm>
                <a:off x="1813" y="4117"/>
                <a:ext cx="254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Mismatch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2" name="Freeform 166"/>
              <p:cNvSpPr>
                <a:spLocks/>
              </p:cNvSpPr>
              <p:nvPr/>
            </p:nvSpPr>
            <p:spPr bwMode="auto">
              <a:xfrm>
                <a:off x="1733" y="4287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B38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3" name="Freeform 167"/>
              <p:cNvSpPr>
                <a:spLocks/>
              </p:cNvSpPr>
              <p:nvPr/>
            </p:nvSpPr>
            <p:spPr bwMode="auto">
              <a:xfrm>
                <a:off x="1733" y="4287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4" name="Rectangle 168"/>
              <p:cNvSpPr>
                <a:spLocks noChangeArrowheads="1"/>
              </p:cNvSpPr>
              <p:nvPr/>
            </p:nvSpPr>
            <p:spPr bwMode="auto">
              <a:xfrm>
                <a:off x="1825" y="4376"/>
                <a:ext cx="251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Function 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5" name="Rectangle 169"/>
              <p:cNvSpPr>
                <a:spLocks noChangeArrowheads="1"/>
              </p:cNvSpPr>
              <p:nvPr/>
            </p:nvSpPr>
            <p:spPr bwMode="auto">
              <a:xfrm>
                <a:off x="1835" y="4447"/>
                <a:ext cx="212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Defined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6" name="Freeform 170"/>
              <p:cNvSpPr>
                <a:spLocks/>
              </p:cNvSpPr>
              <p:nvPr/>
            </p:nvSpPr>
            <p:spPr bwMode="auto">
              <a:xfrm>
                <a:off x="1733" y="4624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B38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7" name="Freeform 171"/>
              <p:cNvSpPr>
                <a:spLocks/>
              </p:cNvSpPr>
              <p:nvPr/>
            </p:nvSpPr>
            <p:spPr bwMode="auto">
              <a:xfrm>
                <a:off x="1733" y="4624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8" name="Rectangle 172"/>
              <p:cNvSpPr>
                <a:spLocks noChangeArrowheads="1"/>
              </p:cNvSpPr>
              <p:nvPr/>
            </p:nvSpPr>
            <p:spPr bwMode="auto">
              <a:xfrm>
                <a:off x="1856" y="4712"/>
                <a:ext cx="193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Space 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9" name="Rectangle 173"/>
              <p:cNvSpPr>
                <a:spLocks noChangeArrowheads="1"/>
              </p:cNvSpPr>
              <p:nvPr/>
            </p:nvSpPr>
            <p:spPr bwMode="auto">
              <a:xfrm>
                <a:off x="1810" y="4785"/>
                <a:ext cx="269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Separated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0" name="Freeform 174"/>
              <p:cNvSpPr>
                <a:spLocks/>
              </p:cNvSpPr>
              <p:nvPr/>
            </p:nvSpPr>
            <p:spPr bwMode="auto">
              <a:xfrm>
                <a:off x="1733" y="4954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1" name="Freeform 175"/>
              <p:cNvSpPr>
                <a:spLocks/>
              </p:cNvSpPr>
              <p:nvPr/>
            </p:nvSpPr>
            <p:spPr bwMode="auto">
              <a:xfrm>
                <a:off x="1733" y="4954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2" name="Rectangle 176"/>
              <p:cNvSpPr>
                <a:spLocks noChangeArrowheads="1"/>
              </p:cNvSpPr>
              <p:nvPr/>
            </p:nvSpPr>
            <p:spPr bwMode="auto">
              <a:xfrm>
                <a:off x="1863" y="5042"/>
                <a:ext cx="165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Array 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3" name="Rectangle 177"/>
              <p:cNvSpPr>
                <a:spLocks noChangeArrowheads="1"/>
              </p:cNvSpPr>
              <p:nvPr/>
            </p:nvSpPr>
            <p:spPr bwMode="auto">
              <a:xfrm>
                <a:off x="1789" y="5115"/>
                <a:ext cx="307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Initialization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4" name="Freeform 178"/>
              <p:cNvSpPr>
                <a:spLocks/>
              </p:cNvSpPr>
              <p:nvPr/>
            </p:nvSpPr>
            <p:spPr bwMode="auto">
              <a:xfrm>
                <a:off x="1733" y="5283"/>
                <a:ext cx="377" cy="264"/>
              </a:xfrm>
              <a:custGeom>
                <a:avLst/>
                <a:gdLst>
                  <a:gd name="T0" fmla="*/ 0 w 5816"/>
                  <a:gd name="T1" fmla="*/ 289 h 2888"/>
                  <a:gd name="T2" fmla="*/ 289 w 5816"/>
                  <a:gd name="T3" fmla="*/ 0 h 2888"/>
                  <a:gd name="T4" fmla="*/ 5528 w 5816"/>
                  <a:gd name="T5" fmla="*/ 0 h 2888"/>
                  <a:gd name="T6" fmla="*/ 5816 w 5816"/>
                  <a:gd name="T7" fmla="*/ 289 h 2888"/>
                  <a:gd name="T8" fmla="*/ 5816 w 5816"/>
                  <a:gd name="T9" fmla="*/ 2600 h 2888"/>
                  <a:gd name="T10" fmla="*/ 5528 w 5816"/>
                  <a:gd name="T11" fmla="*/ 2888 h 2888"/>
                  <a:gd name="T12" fmla="*/ 289 w 5816"/>
                  <a:gd name="T13" fmla="*/ 2888 h 2888"/>
                  <a:gd name="T14" fmla="*/ 0 w 5816"/>
                  <a:gd name="T15" fmla="*/ 2600 h 2888"/>
                  <a:gd name="T16" fmla="*/ 0 w 5816"/>
                  <a:gd name="T17" fmla="*/ 289 h 2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8">
                    <a:moveTo>
                      <a:pt x="0" y="289"/>
                    </a:moveTo>
                    <a:cubicBezTo>
                      <a:pt x="0" y="130"/>
                      <a:pt x="130" y="0"/>
                      <a:pt x="289" y="0"/>
                    </a:cubicBezTo>
                    <a:lnTo>
                      <a:pt x="5528" y="0"/>
                    </a:lnTo>
                    <a:cubicBezTo>
                      <a:pt x="5687" y="0"/>
                      <a:pt x="5816" y="130"/>
                      <a:pt x="5816" y="289"/>
                    </a:cubicBezTo>
                    <a:lnTo>
                      <a:pt x="5816" y="2600"/>
                    </a:lnTo>
                    <a:cubicBezTo>
                      <a:pt x="5816" y="2759"/>
                      <a:pt x="5687" y="2888"/>
                      <a:pt x="5528" y="2888"/>
                    </a:cubicBezTo>
                    <a:lnTo>
                      <a:pt x="289" y="2888"/>
                    </a:lnTo>
                    <a:cubicBezTo>
                      <a:pt x="130" y="2888"/>
                      <a:pt x="0" y="2759"/>
                      <a:pt x="0" y="2600"/>
                    </a:cubicBezTo>
                    <a:lnTo>
                      <a:pt x="0" y="289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5" name="Freeform 179"/>
              <p:cNvSpPr>
                <a:spLocks/>
              </p:cNvSpPr>
              <p:nvPr/>
            </p:nvSpPr>
            <p:spPr bwMode="auto">
              <a:xfrm>
                <a:off x="1733" y="5283"/>
                <a:ext cx="377" cy="264"/>
              </a:xfrm>
              <a:custGeom>
                <a:avLst/>
                <a:gdLst>
                  <a:gd name="T0" fmla="*/ 0 w 5816"/>
                  <a:gd name="T1" fmla="*/ 289 h 2888"/>
                  <a:gd name="T2" fmla="*/ 289 w 5816"/>
                  <a:gd name="T3" fmla="*/ 0 h 2888"/>
                  <a:gd name="T4" fmla="*/ 5528 w 5816"/>
                  <a:gd name="T5" fmla="*/ 0 h 2888"/>
                  <a:gd name="T6" fmla="*/ 5816 w 5816"/>
                  <a:gd name="T7" fmla="*/ 289 h 2888"/>
                  <a:gd name="T8" fmla="*/ 5816 w 5816"/>
                  <a:gd name="T9" fmla="*/ 2600 h 2888"/>
                  <a:gd name="T10" fmla="*/ 5528 w 5816"/>
                  <a:gd name="T11" fmla="*/ 2888 h 2888"/>
                  <a:gd name="T12" fmla="*/ 289 w 5816"/>
                  <a:gd name="T13" fmla="*/ 2888 h 2888"/>
                  <a:gd name="T14" fmla="*/ 0 w 5816"/>
                  <a:gd name="T15" fmla="*/ 2600 h 2888"/>
                  <a:gd name="T16" fmla="*/ 0 w 5816"/>
                  <a:gd name="T17" fmla="*/ 289 h 2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8">
                    <a:moveTo>
                      <a:pt x="0" y="289"/>
                    </a:moveTo>
                    <a:cubicBezTo>
                      <a:pt x="0" y="130"/>
                      <a:pt x="130" y="0"/>
                      <a:pt x="289" y="0"/>
                    </a:cubicBezTo>
                    <a:lnTo>
                      <a:pt x="5528" y="0"/>
                    </a:lnTo>
                    <a:cubicBezTo>
                      <a:pt x="5687" y="0"/>
                      <a:pt x="5816" y="130"/>
                      <a:pt x="5816" y="289"/>
                    </a:cubicBezTo>
                    <a:lnTo>
                      <a:pt x="5816" y="2600"/>
                    </a:lnTo>
                    <a:cubicBezTo>
                      <a:pt x="5816" y="2759"/>
                      <a:pt x="5687" y="2888"/>
                      <a:pt x="5528" y="2888"/>
                    </a:cubicBezTo>
                    <a:lnTo>
                      <a:pt x="289" y="2888"/>
                    </a:lnTo>
                    <a:cubicBezTo>
                      <a:pt x="130" y="2888"/>
                      <a:pt x="0" y="2759"/>
                      <a:pt x="0" y="2600"/>
                    </a:cubicBezTo>
                    <a:lnTo>
                      <a:pt x="0" y="289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6" name="Rectangle 180"/>
              <p:cNvSpPr>
                <a:spLocks noChangeArrowheads="1"/>
              </p:cNvSpPr>
              <p:nvPr/>
            </p:nvSpPr>
            <p:spPr bwMode="auto">
              <a:xfrm>
                <a:off x="1827" y="5371"/>
                <a:ext cx="165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Struct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7" name="Rectangle 181"/>
              <p:cNvSpPr>
                <a:spLocks noChangeArrowheads="1"/>
              </p:cNvSpPr>
              <p:nvPr/>
            </p:nvSpPr>
            <p:spPr bwMode="auto">
              <a:xfrm>
                <a:off x="1970" y="5371"/>
                <a:ext cx="91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or 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8" name="Rectangle 182"/>
              <p:cNvSpPr>
                <a:spLocks noChangeArrowheads="1"/>
              </p:cNvSpPr>
              <p:nvPr/>
            </p:nvSpPr>
            <p:spPr bwMode="auto">
              <a:xfrm>
                <a:off x="1855" y="5443"/>
                <a:ext cx="165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Union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9" name="Freeform 183"/>
              <p:cNvSpPr>
                <a:spLocks/>
              </p:cNvSpPr>
              <p:nvPr/>
            </p:nvSpPr>
            <p:spPr bwMode="auto">
              <a:xfrm>
                <a:off x="1733" y="3935"/>
                <a:ext cx="226" cy="107"/>
              </a:xfrm>
              <a:custGeom>
                <a:avLst/>
                <a:gdLst>
                  <a:gd name="T0" fmla="*/ 0 w 3496"/>
                  <a:gd name="T1" fmla="*/ 196 h 1176"/>
                  <a:gd name="T2" fmla="*/ 196 w 3496"/>
                  <a:gd name="T3" fmla="*/ 0 h 1176"/>
                  <a:gd name="T4" fmla="*/ 3300 w 3496"/>
                  <a:gd name="T5" fmla="*/ 0 h 1176"/>
                  <a:gd name="T6" fmla="*/ 3496 w 3496"/>
                  <a:gd name="T7" fmla="*/ 196 h 1176"/>
                  <a:gd name="T8" fmla="*/ 3496 w 3496"/>
                  <a:gd name="T9" fmla="*/ 980 h 1176"/>
                  <a:gd name="T10" fmla="*/ 3300 w 3496"/>
                  <a:gd name="T11" fmla="*/ 1176 h 1176"/>
                  <a:gd name="T12" fmla="*/ 196 w 3496"/>
                  <a:gd name="T13" fmla="*/ 1176 h 1176"/>
                  <a:gd name="T14" fmla="*/ 0 w 3496"/>
                  <a:gd name="T15" fmla="*/ 980 h 1176"/>
                  <a:gd name="T16" fmla="*/ 0 w 3496"/>
                  <a:gd name="T17" fmla="*/ 196 h 1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76">
                    <a:moveTo>
                      <a:pt x="0" y="196"/>
                    </a:moveTo>
                    <a:cubicBezTo>
                      <a:pt x="0" y="88"/>
                      <a:pt x="88" y="0"/>
                      <a:pt x="196" y="0"/>
                    </a:cubicBezTo>
                    <a:lnTo>
                      <a:pt x="3300" y="0"/>
                    </a:lnTo>
                    <a:cubicBezTo>
                      <a:pt x="3409" y="0"/>
                      <a:pt x="3496" y="88"/>
                      <a:pt x="3496" y="196"/>
                    </a:cubicBezTo>
                    <a:lnTo>
                      <a:pt x="3496" y="980"/>
                    </a:lnTo>
                    <a:cubicBezTo>
                      <a:pt x="3496" y="1089"/>
                      <a:pt x="3409" y="1176"/>
                      <a:pt x="3300" y="1176"/>
                    </a:cubicBezTo>
                    <a:lnTo>
                      <a:pt x="196" y="1176"/>
                    </a:lnTo>
                    <a:cubicBezTo>
                      <a:pt x="88" y="1176"/>
                      <a:pt x="0" y="1089"/>
                      <a:pt x="0" y="980"/>
                    </a:cubicBez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BFBFB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0" name="Freeform 184"/>
              <p:cNvSpPr>
                <a:spLocks/>
              </p:cNvSpPr>
              <p:nvPr/>
            </p:nvSpPr>
            <p:spPr bwMode="auto">
              <a:xfrm>
                <a:off x="1733" y="3935"/>
                <a:ext cx="226" cy="107"/>
              </a:xfrm>
              <a:custGeom>
                <a:avLst/>
                <a:gdLst>
                  <a:gd name="T0" fmla="*/ 0 w 3496"/>
                  <a:gd name="T1" fmla="*/ 196 h 1176"/>
                  <a:gd name="T2" fmla="*/ 196 w 3496"/>
                  <a:gd name="T3" fmla="*/ 0 h 1176"/>
                  <a:gd name="T4" fmla="*/ 3300 w 3496"/>
                  <a:gd name="T5" fmla="*/ 0 h 1176"/>
                  <a:gd name="T6" fmla="*/ 3496 w 3496"/>
                  <a:gd name="T7" fmla="*/ 196 h 1176"/>
                  <a:gd name="T8" fmla="*/ 3496 w 3496"/>
                  <a:gd name="T9" fmla="*/ 980 h 1176"/>
                  <a:gd name="T10" fmla="*/ 3300 w 3496"/>
                  <a:gd name="T11" fmla="*/ 1176 h 1176"/>
                  <a:gd name="T12" fmla="*/ 196 w 3496"/>
                  <a:gd name="T13" fmla="*/ 1176 h 1176"/>
                  <a:gd name="T14" fmla="*/ 0 w 3496"/>
                  <a:gd name="T15" fmla="*/ 980 h 1176"/>
                  <a:gd name="T16" fmla="*/ 0 w 3496"/>
                  <a:gd name="T17" fmla="*/ 196 h 1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76">
                    <a:moveTo>
                      <a:pt x="0" y="196"/>
                    </a:moveTo>
                    <a:cubicBezTo>
                      <a:pt x="0" y="88"/>
                      <a:pt x="88" y="0"/>
                      <a:pt x="196" y="0"/>
                    </a:cubicBezTo>
                    <a:lnTo>
                      <a:pt x="3300" y="0"/>
                    </a:lnTo>
                    <a:cubicBezTo>
                      <a:pt x="3409" y="0"/>
                      <a:pt x="3496" y="88"/>
                      <a:pt x="3496" y="196"/>
                    </a:cubicBezTo>
                    <a:lnTo>
                      <a:pt x="3496" y="980"/>
                    </a:lnTo>
                    <a:cubicBezTo>
                      <a:pt x="3496" y="1089"/>
                      <a:pt x="3409" y="1176"/>
                      <a:pt x="3300" y="1176"/>
                    </a:cubicBezTo>
                    <a:lnTo>
                      <a:pt x="196" y="1176"/>
                    </a:lnTo>
                    <a:cubicBezTo>
                      <a:pt x="88" y="1176"/>
                      <a:pt x="0" y="1089"/>
                      <a:pt x="0" y="980"/>
                    </a:cubicBezTo>
                    <a:lnTo>
                      <a:pt x="0" y="196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1" name="Rectangle 185"/>
              <p:cNvSpPr>
                <a:spLocks noChangeArrowheads="1"/>
              </p:cNvSpPr>
              <p:nvPr/>
            </p:nvSpPr>
            <p:spPr bwMode="auto">
              <a:xfrm>
                <a:off x="1734" y="3953"/>
                <a:ext cx="292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#2 (1,743)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2" name="Freeform 186"/>
              <p:cNvSpPr>
                <a:spLocks/>
              </p:cNvSpPr>
              <p:nvPr/>
            </p:nvSpPr>
            <p:spPr bwMode="auto">
              <a:xfrm>
                <a:off x="1733" y="4263"/>
                <a:ext cx="226" cy="108"/>
              </a:xfrm>
              <a:custGeom>
                <a:avLst/>
                <a:gdLst>
                  <a:gd name="T0" fmla="*/ 0 w 3496"/>
                  <a:gd name="T1" fmla="*/ 198 h 1184"/>
                  <a:gd name="T2" fmla="*/ 198 w 3496"/>
                  <a:gd name="T3" fmla="*/ 0 h 1184"/>
                  <a:gd name="T4" fmla="*/ 3299 w 3496"/>
                  <a:gd name="T5" fmla="*/ 0 h 1184"/>
                  <a:gd name="T6" fmla="*/ 3496 w 3496"/>
                  <a:gd name="T7" fmla="*/ 198 h 1184"/>
                  <a:gd name="T8" fmla="*/ 3496 w 3496"/>
                  <a:gd name="T9" fmla="*/ 987 h 1184"/>
                  <a:gd name="T10" fmla="*/ 3299 w 3496"/>
                  <a:gd name="T11" fmla="*/ 1184 h 1184"/>
                  <a:gd name="T12" fmla="*/ 198 w 3496"/>
                  <a:gd name="T13" fmla="*/ 1184 h 1184"/>
                  <a:gd name="T14" fmla="*/ 0 w 3496"/>
                  <a:gd name="T15" fmla="*/ 987 h 1184"/>
                  <a:gd name="T16" fmla="*/ 0 w 3496"/>
                  <a:gd name="T17" fmla="*/ 198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84">
                    <a:moveTo>
                      <a:pt x="0" y="198"/>
                    </a:moveTo>
                    <a:cubicBezTo>
                      <a:pt x="0" y="89"/>
                      <a:pt x="89" y="0"/>
                      <a:pt x="198" y="0"/>
                    </a:cubicBezTo>
                    <a:lnTo>
                      <a:pt x="3299" y="0"/>
                    </a:lnTo>
                    <a:cubicBezTo>
                      <a:pt x="3408" y="0"/>
                      <a:pt x="3496" y="89"/>
                      <a:pt x="3496" y="198"/>
                    </a:cubicBezTo>
                    <a:lnTo>
                      <a:pt x="3496" y="987"/>
                    </a:lnTo>
                    <a:cubicBezTo>
                      <a:pt x="3496" y="1096"/>
                      <a:pt x="3408" y="1184"/>
                      <a:pt x="3299" y="1184"/>
                    </a:cubicBezTo>
                    <a:lnTo>
                      <a:pt x="198" y="1184"/>
                    </a:lnTo>
                    <a:cubicBezTo>
                      <a:pt x="89" y="1184"/>
                      <a:pt x="0" y="1096"/>
                      <a:pt x="0" y="987"/>
                    </a:cubicBez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BFBFB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3" name="Freeform 187"/>
              <p:cNvSpPr>
                <a:spLocks/>
              </p:cNvSpPr>
              <p:nvPr/>
            </p:nvSpPr>
            <p:spPr bwMode="auto">
              <a:xfrm>
                <a:off x="1733" y="4263"/>
                <a:ext cx="226" cy="108"/>
              </a:xfrm>
              <a:custGeom>
                <a:avLst/>
                <a:gdLst>
                  <a:gd name="T0" fmla="*/ 0 w 3496"/>
                  <a:gd name="T1" fmla="*/ 198 h 1184"/>
                  <a:gd name="T2" fmla="*/ 198 w 3496"/>
                  <a:gd name="T3" fmla="*/ 0 h 1184"/>
                  <a:gd name="T4" fmla="*/ 3299 w 3496"/>
                  <a:gd name="T5" fmla="*/ 0 h 1184"/>
                  <a:gd name="T6" fmla="*/ 3496 w 3496"/>
                  <a:gd name="T7" fmla="*/ 198 h 1184"/>
                  <a:gd name="T8" fmla="*/ 3496 w 3496"/>
                  <a:gd name="T9" fmla="*/ 987 h 1184"/>
                  <a:gd name="T10" fmla="*/ 3299 w 3496"/>
                  <a:gd name="T11" fmla="*/ 1184 h 1184"/>
                  <a:gd name="T12" fmla="*/ 198 w 3496"/>
                  <a:gd name="T13" fmla="*/ 1184 h 1184"/>
                  <a:gd name="T14" fmla="*/ 0 w 3496"/>
                  <a:gd name="T15" fmla="*/ 987 h 1184"/>
                  <a:gd name="T16" fmla="*/ 0 w 3496"/>
                  <a:gd name="T17" fmla="*/ 198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84">
                    <a:moveTo>
                      <a:pt x="0" y="198"/>
                    </a:moveTo>
                    <a:cubicBezTo>
                      <a:pt x="0" y="89"/>
                      <a:pt x="89" y="0"/>
                      <a:pt x="198" y="0"/>
                    </a:cubicBezTo>
                    <a:lnTo>
                      <a:pt x="3299" y="0"/>
                    </a:lnTo>
                    <a:cubicBezTo>
                      <a:pt x="3408" y="0"/>
                      <a:pt x="3496" y="89"/>
                      <a:pt x="3496" y="198"/>
                    </a:cubicBezTo>
                    <a:lnTo>
                      <a:pt x="3496" y="987"/>
                    </a:lnTo>
                    <a:cubicBezTo>
                      <a:pt x="3496" y="1096"/>
                      <a:pt x="3408" y="1184"/>
                      <a:pt x="3299" y="1184"/>
                    </a:cubicBezTo>
                    <a:lnTo>
                      <a:pt x="198" y="1184"/>
                    </a:lnTo>
                    <a:cubicBezTo>
                      <a:pt x="89" y="1184"/>
                      <a:pt x="0" y="1096"/>
                      <a:pt x="0" y="987"/>
                    </a:cubicBezTo>
                    <a:lnTo>
                      <a:pt x="0" y="19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4" name="Rectangle 188"/>
              <p:cNvSpPr>
                <a:spLocks noChangeArrowheads="1"/>
              </p:cNvSpPr>
              <p:nvPr/>
            </p:nvSpPr>
            <p:spPr bwMode="auto">
              <a:xfrm>
                <a:off x="1782" y="4281"/>
                <a:ext cx="183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#7 (8)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5" name="Freeform 189"/>
              <p:cNvSpPr>
                <a:spLocks/>
              </p:cNvSpPr>
              <p:nvPr/>
            </p:nvSpPr>
            <p:spPr bwMode="auto">
              <a:xfrm>
                <a:off x="1733" y="4598"/>
                <a:ext cx="226" cy="109"/>
              </a:xfrm>
              <a:custGeom>
                <a:avLst/>
                <a:gdLst>
                  <a:gd name="T0" fmla="*/ 0 w 3496"/>
                  <a:gd name="T1" fmla="*/ 198 h 1184"/>
                  <a:gd name="T2" fmla="*/ 198 w 3496"/>
                  <a:gd name="T3" fmla="*/ 0 h 1184"/>
                  <a:gd name="T4" fmla="*/ 3299 w 3496"/>
                  <a:gd name="T5" fmla="*/ 0 h 1184"/>
                  <a:gd name="T6" fmla="*/ 3496 w 3496"/>
                  <a:gd name="T7" fmla="*/ 198 h 1184"/>
                  <a:gd name="T8" fmla="*/ 3496 w 3496"/>
                  <a:gd name="T9" fmla="*/ 987 h 1184"/>
                  <a:gd name="T10" fmla="*/ 3299 w 3496"/>
                  <a:gd name="T11" fmla="*/ 1184 h 1184"/>
                  <a:gd name="T12" fmla="*/ 198 w 3496"/>
                  <a:gd name="T13" fmla="*/ 1184 h 1184"/>
                  <a:gd name="T14" fmla="*/ 0 w 3496"/>
                  <a:gd name="T15" fmla="*/ 987 h 1184"/>
                  <a:gd name="T16" fmla="*/ 0 w 3496"/>
                  <a:gd name="T17" fmla="*/ 198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84">
                    <a:moveTo>
                      <a:pt x="0" y="198"/>
                    </a:moveTo>
                    <a:cubicBezTo>
                      <a:pt x="0" y="89"/>
                      <a:pt x="89" y="0"/>
                      <a:pt x="198" y="0"/>
                    </a:cubicBezTo>
                    <a:lnTo>
                      <a:pt x="3299" y="0"/>
                    </a:lnTo>
                    <a:cubicBezTo>
                      <a:pt x="3408" y="0"/>
                      <a:pt x="3496" y="89"/>
                      <a:pt x="3496" y="198"/>
                    </a:cubicBezTo>
                    <a:lnTo>
                      <a:pt x="3496" y="987"/>
                    </a:lnTo>
                    <a:cubicBezTo>
                      <a:pt x="3496" y="1096"/>
                      <a:pt x="3408" y="1184"/>
                      <a:pt x="3299" y="1184"/>
                    </a:cubicBezTo>
                    <a:lnTo>
                      <a:pt x="198" y="1184"/>
                    </a:lnTo>
                    <a:cubicBezTo>
                      <a:pt x="89" y="1184"/>
                      <a:pt x="0" y="1096"/>
                      <a:pt x="0" y="987"/>
                    </a:cubicBez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BFBFB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6" name="Freeform 190"/>
              <p:cNvSpPr>
                <a:spLocks/>
              </p:cNvSpPr>
              <p:nvPr/>
            </p:nvSpPr>
            <p:spPr bwMode="auto">
              <a:xfrm>
                <a:off x="1733" y="4598"/>
                <a:ext cx="226" cy="108"/>
              </a:xfrm>
              <a:custGeom>
                <a:avLst/>
                <a:gdLst>
                  <a:gd name="T0" fmla="*/ 0 w 3496"/>
                  <a:gd name="T1" fmla="*/ 198 h 1184"/>
                  <a:gd name="T2" fmla="*/ 198 w 3496"/>
                  <a:gd name="T3" fmla="*/ 0 h 1184"/>
                  <a:gd name="T4" fmla="*/ 3299 w 3496"/>
                  <a:gd name="T5" fmla="*/ 0 h 1184"/>
                  <a:gd name="T6" fmla="*/ 3496 w 3496"/>
                  <a:gd name="T7" fmla="*/ 198 h 1184"/>
                  <a:gd name="T8" fmla="*/ 3496 w 3496"/>
                  <a:gd name="T9" fmla="*/ 987 h 1184"/>
                  <a:gd name="T10" fmla="*/ 3299 w 3496"/>
                  <a:gd name="T11" fmla="*/ 1184 h 1184"/>
                  <a:gd name="T12" fmla="*/ 198 w 3496"/>
                  <a:gd name="T13" fmla="*/ 1184 h 1184"/>
                  <a:gd name="T14" fmla="*/ 0 w 3496"/>
                  <a:gd name="T15" fmla="*/ 987 h 1184"/>
                  <a:gd name="T16" fmla="*/ 0 w 3496"/>
                  <a:gd name="T17" fmla="*/ 198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84">
                    <a:moveTo>
                      <a:pt x="0" y="198"/>
                    </a:moveTo>
                    <a:cubicBezTo>
                      <a:pt x="0" y="89"/>
                      <a:pt x="89" y="0"/>
                      <a:pt x="198" y="0"/>
                    </a:cubicBezTo>
                    <a:lnTo>
                      <a:pt x="3299" y="0"/>
                    </a:lnTo>
                    <a:cubicBezTo>
                      <a:pt x="3408" y="0"/>
                      <a:pt x="3496" y="89"/>
                      <a:pt x="3496" y="198"/>
                    </a:cubicBezTo>
                    <a:lnTo>
                      <a:pt x="3496" y="987"/>
                    </a:lnTo>
                    <a:cubicBezTo>
                      <a:pt x="3496" y="1096"/>
                      <a:pt x="3408" y="1184"/>
                      <a:pt x="3299" y="1184"/>
                    </a:cubicBezTo>
                    <a:lnTo>
                      <a:pt x="198" y="1184"/>
                    </a:lnTo>
                    <a:cubicBezTo>
                      <a:pt x="89" y="1184"/>
                      <a:pt x="0" y="1096"/>
                      <a:pt x="0" y="987"/>
                    </a:cubicBezTo>
                    <a:lnTo>
                      <a:pt x="0" y="19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7" name="Rectangle 191"/>
              <p:cNvSpPr>
                <a:spLocks noChangeArrowheads="1"/>
              </p:cNvSpPr>
              <p:nvPr/>
            </p:nvSpPr>
            <p:spPr bwMode="auto">
              <a:xfrm>
                <a:off x="1768" y="4617"/>
                <a:ext cx="191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#12 (2)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8" name="Freeform 192"/>
              <p:cNvSpPr>
                <a:spLocks/>
              </p:cNvSpPr>
              <p:nvPr/>
            </p:nvSpPr>
            <p:spPr bwMode="auto">
              <a:xfrm>
                <a:off x="1733" y="4922"/>
                <a:ext cx="226" cy="108"/>
              </a:xfrm>
              <a:custGeom>
                <a:avLst/>
                <a:gdLst>
                  <a:gd name="T0" fmla="*/ 0 w 3496"/>
                  <a:gd name="T1" fmla="*/ 198 h 1184"/>
                  <a:gd name="T2" fmla="*/ 198 w 3496"/>
                  <a:gd name="T3" fmla="*/ 0 h 1184"/>
                  <a:gd name="T4" fmla="*/ 3299 w 3496"/>
                  <a:gd name="T5" fmla="*/ 0 h 1184"/>
                  <a:gd name="T6" fmla="*/ 3496 w 3496"/>
                  <a:gd name="T7" fmla="*/ 198 h 1184"/>
                  <a:gd name="T8" fmla="*/ 3496 w 3496"/>
                  <a:gd name="T9" fmla="*/ 987 h 1184"/>
                  <a:gd name="T10" fmla="*/ 3299 w 3496"/>
                  <a:gd name="T11" fmla="*/ 1184 h 1184"/>
                  <a:gd name="T12" fmla="*/ 198 w 3496"/>
                  <a:gd name="T13" fmla="*/ 1184 h 1184"/>
                  <a:gd name="T14" fmla="*/ 0 w 3496"/>
                  <a:gd name="T15" fmla="*/ 987 h 1184"/>
                  <a:gd name="T16" fmla="*/ 0 w 3496"/>
                  <a:gd name="T17" fmla="*/ 198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84">
                    <a:moveTo>
                      <a:pt x="0" y="198"/>
                    </a:moveTo>
                    <a:cubicBezTo>
                      <a:pt x="0" y="89"/>
                      <a:pt x="89" y="0"/>
                      <a:pt x="198" y="0"/>
                    </a:cubicBezTo>
                    <a:lnTo>
                      <a:pt x="3299" y="0"/>
                    </a:lnTo>
                    <a:cubicBezTo>
                      <a:pt x="3408" y="0"/>
                      <a:pt x="3496" y="89"/>
                      <a:pt x="3496" y="198"/>
                    </a:cubicBezTo>
                    <a:lnTo>
                      <a:pt x="3496" y="987"/>
                    </a:lnTo>
                    <a:cubicBezTo>
                      <a:pt x="3496" y="1096"/>
                      <a:pt x="3408" y="1184"/>
                      <a:pt x="3299" y="1184"/>
                    </a:cubicBezTo>
                    <a:lnTo>
                      <a:pt x="198" y="1184"/>
                    </a:lnTo>
                    <a:cubicBezTo>
                      <a:pt x="89" y="1184"/>
                      <a:pt x="0" y="1096"/>
                      <a:pt x="0" y="987"/>
                    </a:cubicBez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BFBFB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9" name="Freeform 193"/>
              <p:cNvSpPr>
                <a:spLocks/>
              </p:cNvSpPr>
              <p:nvPr/>
            </p:nvSpPr>
            <p:spPr bwMode="auto">
              <a:xfrm>
                <a:off x="1733" y="4922"/>
                <a:ext cx="226" cy="108"/>
              </a:xfrm>
              <a:custGeom>
                <a:avLst/>
                <a:gdLst>
                  <a:gd name="T0" fmla="*/ 0 w 3496"/>
                  <a:gd name="T1" fmla="*/ 198 h 1184"/>
                  <a:gd name="T2" fmla="*/ 198 w 3496"/>
                  <a:gd name="T3" fmla="*/ 0 h 1184"/>
                  <a:gd name="T4" fmla="*/ 3299 w 3496"/>
                  <a:gd name="T5" fmla="*/ 0 h 1184"/>
                  <a:gd name="T6" fmla="*/ 3496 w 3496"/>
                  <a:gd name="T7" fmla="*/ 198 h 1184"/>
                  <a:gd name="T8" fmla="*/ 3496 w 3496"/>
                  <a:gd name="T9" fmla="*/ 987 h 1184"/>
                  <a:gd name="T10" fmla="*/ 3299 w 3496"/>
                  <a:gd name="T11" fmla="*/ 1184 h 1184"/>
                  <a:gd name="T12" fmla="*/ 198 w 3496"/>
                  <a:gd name="T13" fmla="*/ 1184 h 1184"/>
                  <a:gd name="T14" fmla="*/ 0 w 3496"/>
                  <a:gd name="T15" fmla="*/ 987 h 1184"/>
                  <a:gd name="T16" fmla="*/ 0 w 3496"/>
                  <a:gd name="T17" fmla="*/ 198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84">
                    <a:moveTo>
                      <a:pt x="0" y="198"/>
                    </a:moveTo>
                    <a:cubicBezTo>
                      <a:pt x="0" y="89"/>
                      <a:pt x="89" y="0"/>
                      <a:pt x="198" y="0"/>
                    </a:cubicBezTo>
                    <a:lnTo>
                      <a:pt x="3299" y="0"/>
                    </a:lnTo>
                    <a:cubicBezTo>
                      <a:pt x="3408" y="0"/>
                      <a:pt x="3496" y="89"/>
                      <a:pt x="3496" y="198"/>
                    </a:cubicBezTo>
                    <a:lnTo>
                      <a:pt x="3496" y="987"/>
                    </a:lnTo>
                    <a:cubicBezTo>
                      <a:pt x="3496" y="1096"/>
                      <a:pt x="3408" y="1184"/>
                      <a:pt x="3299" y="1184"/>
                    </a:cubicBezTo>
                    <a:lnTo>
                      <a:pt x="198" y="1184"/>
                    </a:lnTo>
                    <a:cubicBezTo>
                      <a:pt x="89" y="1184"/>
                      <a:pt x="0" y="1096"/>
                      <a:pt x="0" y="987"/>
                    </a:cubicBezTo>
                    <a:lnTo>
                      <a:pt x="0" y="19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0" name="Rectangle 194"/>
              <p:cNvSpPr>
                <a:spLocks noChangeArrowheads="1"/>
              </p:cNvSpPr>
              <p:nvPr/>
            </p:nvSpPr>
            <p:spPr bwMode="auto">
              <a:xfrm>
                <a:off x="1768" y="4942"/>
                <a:ext cx="191" cy="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#17 (7)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91" name="Freeform 195"/>
              <p:cNvSpPr>
                <a:spLocks/>
              </p:cNvSpPr>
              <p:nvPr/>
            </p:nvSpPr>
            <p:spPr bwMode="auto">
              <a:xfrm>
                <a:off x="1733" y="5248"/>
                <a:ext cx="226" cy="108"/>
              </a:xfrm>
              <a:custGeom>
                <a:avLst/>
                <a:gdLst>
                  <a:gd name="T0" fmla="*/ 0 w 3496"/>
                  <a:gd name="T1" fmla="*/ 198 h 1184"/>
                  <a:gd name="T2" fmla="*/ 198 w 3496"/>
                  <a:gd name="T3" fmla="*/ 0 h 1184"/>
                  <a:gd name="T4" fmla="*/ 3299 w 3496"/>
                  <a:gd name="T5" fmla="*/ 0 h 1184"/>
                  <a:gd name="T6" fmla="*/ 3496 w 3496"/>
                  <a:gd name="T7" fmla="*/ 198 h 1184"/>
                  <a:gd name="T8" fmla="*/ 3496 w 3496"/>
                  <a:gd name="T9" fmla="*/ 987 h 1184"/>
                  <a:gd name="T10" fmla="*/ 3299 w 3496"/>
                  <a:gd name="T11" fmla="*/ 1184 h 1184"/>
                  <a:gd name="T12" fmla="*/ 198 w 3496"/>
                  <a:gd name="T13" fmla="*/ 1184 h 1184"/>
                  <a:gd name="T14" fmla="*/ 0 w 3496"/>
                  <a:gd name="T15" fmla="*/ 987 h 1184"/>
                  <a:gd name="T16" fmla="*/ 0 w 3496"/>
                  <a:gd name="T17" fmla="*/ 198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84">
                    <a:moveTo>
                      <a:pt x="0" y="198"/>
                    </a:moveTo>
                    <a:cubicBezTo>
                      <a:pt x="0" y="89"/>
                      <a:pt x="89" y="0"/>
                      <a:pt x="198" y="0"/>
                    </a:cubicBezTo>
                    <a:lnTo>
                      <a:pt x="3299" y="0"/>
                    </a:lnTo>
                    <a:cubicBezTo>
                      <a:pt x="3408" y="0"/>
                      <a:pt x="3496" y="89"/>
                      <a:pt x="3496" y="198"/>
                    </a:cubicBezTo>
                    <a:lnTo>
                      <a:pt x="3496" y="987"/>
                    </a:lnTo>
                    <a:cubicBezTo>
                      <a:pt x="3496" y="1096"/>
                      <a:pt x="3408" y="1184"/>
                      <a:pt x="3299" y="1184"/>
                    </a:cubicBezTo>
                    <a:lnTo>
                      <a:pt x="198" y="1184"/>
                    </a:lnTo>
                    <a:cubicBezTo>
                      <a:pt x="89" y="1184"/>
                      <a:pt x="0" y="1096"/>
                      <a:pt x="0" y="987"/>
                    </a:cubicBez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BFBFB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2" name="Freeform 196"/>
              <p:cNvSpPr>
                <a:spLocks/>
              </p:cNvSpPr>
              <p:nvPr/>
            </p:nvSpPr>
            <p:spPr bwMode="auto">
              <a:xfrm>
                <a:off x="1733" y="5248"/>
                <a:ext cx="226" cy="108"/>
              </a:xfrm>
              <a:custGeom>
                <a:avLst/>
                <a:gdLst>
                  <a:gd name="T0" fmla="*/ 0 w 3496"/>
                  <a:gd name="T1" fmla="*/ 198 h 1184"/>
                  <a:gd name="T2" fmla="*/ 198 w 3496"/>
                  <a:gd name="T3" fmla="*/ 0 h 1184"/>
                  <a:gd name="T4" fmla="*/ 3299 w 3496"/>
                  <a:gd name="T5" fmla="*/ 0 h 1184"/>
                  <a:gd name="T6" fmla="*/ 3496 w 3496"/>
                  <a:gd name="T7" fmla="*/ 198 h 1184"/>
                  <a:gd name="T8" fmla="*/ 3496 w 3496"/>
                  <a:gd name="T9" fmla="*/ 987 h 1184"/>
                  <a:gd name="T10" fmla="*/ 3299 w 3496"/>
                  <a:gd name="T11" fmla="*/ 1184 h 1184"/>
                  <a:gd name="T12" fmla="*/ 198 w 3496"/>
                  <a:gd name="T13" fmla="*/ 1184 h 1184"/>
                  <a:gd name="T14" fmla="*/ 0 w 3496"/>
                  <a:gd name="T15" fmla="*/ 987 h 1184"/>
                  <a:gd name="T16" fmla="*/ 0 w 3496"/>
                  <a:gd name="T17" fmla="*/ 198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84">
                    <a:moveTo>
                      <a:pt x="0" y="198"/>
                    </a:moveTo>
                    <a:cubicBezTo>
                      <a:pt x="0" y="89"/>
                      <a:pt x="89" y="0"/>
                      <a:pt x="198" y="0"/>
                    </a:cubicBezTo>
                    <a:lnTo>
                      <a:pt x="3299" y="0"/>
                    </a:lnTo>
                    <a:cubicBezTo>
                      <a:pt x="3408" y="0"/>
                      <a:pt x="3496" y="89"/>
                      <a:pt x="3496" y="198"/>
                    </a:cubicBezTo>
                    <a:lnTo>
                      <a:pt x="3496" y="987"/>
                    </a:lnTo>
                    <a:cubicBezTo>
                      <a:pt x="3496" y="1096"/>
                      <a:pt x="3408" y="1184"/>
                      <a:pt x="3299" y="1184"/>
                    </a:cubicBezTo>
                    <a:lnTo>
                      <a:pt x="198" y="1184"/>
                    </a:lnTo>
                    <a:cubicBezTo>
                      <a:pt x="89" y="1184"/>
                      <a:pt x="0" y="1096"/>
                      <a:pt x="0" y="987"/>
                    </a:cubicBezTo>
                    <a:lnTo>
                      <a:pt x="0" y="19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3" name="Rectangle 197"/>
              <p:cNvSpPr>
                <a:spLocks noChangeArrowheads="1"/>
              </p:cNvSpPr>
              <p:nvPr/>
            </p:nvSpPr>
            <p:spPr bwMode="auto">
              <a:xfrm>
                <a:off x="1768" y="5267"/>
                <a:ext cx="213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#22 (1)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94" name="Freeform 198"/>
              <p:cNvSpPr>
                <a:spLocks/>
              </p:cNvSpPr>
              <p:nvPr/>
            </p:nvSpPr>
            <p:spPr bwMode="auto">
              <a:xfrm>
                <a:off x="2159" y="5037"/>
                <a:ext cx="154" cy="93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5" name="Freeform 199"/>
              <p:cNvSpPr>
                <a:spLocks/>
              </p:cNvSpPr>
              <p:nvPr/>
            </p:nvSpPr>
            <p:spPr bwMode="auto">
              <a:xfrm>
                <a:off x="2159" y="5037"/>
                <a:ext cx="154" cy="93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6" name="Rectangle 200"/>
              <p:cNvSpPr>
                <a:spLocks noChangeArrowheads="1"/>
              </p:cNvSpPr>
              <p:nvPr/>
            </p:nvSpPr>
            <p:spPr bwMode="auto">
              <a:xfrm>
                <a:off x="2225" y="5051"/>
                <a:ext cx="43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7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97" name="Freeform 201"/>
              <p:cNvSpPr>
                <a:spLocks/>
              </p:cNvSpPr>
              <p:nvPr/>
            </p:nvSpPr>
            <p:spPr bwMode="auto">
              <a:xfrm>
                <a:off x="2159" y="5372"/>
                <a:ext cx="154" cy="94"/>
              </a:xfrm>
              <a:custGeom>
                <a:avLst/>
                <a:gdLst>
                  <a:gd name="T0" fmla="*/ 0 w 2368"/>
                  <a:gd name="T1" fmla="*/ 104 h 1032"/>
                  <a:gd name="T2" fmla="*/ 104 w 2368"/>
                  <a:gd name="T3" fmla="*/ 0 h 1032"/>
                  <a:gd name="T4" fmla="*/ 2265 w 2368"/>
                  <a:gd name="T5" fmla="*/ 0 h 1032"/>
                  <a:gd name="T6" fmla="*/ 2368 w 2368"/>
                  <a:gd name="T7" fmla="*/ 104 h 1032"/>
                  <a:gd name="T8" fmla="*/ 2368 w 2368"/>
                  <a:gd name="T9" fmla="*/ 929 h 1032"/>
                  <a:gd name="T10" fmla="*/ 2265 w 2368"/>
                  <a:gd name="T11" fmla="*/ 1032 h 1032"/>
                  <a:gd name="T12" fmla="*/ 104 w 2368"/>
                  <a:gd name="T13" fmla="*/ 1032 h 1032"/>
                  <a:gd name="T14" fmla="*/ 0 w 2368"/>
                  <a:gd name="T15" fmla="*/ 929 h 1032"/>
                  <a:gd name="T16" fmla="*/ 0 w 2368"/>
                  <a:gd name="T17" fmla="*/ 104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32">
                    <a:moveTo>
                      <a:pt x="0" y="104"/>
                    </a:moveTo>
                    <a:cubicBezTo>
                      <a:pt x="0" y="47"/>
                      <a:pt x="47" y="0"/>
                      <a:pt x="104" y="0"/>
                    </a:cubicBezTo>
                    <a:lnTo>
                      <a:pt x="2265" y="0"/>
                    </a:lnTo>
                    <a:cubicBezTo>
                      <a:pt x="2322" y="0"/>
                      <a:pt x="2368" y="47"/>
                      <a:pt x="2368" y="104"/>
                    </a:cubicBezTo>
                    <a:lnTo>
                      <a:pt x="2368" y="929"/>
                    </a:lnTo>
                    <a:cubicBezTo>
                      <a:pt x="2368" y="986"/>
                      <a:pt x="2322" y="1032"/>
                      <a:pt x="2265" y="1032"/>
                    </a:cubicBezTo>
                    <a:lnTo>
                      <a:pt x="104" y="1032"/>
                    </a:lnTo>
                    <a:cubicBezTo>
                      <a:pt x="47" y="1032"/>
                      <a:pt x="0" y="986"/>
                      <a:pt x="0" y="929"/>
                    </a:cubicBezTo>
                    <a:lnTo>
                      <a:pt x="0" y="104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8" name="Freeform 202"/>
              <p:cNvSpPr>
                <a:spLocks/>
              </p:cNvSpPr>
              <p:nvPr/>
            </p:nvSpPr>
            <p:spPr bwMode="auto">
              <a:xfrm>
                <a:off x="2159" y="5372"/>
                <a:ext cx="154" cy="94"/>
              </a:xfrm>
              <a:custGeom>
                <a:avLst/>
                <a:gdLst>
                  <a:gd name="T0" fmla="*/ 0 w 2368"/>
                  <a:gd name="T1" fmla="*/ 104 h 1032"/>
                  <a:gd name="T2" fmla="*/ 104 w 2368"/>
                  <a:gd name="T3" fmla="*/ 0 h 1032"/>
                  <a:gd name="T4" fmla="*/ 2265 w 2368"/>
                  <a:gd name="T5" fmla="*/ 0 h 1032"/>
                  <a:gd name="T6" fmla="*/ 2368 w 2368"/>
                  <a:gd name="T7" fmla="*/ 104 h 1032"/>
                  <a:gd name="T8" fmla="*/ 2368 w 2368"/>
                  <a:gd name="T9" fmla="*/ 929 h 1032"/>
                  <a:gd name="T10" fmla="*/ 2265 w 2368"/>
                  <a:gd name="T11" fmla="*/ 1032 h 1032"/>
                  <a:gd name="T12" fmla="*/ 104 w 2368"/>
                  <a:gd name="T13" fmla="*/ 1032 h 1032"/>
                  <a:gd name="T14" fmla="*/ 0 w 2368"/>
                  <a:gd name="T15" fmla="*/ 929 h 1032"/>
                  <a:gd name="T16" fmla="*/ 0 w 2368"/>
                  <a:gd name="T17" fmla="*/ 104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32">
                    <a:moveTo>
                      <a:pt x="0" y="104"/>
                    </a:moveTo>
                    <a:cubicBezTo>
                      <a:pt x="0" y="47"/>
                      <a:pt x="47" y="0"/>
                      <a:pt x="104" y="0"/>
                    </a:cubicBezTo>
                    <a:lnTo>
                      <a:pt x="2265" y="0"/>
                    </a:lnTo>
                    <a:cubicBezTo>
                      <a:pt x="2322" y="0"/>
                      <a:pt x="2368" y="47"/>
                      <a:pt x="2368" y="104"/>
                    </a:cubicBezTo>
                    <a:lnTo>
                      <a:pt x="2368" y="929"/>
                    </a:lnTo>
                    <a:cubicBezTo>
                      <a:pt x="2368" y="986"/>
                      <a:pt x="2322" y="1032"/>
                      <a:pt x="2265" y="1032"/>
                    </a:cubicBezTo>
                    <a:lnTo>
                      <a:pt x="104" y="1032"/>
                    </a:lnTo>
                    <a:cubicBezTo>
                      <a:pt x="47" y="1032"/>
                      <a:pt x="0" y="986"/>
                      <a:pt x="0" y="929"/>
                    </a:cubicBezTo>
                    <a:lnTo>
                      <a:pt x="0" y="104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9" name="Rectangle 203"/>
              <p:cNvSpPr>
                <a:spLocks noChangeArrowheads="1"/>
              </p:cNvSpPr>
              <p:nvPr/>
            </p:nvSpPr>
            <p:spPr bwMode="auto">
              <a:xfrm>
                <a:off x="2225" y="5388"/>
                <a:ext cx="43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1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00" name="Freeform 204"/>
              <p:cNvSpPr>
                <a:spLocks/>
              </p:cNvSpPr>
              <p:nvPr/>
            </p:nvSpPr>
            <p:spPr bwMode="auto">
              <a:xfrm>
                <a:off x="2159" y="4708"/>
                <a:ext cx="154" cy="93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solidFill>
                <a:srgbClr val="00B38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6" name="Freeform 206"/>
            <p:cNvSpPr>
              <a:spLocks/>
            </p:cNvSpPr>
            <p:nvPr/>
          </p:nvSpPr>
          <p:spPr bwMode="auto">
            <a:xfrm>
              <a:off x="2159" y="4708"/>
              <a:ext cx="154" cy="93"/>
            </a:xfrm>
            <a:custGeom>
              <a:avLst/>
              <a:gdLst>
                <a:gd name="T0" fmla="*/ 0 w 2368"/>
                <a:gd name="T1" fmla="*/ 103 h 1024"/>
                <a:gd name="T2" fmla="*/ 103 w 2368"/>
                <a:gd name="T3" fmla="*/ 0 h 1024"/>
                <a:gd name="T4" fmla="*/ 2266 w 2368"/>
                <a:gd name="T5" fmla="*/ 0 h 1024"/>
                <a:gd name="T6" fmla="*/ 2368 w 2368"/>
                <a:gd name="T7" fmla="*/ 103 h 1024"/>
                <a:gd name="T8" fmla="*/ 2368 w 2368"/>
                <a:gd name="T9" fmla="*/ 922 h 1024"/>
                <a:gd name="T10" fmla="*/ 2266 w 2368"/>
                <a:gd name="T11" fmla="*/ 1024 h 1024"/>
                <a:gd name="T12" fmla="*/ 103 w 2368"/>
                <a:gd name="T13" fmla="*/ 1024 h 1024"/>
                <a:gd name="T14" fmla="*/ 0 w 2368"/>
                <a:gd name="T15" fmla="*/ 922 h 1024"/>
                <a:gd name="T16" fmla="*/ 0 w 2368"/>
                <a:gd name="T17" fmla="*/ 103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8" h="1024">
                  <a:moveTo>
                    <a:pt x="0" y="103"/>
                  </a:moveTo>
                  <a:cubicBezTo>
                    <a:pt x="0" y="46"/>
                    <a:pt x="46" y="0"/>
                    <a:pt x="103" y="0"/>
                  </a:cubicBezTo>
                  <a:lnTo>
                    <a:pt x="2266" y="0"/>
                  </a:lnTo>
                  <a:cubicBezTo>
                    <a:pt x="2323" y="0"/>
                    <a:pt x="2368" y="46"/>
                    <a:pt x="2368" y="103"/>
                  </a:cubicBezTo>
                  <a:lnTo>
                    <a:pt x="2368" y="922"/>
                  </a:lnTo>
                  <a:cubicBezTo>
                    <a:pt x="2368" y="979"/>
                    <a:pt x="2323" y="1024"/>
                    <a:pt x="2266" y="1024"/>
                  </a:cubicBezTo>
                  <a:lnTo>
                    <a:pt x="103" y="1024"/>
                  </a:lnTo>
                  <a:cubicBezTo>
                    <a:pt x="46" y="1024"/>
                    <a:pt x="0" y="979"/>
                    <a:pt x="0" y="922"/>
                  </a:cubicBezTo>
                  <a:lnTo>
                    <a:pt x="0" y="103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07"/>
            <p:cNvSpPr>
              <a:spLocks noChangeArrowheads="1"/>
            </p:cNvSpPr>
            <p:nvPr/>
          </p:nvSpPr>
          <p:spPr bwMode="auto">
            <a:xfrm>
              <a:off x="2225" y="4723"/>
              <a:ext cx="37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2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Freeform 208"/>
            <p:cNvSpPr>
              <a:spLocks/>
            </p:cNvSpPr>
            <p:nvPr/>
          </p:nvSpPr>
          <p:spPr bwMode="auto">
            <a:xfrm>
              <a:off x="2159" y="4369"/>
              <a:ext cx="154" cy="94"/>
            </a:xfrm>
            <a:custGeom>
              <a:avLst/>
              <a:gdLst>
                <a:gd name="T0" fmla="*/ 0 w 2368"/>
                <a:gd name="T1" fmla="*/ 103 h 1024"/>
                <a:gd name="T2" fmla="*/ 103 w 2368"/>
                <a:gd name="T3" fmla="*/ 0 h 1024"/>
                <a:gd name="T4" fmla="*/ 2266 w 2368"/>
                <a:gd name="T5" fmla="*/ 0 h 1024"/>
                <a:gd name="T6" fmla="*/ 2368 w 2368"/>
                <a:gd name="T7" fmla="*/ 103 h 1024"/>
                <a:gd name="T8" fmla="*/ 2368 w 2368"/>
                <a:gd name="T9" fmla="*/ 922 h 1024"/>
                <a:gd name="T10" fmla="*/ 2266 w 2368"/>
                <a:gd name="T11" fmla="*/ 1024 h 1024"/>
                <a:gd name="T12" fmla="*/ 103 w 2368"/>
                <a:gd name="T13" fmla="*/ 1024 h 1024"/>
                <a:gd name="T14" fmla="*/ 0 w 2368"/>
                <a:gd name="T15" fmla="*/ 922 h 1024"/>
                <a:gd name="T16" fmla="*/ 0 w 2368"/>
                <a:gd name="T17" fmla="*/ 103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8" h="1024">
                  <a:moveTo>
                    <a:pt x="0" y="103"/>
                  </a:moveTo>
                  <a:cubicBezTo>
                    <a:pt x="0" y="46"/>
                    <a:pt x="46" y="0"/>
                    <a:pt x="103" y="0"/>
                  </a:cubicBezTo>
                  <a:lnTo>
                    <a:pt x="2266" y="0"/>
                  </a:lnTo>
                  <a:cubicBezTo>
                    <a:pt x="2323" y="0"/>
                    <a:pt x="2368" y="46"/>
                    <a:pt x="2368" y="103"/>
                  </a:cubicBezTo>
                  <a:lnTo>
                    <a:pt x="2368" y="922"/>
                  </a:lnTo>
                  <a:cubicBezTo>
                    <a:pt x="2368" y="979"/>
                    <a:pt x="2323" y="1024"/>
                    <a:pt x="2266" y="1024"/>
                  </a:cubicBezTo>
                  <a:lnTo>
                    <a:pt x="103" y="1024"/>
                  </a:lnTo>
                  <a:cubicBezTo>
                    <a:pt x="46" y="1024"/>
                    <a:pt x="0" y="979"/>
                    <a:pt x="0" y="922"/>
                  </a:cubicBezTo>
                  <a:lnTo>
                    <a:pt x="0" y="103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09"/>
            <p:cNvSpPr>
              <a:spLocks/>
            </p:cNvSpPr>
            <p:nvPr/>
          </p:nvSpPr>
          <p:spPr bwMode="auto">
            <a:xfrm>
              <a:off x="2159" y="4369"/>
              <a:ext cx="154" cy="94"/>
            </a:xfrm>
            <a:custGeom>
              <a:avLst/>
              <a:gdLst>
                <a:gd name="T0" fmla="*/ 0 w 2368"/>
                <a:gd name="T1" fmla="*/ 103 h 1024"/>
                <a:gd name="T2" fmla="*/ 103 w 2368"/>
                <a:gd name="T3" fmla="*/ 0 h 1024"/>
                <a:gd name="T4" fmla="*/ 2266 w 2368"/>
                <a:gd name="T5" fmla="*/ 0 h 1024"/>
                <a:gd name="T6" fmla="*/ 2368 w 2368"/>
                <a:gd name="T7" fmla="*/ 103 h 1024"/>
                <a:gd name="T8" fmla="*/ 2368 w 2368"/>
                <a:gd name="T9" fmla="*/ 922 h 1024"/>
                <a:gd name="T10" fmla="*/ 2266 w 2368"/>
                <a:gd name="T11" fmla="*/ 1024 h 1024"/>
                <a:gd name="T12" fmla="*/ 103 w 2368"/>
                <a:gd name="T13" fmla="*/ 1024 h 1024"/>
                <a:gd name="T14" fmla="*/ 0 w 2368"/>
                <a:gd name="T15" fmla="*/ 922 h 1024"/>
                <a:gd name="T16" fmla="*/ 0 w 2368"/>
                <a:gd name="T17" fmla="*/ 103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8" h="1024">
                  <a:moveTo>
                    <a:pt x="0" y="103"/>
                  </a:moveTo>
                  <a:cubicBezTo>
                    <a:pt x="0" y="46"/>
                    <a:pt x="46" y="0"/>
                    <a:pt x="103" y="0"/>
                  </a:cubicBezTo>
                  <a:lnTo>
                    <a:pt x="2266" y="0"/>
                  </a:lnTo>
                  <a:cubicBezTo>
                    <a:pt x="2323" y="0"/>
                    <a:pt x="2368" y="46"/>
                    <a:pt x="2368" y="103"/>
                  </a:cubicBezTo>
                  <a:lnTo>
                    <a:pt x="2368" y="922"/>
                  </a:lnTo>
                  <a:cubicBezTo>
                    <a:pt x="2368" y="979"/>
                    <a:pt x="2323" y="1024"/>
                    <a:pt x="2266" y="1024"/>
                  </a:cubicBezTo>
                  <a:lnTo>
                    <a:pt x="103" y="1024"/>
                  </a:lnTo>
                  <a:cubicBezTo>
                    <a:pt x="46" y="1024"/>
                    <a:pt x="0" y="979"/>
                    <a:pt x="0" y="922"/>
                  </a:cubicBezTo>
                  <a:lnTo>
                    <a:pt x="0" y="103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10"/>
            <p:cNvSpPr>
              <a:spLocks noChangeArrowheads="1"/>
            </p:cNvSpPr>
            <p:nvPr/>
          </p:nvSpPr>
          <p:spPr bwMode="auto">
            <a:xfrm>
              <a:off x="2225" y="4384"/>
              <a:ext cx="37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8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Freeform 211"/>
            <p:cNvSpPr>
              <a:spLocks/>
            </p:cNvSpPr>
            <p:nvPr/>
          </p:nvSpPr>
          <p:spPr bwMode="auto">
            <a:xfrm>
              <a:off x="2160" y="4127"/>
              <a:ext cx="154" cy="95"/>
            </a:xfrm>
            <a:custGeom>
              <a:avLst/>
              <a:gdLst>
                <a:gd name="T0" fmla="*/ 0 w 2368"/>
                <a:gd name="T1" fmla="*/ 104 h 1032"/>
                <a:gd name="T2" fmla="*/ 104 w 2368"/>
                <a:gd name="T3" fmla="*/ 0 h 1032"/>
                <a:gd name="T4" fmla="*/ 2265 w 2368"/>
                <a:gd name="T5" fmla="*/ 0 h 1032"/>
                <a:gd name="T6" fmla="*/ 2368 w 2368"/>
                <a:gd name="T7" fmla="*/ 104 h 1032"/>
                <a:gd name="T8" fmla="*/ 2368 w 2368"/>
                <a:gd name="T9" fmla="*/ 929 h 1032"/>
                <a:gd name="T10" fmla="*/ 2265 w 2368"/>
                <a:gd name="T11" fmla="*/ 1032 h 1032"/>
                <a:gd name="T12" fmla="*/ 104 w 2368"/>
                <a:gd name="T13" fmla="*/ 1032 h 1032"/>
                <a:gd name="T14" fmla="*/ 0 w 2368"/>
                <a:gd name="T15" fmla="*/ 929 h 1032"/>
                <a:gd name="T16" fmla="*/ 0 w 2368"/>
                <a:gd name="T17" fmla="*/ 104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8" h="1032">
                  <a:moveTo>
                    <a:pt x="0" y="104"/>
                  </a:moveTo>
                  <a:cubicBezTo>
                    <a:pt x="0" y="47"/>
                    <a:pt x="47" y="0"/>
                    <a:pt x="104" y="0"/>
                  </a:cubicBezTo>
                  <a:lnTo>
                    <a:pt x="2265" y="0"/>
                  </a:lnTo>
                  <a:cubicBezTo>
                    <a:pt x="2322" y="0"/>
                    <a:pt x="2368" y="47"/>
                    <a:pt x="2368" y="104"/>
                  </a:cubicBezTo>
                  <a:lnTo>
                    <a:pt x="2368" y="929"/>
                  </a:lnTo>
                  <a:cubicBezTo>
                    <a:pt x="2368" y="986"/>
                    <a:pt x="2322" y="1032"/>
                    <a:pt x="2265" y="1032"/>
                  </a:cubicBezTo>
                  <a:lnTo>
                    <a:pt x="104" y="1032"/>
                  </a:lnTo>
                  <a:cubicBezTo>
                    <a:pt x="47" y="1032"/>
                    <a:pt x="0" y="986"/>
                    <a:pt x="0" y="929"/>
                  </a:cubicBezTo>
                  <a:lnTo>
                    <a:pt x="0" y="104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212"/>
            <p:cNvSpPr>
              <a:spLocks/>
            </p:cNvSpPr>
            <p:nvPr/>
          </p:nvSpPr>
          <p:spPr bwMode="auto">
            <a:xfrm>
              <a:off x="2160" y="4127"/>
              <a:ext cx="154" cy="95"/>
            </a:xfrm>
            <a:custGeom>
              <a:avLst/>
              <a:gdLst>
                <a:gd name="T0" fmla="*/ 0 w 2368"/>
                <a:gd name="T1" fmla="*/ 104 h 1032"/>
                <a:gd name="T2" fmla="*/ 104 w 2368"/>
                <a:gd name="T3" fmla="*/ 0 h 1032"/>
                <a:gd name="T4" fmla="*/ 2265 w 2368"/>
                <a:gd name="T5" fmla="*/ 0 h 1032"/>
                <a:gd name="T6" fmla="*/ 2368 w 2368"/>
                <a:gd name="T7" fmla="*/ 104 h 1032"/>
                <a:gd name="T8" fmla="*/ 2368 w 2368"/>
                <a:gd name="T9" fmla="*/ 929 h 1032"/>
                <a:gd name="T10" fmla="*/ 2265 w 2368"/>
                <a:gd name="T11" fmla="*/ 1032 h 1032"/>
                <a:gd name="T12" fmla="*/ 104 w 2368"/>
                <a:gd name="T13" fmla="*/ 1032 h 1032"/>
                <a:gd name="T14" fmla="*/ 0 w 2368"/>
                <a:gd name="T15" fmla="*/ 929 h 1032"/>
                <a:gd name="T16" fmla="*/ 0 w 2368"/>
                <a:gd name="T17" fmla="*/ 104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8" h="1032">
                  <a:moveTo>
                    <a:pt x="0" y="104"/>
                  </a:moveTo>
                  <a:cubicBezTo>
                    <a:pt x="0" y="47"/>
                    <a:pt x="47" y="0"/>
                    <a:pt x="104" y="0"/>
                  </a:cubicBezTo>
                  <a:lnTo>
                    <a:pt x="2265" y="0"/>
                  </a:lnTo>
                  <a:cubicBezTo>
                    <a:pt x="2322" y="0"/>
                    <a:pt x="2368" y="47"/>
                    <a:pt x="2368" y="104"/>
                  </a:cubicBezTo>
                  <a:lnTo>
                    <a:pt x="2368" y="929"/>
                  </a:lnTo>
                  <a:cubicBezTo>
                    <a:pt x="2368" y="986"/>
                    <a:pt x="2322" y="1032"/>
                    <a:pt x="2265" y="1032"/>
                  </a:cubicBezTo>
                  <a:lnTo>
                    <a:pt x="104" y="1032"/>
                  </a:lnTo>
                  <a:cubicBezTo>
                    <a:pt x="47" y="1032"/>
                    <a:pt x="0" y="986"/>
                    <a:pt x="0" y="929"/>
                  </a:cubicBezTo>
                  <a:lnTo>
                    <a:pt x="0" y="104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13"/>
            <p:cNvSpPr>
              <a:spLocks noChangeArrowheads="1"/>
            </p:cNvSpPr>
            <p:nvPr/>
          </p:nvSpPr>
          <p:spPr bwMode="auto">
            <a:xfrm>
              <a:off x="2205" y="4148"/>
              <a:ext cx="89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477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Freeform 214"/>
            <p:cNvSpPr>
              <a:spLocks/>
            </p:cNvSpPr>
            <p:nvPr/>
          </p:nvSpPr>
          <p:spPr bwMode="auto">
            <a:xfrm>
              <a:off x="2160" y="4016"/>
              <a:ext cx="154" cy="94"/>
            </a:xfrm>
            <a:custGeom>
              <a:avLst/>
              <a:gdLst>
                <a:gd name="T0" fmla="*/ 0 w 2368"/>
                <a:gd name="T1" fmla="*/ 103 h 1024"/>
                <a:gd name="T2" fmla="*/ 103 w 2368"/>
                <a:gd name="T3" fmla="*/ 0 h 1024"/>
                <a:gd name="T4" fmla="*/ 2266 w 2368"/>
                <a:gd name="T5" fmla="*/ 0 h 1024"/>
                <a:gd name="T6" fmla="*/ 2368 w 2368"/>
                <a:gd name="T7" fmla="*/ 103 h 1024"/>
                <a:gd name="T8" fmla="*/ 2368 w 2368"/>
                <a:gd name="T9" fmla="*/ 922 h 1024"/>
                <a:gd name="T10" fmla="*/ 2266 w 2368"/>
                <a:gd name="T11" fmla="*/ 1024 h 1024"/>
                <a:gd name="T12" fmla="*/ 103 w 2368"/>
                <a:gd name="T13" fmla="*/ 1024 h 1024"/>
                <a:gd name="T14" fmla="*/ 0 w 2368"/>
                <a:gd name="T15" fmla="*/ 922 h 1024"/>
                <a:gd name="T16" fmla="*/ 0 w 2368"/>
                <a:gd name="T17" fmla="*/ 103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8" h="1024">
                  <a:moveTo>
                    <a:pt x="0" y="103"/>
                  </a:moveTo>
                  <a:cubicBezTo>
                    <a:pt x="0" y="46"/>
                    <a:pt x="46" y="0"/>
                    <a:pt x="103" y="0"/>
                  </a:cubicBezTo>
                  <a:lnTo>
                    <a:pt x="2266" y="0"/>
                  </a:lnTo>
                  <a:cubicBezTo>
                    <a:pt x="2323" y="0"/>
                    <a:pt x="2368" y="46"/>
                    <a:pt x="2368" y="103"/>
                  </a:cubicBezTo>
                  <a:lnTo>
                    <a:pt x="2368" y="922"/>
                  </a:lnTo>
                  <a:cubicBezTo>
                    <a:pt x="2368" y="979"/>
                    <a:pt x="2323" y="1024"/>
                    <a:pt x="2266" y="1024"/>
                  </a:cubicBezTo>
                  <a:lnTo>
                    <a:pt x="103" y="1024"/>
                  </a:lnTo>
                  <a:cubicBezTo>
                    <a:pt x="46" y="1024"/>
                    <a:pt x="0" y="979"/>
                    <a:pt x="0" y="922"/>
                  </a:cubicBezTo>
                  <a:lnTo>
                    <a:pt x="0" y="103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215"/>
            <p:cNvSpPr>
              <a:spLocks/>
            </p:cNvSpPr>
            <p:nvPr/>
          </p:nvSpPr>
          <p:spPr bwMode="auto">
            <a:xfrm>
              <a:off x="2160" y="4016"/>
              <a:ext cx="154" cy="94"/>
            </a:xfrm>
            <a:custGeom>
              <a:avLst/>
              <a:gdLst>
                <a:gd name="T0" fmla="*/ 0 w 2368"/>
                <a:gd name="T1" fmla="*/ 103 h 1024"/>
                <a:gd name="T2" fmla="*/ 103 w 2368"/>
                <a:gd name="T3" fmla="*/ 0 h 1024"/>
                <a:gd name="T4" fmla="*/ 2266 w 2368"/>
                <a:gd name="T5" fmla="*/ 0 h 1024"/>
                <a:gd name="T6" fmla="*/ 2368 w 2368"/>
                <a:gd name="T7" fmla="*/ 103 h 1024"/>
                <a:gd name="T8" fmla="*/ 2368 w 2368"/>
                <a:gd name="T9" fmla="*/ 922 h 1024"/>
                <a:gd name="T10" fmla="*/ 2266 w 2368"/>
                <a:gd name="T11" fmla="*/ 1024 h 1024"/>
                <a:gd name="T12" fmla="*/ 103 w 2368"/>
                <a:gd name="T13" fmla="*/ 1024 h 1024"/>
                <a:gd name="T14" fmla="*/ 0 w 2368"/>
                <a:gd name="T15" fmla="*/ 922 h 1024"/>
                <a:gd name="T16" fmla="*/ 0 w 2368"/>
                <a:gd name="T17" fmla="*/ 103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8" h="1024">
                  <a:moveTo>
                    <a:pt x="0" y="103"/>
                  </a:moveTo>
                  <a:cubicBezTo>
                    <a:pt x="0" y="46"/>
                    <a:pt x="46" y="0"/>
                    <a:pt x="103" y="0"/>
                  </a:cubicBezTo>
                  <a:lnTo>
                    <a:pt x="2266" y="0"/>
                  </a:lnTo>
                  <a:cubicBezTo>
                    <a:pt x="2323" y="0"/>
                    <a:pt x="2368" y="46"/>
                    <a:pt x="2368" y="103"/>
                  </a:cubicBezTo>
                  <a:lnTo>
                    <a:pt x="2368" y="922"/>
                  </a:lnTo>
                  <a:cubicBezTo>
                    <a:pt x="2368" y="979"/>
                    <a:pt x="2323" y="1024"/>
                    <a:pt x="2266" y="1024"/>
                  </a:cubicBezTo>
                  <a:lnTo>
                    <a:pt x="103" y="1024"/>
                  </a:lnTo>
                  <a:cubicBezTo>
                    <a:pt x="46" y="1024"/>
                    <a:pt x="0" y="979"/>
                    <a:pt x="0" y="922"/>
                  </a:cubicBezTo>
                  <a:lnTo>
                    <a:pt x="0" y="103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16"/>
            <p:cNvSpPr>
              <a:spLocks noChangeArrowheads="1"/>
            </p:cNvSpPr>
            <p:nvPr/>
          </p:nvSpPr>
          <p:spPr bwMode="auto">
            <a:xfrm>
              <a:off x="2205" y="4032"/>
              <a:ext cx="89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922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Freeform 217"/>
            <p:cNvSpPr>
              <a:spLocks/>
            </p:cNvSpPr>
            <p:nvPr/>
          </p:nvSpPr>
          <p:spPr bwMode="auto">
            <a:xfrm>
              <a:off x="2160" y="3910"/>
              <a:ext cx="154" cy="93"/>
            </a:xfrm>
            <a:custGeom>
              <a:avLst/>
              <a:gdLst>
                <a:gd name="T0" fmla="*/ 0 w 2368"/>
                <a:gd name="T1" fmla="*/ 103 h 1024"/>
                <a:gd name="T2" fmla="*/ 103 w 2368"/>
                <a:gd name="T3" fmla="*/ 0 h 1024"/>
                <a:gd name="T4" fmla="*/ 2266 w 2368"/>
                <a:gd name="T5" fmla="*/ 0 h 1024"/>
                <a:gd name="T6" fmla="*/ 2368 w 2368"/>
                <a:gd name="T7" fmla="*/ 103 h 1024"/>
                <a:gd name="T8" fmla="*/ 2368 w 2368"/>
                <a:gd name="T9" fmla="*/ 922 h 1024"/>
                <a:gd name="T10" fmla="*/ 2266 w 2368"/>
                <a:gd name="T11" fmla="*/ 1024 h 1024"/>
                <a:gd name="T12" fmla="*/ 103 w 2368"/>
                <a:gd name="T13" fmla="*/ 1024 h 1024"/>
                <a:gd name="T14" fmla="*/ 0 w 2368"/>
                <a:gd name="T15" fmla="*/ 922 h 1024"/>
                <a:gd name="T16" fmla="*/ 0 w 2368"/>
                <a:gd name="T17" fmla="*/ 103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8" h="1024">
                  <a:moveTo>
                    <a:pt x="0" y="103"/>
                  </a:moveTo>
                  <a:cubicBezTo>
                    <a:pt x="0" y="46"/>
                    <a:pt x="46" y="0"/>
                    <a:pt x="103" y="0"/>
                  </a:cubicBezTo>
                  <a:lnTo>
                    <a:pt x="2266" y="0"/>
                  </a:lnTo>
                  <a:cubicBezTo>
                    <a:pt x="2323" y="0"/>
                    <a:pt x="2368" y="46"/>
                    <a:pt x="2368" y="103"/>
                  </a:cubicBezTo>
                  <a:lnTo>
                    <a:pt x="2368" y="922"/>
                  </a:lnTo>
                  <a:cubicBezTo>
                    <a:pt x="2368" y="979"/>
                    <a:pt x="2323" y="1024"/>
                    <a:pt x="2266" y="1024"/>
                  </a:cubicBezTo>
                  <a:lnTo>
                    <a:pt x="103" y="1024"/>
                  </a:lnTo>
                  <a:cubicBezTo>
                    <a:pt x="46" y="1024"/>
                    <a:pt x="0" y="979"/>
                    <a:pt x="0" y="922"/>
                  </a:cubicBezTo>
                  <a:lnTo>
                    <a:pt x="0" y="103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218"/>
            <p:cNvSpPr>
              <a:spLocks/>
            </p:cNvSpPr>
            <p:nvPr/>
          </p:nvSpPr>
          <p:spPr bwMode="auto">
            <a:xfrm>
              <a:off x="2160" y="3910"/>
              <a:ext cx="154" cy="93"/>
            </a:xfrm>
            <a:custGeom>
              <a:avLst/>
              <a:gdLst>
                <a:gd name="T0" fmla="*/ 0 w 2368"/>
                <a:gd name="T1" fmla="*/ 103 h 1024"/>
                <a:gd name="T2" fmla="*/ 103 w 2368"/>
                <a:gd name="T3" fmla="*/ 0 h 1024"/>
                <a:gd name="T4" fmla="*/ 2266 w 2368"/>
                <a:gd name="T5" fmla="*/ 0 h 1024"/>
                <a:gd name="T6" fmla="*/ 2368 w 2368"/>
                <a:gd name="T7" fmla="*/ 103 h 1024"/>
                <a:gd name="T8" fmla="*/ 2368 w 2368"/>
                <a:gd name="T9" fmla="*/ 922 h 1024"/>
                <a:gd name="T10" fmla="*/ 2266 w 2368"/>
                <a:gd name="T11" fmla="*/ 1024 h 1024"/>
                <a:gd name="T12" fmla="*/ 103 w 2368"/>
                <a:gd name="T13" fmla="*/ 1024 h 1024"/>
                <a:gd name="T14" fmla="*/ 0 w 2368"/>
                <a:gd name="T15" fmla="*/ 922 h 1024"/>
                <a:gd name="T16" fmla="*/ 0 w 2368"/>
                <a:gd name="T17" fmla="*/ 103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8" h="1024">
                  <a:moveTo>
                    <a:pt x="0" y="103"/>
                  </a:moveTo>
                  <a:cubicBezTo>
                    <a:pt x="0" y="46"/>
                    <a:pt x="46" y="0"/>
                    <a:pt x="103" y="0"/>
                  </a:cubicBezTo>
                  <a:lnTo>
                    <a:pt x="2266" y="0"/>
                  </a:lnTo>
                  <a:cubicBezTo>
                    <a:pt x="2323" y="0"/>
                    <a:pt x="2368" y="46"/>
                    <a:pt x="2368" y="103"/>
                  </a:cubicBezTo>
                  <a:lnTo>
                    <a:pt x="2368" y="922"/>
                  </a:lnTo>
                  <a:cubicBezTo>
                    <a:pt x="2368" y="979"/>
                    <a:pt x="2323" y="1024"/>
                    <a:pt x="2266" y="1024"/>
                  </a:cubicBezTo>
                  <a:lnTo>
                    <a:pt x="103" y="1024"/>
                  </a:lnTo>
                  <a:cubicBezTo>
                    <a:pt x="46" y="1024"/>
                    <a:pt x="0" y="979"/>
                    <a:pt x="0" y="922"/>
                  </a:cubicBezTo>
                  <a:lnTo>
                    <a:pt x="0" y="103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19"/>
            <p:cNvSpPr>
              <a:spLocks noChangeArrowheads="1"/>
            </p:cNvSpPr>
            <p:nvPr/>
          </p:nvSpPr>
          <p:spPr bwMode="auto">
            <a:xfrm>
              <a:off x="2205" y="3926"/>
              <a:ext cx="89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344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Freeform 220"/>
            <p:cNvSpPr>
              <a:spLocks/>
            </p:cNvSpPr>
            <p:nvPr/>
          </p:nvSpPr>
          <p:spPr bwMode="auto">
            <a:xfrm>
              <a:off x="2383" y="4603"/>
              <a:ext cx="376" cy="263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221"/>
            <p:cNvSpPr>
              <a:spLocks/>
            </p:cNvSpPr>
            <p:nvPr/>
          </p:nvSpPr>
          <p:spPr bwMode="auto">
            <a:xfrm>
              <a:off x="2383" y="4603"/>
              <a:ext cx="376" cy="263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222"/>
            <p:cNvSpPr>
              <a:spLocks/>
            </p:cNvSpPr>
            <p:nvPr/>
          </p:nvSpPr>
          <p:spPr bwMode="auto">
            <a:xfrm>
              <a:off x="2394" y="4248"/>
              <a:ext cx="376" cy="263"/>
            </a:xfrm>
            <a:custGeom>
              <a:avLst/>
              <a:gdLst>
                <a:gd name="T0" fmla="*/ 0 w 2904"/>
                <a:gd name="T1" fmla="*/ 144 h 1440"/>
                <a:gd name="T2" fmla="*/ 144 w 2904"/>
                <a:gd name="T3" fmla="*/ 0 h 1440"/>
                <a:gd name="T4" fmla="*/ 2761 w 2904"/>
                <a:gd name="T5" fmla="*/ 0 h 1440"/>
                <a:gd name="T6" fmla="*/ 2904 w 2904"/>
                <a:gd name="T7" fmla="*/ 144 h 1440"/>
                <a:gd name="T8" fmla="*/ 2904 w 2904"/>
                <a:gd name="T9" fmla="*/ 1297 h 1440"/>
                <a:gd name="T10" fmla="*/ 2761 w 2904"/>
                <a:gd name="T11" fmla="*/ 1440 h 1440"/>
                <a:gd name="T12" fmla="*/ 144 w 2904"/>
                <a:gd name="T13" fmla="*/ 1440 h 1440"/>
                <a:gd name="T14" fmla="*/ 0 w 2904"/>
                <a:gd name="T15" fmla="*/ 1297 h 1440"/>
                <a:gd name="T16" fmla="*/ 0 w 2904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4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1" y="0"/>
                  </a:lnTo>
                  <a:cubicBezTo>
                    <a:pt x="2840" y="0"/>
                    <a:pt x="2904" y="65"/>
                    <a:pt x="2904" y="144"/>
                  </a:cubicBezTo>
                  <a:lnTo>
                    <a:pt x="2904" y="1297"/>
                  </a:lnTo>
                  <a:cubicBezTo>
                    <a:pt x="2904" y="1376"/>
                    <a:pt x="2840" y="1440"/>
                    <a:pt x="2761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223"/>
            <p:cNvSpPr>
              <a:spLocks/>
            </p:cNvSpPr>
            <p:nvPr/>
          </p:nvSpPr>
          <p:spPr bwMode="auto">
            <a:xfrm>
              <a:off x="2394" y="4248"/>
              <a:ext cx="376" cy="263"/>
            </a:xfrm>
            <a:custGeom>
              <a:avLst/>
              <a:gdLst>
                <a:gd name="T0" fmla="*/ 0 w 2904"/>
                <a:gd name="T1" fmla="*/ 144 h 1440"/>
                <a:gd name="T2" fmla="*/ 144 w 2904"/>
                <a:gd name="T3" fmla="*/ 0 h 1440"/>
                <a:gd name="T4" fmla="*/ 2761 w 2904"/>
                <a:gd name="T5" fmla="*/ 0 h 1440"/>
                <a:gd name="T6" fmla="*/ 2904 w 2904"/>
                <a:gd name="T7" fmla="*/ 144 h 1440"/>
                <a:gd name="T8" fmla="*/ 2904 w 2904"/>
                <a:gd name="T9" fmla="*/ 1297 h 1440"/>
                <a:gd name="T10" fmla="*/ 2761 w 2904"/>
                <a:gd name="T11" fmla="*/ 1440 h 1440"/>
                <a:gd name="T12" fmla="*/ 144 w 2904"/>
                <a:gd name="T13" fmla="*/ 1440 h 1440"/>
                <a:gd name="T14" fmla="*/ 0 w 2904"/>
                <a:gd name="T15" fmla="*/ 1297 h 1440"/>
                <a:gd name="T16" fmla="*/ 0 w 2904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4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1" y="0"/>
                  </a:lnTo>
                  <a:cubicBezTo>
                    <a:pt x="2840" y="0"/>
                    <a:pt x="2904" y="65"/>
                    <a:pt x="2904" y="144"/>
                  </a:cubicBezTo>
                  <a:lnTo>
                    <a:pt x="2904" y="1297"/>
                  </a:lnTo>
                  <a:cubicBezTo>
                    <a:pt x="2904" y="1376"/>
                    <a:pt x="2840" y="1440"/>
                    <a:pt x="2761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224"/>
            <p:cNvSpPr>
              <a:spLocks/>
            </p:cNvSpPr>
            <p:nvPr/>
          </p:nvSpPr>
          <p:spPr bwMode="auto">
            <a:xfrm>
              <a:off x="2383" y="4920"/>
              <a:ext cx="376" cy="264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225"/>
            <p:cNvSpPr>
              <a:spLocks/>
            </p:cNvSpPr>
            <p:nvPr/>
          </p:nvSpPr>
          <p:spPr bwMode="auto">
            <a:xfrm>
              <a:off x="2383" y="4920"/>
              <a:ext cx="376" cy="264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226"/>
            <p:cNvSpPr>
              <a:spLocks/>
            </p:cNvSpPr>
            <p:nvPr/>
          </p:nvSpPr>
          <p:spPr bwMode="auto">
            <a:xfrm>
              <a:off x="2383" y="4263"/>
              <a:ext cx="376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27"/>
            <p:cNvSpPr>
              <a:spLocks/>
            </p:cNvSpPr>
            <p:nvPr/>
          </p:nvSpPr>
          <p:spPr bwMode="auto">
            <a:xfrm>
              <a:off x="2383" y="4263"/>
              <a:ext cx="376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28"/>
            <p:cNvSpPr>
              <a:spLocks/>
            </p:cNvSpPr>
            <p:nvPr/>
          </p:nvSpPr>
          <p:spPr bwMode="auto">
            <a:xfrm>
              <a:off x="2383" y="3935"/>
              <a:ext cx="376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29"/>
            <p:cNvSpPr>
              <a:spLocks/>
            </p:cNvSpPr>
            <p:nvPr/>
          </p:nvSpPr>
          <p:spPr bwMode="auto">
            <a:xfrm>
              <a:off x="2383" y="3935"/>
              <a:ext cx="376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30"/>
            <p:cNvSpPr>
              <a:spLocks/>
            </p:cNvSpPr>
            <p:nvPr/>
          </p:nvSpPr>
          <p:spPr bwMode="auto">
            <a:xfrm>
              <a:off x="2367" y="3956"/>
              <a:ext cx="376" cy="263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31"/>
            <p:cNvSpPr>
              <a:spLocks/>
            </p:cNvSpPr>
            <p:nvPr/>
          </p:nvSpPr>
          <p:spPr bwMode="auto">
            <a:xfrm>
              <a:off x="2367" y="3956"/>
              <a:ext cx="376" cy="263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32"/>
            <p:cNvSpPr>
              <a:spLocks noChangeArrowheads="1"/>
            </p:cNvSpPr>
            <p:nvPr/>
          </p:nvSpPr>
          <p:spPr bwMode="auto">
            <a:xfrm>
              <a:off x="2409" y="4117"/>
              <a:ext cx="211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Pointer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233"/>
            <p:cNvSpPr>
              <a:spLocks noChangeArrowheads="1"/>
            </p:cNvSpPr>
            <p:nvPr/>
          </p:nvSpPr>
          <p:spPr bwMode="auto">
            <a:xfrm>
              <a:off x="2578" y="4117"/>
              <a:ext cx="156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Value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Freeform 234"/>
            <p:cNvSpPr>
              <a:spLocks/>
            </p:cNvSpPr>
            <p:nvPr/>
          </p:nvSpPr>
          <p:spPr bwMode="auto">
            <a:xfrm>
              <a:off x="2367" y="4287"/>
              <a:ext cx="376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35"/>
            <p:cNvSpPr>
              <a:spLocks/>
            </p:cNvSpPr>
            <p:nvPr/>
          </p:nvSpPr>
          <p:spPr bwMode="auto">
            <a:xfrm>
              <a:off x="2367" y="4287"/>
              <a:ext cx="376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236"/>
            <p:cNvSpPr>
              <a:spLocks noChangeArrowheads="1"/>
            </p:cNvSpPr>
            <p:nvPr/>
          </p:nvSpPr>
          <p:spPr bwMode="auto">
            <a:xfrm>
              <a:off x="2477" y="4376"/>
              <a:ext cx="211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Pointer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Rectangle 237"/>
            <p:cNvSpPr>
              <a:spLocks noChangeArrowheads="1"/>
            </p:cNvSpPr>
            <p:nvPr/>
          </p:nvSpPr>
          <p:spPr bwMode="auto">
            <a:xfrm>
              <a:off x="2426" y="4447"/>
              <a:ext cx="305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Assignment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Freeform 238"/>
            <p:cNvSpPr>
              <a:spLocks/>
            </p:cNvSpPr>
            <p:nvPr/>
          </p:nvSpPr>
          <p:spPr bwMode="auto">
            <a:xfrm>
              <a:off x="2367" y="4624"/>
              <a:ext cx="376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39"/>
            <p:cNvSpPr>
              <a:spLocks/>
            </p:cNvSpPr>
            <p:nvPr/>
          </p:nvSpPr>
          <p:spPr bwMode="auto">
            <a:xfrm>
              <a:off x="2367" y="4624"/>
              <a:ext cx="376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240"/>
            <p:cNvSpPr>
              <a:spLocks noChangeArrowheads="1"/>
            </p:cNvSpPr>
            <p:nvPr/>
          </p:nvSpPr>
          <p:spPr bwMode="auto">
            <a:xfrm>
              <a:off x="2423" y="4785"/>
              <a:ext cx="307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Initialization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Freeform 241"/>
            <p:cNvSpPr>
              <a:spLocks/>
            </p:cNvSpPr>
            <p:nvPr/>
          </p:nvSpPr>
          <p:spPr bwMode="auto">
            <a:xfrm>
              <a:off x="2367" y="4954"/>
              <a:ext cx="376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42"/>
            <p:cNvSpPr>
              <a:spLocks/>
            </p:cNvSpPr>
            <p:nvPr/>
          </p:nvSpPr>
          <p:spPr bwMode="auto">
            <a:xfrm>
              <a:off x="2367" y="4954"/>
              <a:ext cx="376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Rectangle 243"/>
            <p:cNvSpPr>
              <a:spLocks noChangeArrowheads="1"/>
            </p:cNvSpPr>
            <p:nvPr/>
          </p:nvSpPr>
          <p:spPr bwMode="auto">
            <a:xfrm>
              <a:off x="2472" y="5042"/>
              <a:ext cx="224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9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Missing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244"/>
            <p:cNvSpPr>
              <a:spLocks noChangeArrowheads="1"/>
            </p:cNvSpPr>
            <p:nvPr/>
          </p:nvSpPr>
          <p:spPr bwMode="auto">
            <a:xfrm>
              <a:off x="2444" y="5115"/>
              <a:ext cx="262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Terminate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Freeform 245"/>
            <p:cNvSpPr>
              <a:spLocks/>
            </p:cNvSpPr>
            <p:nvPr/>
          </p:nvSpPr>
          <p:spPr bwMode="auto">
            <a:xfrm>
              <a:off x="2366" y="3935"/>
              <a:ext cx="226" cy="107"/>
            </a:xfrm>
            <a:custGeom>
              <a:avLst/>
              <a:gdLst>
                <a:gd name="T0" fmla="*/ 0 w 1748"/>
                <a:gd name="T1" fmla="*/ 98 h 588"/>
                <a:gd name="T2" fmla="*/ 98 w 1748"/>
                <a:gd name="T3" fmla="*/ 0 h 588"/>
                <a:gd name="T4" fmla="*/ 1650 w 1748"/>
                <a:gd name="T5" fmla="*/ 0 h 588"/>
                <a:gd name="T6" fmla="*/ 1748 w 1748"/>
                <a:gd name="T7" fmla="*/ 98 h 588"/>
                <a:gd name="T8" fmla="*/ 1748 w 1748"/>
                <a:gd name="T9" fmla="*/ 490 h 588"/>
                <a:gd name="T10" fmla="*/ 1650 w 1748"/>
                <a:gd name="T11" fmla="*/ 588 h 588"/>
                <a:gd name="T12" fmla="*/ 98 w 1748"/>
                <a:gd name="T13" fmla="*/ 588 h 588"/>
                <a:gd name="T14" fmla="*/ 0 w 1748"/>
                <a:gd name="T15" fmla="*/ 490 h 588"/>
                <a:gd name="T16" fmla="*/ 0 w 1748"/>
                <a:gd name="T17" fmla="*/ 9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88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lnTo>
                    <a:pt x="1650" y="0"/>
                  </a:lnTo>
                  <a:cubicBezTo>
                    <a:pt x="1705" y="0"/>
                    <a:pt x="1748" y="44"/>
                    <a:pt x="1748" y="98"/>
                  </a:cubicBezTo>
                  <a:lnTo>
                    <a:pt x="1748" y="490"/>
                  </a:lnTo>
                  <a:cubicBezTo>
                    <a:pt x="1748" y="545"/>
                    <a:pt x="1705" y="588"/>
                    <a:pt x="1650" y="588"/>
                  </a:cubicBezTo>
                  <a:lnTo>
                    <a:pt x="98" y="588"/>
                  </a:lnTo>
                  <a:cubicBezTo>
                    <a:pt x="44" y="588"/>
                    <a:pt x="0" y="545"/>
                    <a:pt x="0" y="490"/>
                  </a:cubicBezTo>
                  <a:lnTo>
                    <a:pt x="0" y="98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46"/>
            <p:cNvSpPr>
              <a:spLocks/>
            </p:cNvSpPr>
            <p:nvPr/>
          </p:nvSpPr>
          <p:spPr bwMode="auto">
            <a:xfrm>
              <a:off x="2366" y="3935"/>
              <a:ext cx="226" cy="107"/>
            </a:xfrm>
            <a:custGeom>
              <a:avLst/>
              <a:gdLst>
                <a:gd name="T0" fmla="*/ 0 w 1748"/>
                <a:gd name="T1" fmla="*/ 98 h 588"/>
                <a:gd name="T2" fmla="*/ 98 w 1748"/>
                <a:gd name="T3" fmla="*/ 0 h 588"/>
                <a:gd name="T4" fmla="*/ 1650 w 1748"/>
                <a:gd name="T5" fmla="*/ 0 h 588"/>
                <a:gd name="T6" fmla="*/ 1748 w 1748"/>
                <a:gd name="T7" fmla="*/ 98 h 588"/>
                <a:gd name="T8" fmla="*/ 1748 w 1748"/>
                <a:gd name="T9" fmla="*/ 490 h 588"/>
                <a:gd name="T10" fmla="*/ 1650 w 1748"/>
                <a:gd name="T11" fmla="*/ 588 h 588"/>
                <a:gd name="T12" fmla="*/ 98 w 1748"/>
                <a:gd name="T13" fmla="*/ 588 h 588"/>
                <a:gd name="T14" fmla="*/ 0 w 1748"/>
                <a:gd name="T15" fmla="*/ 490 h 588"/>
                <a:gd name="T16" fmla="*/ 0 w 1748"/>
                <a:gd name="T17" fmla="*/ 9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88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lnTo>
                    <a:pt x="1650" y="0"/>
                  </a:lnTo>
                  <a:cubicBezTo>
                    <a:pt x="1705" y="0"/>
                    <a:pt x="1748" y="44"/>
                    <a:pt x="1748" y="98"/>
                  </a:cubicBezTo>
                  <a:lnTo>
                    <a:pt x="1748" y="490"/>
                  </a:lnTo>
                  <a:cubicBezTo>
                    <a:pt x="1748" y="545"/>
                    <a:pt x="1705" y="588"/>
                    <a:pt x="1650" y="588"/>
                  </a:cubicBezTo>
                  <a:lnTo>
                    <a:pt x="98" y="588"/>
                  </a:lnTo>
                  <a:cubicBezTo>
                    <a:pt x="44" y="588"/>
                    <a:pt x="0" y="545"/>
                    <a:pt x="0" y="490"/>
                  </a:cubicBezTo>
                  <a:lnTo>
                    <a:pt x="0" y="98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Rectangle 247"/>
            <p:cNvSpPr>
              <a:spLocks noChangeArrowheads="1"/>
            </p:cNvSpPr>
            <p:nvPr/>
          </p:nvSpPr>
          <p:spPr bwMode="auto">
            <a:xfrm>
              <a:off x="2401" y="3953"/>
              <a:ext cx="214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#3 (50)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Freeform 248"/>
            <p:cNvSpPr>
              <a:spLocks/>
            </p:cNvSpPr>
            <p:nvPr/>
          </p:nvSpPr>
          <p:spPr bwMode="auto">
            <a:xfrm>
              <a:off x="2366" y="4263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49"/>
            <p:cNvSpPr>
              <a:spLocks/>
            </p:cNvSpPr>
            <p:nvPr/>
          </p:nvSpPr>
          <p:spPr bwMode="auto">
            <a:xfrm>
              <a:off x="2366" y="4263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250"/>
            <p:cNvSpPr>
              <a:spLocks noChangeArrowheads="1"/>
            </p:cNvSpPr>
            <p:nvPr/>
          </p:nvSpPr>
          <p:spPr bwMode="auto">
            <a:xfrm>
              <a:off x="2388" y="4281"/>
              <a:ext cx="244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#8 (522)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Freeform 251"/>
            <p:cNvSpPr>
              <a:spLocks/>
            </p:cNvSpPr>
            <p:nvPr/>
          </p:nvSpPr>
          <p:spPr bwMode="auto">
            <a:xfrm>
              <a:off x="2366" y="4598"/>
              <a:ext cx="226" cy="109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52"/>
            <p:cNvSpPr>
              <a:spLocks/>
            </p:cNvSpPr>
            <p:nvPr/>
          </p:nvSpPr>
          <p:spPr bwMode="auto">
            <a:xfrm>
              <a:off x="2366" y="4598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253"/>
            <p:cNvSpPr>
              <a:spLocks noChangeArrowheads="1"/>
            </p:cNvSpPr>
            <p:nvPr/>
          </p:nvSpPr>
          <p:spPr bwMode="auto">
            <a:xfrm>
              <a:off x="2388" y="4617"/>
              <a:ext cx="219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#13 (11)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Freeform 254"/>
            <p:cNvSpPr>
              <a:spLocks/>
            </p:cNvSpPr>
            <p:nvPr/>
          </p:nvSpPr>
          <p:spPr bwMode="auto">
            <a:xfrm>
              <a:off x="2366" y="4922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55"/>
            <p:cNvSpPr>
              <a:spLocks/>
            </p:cNvSpPr>
            <p:nvPr/>
          </p:nvSpPr>
          <p:spPr bwMode="auto">
            <a:xfrm>
              <a:off x="2366" y="4922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256"/>
            <p:cNvSpPr>
              <a:spLocks noChangeArrowheads="1"/>
            </p:cNvSpPr>
            <p:nvPr/>
          </p:nvSpPr>
          <p:spPr bwMode="auto">
            <a:xfrm>
              <a:off x="2401" y="4942"/>
              <a:ext cx="192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#18 (6)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Freeform 257"/>
            <p:cNvSpPr>
              <a:spLocks/>
            </p:cNvSpPr>
            <p:nvPr/>
          </p:nvSpPr>
          <p:spPr bwMode="auto">
            <a:xfrm>
              <a:off x="2799" y="5072"/>
              <a:ext cx="153" cy="94"/>
            </a:xfrm>
            <a:custGeom>
              <a:avLst/>
              <a:gdLst>
                <a:gd name="T0" fmla="*/ 0 w 1180"/>
                <a:gd name="T1" fmla="*/ 52 h 516"/>
                <a:gd name="T2" fmla="*/ 52 w 1180"/>
                <a:gd name="T3" fmla="*/ 0 h 516"/>
                <a:gd name="T4" fmla="*/ 1129 w 1180"/>
                <a:gd name="T5" fmla="*/ 0 h 516"/>
                <a:gd name="T6" fmla="*/ 1180 w 1180"/>
                <a:gd name="T7" fmla="*/ 52 h 516"/>
                <a:gd name="T8" fmla="*/ 1180 w 1180"/>
                <a:gd name="T9" fmla="*/ 465 h 516"/>
                <a:gd name="T10" fmla="*/ 1129 w 1180"/>
                <a:gd name="T11" fmla="*/ 516 h 516"/>
                <a:gd name="T12" fmla="*/ 52 w 1180"/>
                <a:gd name="T13" fmla="*/ 516 h 516"/>
                <a:gd name="T14" fmla="*/ 0 w 1180"/>
                <a:gd name="T15" fmla="*/ 465 h 516"/>
                <a:gd name="T16" fmla="*/ 0 w 1180"/>
                <a:gd name="T17" fmla="*/ 5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6">
                  <a:moveTo>
                    <a:pt x="0" y="52"/>
                  </a:moveTo>
                  <a:cubicBezTo>
                    <a:pt x="0" y="24"/>
                    <a:pt x="24" y="0"/>
                    <a:pt x="52" y="0"/>
                  </a:cubicBezTo>
                  <a:lnTo>
                    <a:pt x="1129" y="0"/>
                  </a:lnTo>
                  <a:cubicBezTo>
                    <a:pt x="1157" y="0"/>
                    <a:pt x="1180" y="24"/>
                    <a:pt x="1180" y="52"/>
                  </a:cubicBezTo>
                  <a:lnTo>
                    <a:pt x="1180" y="465"/>
                  </a:lnTo>
                  <a:cubicBezTo>
                    <a:pt x="1180" y="493"/>
                    <a:pt x="1157" y="516"/>
                    <a:pt x="1129" y="516"/>
                  </a:cubicBezTo>
                  <a:lnTo>
                    <a:pt x="52" y="516"/>
                  </a:lnTo>
                  <a:cubicBezTo>
                    <a:pt x="24" y="516"/>
                    <a:pt x="0" y="493"/>
                    <a:pt x="0" y="465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58"/>
            <p:cNvSpPr>
              <a:spLocks/>
            </p:cNvSpPr>
            <p:nvPr/>
          </p:nvSpPr>
          <p:spPr bwMode="auto">
            <a:xfrm>
              <a:off x="2799" y="5072"/>
              <a:ext cx="153" cy="94"/>
            </a:xfrm>
            <a:custGeom>
              <a:avLst/>
              <a:gdLst>
                <a:gd name="T0" fmla="*/ 0 w 1180"/>
                <a:gd name="T1" fmla="*/ 52 h 516"/>
                <a:gd name="T2" fmla="*/ 52 w 1180"/>
                <a:gd name="T3" fmla="*/ 0 h 516"/>
                <a:gd name="T4" fmla="*/ 1129 w 1180"/>
                <a:gd name="T5" fmla="*/ 0 h 516"/>
                <a:gd name="T6" fmla="*/ 1180 w 1180"/>
                <a:gd name="T7" fmla="*/ 52 h 516"/>
                <a:gd name="T8" fmla="*/ 1180 w 1180"/>
                <a:gd name="T9" fmla="*/ 465 h 516"/>
                <a:gd name="T10" fmla="*/ 1129 w 1180"/>
                <a:gd name="T11" fmla="*/ 516 h 516"/>
                <a:gd name="T12" fmla="*/ 52 w 1180"/>
                <a:gd name="T13" fmla="*/ 516 h 516"/>
                <a:gd name="T14" fmla="*/ 0 w 1180"/>
                <a:gd name="T15" fmla="*/ 465 h 516"/>
                <a:gd name="T16" fmla="*/ 0 w 1180"/>
                <a:gd name="T17" fmla="*/ 5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6">
                  <a:moveTo>
                    <a:pt x="0" y="52"/>
                  </a:moveTo>
                  <a:cubicBezTo>
                    <a:pt x="0" y="24"/>
                    <a:pt x="24" y="0"/>
                    <a:pt x="52" y="0"/>
                  </a:cubicBezTo>
                  <a:lnTo>
                    <a:pt x="1129" y="0"/>
                  </a:lnTo>
                  <a:cubicBezTo>
                    <a:pt x="1157" y="0"/>
                    <a:pt x="1180" y="24"/>
                    <a:pt x="1180" y="52"/>
                  </a:cubicBezTo>
                  <a:lnTo>
                    <a:pt x="1180" y="465"/>
                  </a:lnTo>
                  <a:cubicBezTo>
                    <a:pt x="1180" y="493"/>
                    <a:pt x="1157" y="516"/>
                    <a:pt x="1129" y="516"/>
                  </a:cubicBezTo>
                  <a:lnTo>
                    <a:pt x="52" y="516"/>
                  </a:lnTo>
                  <a:cubicBezTo>
                    <a:pt x="24" y="516"/>
                    <a:pt x="0" y="493"/>
                    <a:pt x="0" y="465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259"/>
            <p:cNvSpPr>
              <a:spLocks noChangeArrowheads="1"/>
            </p:cNvSpPr>
            <p:nvPr/>
          </p:nvSpPr>
          <p:spPr bwMode="auto">
            <a:xfrm>
              <a:off x="2864" y="5092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5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" name="Freeform 260"/>
            <p:cNvSpPr>
              <a:spLocks/>
            </p:cNvSpPr>
            <p:nvPr/>
          </p:nvSpPr>
          <p:spPr bwMode="auto">
            <a:xfrm>
              <a:off x="2799" y="4961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61"/>
            <p:cNvSpPr>
              <a:spLocks/>
            </p:cNvSpPr>
            <p:nvPr/>
          </p:nvSpPr>
          <p:spPr bwMode="auto">
            <a:xfrm>
              <a:off x="2799" y="4961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262"/>
            <p:cNvSpPr>
              <a:spLocks noChangeArrowheads="1"/>
            </p:cNvSpPr>
            <p:nvPr/>
          </p:nvSpPr>
          <p:spPr bwMode="auto">
            <a:xfrm>
              <a:off x="2864" y="4975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1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" name="Freeform 263"/>
            <p:cNvSpPr>
              <a:spLocks/>
            </p:cNvSpPr>
            <p:nvPr/>
          </p:nvSpPr>
          <p:spPr bwMode="auto">
            <a:xfrm>
              <a:off x="2799" y="4455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64"/>
            <p:cNvSpPr>
              <a:spLocks/>
            </p:cNvSpPr>
            <p:nvPr/>
          </p:nvSpPr>
          <p:spPr bwMode="auto">
            <a:xfrm>
              <a:off x="2799" y="4455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265"/>
            <p:cNvSpPr>
              <a:spLocks noChangeArrowheads="1"/>
            </p:cNvSpPr>
            <p:nvPr/>
          </p:nvSpPr>
          <p:spPr bwMode="auto">
            <a:xfrm>
              <a:off x="2854" y="4473"/>
              <a:ext cx="66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16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Freeform 266"/>
            <p:cNvSpPr>
              <a:spLocks/>
            </p:cNvSpPr>
            <p:nvPr/>
          </p:nvSpPr>
          <p:spPr bwMode="auto">
            <a:xfrm>
              <a:off x="2799" y="4346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67"/>
            <p:cNvSpPr>
              <a:spLocks/>
            </p:cNvSpPr>
            <p:nvPr/>
          </p:nvSpPr>
          <p:spPr bwMode="auto">
            <a:xfrm>
              <a:off x="2799" y="4346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Rectangle 268"/>
            <p:cNvSpPr>
              <a:spLocks noChangeArrowheads="1"/>
            </p:cNvSpPr>
            <p:nvPr/>
          </p:nvSpPr>
          <p:spPr bwMode="auto">
            <a:xfrm>
              <a:off x="2854" y="4362"/>
              <a:ext cx="66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84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" name="Freeform 269"/>
            <p:cNvSpPr>
              <a:spLocks/>
            </p:cNvSpPr>
            <p:nvPr/>
          </p:nvSpPr>
          <p:spPr bwMode="auto">
            <a:xfrm>
              <a:off x="2799" y="4236"/>
              <a:ext cx="153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70"/>
            <p:cNvSpPr>
              <a:spLocks/>
            </p:cNvSpPr>
            <p:nvPr/>
          </p:nvSpPr>
          <p:spPr bwMode="auto">
            <a:xfrm>
              <a:off x="2799" y="4236"/>
              <a:ext cx="153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Rectangle 271"/>
            <p:cNvSpPr>
              <a:spLocks noChangeArrowheads="1"/>
            </p:cNvSpPr>
            <p:nvPr/>
          </p:nvSpPr>
          <p:spPr bwMode="auto">
            <a:xfrm>
              <a:off x="2843" y="4251"/>
              <a:ext cx="89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422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Freeform 272"/>
            <p:cNvSpPr>
              <a:spLocks/>
            </p:cNvSpPr>
            <p:nvPr/>
          </p:nvSpPr>
          <p:spPr bwMode="auto">
            <a:xfrm>
              <a:off x="2799" y="4753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73"/>
            <p:cNvSpPr>
              <a:spLocks/>
            </p:cNvSpPr>
            <p:nvPr/>
          </p:nvSpPr>
          <p:spPr bwMode="auto">
            <a:xfrm>
              <a:off x="2799" y="4752"/>
              <a:ext cx="153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274"/>
            <p:cNvSpPr>
              <a:spLocks noChangeArrowheads="1"/>
            </p:cNvSpPr>
            <p:nvPr/>
          </p:nvSpPr>
          <p:spPr bwMode="auto">
            <a:xfrm>
              <a:off x="2864" y="4767"/>
              <a:ext cx="43" cy="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6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" name="Freeform 275"/>
            <p:cNvSpPr>
              <a:spLocks/>
            </p:cNvSpPr>
            <p:nvPr/>
          </p:nvSpPr>
          <p:spPr bwMode="auto">
            <a:xfrm>
              <a:off x="2799" y="4646"/>
              <a:ext cx="153" cy="94"/>
            </a:xfrm>
            <a:custGeom>
              <a:avLst/>
              <a:gdLst>
                <a:gd name="T0" fmla="*/ 0 w 1180"/>
                <a:gd name="T1" fmla="*/ 52 h 516"/>
                <a:gd name="T2" fmla="*/ 52 w 1180"/>
                <a:gd name="T3" fmla="*/ 0 h 516"/>
                <a:gd name="T4" fmla="*/ 1129 w 1180"/>
                <a:gd name="T5" fmla="*/ 0 h 516"/>
                <a:gd name="T6" fmla="*/ 1180 w 1180"/>
                <a:gd name="T7" fmla="*/ 52 h 516"/>
                <a:gd name="T8" fmla="*/ 1180 w 1180"/>
                <a:gd name="T9" fmla="*/ 465 h 516"/>
                <a:gd name="T10" fmla="*/ 1129 w 1180"/>
                <a:gd name="T11" fmla="*/ 516 h 516"/>
                <a:gd name="T12" fmla="*/ 52 w 1180"/>
                <a:gd name="T13" fmla="*/ 516 h 516"/>
                <a:gd name="T14" fmla="*/ 0 w 1180"/>
                <a:gd name="T15" fmla="*/ 465 h 516"/>
                <a:gd name="T16" fmla="*/ 0 w 1180"/>
                <a:gd name="T17" fmla="*/ 5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6">
                  <a:moveTo>
                    <a:pt x="0" y="52"/>
                  </a:moveTo>
                  <a:cubicBezTo>
                    <a:pt x="0" y="24"/>
                    <a:pt x="24" y="0"/>
                    <a:pt x="52" y="0"/>
                  </a:cubicBezTo>
                  <a:lnTo>
                    <a:pt x="1129" y="0"/>
                  </a:lnTo>
                  <a:cubicBezTo>
                    <a:pt x="1157" y="0"/>
                    <a:pt x="1180" y="24"/>
                    <a:pt x="1180" y="52"/>
                  </a:cubicBezTo>
                  <a:lnTo>
                    <a:pt x="1180" y="465"/>
                  </a:lnTo>
                  <a:cubicBezTo>
                    <a:pt x="1180" y="493"/>
                    <a:pt x="1157" y="516"/>
                    <a:pt x="1129" y="516"/>
                  </a:cubicBezTo>
                  <a:lnTo>
                    <a:pt x="52" y="516"/>
                  </a:lnTo>
                  <a:cubicBezTo>
                    <a:pt x="24" y="516"/>
                    <a:pt x="0" y="493"/>
                    <a:pt x="0" y="465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76"/>
            <p:cNvSpPr>
              <a:spLocks/>
            </p:cNvSpPr>
            <p:nvPr/>
          </p:nvSpPr>
          <p:spPr bwMode="auto">
            <a:xfrm>
              <a:off x="2799" y="4646"/>
              <a:ext cx="153" cy="94"/>
            </a:xfrm>
            <a:custGeom>
              <a:avLst/>
              <a:gdLst>
                <a:gd name="T0" fmla="*/ 0 w 1180"/>
                <a:gd name="T1" fmla="*/ 52 h 516"/>
                <a:gd name="T2" fmla="*/ 52 w 1180"/>
                <a:gd name="T3" fmla="*/ 0 h 516"/>
                <a:gd name="T4" fmla="*/ 1129 w 1180"/>
                <a:gd name="T5" fmla="*/ 0 h 516"/>
                <a:gd name="T6" fmla="*/ 1180 w 1180"/>
                <a:gd name="T7" fmla="*/ 52 h 516"/>
                <a:gd name="T8" fmla="*/ 1180 w 1180"/>
                <a:gd name="T9" fmla="*/ 465 h 516"/>
                <a:gd name="T10" fmla="*/ 1129 w 1180"/>
                <a:gd name="T11" fmla="*/ 516 h 516"/>
                <a:gd name="T12" fmla="*/ 52 w 1180"/>
                <a:gd name="T13" fmla="*/ 516 h 516"/>
                <a:gd name="T14" fmla="*/ 0 w 1180"/>
                <a:gd name="T15" fmla="*/ 465 h 516"/>
                <a:gd name="T16" fmla="*/ 0 w 1180"/>
                <a:gd name="T17" fmla="*/ 5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6">
                  <a:moveTo>
                    <a:pt x="0" y="52"/>
                  </a:moveTo>
                  <a:cubicBezTo>
                    <a:pt x="0" y="24"/>
                    <a:pt x="24" y="0"/>
                    <a:pt x="52" y="0"/>
                  </a:cubicBezTo>
                  <a:lnTo>
                    <a:pt x="1129" y="0"/>
                  </a:lnTo>
                  <a:cubicBezTo>
                    <a:pt x="1157" y="0"/>
                    <a:pt x="1180" y="24"/>
                    <a:pt x="1180" y="52"/>
                  </a:cubicBezTo>
                  <a:lnTo>
                    <a:pt x="1180" y="465"/>
                  </a:lnTo>
                  <a:cubicBezTo>
                    <a:pt x="1180" y="493"/>
                    <a:pt x="1157" y="516"/>
                    <a:pt x="1129" y="516"/>
                  </a:cubicBezTo>
                  <a:lnTo>
                    <a:pt x="52" y="516"/>
                  </a:lnTo>
                  <a:cubicBezTo>
                    <a:pt x="24" y="516"/>
                    <a:pt x="0" y="493"/>
                    <a:pt x="0" y="465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277"/>
            <p:cNvSpPr>
              <a:spLocks noChangeArrowheads="1"/>
            </p:cNvSpPr>
            <p:nvPr/>
          </p:nvSpPr>
          <p:spPr bwMode="auto">
            <a:xfrm>
              <a:off x="2864" y="4662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5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" name="Freeform 278"/>
            <p:cNvSpPr>
              <a:spLocks/>
            </p:cNvSpPr>
            <p:nvPr/>
          </p:nvSpPr>
          <p:spPr bwMode="auto">
            <a:xfrm>
              <a:off x="2798" y="4081"/>
              <a:ext cx="154" cy="94"/>
            </a:xfrm>
            <a:custGeom>
              <a:avLst/>
              <a:gdLst>
                <a:gd name="T0" fmla="*/ 0 w 1184"/>
                <a:gd name="T1" fmla="*/ 52 h 512"/>
                <a:gd name="T2" fmla="*/ 52 w 1184"/>
                <a:gd name="T3" fmla="*/ 0 h 512"/>
                <a:gd name="T4" fmla="*/ 1133 w 1184"/>
                <a:gd name="T5" fmla="*/ 0 h 512"/>
                <a:gd name="T6" fmla="*/ 1184 w 1184"/>
                <a:gd name="T7" fmla="*/ 52 h 512"/>
                <a:gd name="T8" fmla="*/ 1184 w 1184"/>
                <a:gd name="T9" fmla="*/ 461 h 512"/>
                <a:gd name="T10" fmla="*/ 1133 w 1184"/>
                <a:gd name="T11" fmla="*/ 512 h 512"/>
                <a:gd name="T12" fmla="*/ 52 w 1184"/>
                <a:gd name="T13" fmla="*/ 512 h 512"/>
                <a:gd name="T14" fmla="*/ 0 w 1184"/>
                <a:gd name="T15" fmla="*/ 461 h 512"/>
                <a:gd name="T16" fmla="*/ 0 w 1184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4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33" y="0"/>
                  </a:lnTo>
                  <a:cubicBezTo>
                    <a:pt x="1162" y="0"/>
                    <a:pt x="1184" y="23"/>
                    <a:pt x="1184" y="52"/>
                  </a:cubicBezTo>
                  <a:lnTo>
                    <a:pt x="1184" y="461"/>
                  </a:lnTo>
                  <a:cubicBezTo>
                    <a:pt x="1184" y="490"/>
                    <a:pt x="1162" y="512"/>
                    <a:pt x="1133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79"/>
            <p:cNvSpPr>
              <a:spLocks/>
            </p:cNvSpPr>
            <p:nvPr/>
          </p:nvSpPr>
          <p:spPr bwMode="auto">
            <a:xfrm>
              <a:off x="2798" y="4081"/>
              <a:ext cx="154" cy="94"/>
            </a:xfrm>
            <a:custGeom>
              <a:avLst/>
              <a:gdLst>
                <a:gd name="T0" fmla="*/ 0 w 1184"/>
                <a:gd name="T1" fmla="*/ 52 h 512"/>
                <a:gd name="T2" fmla="*/ 52 w 1184"/>
                <a:gd name="T3" fmla="*/ 0 h 512"/>
                <a:gd name="T4" fmla="*/ 1133 w 1184"/>
                <a:gd name="T5" fmla="*/ 0 h 512"/>
                <a:gd name="T6" fmla="*/ 1184 w 1184"/>
                <a:gd name="T7" fmla="*/ 52 h 512"/>
                <a:gd name="T8" fmla="*/ 1184 w 1184"/>
                <a:gd name="T9" fmla="*/ 461 h 512"/>
                <a:gd name="T10" fmla="*/ 1133 w 1184"/>
                <a:gd name="T11" fmla="*/ 512 h 512"/>
                <a:gd name="T12" fmla="*/ 52 w 1184"/>
                <a:gd name="T13" fmla="*/ 512 h 512"/>
                <a:gd name="T14" fmla="*/ 0 w 1184"/>
                <a:gd name="T15" fmla="*/ 461 h 512"/>
                <a:gd name="T16" fmla="*/ 0 w 1184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4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33" y="0"/>
                  </a:lnTo>
                  <a:cubicBezTo>
                    <a:pt x="1162" y="0"/>
                    <a:pt x="1184" y="23"/>
                    <a:pt x="1184" y="52"/>
                  </a:cubicBezTo>
                  <a:lnTo>
                    <a:pt x="1184" y="461"/>
                  </a:lnTo>
                  <a:cubicBezTo>
                    <a:pt x="1184" y="490"/>
                    <a:pt x="1162" y="512"/>
                    <a:pt x="1133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Rectangle 280"/>
            <p:cNvSpPr>
              <a:spLocks noChangeArrowheads="1"/>
            </p:cNvSpPr>
            <p:nvPr/>
          </p:nvSpPr>
          <p:spPr bwMode="auto">
            <a:xfrm>
              <a:off x="2864" y="4100"/>
              <a:ext cx="43" cy="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5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Freeform 281"/>
            <p:cNvSpPr>
              <a:spLocks/>
            </p:cNvSpPr>
            <p:nvPr/>
          </p:nvSpPr>
          <p:spPr bwMode="auto">
            <a:xfrm>
              <a:off x="2798" y="3970"/>
              <a:ext cx="154" cy="94"/>
            </a:xfrm>
            <a:custGeom>
              <a:avLst/>
              <a:gdLst>
                <a:gd name="T0" fmla="*/ 0 w 1184"/>
                <a:gd name="T1" fmla="*/ 52 h 516"/>
                <a:gd name="T2" fmla="*/ 52 w 1184"/>
                <a:gd name="T3" fmla="*/ 0 h 516"/>
                <a:gd name="T4" fmla="*/ 1133 w 1184"/>
                <a:gd name="T5" fmla="*/ 0 h 516"/>
                <a:gd name="T6" fmla="*/ 1184 w 1184"/>
                <a:gd name="T7" fmla="*/ 52 h 516"/>
                <a:gd name="T8" fmla="*/ 1184 w 1184"/>
                <a:gd name="T9" fmla="*/ 465 h 516"/>
                <a:gd name="T10" fmla="*/ 1133 w 1184"/>
                <a:gd name="T11" fmla="*/ 516 h 516"/>
                <a:gd name="T12" fmla="*/ 52 w 1184"/>
                <a:gd name="T13" fmla="*/ 516 h 516"/>
                <a:gd name="T14" fmla="*/ 0 w 1184"/>
                <a:gd name="T15" fmla="*/ 465 h 516"/>
                <a:gd name="T16" fmla="*/ 0 w 1184"/>
                <a:gd name="T17" fmla="*/ 5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4" h="516">
                  <a:moveTo>
                    <a:pt x="0" y="52"/>
                  </a:moveTo>
                  <a:cubicBezTo>
                    <a:pt x="0" y="24"/>
                    <a:pt x="24" y="0"/>
                    <a:pt x="52" y="0"/>
                  </a:cubicBezTo>
                  <a:lnTo>
                    <a:pt x="1133" y="0"/>
                  </a:lnTo>
                  <a:cubicBezTo>
                    <a:pt x="1161" y="0"/>
                    <a:pt x="1184" y="24"/>
                    <a:pt x="1184" y="52"/>
                  </a:cubicBezTo>
                  <a:lnTo>
                    <a:pt x="1184" y="465"/>
                  </a:lnTo>
                  <a:cubicBezTo>
                    <a:pt x="1184" y="493"/>
                    <a:pt x="1161" y="516"/>
                    <a:pt x="1133" y="516"/>
                  </a:cubicBezTo>
                  <a:lnTo>
                    <a:pt x="52" y="516"/>
                  </a:lnTo>
                  <a:cubicBezTo>
                    <a:pt x="24" y="516"/>
                    <a:pt x="0" y="493"/>
                    <a:pt x="0" y="465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82"/>
            <p:cNvSpPr>
              <a:spLocks/>
            </p:cNvSpPr>
            <p:nvPr/>
          </p:nvSpPr>
          <p:spPr bwMode="auto">
            <a:xfrm>
              <a:off x="2798" y="3970"/>
              <a:ext cx="154" cy="94"/>
            </a:xfrm>
            <a:custGeom>
              <a:avLst/>
              <a:gdLst>
                <a:gd name="T0" fmla="*/ 0 w 1184"/>
                <a:gd name="T1" fmla="*/ 52 h 516"/>
                <a:gd name="T2" fmla="*/ 52 w 1184"/>
                <a:gd name="T3" fmla="*/ 0 h 516"/>
                <a:gd name="T4" fmla="*/ 1133 w 1184"/>
                <a:gd name="T5" fmla="*/ 0 h 516"/>
                <a:gd name="T6" fmla="*/ 1184 w 1184"/>
                <a:gd name="T7" fmla="*/ 52 h 516"/>
                <a:gd name="T8" fmla="*/ 1184 w 1184"/>
                <a:gd name="T9" fmla="*/ 465 h 516"/>
                <a:gd name="T10" fmla="*/ 1133 w 1184"/>
                <a:gd name="T11" fmla="*/ 516 h 516"/>
                <a:gd name="T12" fmla="*/ 52 w 1184"/>
                <a:gd name="T13" fmla="*/ 516 h 516"/>
                <a:gd name="T14" fmla="*/ 0 w 1184"/>
                <a:gd name="T15" fmla="*/ 465 h 516"/>
                <a:gd name="T16" fmla="*/ 0 w 1184"/>
                <a:gd name="T17" fmla="*/ 5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4" h="516">
                  <a:moveTo>
                    <a:pt x="0" y="52"/>
                  </a:moveTo>
                  <a:cubicBezTo>
                    <a:pt x="0" y="24"/>
                    <a:pt x="24" y="0"/>
                    <a:pt x="52" y="0"/>
                  </a:cubicBezTo>
                  <a:lnTo>
                    <a:pt x="1133" y="0"/>
                  </a:lnTo>
                  <a:cubicBezTo>
                    <a:pt x="1161" y="0"/>
                    <a:pt x="1184" y="24"/>
                    <a:pt x="1184" y="52"/>
                  </a:cubicBezTo>
                  <a:lnTo>
                    <a:pt x="1184" y="465"/>
                  </a:lnTo>
                  <a:cubicBezTo>
                    <a:pt x="1184" y="493"/>
                    <a:pt x="1161" y="516"/>
                    <a:pt x="1133" y="516"/>
                  </a:cubicBezTo>
                  <a:lnTo>
                    <a:pt x="52" y="516"/>
                  </a:lnTo>
                  <a:cubicBezTo>
                    <a:pt x="24" y="516"/>
                    <a:pt x="0" y="493"/>
                    <a:pt x="0" y="465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283"/>
            <p:cNvSpPr>
              <a:spLocks noChangeArrowheads="1"/>
            </p:cNvSpPr>
            <p:nvPr/>
          </p:nvSpPr>
          <p:spPr bwMode="auto">
            <a:xfrm>
              <a:off x="2854" y="3986"/>
              <a:ext cx="66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45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Freeform 284"/>
            <p:cNvSpPr>
              <a:spLocks/>
            </p:cNvSpPr>
            <p:nvPr/>
          </p:nvSpPr>
          <p:spPr bwMode="auto">
            <a:xfrm>
              <a:off x="3004" y="4275"/>
              <a:ext cx="376" cy="264"/>
            </a:xfrm>
            <a:custGeom>
              <a:avLst/>
              <a:gdLst>
                <a:gd name="T0" fmla="*/ 0 w 2904"/>
                <a:gd name="T1" fmla="*/ 145 h 1444"/>
                <a:gd name="T2" fmla="*/ 145 w 2904"/>
                <a:gd name="T3" fmla="*/ 0 h 1444"/>
                <a:gd name="T4" fmla="*/ 2760 w 2904"/>
                <a:gd name="T5" fmla="*/ 0 h 1444"/>
                <a:gd name="T6" fmla="*/ 2904 w 2904"/>
                <a:gd name="T7" fmla="*/ 145 h 1444"/>
                <a:gd name="T8" fmla="*/ 2904 w 2904"/>
                <a:gd name="T9" fmla="*/ 1300 h 1444"/>
                <a:gd name="T10" fmla="*/ 2760 w 2904"/>
                <a:gd name="T11" fmla="*/ 1444 h 1444"/>
                <a:gd name="T12" fmla="*/ 145 w 2904"/>
                <a:gd name="T13" fmla="*/ 1444 h 1444"/>
                <a:gd name="T14" fmla="*/ 0 w 2904"/>
                <a:gd name="T15" fmla="*/ 1300 h 1444"/>
                <a:gd name="T16" fmla="*/ 0 w 2904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4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0" y="0"/>
                  </a:lnTo>
                  <a:cubicBezTo>
                    <a:pt x="2840" y="0"/>
                    <a:pt x="2904" y="65"/>
                    <a:pt x="2904" y="145"/>
                  </a:cubicBezTo>
                  <a:lnTo>
                    <a:pt x="2904" y="1300"/>
                  </a:lnTo>
                  <a:cubicBezTo>
                    <a:pt x="2904" y="1380"/>
                    <a:pt x="2840" y="1444"/>
                    <a:pt x="2760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85"/>
            <p:cNvSpPr>
              <a:spLocks/>
            </p:cNvSpPr>
            <p:nvPr/>
          </p:nvSpPr>
          <p:spPr bwMode="auto">
            <a:xfrm>
              <a:off x="3004" y="4275"/>
              <a:ext cx="376" cy="264"/>
            </a:xfrm>
            <a:custGeom>
              <a:avLst/>
              <a:gdLst>
                <a:gd name="T0" fmla="*/ 0 w 2904"/>
                <a:gd name="T1" fmla="*/ 145 h 1444"/>
                <a:gd name="T2" fmla="*/ 145 w 2904"/>
                <a:gd name="T3" fmla="*/ 0 h 1444"/>
                <a:gd name="T4" fmla="*/ 2760 w 2904"/>
                <a:gd name="T5" fmla="*/ 0 h 1444"/>
                <a:gd name="T6" fmla="*/ 2904 w 2904"/>
                <a:gd name="T7" fmla="*/ 145 h 1444"/>
                <a:gd name="T8" fmla="*/ 2904 w 2904"/>
                <a:gd name="T9" fmla="*/ 1300 h 1444"/>
                <a:gd name="T10" fmla="*/ 2760 w 2904"/>
                <a:gd name="T11" fmla="*/ 1444 h 1444"/>
                <a:gd name="T12" fmla="*/ 145 w 2904"/>
                <a:gd name="T13" fmla="*/ 1444 h 1444"/>
                <a:gd name="T14" fmla="*/ 0 w 2904"/>
                <a:gd name="T15" fmla="*/ 1300 h 1444"/>
                <a:gd name="T16" fmla="*/ 0 w 2904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4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0" y="0"/>
                  </a:lnTo>
                  <a:cubicBezTo>
                    <a:pt x="2840" y="0"/>
                    <a:pt x="2904" y="65"/>
                    <a:pt x="2904" y="145"/>
                  </a:cubicBezTo>
                  <a:lnTo>
                    <a:pt x="2904" y="1300"/>
                  </a:lnTo>
                  <a:cubicBezTo>
                    <a:pt x="2904" y="1380"/>
                    <a:pt x="2840" y="1444"/>
                    <a:pt x="2760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86"/>
            <p:cNvSpPr>
              <a:spLocks/>
            </p:cNvSpPr>
            <p:nvPr/>
          </p:nvSpPr>
          <p:spPr bwMode="auto">
            <a:xfrm>
              <a:off x="3018" y="3922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87"/>
            <p:cNvSpPr>
              <a:spLocks/>
            </p:cNvSpPr>
            <p:nvPr/>
          </p:nvSpPr>
          <p:spPr bwMode="auto">
            <a:xfrm>
              <a:off x="3018" y="3922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88"/>
            <p:cNvSpPr>
              <a:spLocks/>
            </p:cNvSpPr>
            <p:nvPr/>
          </p:nvSpPr>
          <p:spPr bwMode="auto">
            <a:xfrm>
              <a:off x="3003" y="3935"/>
              <a:ext cx="376" cy="263"/>
            </a:xfrm>
            <a:custGeom>
              <a:avLst/>
              <a:gdLst>
                <a:gd name="T0" fmla="*/ 0 w 2904"/>
                <a:gd name="T1" fmla="*/ 144 h 1440"/>
                <a:gd name="T2" fmla="*/ 144 w 2904"/>
                <a:gd name="T3" fmla="*/ 0 h 1440"/>
                <a:gd name="T4" fmla="*/ 2761 w 2904"/>
                <a:gd name="T5" fmla="*/ 0 h 1440"/>
                <a:gd name="T6" fmla="*/ 2904 w 2904"/>
                <a:gd name="T7" fmla="*/ 144 h 1440"/>
                <a:gd name="T8" fmla="*/ 2904 w 2904"/>
                <a:gd name="T9" fmla="*/ 1297 h 1440"/>
                <a:gd name="T10" fmla="*/ 2761 w 2904"/>
                <a:gd name="T11" fmla="*/ 1440 h 1440"/>
                <a:gd name="T12" fmla="*/ 144 w 2904"/>
                <a:gd name="T13" fmla="*/ 1440 h 1440"/>
                <a:gd name="T14" fmla="*/ 0 w 2904"/>
                <a:gd name="T15" fmla="*/ 1297 h 1440"/>
                <a:gd name="T16" fmla="*/ 0 w 2904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4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1" y="0"/>
                  </a:lnTo>
                  <a:cubicBezTo>
                    <a:pt x="2840" y="0"/>
                    <a:pt x="2904" y="65"/>
                    <a:pt x="2904" y="144"/>
                  </a:cubicBezTo>
                  <a:lnTo>
                    <a:pt x="2904" y="1297"/>
                  </a:lnTo>
                  <a:cubicBezTo>
                    <a:pt x="2904" y="1376"/>
                    <a:pt x="2840" y="1440"/>
                    <a:pt x="2761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89"/>
            <p:cNvSpPr>
              <a:spLocks/>
            </p:cNvSpPr>
            <p:nvPr/>
          </p:nvSpPr>
          <p:spPr bwMode="auto">
            <a:xfrm>
              <a:off x="3003" y="3935"/>
              <a:ext cx="376" cy="263"/>
            </a:xfrm>
            <a:custGeom>
              <a:avLst/>
              <a:gdLst>
                <a:gd name="T0" fmla="*/ 0 w 2904"/>
                <a:gd name="T1" fmla="*/ 144 h 1440"/>
                <a:gd name="T2" fmla="*/ 144 w 2904"/>
                <a:gd name="T3" fmla="*/ 0 h 1440"/>
                <a:gd name="T4" fmla="*/ 2761 w 2904"/>
                <a:gd name="T5" fmla="*/ 0 h 1440"/>
                <a:gd name="T6" fmla="*/ 2904 w 2904"/>
                <a:gd name="T7" fmla="*/ 144 h 1440"/>
                <a:gd name="T8" fmla="*/ 2904 w 2904"/>
                <a:gd name="T9" fmla="*/ 1297 h 1440"/>
                <a:gd name="T10" fmla="*/ 2761 w 2904"/>
                <a:gd name="T11" fmla="*/ 1440 h 1440"/>
                <a:gd name="T12" fmla="*/ 144 w 2904"/>
                <a:gd name="T13" fmla="*/ 1440 h 1440"/>
                <a:gd name="T14" fmla="*/ 0 w 2904"/>
                <a:gd name="T15" fmla="*/ 1297 h 1440"/>
                <a:gd name="T16" fmla="*/ 0 w 2904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4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1" y="0"/>
                  </a:lnTo>
                  <a:cubicBezTo>
                    <a:pt x="2840" y="0"/>
                    <a:pt x="2904" y="65"/>
                    <a:pt x="2904" y="144"/>
                  </a:cubicBezTo>
                  <a:lnTo>
                    <a:pt x="2904" y="1297"/>
                  </a:lnTo>
                  <a:cubicBezTo>
                    <a:pt x="2904" y="1376"/>
                    <a:pt x="2840" y="1440"/>
                    <a:pt x="2761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90"/>
            <p:cNvSpPr>
              <a:spLocks/>
            </p:cNvSpPr>
            <p:nvPr/>
          </p:nvSpPr>
          <p:spPr bwMode="auto">
            <a:xfrm>
              <a:off x="2985" y="3956"/>
              <a:ext cx="377" cy="263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291"/>
            <p:cNvSpPr>
              <a:spLocks/>
            </p:cNvSpPr>
            <p:nvPr/>
          </p:nvSpPr>
          <p:spPr bwMode="auto">
            <a:xfrm>
              <a:off x="2985" y="3956"/>
              <a:ext cx="377" cy="263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Rectangle 292"/>
            <p:cNvSpPr>
              <a:spLocks noChangeArrowheads="1"/>
            </p:cNvSpPr>
            <p:nvPr/>
          </p:nvSpPr>
          <p:spPr bwMode="auto">
            <a:xfrm>
              <a:off x="3094" y="4044"/>
              <a:ext cx="213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9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Implicit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" name="Rectangle 293"/>
            <p:cNvSpPr>
              <a:spLocks noChangeArrowheads="1"/>
            </p:cNvSpPr>
            <p:nvPr/>
          </p:nvSpPr>
          <p:spPr bwMode="auto">
            <a:xfrm>
              <a:off x="3048" y="4117"/>
              <a:ext cx="297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Declaration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" name="Freeform 294"/>
            <p:cNvSpPr>
              <a:spLocks/>
            </p:cNvSpPr>
            <p:nvPr/>
          </p:nvSpPr>
          <p:spPr bwMode="auto">
            <a:xfrm>
              <a:off x="2985" y="4287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295"/>
            <p:cNvSpPr>
              <a:spLocks/>
            </p:cNvSpPr>
            <p:nvPr/>
          </p:nvSpPr>
          <p:spPr bwMode="auto">
            <a:xfrm>
              <a:off x="2985" y="4287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296"/>
            <p:cNvSpPr>
              <a:spLocks noChangeArrowheads="1"/>
            </p:cNvSpPr>
            <p:nvPr/>
          </p:nvSpPr>
          <p:spPr bwMode="auto">
            <a:xfrm>
              <a:off x="3100" y="4303"/>
              <a:ext cx="198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Return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" name="Rectangle 297"/>
            <p:cNvSpPr>
              <a:spLocks noChangeArrowheads="1"/>
            </p:cNvSpPr>
            <p:nvPr/>
          </p:nvSpPr>
          <p:spPr bwMode="auto">
            <a:xfrm>
              <a:off x="3077" y="4376"/>
              <a:ext cx="251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Function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" name="Rectangle 298"/>
            <p:cNvSpPr>
              <a:spLocks noChangeArrowheads="1"/>
            </p:cNvSpPr>
            <p:nvPr/>
          </p:nvSpPr>
          <p:spPr bwMode="auto">
            <a:xfrm>
              <a:off x="3122" y="4447"/>
              <a:ext cx="142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Type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" name="Freeform 299"/>
            <p:cNvSpPr>
              <a:spLocks/>
            </p:cNvSpPr>
            <p:nvPr/>
          </p:nvSpPr>
          <p:spPr bwMode="auto">
            <a:xfrm>
              <a:off x="2985" y="4624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00"/>
            <p:cNvSpPr>
              <a:spLocks/>
            </p:cNvSpPr>
            <p:nvPr/>
          </p:nvSpPr>
          <p:spPr bwMode="auto">
            <a:xfrm>
              <a:off x="2985" y="4624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Rectangle 301"/>
            <p:cNvSpPr>
              <a:spLocks noChangeArrowheads="1"/>
            </p:cNvSpPr>
            <p:nvPr/>
          </p:nvSpPr>
          <p:spPr bwMode="auto">
            <a:xfrm>
              <a:off x="3030" y="4568"/>
              <a:ext cx="335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Pointer/Integ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" name="Rectangle 302"/>
            <p:cNvSpPr>
              <a:spLocks noChangeArrowheads="1"/>
            </p:cNvSpPr>
            <p:nvPr/>
          </p:nvSpPr>
          <p:spPr bwMode="auto">
            <a:xfrm>
              <a:off x="3152" y="4639"/>
              <a:ext cx="89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er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3" name="Rectangle 303"/>
            <p:cNvSpPr>
              <a:spLocks noChangeArrowheads="1"/>
            </p:cNvSpPr>
            <p:nvPr/>
          </p:nvSpPr>
          <p:spPr bwMode="auto">
            <a:xfrm>
              <a:off x="3122" y="4712"/>
              <a:ext cx="159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Type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4" name="Rectangle 304"/>
            <p:cNvSpPr>
              <a:spLocks noChangeArrowheads="1"/>
            </p:cNvSpPr>
            <p:nvPr/>
          </p:nvSpPr>
          <p:spPr bwMode="auto">
            <a:xfrm>
              <a:off x="3065" y="4785"/>
              <a:ext cx="254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Mismatch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" name="Freeform 305"/>
            <p:cNvSpPr>
              <a:spLocks/>
            </p:cNvSpPr>
            <p:nvPr/>
          </p:nvSpPr>
          <p:spPr bwMode="auto">
            <a:xfrm>
              <a:off x="2985" y="4954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06"/>
            <p:cNvSpPr>
              <a:spLocks/>
            </p:cNvSpPr>
            <p:nvPr/>
          </p:nvSpPr>
          <p:spPr bwMode="auto">
            <a:xfrm>
              <a:off x="2985" y="4954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Rectangle 307"/>
            <p:cNvSpPr>
              <a:spLocks noChangeArrowheads="1"/>
            </p:cNvSpPr>
            <p:nvPr/>
          </p:nvSpPr>
          <p:spPr bwMode="auto">
            <a:xfrm>
              <a:off x="3066" y="5042"/>
              <a:ext cx="149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9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Free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8" name="Rectangle 308"/>
            <p:cNvSpPr>
              <a:spLocks noChangeArrowheads="1"/>
            </p:cNvSpPr>
            <p:nvPr/>
          </p:nvSpPr>
          <p:spPr bwMode="auto">
            <a:xfrm>
              <a:off x="3172" y="5042"/>
              <a:ext cx="123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9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Non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9" name="Rectangle 309"/>
            <p:cNvSpPr>
              <a:spLocks noChangeArrowheads="1"/>
            </p:cNvSpPr>
            <p:nvPr/>
          </p:nvSpPr>
          <p:spPr bwMode="auto">
            <a:xfrm>
              <a:off x="3264" y="5042"/>
              <a:ext cx="58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9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-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" name="Rectangle 310"/>
            <p:cNvSpPr>
              <a:spLocks noChangeArrowheads="1"/>
            </p:cNvSpPr>
            <p:nvPr/>
          </p:nvSpPr>
          <p:spPr bwMode="auto">
            <a:xfrm>
              <a:off x="3118" y="5115"/>
              <a:ext cx="144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heap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1" name="Freeform 311"/>
            <p:cNvSpPr>
              <a:spLocks/>
            </p:cNvSpPr>
            <p:nvPr/>
          </p:nvSpPr>
          <p:spPr bwMode="auto">
            <a:xfrm>
              <a:off x="2985" y="3931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12"/>
            <p:cNvSpPr>
              <a:spLocks/>
            </p:cNvSpPr>
            <p:nvPr/>
          </p:nvSpPr>
          <p:spPr bwMode="auto">
            <a:xfrm>
              <a:off x="2985" y="3931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Rectangle 313"/>
            <p:cNvSpPr>
              <a:spLocks noChangeArrowheads="1"/>
            </p:cNvSpPr>
            <p:nvPr/>
          </p:nvSpPr>
          <p:spPr bwMode="auto">
            <a:xfrm>
              <a:off x="2986" y="3950"/>
              <a:ext cx="262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#4 (4,470)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4" name="Freeform 314"/>
            <p:cNvSpPr>
              <a:spLocks/>
            </p:cNvSpPr>
            <p:nvPr/>
          </p:nvSpPr>
          <p:spPr bwMode="auto">
            <a:xfrm>
              <a:off x="2985" y="4260"/>
              <a:ext cx="226" cy="107"/>
            </a:xfrm>
            <a:custGeom>
              <a:avLst/>
              <a:gdLst>
                <a:gd name="T0" fmla="*/ 0 w 1748"/>
                <a:gd name="T1" fmla="*/ 98 h 588"/>
                <a:gd name="T2" fmla="*/ 98 w 1748"/>
                <a:gd name="T3" fmla="*/ 0 h 588"/>
                <a:gd name="T4" fmla="*/ 1650 w 1748"/>
                <a:gd name="T5" fmla="*/ 0 h 588"/>
                <a:gd name="T6" fmla="*/ 1748 w 1748"/>
                <a:gd name="T7" fmla="*/ 98 h 588"/>
                <a:gd name="T8" fmla="*/ 1748 w 1748"/>
                <a:gd name="T9" fmla="*/ 490 h 588"/>
                <a:gd name="T10" fmla="*/ 1650 w 1748"/>
                <a:gd name="T11" fmla="*/ 588 h 588"/>
                <a:gd name="T12" fmla="*/ 98 w 1748"/>
                <a:gd name="T13" fmla="*/ 588 h 588"/>
                <a:gd name="T14" fmla="*/ 0 w 1748"/>
                <a:gd name="T15" fmla="*/ 490 h 588"/>
                <a:gd name="T16" fmla="*/ 0 w 1748"/>
                <a:gd name="T17" fmla="*/ 9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88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lnTo>
                    <a:pt x="1650" y="0"/>
                  </a:lnTo>
                  <a:cubicBezTo>
                    <a:pt x="1705" y="0"/>
                    <a:pt x="1748" y="44"/>
                    <a:pt x="1748" y="98"/>
                  </a:cubicBezTo>
                  <a:lnTo>
                    <a:pt x="1748" y="490"/>
                  </a:lnTo>
                  <a:cubicBezTo>
                    <a:pt x="1748" y="545"/>
                    <a:pt x="1705" y="588"/>
                    <a:pt x="1650" y="588"/>
                  </a:cubicBezTo>
                  <a:lnTo>
                    <a:pt x="98" y="588"/>
                  </a:lnTo>
                  <a:cubicBezTo>
                    <a:pt x="44" y="588"/>
                    <a:pt x="0" y="545"/>
                    <a:pt x="0" y="490"/>
                  </a:cubicBezTo>
                  <a:lnTo>
                    <a:pt x="0" y="98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15"/>
            <p:cNvSpPr>
              <a:spLocks/>
            </p:cNvSpPr>
            <p:nvPr/>
          </p:nvSpPr>
          <p:spPr bwMode="auto">
            <a:xfrm>
              <a:off x="2985" y="4260"/>
              <a:ext cx="226" cy="107"/>
            </a:xfrm>
            <a:custGeom>
              <a:avLst/>
              <a:gdLst>
                <a:gd name="T0" fmla="*/ 0 w 1748"/>
                <a:gd name="T1" fmla="*/ 98 h 588"/>
                <a:gd name="T2" fmla="*/ 98 w 1748"/>
                <a:gd name="T3" fmla="*/ 0 h 588"/>
                <a:gd name="T4" fmla="*/ 1650 w 1748"/>
                <a:gd name="T5" fmla="*/ 0 h 588"/>
                <a:gd name="T6" fmla="*/ 1748 w 1748"/>
                <a:gd name="T7" fmla="*/ 98 h 588"/>
                <a:gd name="T8" fmla="*/ 1748 w 1748"/>
                <a:gd name="T9" fmla="*/ 490 h 588"/>
                <a:gd name="T10" fmla="*/ 1650 w 1748"/>
                <a:gd name="T11" fmla="*/ 588 h 588"/>
                <a:gd name="T12" fmla="*/ 98 w 1748"/>
                <a:gd name="T13" fmla="*/ 588 h 588"/>
                <a:gd name="T14" fmla="*/ 0 w 1748"/>
                <a:gd name="T15" fmla="*/ 490 h 588"/>
                <a:gd name="T16" fmla="*/ 0 w 1748"/>
                <a:gd name="T17" fmla="*/ 9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88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lnTo>
                    <a:pt x="1650" y="0"/>
                  </a:lnTo>
                  <a:cubicBezTo>
                    <a:pt x="1705" y="0"/>
                    <a:pt x="1748" y="44"/>
                    <a:pt x="1748" y="98"/>
                  </a:cubicBezTo>
                  <a:lnTo>
                    <a:pt x="1748" y="490"/>
                  </a:lnTo>
                  <a:cubicBezTo>
                    <a:pt x="1748" y="545"/>
                    <a:pt x="1705" y="588"/>
                    <a:pt x="1650" y="588"/>
                  </a:cubicBezTo>
                  <a:lnTo>
                    <a:pt x="98" y="588"/>
                  </a:lnTo>
                  <a:cubicBezTo>
                    <a:pt x="44" y="588"/>
                    <a:pt x="0" y="545"/>
                    <a:pt x="0" y="490"/>
                  </a:cubicBezTo>
                  <a:lnTo>
                    <a:pt x="0" y="98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316"/>
            <p:cNvSpPr>
              <a:spLocks noChangeArrowheads="1"/>
            </p:cNvSpPr>
            <p:nvPr/>
          </p:nvSpPr>
          <p:spPr bwMode="auto">
            <a:xfrm>
              <a:off x="3034" y="4278"/>
              <a:ext cx="164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#9 (4)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7" name="Freeform 317"/>
            <p:cNvSpPr>
              <a:spLocks/>
            </p:cNvSpPr>
            <p:nvPr/>
          </p:nvSpPr>
          <p:spPr bwMode="auto">
            <a:xfrm>
              <a:off x="2985" y="4595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18"/>
            <p:cNvSpPr>
              <a:spLocks/>
            </p:cNvSpPr>
            <p:nvPr/>
          </p:nvSpPr>
          <p:spPr bwMode="auto">
            <a:xfrm>
              <a:off x="2985" y="4595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Rectangle 319"/>
            <p:cNvSpPr>
              <a:spLocks noChangeArrowheads="1"/>
            </p:cNvSpPr>
            <p:nvPr/>
          </p:nvSpPr>
          <p:spPr bwMode="auto">
            <a:xfrm>
              <a:off x="3020" y="4614"/>
              <a:ext cx="191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#14 (1)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0" name="Freeform 320"/>
            <p:cNvSpPr>
              <a:spLocks/>
            </p:cNvSpPr>
            <p:nvPr/>
          </p:nvSpPr>
          <p:spPr bwMode="auto">
            <a:xfrm>
              <a:off x="2985" y="4918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21"/>
            <p:cNvSpPr>
              <a:spLocks/>
            </p:cNvSpPr>
            <p:nvPr/>
          </p:nvSpPr>
          <p:spPr bwMode="auto">
            <a:xfrm>
              <a:off x="2985" y="4918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Rectangle 322"/>
            <p:cNvSpPr>
              <a:spLocks noChangeArrowheads="1"/>
            </p:cNvSpPr>
            <p:nvPr/>
          </p:nvSpPr>
          <p:spPr bwMode="auto">
            <a:xfrm>
              <a:off x="3020" y="4937"/>
              <a:ext cx="191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#19 (3)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3" name="Freeform 323"/>
            <p:cNvSpPr>
              <a:spLocks/>
            </p:cNvSpPr>
            <p:nvPr/>
          </p:nvSpPr>
          <p:spPr bwMode="auto">
            <a:xfrm>
              <a:off x="3416" y="4426"/>
              <a:ext cx="152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24"/>
            <p:cNvSpPr>
              <a:spLocks/>
            </p:cNvSpPr>
            <p:nvPr/>
          </p:nvSpPr>
          <p:spPr bwMode="auto">
            <a:xfrm>
              <a:off x="3416" y="4426"/>
              <a:ext cx="152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Rectangle 325"/>
            <p:cNvSpPr>
              <a:spLocks noChangeArrowheads="1"/>
            </p:cNvSpPr>
            <p:nvPr/>
          </p:nvSpPr>
          <p:spPr bwMode="auto">
            <a:xfrm>
              <a:off x="3481" y="4442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3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" name="Freeform 326"/>
            <p:cNvSpPr>
              <a:spLocks/>
            </p:cNvSpPr>
            <p:nvPr/>
          </p:nvSpPr>
          <p:spPr bwMode="auto">
            <a:xfrm>
              <a:off x="3416" y="4320"/>
              <a:ext cx="152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27"/>
            <p:cNvSpPr>
              <a:spLocks/>
            </p:cNvSpPr>
            <p:nvPr/>
          </p:nvSpPr>
          <p:spPr bwMode="auto">
            <a:xfrm>
              <a:off x="3416" y="4319"/>
              <a:ext cx="152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Rectangle 328"/>
            <p:cNvSpPr>
              <a:spLocks noChangeArrowheads="1"/>
            </p:cNvSpPr>
            <p:nvPr/>
          </p:nvSpPr>
          <p:spPr bwMode="auto">
            <a:xfrm>
              <a:off x="3481" y="4334"/>
              <a:ext cx="43" cy="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1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9" name="Freeform 329"/>
            <p:cNvSpPr>
              <a:spLocks/>
            </p:cNvSpPr>
            <p:nvPr/>
          </p:nvSpPr>
          <p:spPr bwMode="auto">
            <a:xfrm>
              <a:off x="3416" y="4698"/>
              <a:ext cx="152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30"/>
            <p:cNvSpPr>
              <a:spLocks/>
            </p:cNvSpPr>
            <p:nvPr/>
          </p:nvSpPr>
          <p:spPr bwMode="auto">
            <a:xfrm>
              <a:off x="3416" y="4698"/>
              <a:ext cx="152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Rectangle 331"/>
            <p:cNvSpPr>
              <a:spLocks noChangeArrowheads="1"/>
            </p:cNvSpPr>
            <p:nvPr/>
          </p:nvSpPr>
          <p:spPr bwMode="auto">
            <a:xfrm>
              <a:off x="3481" y="4714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1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2" name="Freeform 332"/>
            <p:cNvSpPr>
              <a:spLocks/>
            </p:cNvSpPr>
            <p:nvPr/>
          </p:nvSpPr>
          <p:spPr bwMode="auto">
            <a:xfrm>
              <a:off x="3416" y="5034"/>
              <a:ext cx="153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33"/>
            <p:cNvSpPr>
              <a:spLocks/>
            </p:cNvSpPr>
            <p:nvPr/>
          </p:nvSpPr>
          <p:spPr bwMode="auto">
            <a:xfrm>
              <a:off x="3416" y="5034"/>
              <a:ext cx="153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Rectangle 334"/>
            <p:cNvSpPr>
              <a:spLocks noChangeArrowheads="1"/>
            </p:cNvSpPr>
            <p:nvPr/>
          </p:nvSpPr>
          <p:spPr bwMode="auto">
            <a:xfrm>
              <a:off x="3482" y="5054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3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5" name="Freeform 335"/>
            <p:cNvSpPr>
              <a:spLocks/>
            </p:cNvSpPr>
            <p:nvPr/>
          </p:nvSpPr>
          <p:spPr bwMode="auto">
            <a:xfrm>
              <a:off x="3416" y="4125"/>
              <a:ext cx="153" cy="94"/>
            </a:xfrm>
            <a:custGeom>
              <a:avLst/>
              <a:gdLst>
                <a:gd name="T0" fmla="*/ 0 w 1180"/>
                <a:gd name="T1" fmla="*/ 52 h 516"/>
                <a:gd name="T2" fmla="*/ 52 w 1180"/>
                <a:gd name="T3" fmla="*/ 0 h 516"/>
                <a:gd name="T4" fmla="*/ 1129 w 1180"/>
                <a:gd name="T5" fmla="*/ 0 h 516"/>
                <a:gd name="T6" fmla="*/ 1180 w 1180"/>
                <a:gd name="T7" fmla="*/ 52 h 516"/>
                <a:gd name="T8" fmla="*/ 1180 w 1180"/>
                <a:gd name="T9" fmla="*/ 465 h 516"/>
                <a:gd name="T10" fmla="*/ 1129 w 1180"/>
                <a:gd name="T11" fmla="*/ 516 h 516"/>
                <a:gd name="T12" fmla="*/ 52 w 1180"/>
                <a:gd name="T13" fmla="*/ 516 h 516"/>
                <a:gd name="T14" fmla="*/ 0 w 1180"/>
                <a:gd name="T15" fmla="*/ 465 h 516"/>
                <a:gd name="T16" fmla="*/ 0 w 1180"/>
                <a:gd name="T17" fmla="*/ 5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6">
                  <a:moveTo>
                    <a:pt x="0" y="52"/>
                  </a:moveTo>
                  <a:cubicBezTo>
                    <a:pt x="0" y="24"/>
                    <a:pt x="24" y="0"/>
                    <a:pt x="52" y="0"/>
                  </a:cubicBezTo>
                  <a:lnTo>
                    <a:pt x="1129" y="0"/>
                  </a:lnTo>
                  <a:cubicBezTo>
                    <a:pt x="1157" y="0"/>
                    <a:pt x="1180" y="24"/>
                    <a:pt x="1180" y="52"/>
                  </a:cubicBezTo>
                  <a:lnTo>
                    <a:pt x="1180" y="465"/>
                  </a:lnTo>
                  <a:cubicBezTo>
                    <a:pt x="1180" y="493"/>
                    <a:pt x="1157" y="516"/>
                    <a:pt x="1129" y="516"/>
                  </a:cubicBezTo>
                  <a:lnTo>
                    <a:pt x="52" y="516"/>
                  </a:lnTo>
                  <a:cubicBezTo>
                    <a:pt x="24" y="516"/>
                    <a:pt x="0" y="493"/>
                    <a:pt x="0" y="465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36"/>
            <p:cNvSpPr>
              <a:spLocks/>
            </p:cNvSpPr>
            <p:nvPr/>
          </p:nvSpPr>
          <p:spPr bwMode="auto">
            <a:xfrm>
              <a:off x="3416" y="4125"/>
              <a:ext cx="153" cy="94"/>
            </a:xfrm>
            <a:custGeom>
              <a:avLst/>
              <a:gdLst>
                <a:gd name="T0" fmla="*/ 0 w 1180"/>
                <a:gd name="T1" fmla="*/ 52 h 516"/>
                <a:gd name="T2" fmla="*/ 52 w 1180"/>
                <a:gd name="T3" fmla="*/ 0 h 516"/>
                <a:gd name="T4" fmla="*/ 1129 w 1180"/>
                <a:gd name="T5" fmla="*/ 0 h 516"/>
                <a:gd name="T6" fmla="*/ 1180 w 1180"/>
                <a:gd name="T7" fmla="*/ 52 h 516"/>
                <a:gd name="T8" fmla="*/ 1180 w 1180"/>
                <a:gd name="T9" fmla="*/ 465 h 516"/>
                <a:gd name="T10" fmla="*/ 1129 w 1180"/>
                <a:gd name="T11" fmla="*/ 516 h 516"/>
                <a:gd name="T12" fmla="*/ 52 w 1180"/>
                <a:gd name="T13" fmla="*/ 516 h 516"/>
                <a:gd name="T14" fmla="*/ 0 w 1180"/>
                <a:gd name="T15" fmla="*/ 465 h 516"/>
                <a:gd name="T16" fmla="*/ 0 w 1180"/>
                <a:gd name="T17" fmla="*/ 5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6">
                  <a:moveTo>
                    <a:pt x="0" y="52"/>
                  </a:moveTo>
                  <a:cubicBezTo>
                    <a:pt x="0" y="24"/>
                    <a:pt x="24" y="0"/>
                    <a:pt x="52" y="0"/>
                  </a:cubicBezTo>
                  <a:lnTo>
                    <a:pt x="1129" y="0"/>
                  </a:lnTo>
                  <a:cubicBezTo>
                    <a:pt x="1157" y="0"/>
                    <a:pt x="1180" y="24"/>
                    <a:pt x="1180" y="52"/>
                  </a:cubicBezTo>
                  <a:lnTo>
                    <a:pt x="1180" y="465"/>
                  </a:lnTo>
                  <a:cubicBezTo>
                    <a:pt x="1180" y="493"/>
                    <a:pt x="1157" y="516"/>
                    <a:pt x="1129" y="516"/>
                  </a:cubicBezTo>
                  <a:lnTo>
                    <a:pt x="52" y="516"/>
                  </a:lnTo>
                  <a:cubicBezTo>
                    <a:pt x="24" y="516"/>
                    <a:pt x="0" y="493"/>
                    <a:pt x="0" y="465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Rectangle 337"/>
            <p:cNvSpPr>
              <a:spLocks noChangeArrowheads="1"/>
            </p:cNvSpPr>
            <p:nvPr/>
          </p:nvSpPr>
          <p:spPr bwMode="auto">
            <a:xfrm>
              <a:off x="3482" y="4145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2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8" name="Freeform 338"/>
            <p:cNvSpPr>
              <a:spLocks/>
            </p:cNvSpPr>
            <p:nvPr/>
          </p:nvSpPr>
          <p:spPr bwMode="auto">
            <a:xfrm>
              <a:off x="3416" y="4016"/>
              <a:ext cx="153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39"/>
            <p:cNvSpPr>
              <a:spLocks/>
            </p:cNvSpPr>
            <p:nvPr/>
          </p:nvSpPr>
          <p:spPr bwMode="auto">
            <a:xfrm>
              <a:off x="3416" y="4016"/>
              <a:ext cx="153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Rectangle 340"/>
            <p:cNvSpPr>
              <a:spLocks noChangeArrowheads="1"/>
            </p:cNvSpPr>
            <p:nvPr/>
          </p:nvSpPr>
          <p:spPr bwMode="auto">
            <a:xfrm>
              <a:off x="3482" y="4032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1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1" name="Freeform 341"/>
            <p:cNvSpPr>
              <a:spLocks/>
            </p:cNvSpPr>
            <p:nvPr/>
          </p:nvSpPr>
          <p:spPr bwMode="auto">
            <a:xfrm>
              <a:off x="3416" y="3907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42"/>
            <p:cNvSpPr>
              <a:spLocks/>
            </p:cNvSpPr>
            <p:nvPr/>
          </p:nvSpPr>
          <p:spPr bwMode="auto">
            <a:xfrm>
              <a:off x="3416" y="3907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Rectangle 343"/>
            <p:cNvSpPr>
              <a:spLocks noChangeArrowheads="1"/>
            </p:cNvSpPr>
            <p:nvPr/>
          </p:nvSpPr>
          <p:spPr bwMode="auto">
            <a:xfrm>
              <a:off x="3456" y="3870"/>
              <a:ext cx="102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4,46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4" name="Rectangle 344"/>
            <p:cNvSpPr>
              <a:spLocks noChangeArrowheads="1"/>
            </p:cNvSpPr>
            <p:nvPr/>
          </p:nvSpPr>
          <p:spPr bwMode="auto">
            <a:xfrm>
              <a:off x="3482" y="3923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7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5" name="Freeform 345"/>
            <p:cNvSpPr>
              <a:spLocks/>
            </p:cNvSpPr>
            <p:nvPr/>
          </p:nvSpPr>
          <p:spPr bwMode="auto">
            <a:xfrm>
              <a:off x="3599" y="3956"/>
              <a:ext cx="377" cy="263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346"/>
            <p:cNvSpPr>
              <a:spLocks/>
            </p:cNvSpPr>
            <p:nvPr/>
          </p:nvSpPr>
          <p:spPr bwMode="auto">
            <a:xfrm>
              <a:off x="3599" y="3956"/>
              <a:ext cx="377" cy="263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Rectangle 347"/>
            <p:cNvSpPr>
              <a:spLocks noChangeArrowheads="1"/>
            </p:cNvSpPr>
            <p:nvPr/>
          </p:nvSpPr>
          <p:spPr bwMode="auto">
            <a:xfrm>
              <a:off x="3718" y="4044"/>
              <a:ext cx="192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9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Empty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8" name="Rectangle 348"/>
            <p:cNvSpPr>
              <a:spLocks noChangeArrowheads="1"/>
            </p:cNvSpPr>
            <p:nvPr/>
          </p:nvSpPr>
          <p:spPr bwMode="auto">
            <a:xfrm>
              <a:off x="3662" y="4117"/>
              <a:ext cx="297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Declaration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9" name="Freeform 349"/>
            <p:cNvSpPr>
              <a:spLocks/>
            </p:cNvSpPr>
            <p:nvPr/>
          </p:nvSpPr>
          <p:spPr bwMode="auto">
            <a:xfrm>
              <a:off x="3597" y="4279"/>
              <a:ext cx="376" cy="264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350"/>
            <p:cNvSpPr>
              <a:spLocks/>
            </p:cNvSpPr>
            <p:nvPr/>
          </p:nvSpPr>
          <p:spPr bwMode="auto">
            <a:xfrm>
              <a:off x="3597" y="4279"/>
              <a:ext cx="376" cy="264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Rectangle 351"/>
            <p:cNvSpPr>
              <a:spLocks noChangeArrowheads="1"/>
            </p:cNvSpPr>
            <p:nvPr/>
          </p:nvSpPr>
          <p:spPr bwMode="auto">
            <a:xfrm>
              <a:off x="3694" y="4367"/>
              <a:ext cx="251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Discards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2" name="Rectangle 352"/>
            <p:cNvSpPr>
              <a:spLocks noChangeArrowheads="1"/>
            </p:cNvSpPr>
            <p:nvPr/>
          </p:nvSpPr>
          <p:spPr bwMode="auto">
            <a:xfrm>
              <a:off x="3682" y="4439"/>
              <a:ext cx="251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Qualifiers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3" name="Freeform 353"/>
            <p:cNvSpPr>
              <a:spLocks/>
            </p:cNvSpPr>
            <p:nvPr/>
          </p:nvSpPr>
          <p:spPr bwMode="auto">
            <a:xfrm>
              <a:off x="3599" y="4624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354"/>
            <p:cNvSpPr>
              <a:spLocks/>
            </p:cNvSpPr>
            <p:nvPr/>
          </p:nvSpPr>
          <p:spPr bwMode="auto">
            <a:xfrm>
              <a:off x="3599" y="4624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Rectangle 355"/>
            <p:cNvSpPr>
              <a:spLocks noChangeArrowheads="1"/>
            </p:cNvSpPr>
            <p:nvPr/>
          </p:nvSpPr>
          <p:spPr bwMode="auto">
            <a:xfrm>
              <a:off x="3647" y="4785"/>
              <a:ext cx="163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Extra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6" name="Rectangle 356"/>
            <p:cNvSpPr>
              <a:spLocks noChangeArrowheads="1"/>
            </p:cNvSpPr>
            <p:nvPr/>
          </p:nvSpPr>
          <p:spPr bwMode="auto">
            <a:xfrm>
              <a:off x="3773" y="4785"/>
              <a:ext cx="199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Tokens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7" name="Freeform 357"/>
            <p:cNvSpPr>
              <a:spLocks/>
            </p:cNvSpPr>
            <p:nvPr/>
          </p:nvSpPr>
          <p:spPr bwMode="auto">
            <a:xfrm>
              <a:off x="3599" y="4954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Freeform 358"/>
            <p:cNvSpPr>
              <a:spLocks/>
            </p:cNvSpPr>
            <p:nvPr/>
          </p:nvSpPr>
          <p:spPr bwMode="auto">
            <a:xfrm>
              <a:off x="3599" y="4954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Rectangle 359"/>
            <p:cNvSpPr>
              <a:spLocks noChangeArrowheads="1"/>
            </p:cNvSpPr>
            <p:nvPr/>
          </p:nvSpPr>
          <p:spPr bwMode="auto">
            <a:xfrm>
              <a:off x="3698" y="5115"/>
              <a:ext cx="128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ISO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0" name="Rectangle 360"/>
            <p:cNvSpPr>
              <a:spLocks noChangeArrowheads="1"/>
            </p:cNvSpPr>
            <p:nvPr/>
          </p:nvSpPr>
          <p:spPr bwMode="auto">
            <a:xfrm>
              <a:off x="3786" y="5115"/>
              <a:ext cx="121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C99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1" name="Freeform 361"/>
            <p:cNvSpPr>
              <a:spLocks/>
            </p:cNvSpPr>
            <p:nvPr/>
          </p:nvSpPr>
          <p:spPr bwMode="auto">
            <a:xfrm>
              <a:off x="3599" y="3931"/>
              <a:ext cx="205" cy="108"/>
            </a:xfrm>
            <a:custGeom>
              <a:avLst/>
              <a:gdLst>
                <a:gd name="T0" fmla="*/ 0 w 1580"/>
                <a:gd name="T1" fmla="*/ 99 h 592"/>
                <a:gd name="T2" fmla="*/ 99 w 1580"/>
                <a:gd name="T3" fmla="*/ 0 h 592"/>
                <a:gd name="T4" fmla="*/ 1482 w 1580"/>
                <a:gd name="T5" fmla="*/ 0 h 592"/>
                <a:gd name="T6" fmla="*/ 1580 w 1580"/>
                <a:gd name="T7" fmla="*/ 99 h 592"/>
                <a:gd name="T8" fmla="*/ 1580 w 1580"/>
                <a:gd name="T9" fmla="*/ 494 h 592"/>
                <a:gd name="T10" fmla="*/ 1482 w 1580"/>
                <a:gd name="T11" fmla="*/ 592 h 592"/>
                <a:gd name="T12" fmla="*/ 99 w 1580"/>
                <a:gd name="T13" fmla="*/ 592 h 592"/>
                <a:gd name="T14" fmla="*/ 0 w 1580"/>
                <a:gd name="T15" fmla="*/ 494 h 592"/>
                <a:gd name="T16" fmla="*/ 0 w 1580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0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482" y="0"/>
                  </a:lnTo>
                  <a:cubicBezTo>
                    <a:pt x="1536" y="0"/>
                    <a:pt x="1580" y="45"/>
                    <a:pt x="1580" y="99"/>
                  </a:cubicBezTo>
                  <a:lnTo>
                    <a:pt x="1580" y="494"/>
                  </a:lnTo>
                  <a:cubicBezTo>
                    <a:pt x="1580" y="548"/>
                    <a:pt x="1536" y="592"/>
                    <a:pt x="1482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" name="Freeform 362"/>
            <p:cNvSpPr>
              <a:spLocks/>
            </p:cNvSpPr>
            <p:nvPr/>
          </p:nvSpPr>
          <p:spPr bwMode="auto">
            <a:xfrm>
              <a:off x="3599" y="3931"/>
              <a:ext cx="205" cy="108"/>
            </a:xfrm>
            <a:custGeom>
              <a:avLst/>
              <a:gdLst>
                <a:gd name="T0" fmla="*/ 0 w 1580"/>
                <a:gd name="T1" fmla="*/ 99 h 592"/>
                <a:gd name="T2" fmla="*/ 99 w 1580"/>
                <a:gd name="T3" fmla="*/ 0 h 592"/>
                <a:gd name="T4" fmla="*/ 1482 w 1580"/>
                <a:gd name="T5" fmla="*/ 0 h 592"/>
                <a:gd name="T6" fmla="*/ 1580 w 1580"/>
                <a:gd name="T7" fmla="*/ 99 h 592"/>
                <a:gd name="T8" fmla="*/ 1580 w 1580"/>
                <a:gd name="T9" fmla="*/ 494 h 592"/>
                <a:gd name="T10" fmla="*/ 1482 w 1580"/>
                <a:gd name="T11" fmla="*/ 592 h 592"/>
                <a:gd name="T12" fmla="*/ 99 w 1580"/>
                <a:gd name="T13" fmla="*/ 592 h 592"/>
                <a:gd name="T14" fmla="*/ 0 w 1580"/>
                <a:gd name="T15" fmla="*/ 494 h 592"/>
                <a:gd name="T16" fmla="*/ 0 w 1580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0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482" y="0"/>
                  </a:lnTo>
                  <a:cubicBezTo>
                    <a:pt x="1536" y="0"/>
                    <a:pt x="1580" y="45"/>
                    <a:pt x="1580" y="99"/>
                  </a:cubicBezTo>
                  <a:lnTo>
                    <a:pt x="1580" y="494"/>
                  </a:lnTo>
                  <a:cubicBezTo>
                    <a:pt x="1580" y="548"/>
                    <a:pt x="1536" y="592"/>
                    <a:pt x="1482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Rectangle 363"/>
            <p:cNvSpPr>
              <a:spLocks noChangeArrowheads="1"/>
            </p:cNvSpPr>
            <p:nvPr/>
          </p:nvSpPr>
          <p:spPr bwMode="auto">
            <a:xfrm>
              <a:off x="3624" y="3950"/>
              <a:ext cx="192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#5 (53)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4" name="Freeform 364"/>
            <p:cNvSpPr>
              <a:spLocks/>
            </p:cNvSpPr>
            <p:nvPr/>
          </p:nvSpPr>
          <p:spPr bwMode="auto">
            <a:xfrm>
              <a:off x="3597" y="4260"/>
              <a:ext cx="205" cy="107"/>
            </a:xfrm>
            <a:custGeom>
              <a:avLst/>
              <a:gdLst>
                <a:gd name="T0" fmla="*/ 0 w 1580"/>
                <a:gd name="T1" fmla="*/ 98 h 588"/>
                <a:gd name="T2" fmla="*/ 98 w 1580"/>
                <a:gd name="T3" fmla="*/ 0 h 588"/>
                <a:gd name="T4" fmla="*/ 1482 w 1580"/>
                <a:gd name="T5" fmla="*/ 0 h 588"/>
                <a:gd name="T6" fmla="*/ 1580 w 1580"/>
                <a:gd name="T7" fmla="*/ 98 h 588"/>
                <a:gd name="T8" fmla="*/ 1580 w 1580"/>
                <a:gd name="T9" fmla="*/ 490 h 588"/>
                <a:gd name="T10" fmla="*/ 1482 w 1580"/>
                <a:gd name="T11" fmla="*/ 588 h 588"/>
                <a:gd name="T12" fmla="*/ 98 w 1580"/>
                <a:gd name="T13" fmla="*/ 588 h 588"/>
                <a:gd name="T14" fmla="*/ 0 w 1580"/>
                <a:gd name="T15" fmla="*/ 490 h 588"/>
                <a:gd name="T16" fmla="*/ 0 w 1580"/>
                <a:gd name="T17" fmla="*/ 9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0" h="588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lnTo>
                    <a:pt x="1482" y="0"/>
                  </a:lnTo>
                  <a:cubicBezTo>
                    <a:pt x="1537" y="0"/>
                    <a:pt x="1580" y="44"/>
                    <a:pt x="1580" y="98"/>
                  </a:cubicBezTo>
                  <a:lnTo>
                    <a:pt x="1580" y="490"/>
                  </a:lnTo>
                  <a:cubicBezTo>
                    <a:pt x="1580" y="545"/>
                    <a:pt x="1537" y="588"/>
                    <a:pt x="1482" y="588"/>
                  </a:cubicBezTo>
                  <a:lnTo>
                    <a:pt x="98" y="588"/>
                  </a:lnTo>
                  <a:cubicBezTo>
                    <a:pt x="44" y="588"/>
                    <a:pt x="0" y="545"/>
                    <a:pt x="0" y="490"/>
                  </a:cubicBezTo>
                  <a:lnTo>
                    <a:pt x="0" y="98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5" name="Freeform 365"/>
            <p:cNvSpPr>
              <a:spLocks/>
            </p:cNvSpPr>
            <p:nvPr/>
          </p:nvSpPr>
          <p:spPr bwMode="auto">
            <a:xfrm>
              <a:off x="3597" y="4260"/>
              <a:ext cx="205" cy="107"/>
            </a:xfrm>
            <a:custGeom>
              <a:avLst/>
              <a:gdLst>
                <a:gd name="T0" fmla="*/ 0 w 1580"/>
                <a:gd name="T1" fmla="*/ 98 h 588"/>
                <a:gd name="T2" fmla="*/ 98 w 1580"/>
                <a:gd name="T3" fmla="*/ 0 h 588"/>
                <a:gd name="T4" fmla="*/ 1482 w 1580"/>
                <a:gd name="T5" fmla="*/ 0 h 588"/>
                <a:gd name="T6" fmla="*/ 1580 w 1580"/>
                <a:gd name="T7" fmla="*/ 98 h 588"/>
                <a:gd name="T8" fmla="*/ 1580 w 1580"/>
                <a:gd name="T9" fmla="*/ 490 h 588"/>
                <a:gd name="T10" fmla="*/ 1482 w 1580"/>
                <a:gd name="T11" fmla="*/ 588 h 588"/>
                <a:gd name="T12" fmla="*/ 98 w 1580"/>
                <a:gd name="T13" fmla="*/ 588 h 588"/>
                <a:gd name="T14" fmla="*/ 0 w 1580"/>
                <a:gd name="T15" fmla="*/ 490 h 588"/>
                <a:gd name="T16" fmla="*/ 0 w 1580"/>
                <a:gd name="T17" fmla="*/ 9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0" h="588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lnTo>
                    <a:pt x="1482" y="0"/>
                  </a:lnTo>
                  <a:cubicBezTo>
                    <a:pt x="1537" y="0"/>
                    <a:pt x="1580" y="44"/>
                    <a:pt x="1580" y="98"/>
                  </a:cubicBezTo>
                  <a:lnTo>
                    <a:pt x="1580" y="490"/>
                  </a:lnTo>
                  <a:cubicBezTo>
                    <a:pt x="1580" y="545"/>
                    <a:pt x="1537" y="588"/>
                    <a:pt x="1482" y="588"/>
                  </a:cubicBezTo>
                  <a:lnTo>
                    <a:pt x="98" y="588"/>
                  </a:lnTo>
                  <a:cubicBezTo>
                    <a:pt x="44" y="588"/>
                    <a:pt x="0" y="545"/>
                    <a:pt x="0" y="490"/>
                  </a:cubicBezTo>
                  <a:lnTo>
                    <a:pt x="0" y="98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6" name="Rectangle 366"/>
            <p:cNvSpPr>
              <a:spLocks noChangeArrowheads="1"/>
            </p:cNvSpPr>
            <p:nvPr/>
          </p:nvSpPr>
          <p:spPr bwMode="auto">
            <a:xfrm>
              <a:off x="3622" y="4278"/>
              <a:ext cx="192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#10 (2)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7" name="Freeform 367"/>
            <p:cNvSpPr>
              <a:spLocks/>
            </p:cNvSpPr>
            <p:nvPr/>
          </p:nvSpPr>
          <p:spPr bwMode="auto">
            <a:xfrm>
              <a:off x="3599" y="4595"/>
              <a:ext cx="205" cy="108"/>
            </a:xfrm>
            <a:custGeom>
              <a:avLst/>
              <a:gdLst>
                <a:gd name="T0" fmla="*/ 0 w 1580"/>
                <a:gd name="T1" fmla="*/ 99 h 592"/>
                <a:gd name="T2" fmla="*/ 99 w 1580"/>
                <a:gd name="T3" fmla="*/ 0 h 592"/>
                <a:gd name="T4" fmla="*/ 1482 w 1580"/>
                <a:gd name="T5" fmla="*/ 0 h 592"/>
                <a:gd name="T6" fmla="*/ 1580 w 1580"/>
                <a:gd name="T7" fmla="*/ 99 h 592"/>
                <a:gd name="T8" fmla="*/ 1580 w 1580"/>
                <a:gd name="T9" fmla="*/ 494 h 592"/>
                <a:gd name="T10" fmla="*/ 1482 w 1580"/>
                <a:gd name="T11" fmla="*/ 592 h 592"/>
                <a:gd name="T12" fmla="*/ 99 w 1580"/>
                <a:gd name="T13" fmla="*/ 592 h 592"/>
                <a:gd name="T14" fmla="*/ 0 w 1580"/>
                <a:gd name="T15" fmla="*/ 494 h 592"/>
                <a:gd name="T16" fmla="*/ 0 w 1580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0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482" y="0"/>
                  </a:lnTo>
                  <a:cubicBezTo>
                    <a:pt x="1536" y="0"/>
                    <a:pt x="1580" y="45"/>
                    <a:pt x="1580" y="99"/>
                  </a:cubicBezTo>
                  <a:lnTo>
                    <a:pt x="1580" y="494"/>
                  </a:lnTo>
                  <a:cubicBezTo>
                    <a:pt x="1580" y="548"/>
                    <a:pt x="1536" y="592"/>
                    <a:pt x="1482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Freeform 368"/>
            <p:cNvSpPr>
              <a:spLocks/>
            </p:cNvSpPr>
            <p:nvPr/>
          </p:nvSpPr>
          <p:spPr bwMode="auto">
            <a:xfrm>
              <a:off x="3599" y="4595"/>
              <a:ext cx="205" cy="108"/>
            </a:xfrm>
            <a:custGeom>
              <a:avLst/>
              <a:gdLst>
                <a:gd name="T0" fmla="*/ 0 w 1580"/>
                <a:gd name="T1" fmla="*/ 99 h 592"/>
                <a:gd name="T2" fmla="*/ 99 w 1580"/>
                <a:gd name="T3" fmla="*/ 0 h 592"/>
                <a:gd name="T4" fmla="*/ 1482 w 1580"/>
                <a:gd name="T5" fmla="*/ 0 h 592"/>
                <a:gd name="T6" fmla="*/ 1580 w 1580"/>
                <a:gd name="T7" fmla="*/ 99 h 592"/>
                <a:gd name="T8" fmla="*/ 1580 w 1580"/>
                <a:gd name="T9" fmla="*/ 494 h 592"/>
                <a:gd name="T10" fmla="*/ 1482 w 1580"/>
                <a:gd name="T11" fmla="*/ 592 h 592"/>
                <a:gd name="T12" fmla="*/ 99 w 1580"/>
                <a:gd name="T13" fmla="*/ 592 h 592"/>
                <a:gd name="T14" fmla="*/ 0 w 1580"/>
                <a:gd name="T15" fmla="*/ 494 h 592"/>
                <a:gd name="T16" fmla="*/ 0 w 1580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0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482" y="0"/>
                  </a:lnTo>
                  <a:cubicBezTo>
                    <a:pt x="1536" y="0"/>
                    <a:pt x="1580" y="45"/>
                    <a:pt x="1580" y="99"/>
                  </a:cubicBezTo>
                  <a:lnTo>
                    <a:pt x="1580" y="494"/>
                  </a:lnTo>
                  <a:cubicBezTo>
                    <a:pt x="1580" y="548"/>
                    <a:pt x="1536" y="592"/>
                    <a:pt x="1482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Rectangle 369"/>
            <p:cNvSpPr>
              <a:spLocks noChangeArrowheads="1"/>
            </p:cNvSpPr>
            <p:nvPr/>
          </p:nvSpPr>
          <p:spPr bwMode="auto">
            <a:xfrm>
              <a:off x="3624" y="4614"/>
              <a:ext cx="192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#15 (5)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0" name="Freeform 370"/>
            <p:cNvSpPr>
              <a:spLocks/>
            </p:cNvSpPr>
            <p:nvPr/>
          </p:nvSpPr>
          <p:spPr bwMode="auto">
            <a:xfrm>
              <a:off x="3599" y="4918"/>
              <a:ext cx="205" cy="108"/>
            </a:xfrm>
            <a:custGeom>
              <a:avLst/>
              <a:gdLst>
                <a:gd name="T0" fmla="*/ 0 w 1580"/>
                <a:gd name="T1" fmla="*/ 99 h 592"/>
                <a:gd name="T2" fmla="*/ 99 w 1580"/>
                <a:gd name="T3" fmla="*/ 0 h 592"/>
                <a:gd name="T4" fmla="*/ 1482 w 1580"/>
                <a:gd name="T5" fmla="*/ 0 h 592"/>
                <a:gd name="T6" fmla="*/ 1580 w 1580"/>
                <a:gd name="T7" fmla="*/ 99 h 592"/>
                <a:gd name="T8" fmla="*/ 1580 w 1580"/>
                <a:gd name="T9" fmla="*/ 494 h 592"/>
                <a:gd name="T10" fmla="*/ 1482 w 1580"/>
                <a:gd name="T11" fmla="*/ 592 h 592"/>
                <a:gd name="T12" fmla="*/ 99 w 1580"/>
                <a:gd name="T13" fmla="*/ 592 h 592"/>
                <a:gd name="T14" fmla="*/ 0 w 1580"/>
                <a:gd name="T15" fmla="*/ 494 h 592"/>
                <a:gd name="T16" fmla="*/ 0 w 1580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0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482" y="0"/>
                  </a:lnTo>
                  <a:cubicBezTo>
                    <a:pt x="1536" y="0"/>
                    <a:pt x="1580" y="45"/>
                    <a:pt x="1580" y="99"/>
                  </a:cubicBezTo>
                  <a:lnTo>
                    <a:pt x="1580" y="494"/>
                  </a:lnTo>
                  <a:cubicBezTo>
                    <a:pt x="1580" y="548"/>
                    <a:pt x="1536" y="592"/>
                    <a:pt x="1482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1" name="Freeform 371"/>
            <p:cNvSpPr>
              <a:spLocks/>
            </p:cNvSpPr>
            <p:nvPr/>
          </p:nvSpPr>
          <p:spPr bwMode="auto">
            <a:xfrm>
              <a:off x="3599" y="4918"/>
              <a:ext cx="205" cy="108"/>
            </a:xfrm>
            <a:custGeom>
              <a:avLst/>
              <a:gdLst>
                <a:gd name="T0" fmla="*/ 0 w 1580"/>
                <a:gd name="T1" fmla="*/ 99 h 592"/>
                <a:gd name="T2" fmla="*/ 99 w 1580"/>
                <a:gd name="T3" fmla="*/ 0 h 592"/>
                <a:gd name="T4" fmla="*/ 1482 w 1580"/>
                <a:gd name="T5" fmla="*/ 0 h 592"/>
                <a:gd name="T6" fmla="*/ 1580 w 1580"/>
                <a:gd name="T7" fmla="*/ 99 h 592"/>
                <a:gd name="T8" fmla="*/ 1580 w 1580"/>
                <a:gd name="T9" fmla="*/ 494 h 592"/>
                <a:gd name="T10" fmla="*/ 1482 w 1580"/>
                <a:gd name="T11" fmla="*/ 592 h 592"/>
                <a:gd name="T12" fmla="*/ 99 w 1580"/>
                <a:gd name="T13" fmla="*/ 592 h 592"/>
                <a:gd name="T14" fmla="*/ 0 w 1580"/>
                <a:gd name="T15" fmla="*/ 494 h 592"/>
                <a:gd name="T16" fmla="*/ 0 w 1580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0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482" y="0"/>
                  </a:lnTo>
                  <a:cubicBezTo>
                    <a:pt x="1536" y="0"/>
                    <a:pt x="1580" y="45"/>
                    <a:pt x="1580" y="99"/>
                  </a:cubicBezTo>
                  <a:lnTo>
                    <a:pt x="1580" y="494"/>
                  </a:lnTo>
                  <a:cubicBezTo>
                    <a:pt x="1580" y="548"/>
                    <a:pt x="1536" y="592"/>
                    <a:pt x="1482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2" name="Rectangle 372"/>
            <p:cNvSpPr>
              <a:spLocks noChangeArrowheads="1"/>
            </p:cNvSpPr>
            <p:nvPr/>
          </p:nvSpPr>
          <p:spPr bwMode="auto">
            <a:xfrm>
              <a:off x="3624" y="4937"/>
              <a:ext cx="192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#20 (1)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3" name="Freeform 373"/>
            <p:cNvSpPr>
              <a:spLocks/>
            </p:cNvSpPr>
            <p:nvPr/>
          </p:nvSpPr>
          <p:spPr bwMode="auto">
            <a:xfrm>
              <a:off x="4001" y="4356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" name="Freeform 374"/>
            <p:cNvSpPr>
              <a:spLocks/>
            </p:cNvSpPr>
            <p:nvPr/>
          </p:nvSpPr>
          <p:spPr bwMode="auto">
            <a:xfrm>
              <a:off x="4001" y="4356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" name="Rectangle 375"/>
            <p:cNvSpPr>
              <a:spLocks noChangeArrowheads="1"/>
            </p:cNvSpPr>
            <p:nvPr/>
          </p:nvSpPr>
          <p:spPr bwMode="auto">
            <a:xfrm>
              <a:off x="4067" y="4371"/>
              <a:ext cx="38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2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6" name="Freeform 376"/>
            <p:cNvSpPr>
              <a:spLocks/>
            </p:cNvSpPr>
            <p:nvPr/>
          </p:nvSpPr>
          <p:spPr bwMode="auto">
            <a:xfrm>
              <a:off x="4001" y="4016"/>
              <a:ext cx="153" cy="95"/>
            </a:xfrm>
            <a:custGeom>
              <a:avLst/>
              <a:gdLst>
                <a:gd name="T0" fmla="*/ 0 w 1180"/>
                <a:gd name="T1" fmla="*/ 52 h 516"/>
                <a:gd name="T2" fmla="*/ 52 w 1180"/>
                <a:gd name="T3" fmla="*/ 0 h 516"/>
                <a:gd name="T4" fmla="*/ 1129 w 1180"/>
                <a:gd name="T5" fmla="*/ 0 h 516"/>
                <a:gd name="T6" fmla="*/ 1180 w 1180"/>
                <a:gd name="T7" fmla="*/ 52 h 516"/>
                <a:gd name="T8" fmla="*/ 1180 w 1180"/>
                <a:gd name="T9" fmla="*/ 465 h 516"/>
                <a:gd name="T10" fmla="*/ 1129 w 1180"/>
                <a:gd name="T11" fmla="*/ 516 h 516"/>
                <a:gd name="T12" fmla="*/ 52 w 1180"/>
                <a:gd name="T13" fmla="*/ 516 h 516"/>
                <a:gd name="T14" fmla="*/ 0 w 1180"/>
                <a:gd name="T15" fmla="*/ 465 h 516"/>
                <a:gd name="T16" fmla="*/ 0 w 1180"/>
                <a:gd name="T17" fmla="*/ 5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6">
                  <a:moveTo>
                    <a:pt x="0" y="52"/>
                  </a:moveTo>
                  <a:cubicBezTo>
                    <a:pt x="0" y="24"/>
                    <a:pt x="24" y="0"/>
                    <a:pt x="52" y="0"/>
                  </a:cubicBezTo>
                  <a:lnTo>
                    <a:pt x="1129" y="0"/>
                  </a:lnTo>
                  <a:cubicBezTo>
                    <a:pt x="1157" y="0"/>
                    <a:pt x="1180" y="24"/>
                    <a:pt x="1180" y="52"/>
                  </a:cubicBezTo>
                  <a:lnTo>
                    <a:pt x="1180" y="465"/>
                  </a:lnTo>
                  <a:cubicBezTo>
                    <a:pt x="1180" y="493"/>
                    <a:pt x="1157" y="516"/>
                    <a:pt x="1129" y="516"/>
                  </a:cubicBezTo>
                  <a:lnTo>
                    <a:pt x="52" y="516"/>
                  </a:lnTo>
                  <a:cubicBezTo>
                    <a:pt x="24" y="516"/>
                    <a:pt x="0" y="493"/>
                    <a:pt x="0" y="465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" name="Freeform 377"/>
            <p:cNvSpPr>
              <a:spLocks/>
            </p:cNvSpPr>
            <p:nvPr/>
          </p:nvSpPr>
          <p:spPr bwMode="auto">
            <a:xfrm>
              <a:off x="4001" y="4016"/>
              <a:ext cx="153" cy="95"/>
            </a:xfrm>
            <a:custGeom>
              <a:avLst/>
              <a:gdLst>
                <a:gd name="T0" fmla="*/ 0 w 1180"/>
                <a:gd name="T1" fmla="*/ 52 h 516"/>
                <a:gd name="T2" fmla="*/ 52 w 1180"/>
                <a:gd name="T3" fmla="*/ 0 h 516"/>
                <a:gd name="T4" fmla="*/ 1129 w 1180"/>
                <a:gd name="T5" fmla="*/ 0 h 516"/>
                <a:gd name="T6" fmla="*/ 1180 w 1180"/>
                <a:gd name="T7" fmla="*/ 52 h 516"/>
                <a:gd name="T8" fmla="*/ 1180 w 1180"/>
                <a:gd name="T9" fmla="*/ 465 h 516"/>
                <a:gd name="T10" fmla="*/ 1129 w 1180"/>
                <a:gd name="T11" fmla="*/ 516 h 516"/>
                <a:gd name="T12" fmla="*/ 52 w 1180"/>
                <a:gd name="T13" fmla="*/ 516 h 516"/>
                <a:gd name="T14" fmla="*/ 0 w 1180"/>
                <a:gd name="T15" fmla="*/ 465 h 516"/>
                <a:gd name="T16" fmla="*/ 0 w 1180"/>
                <a:gd name="T17" fmla="*/ 5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6">
                  <a:moveTo>
                    <a:pt x="0" y="52"/>
                  </a:moveTo>
                  <a:cubicBezTo>
                    <a:pt x="0" y="24"/>
                    <a:pt x="24" y="0"/>
                    <a:pt x="52" y="0"/>
                  </a:cubicBezTo>
                  <a:lnTo>
                    <a:pt x="1129" y="0"/>
                  </a:lnTo>
                  <a:cubicBezTo>
                    <a:pt x="1157" y="0"/>
                    <a:pt x="1180" y="24"/>
                    <a:pt x="1180" y="52"/>
                  </a:cubicBezTo>
                  <a:lnTo>
                    <a:pt x="1180" y="465"/>
                  </a:lnTo>
                  <a:cubicBezTo>
                    <a:pt x="1180" y="493"/>
                    <a:pt x="1157" y="516"/>
                    <a:pt x="1129" y="516"/>
                  </a:cubicBezTo>
                  <a:lnTo>
                    <a:pt x="52" y="516"/>
                  </a:lnTo>
                  <a:cubicBezTo>
                    <a:pt x="24" y="516"/>
                    <a:pt x="0" y="493"/>
                    <a:pt x="0" y="465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Rectangle 378"/>
            <p:cNvSpPr>
              <a:spLocks noChangeArrowheads="1"/>
            </p:cNvSpPr>
            <p:nvPr/>
          </p:nvSpPr>
          <p:spPr bwMode="auto">
            <a:xfrm>
              <a:off x="4057" y="4032"/>
              <a:ext cx="57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53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9" name="Freeform 379"/>
            <p:cNvSpPr>
              <a:spLocks/>
            </p:cNvSpPr>
            <p:nvPr/>
          </p:nvSpPr>
          <p:spPr bwMode="auto">
            <a:xfrm>
              <a:off x="3998" y="4707"/>
              <a:ext cx="153" cy="93"/>
            </a:xfrm>
            <a:custGeom>
              <a:avLst/>
              <a:gdLst>
                <a:gd name="T0" fmla="*/ 0 w 1184"/>
                <a:gd name="T1" fmla="*/ 52 h 512"/>
                <a:gd name="T2" fmla="*/ 52 w 1184"/>
                <a:gd name="T3" fmla="*/ 0 h 512"/>
                <a:gd name="T4" fmla="*/ 1133 w 1184"/>
                <a:gd name="T5" fmla="*/ 0 h 512"/>
                <a:gd name="T6" fmla="*/ 1184 w 1184"/>
                <a:gd name="T7" fmla="*/ 52 h 512"/>
                <a:gd name="T8" fmla="*/ 1184 w 1184"/>
                <a:gd name="T9" fmla="*/ 461 h 512"/>
                <a:gd name="T10" fmla="*/ 1133 w 1184"/>
                <a:gd name="T11" fmla="*/ 512 h 512"/>
                <a:gd name="T12" fmla="*/ 52 w 1184"/>
                <a:gd name="T13" fmla="*/ 512 h 512"/>
                <a:gd name="T14" fmla="*/ 0 w 1184"/>
                <a:gd name="T15" fmla="*/ 461 h 512"/>
                <a:gd name="T16" fmla="*/ 0 w 1184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4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33" y="0"/>
                  </a:lnTo>
                  <a:cubicBezTo>
                    <a:pt x="1162" y="0"/>
                    <a:pt x="1184" y="23"/>
                    <a:pt x="1184" y="52"/>
                  </a:cubicBezTo>
                  <a:lnTo>
                    <a:pt x="1184" y="461"/>
                  </a:lnTo>
                  <a:cubicBezTo>
                    <a:pt x="1184" y="490"/>
                    <a:pt x="1162" y="512"/>
                    <a:pt x="1133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" name="Freeform 380"/>
            <p:cNvSpPr>
              <a:spLocks/>
            </p:cNvSpPr>
            <p:nvPr/>
          </p:nvSpPr>
          <p:spPr bwMode="auto">
            <a:xfrm>
              <a:off x="3998" y="4706"/>
              <a:ext cx="153" cy="94"/>
            </a:xfrm>
            <a:custGeom>
              <a:avLst/>
              <a:gdLst>
                <a:gd name="T0" fmla="*/ 0 w 1184"/>
                <a:gd name="T1" fmla="*/ 52 h 512"/>
                <a:gd name="T2" fmla="*/ 52 w 1184"/>
                <a:gd name="T3" fmla="*/ 0 h 512"/>
                <a:gd name="T4" fmla="*/ 1133 w 1184"/>
                <a:gd name="T5" fmla="*/ 0 h 512"/>
                <a:gd name="T6" fmla="*/ 1184 w 1184"/>
                <a:gd name="T7" fmla="*/ 52 h 512"/>
                <a:gd name="T8" fmla="*/ 1184 w 1184"/>
                <a:gd name="T9" fmla="*/ 461 h 512"/>
                <a:gd name="T10" fmla="*/ 1133 w 1184"/>
                <a:gd name="T11" fmla="*/ 512 h 512"/>
                <a:gd name="T12" fmla="*/ 52 w 1184"/>
                <a:gd name="T13" fmla="*/ 512 h 512"/>
                <a:gd name="T14" fmla="*/ 0 w 1184"/>
                <a:gd name="T15" fmla="*/ 461 h 512"/>
                <a:gd name="T16" fmla="*/ 0 w 1184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4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33" y="0"/>
                  </a:lnTo>
                  <a:cubicBezTo>
                    <a:pt x="1162" y="0"/>
                    <a:pt x="1184" y="23"/>
                    <a:pt x="1184" y="52"/>
                  </a:cubicBezTo>
                  <a:lnTo>
                    <a:pt x="1184" y="461"/>
                  </a:lnTo>
                  <a:cubicBezTo>
                    <a:pt x="1184" y="490"/>
                    <a:pt x="1162" y="512"/>
                    <a:pt x="1133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" name="Rectangle 381"/>
            <p:cNvSpPr>
              <a:spLocks noChangeArrowheads="1"/>
            </p:cNvSpPr>
            <p:nvPr/>
          </p:nvSpPr>
          <p:spPr bwMode="auto">
            <a:xfrm>
              <a:off x="4064" y="4722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5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2" name="Freeform 382"/>
            <p:cNvSpPr>
              <a:spLocks/>
            </p:cNvSpPr>
            <p:nvPr/>
          </p:nvSpPr>
          <p:spPr bwMode="auto">
            <a:xfrm>
              <a:off x="3999" y="5042"/>
              <a:ext cx="152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Freeform 383"/>
            <p:cNvSpPr>
              <a:spLocks/>
            </p:cNvSpPr>
            <p:nvPr/>
          </p:nvSpPr>
          <p:spPr bwMode="auto">
            <a:xfrm>
              <a:off x="3999" y="5042"/>
              <a:ext cx="152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Rectangle 384"/>
            <p:cNvSpPr>
              <a:spLocks noChangeArrowheads="1"/>
            </p:cNvSpPr>
            <p:nvPr/>
          </p:nvSpPr>
          <p:spPr bwMode="auto">
            <a:xfrm>
              <a:off x="4064" y="5062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1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Freeform 385"/>
            <p:cNvSpPr>
              <a:spLocks/>
            </p:cNvSpPr>
            <p:nvPr/>
          </p:nvSpPr>
          <p:spPr bwMode="auto">
            <a:xfrm>
              <a:off x="3533" y="5451"/>
              <a:ext cx="61" cy="87"/>
            </a:xfrm>
            <a:custGeom>
              <a:avLst/>
              <a:gdLst>
                <a:gd name="T0" fmla="*/ 0 w 472"/>
                <a:gd name="T1" fmla="*/ 48 h 472"/>
                <a:gd name="T2" fmla="*/ 48 w 472"/>
                <a:gd name="T3" fmla="*/ 0 h 472"/>
                <a:gd name="T4" fmla="*/ 425 w 472"/>
                <a:gd name="T5" fmla="*/ 0 h 472"/>
                <a:gd name="T6" fmla="*/ 472 w 472"/>
                <a:gd name="T7" fmla="*/ 48 h 472"/>
                <a:gd name="T8" fmla="*/ 472 w 472"/>
                <a:gd name="T9" fmla="*/ 425 h 472"/>
                <a:gd name="T10" fmla="*/ 425 w 472"/>
                <a:gd name="T11" fmla="*/ 472 h 472"/>
                <a:gd name="T12" fmla="*/ 48 w 472"/>
                <a:gd name="T13" fmla="*/ 472 h 472"/>
                <a:gd name="T14" fmla="*/ 0 w 472"/>
                <a:gd name="T15" fmla="*/ 425 h 472"/>
                <a:gd name="T16" fmla="*/ 0 w 472"/>
                <a:gd name="T17" fmla="*/ 48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2" h="472">
                  <a:moveTo>
                    <a:pt x="0" y="48"/>
                  </a:moveTo>
                  <a:cubicBezTo>
                    <a:pt x="0" y="22"/>
                    <a:pt x="22" y="0"/>
                    <a:pt x="48" y="0"/>
                  </a:cubicBezTo>
                  <a:lnTo>
                    <a:pt x="425" y="0"/>
                  </a:lnTo>
                  <a:cubicBezTo>
                    <a:pt x="451" y="0"/>
                    <a:pt x="472" y="22"/>
                    <a:pt x="472" y="48"/>
                  </a:cubicBezTo>
                  <a:lnTo>
                    <a:pt x="472" y="425"/>
                  </a:lnTo>
                  <a:cubicBezTo>
                    <a:pt x="472" y="451"/>
                    <a:pt x="451" y="472"/>
                    <a:pt x="425" y="472"/>
                  </a:cubicBezTo>
                  <a:lnTo>
                    <a:pt x="48" y="472"/>
                  </a:lnTo>
                  <a:cubicBezTo>
                    <a:pt x="22" y="472"/>
                    <a:pt x="0" y="451"/>
                    <a:pt x="0" y="425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" name="Rectangle 388"/>
            <p:cNvSpPr>
              <a:spLocks noChangeArrowheads="1"/>
            </p:cNvSpPr>
            <p:nvPr/>
          </p:nvSpPr>
          <p:spPr bwMode="auto">
            <a:xfrm>
              <a:off x="2948" y="543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9" name="Rectangle 389"/>
            <p:cNvSpPr>
              <a:spLocks noChangeArrowheads="1"/>
            </p:cNvSpPr>
            <p:nvPr/>
          </p:nvSpPr>
          <p:spPr bwMode="auto">
            <a:xfrm>
              <a:off x="3610" y="5462"/>
              <a:ext cx="45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상</a:t>
              </a:r>
              <a:endPara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0" name="Rectangle 390"/>
            <p:cNvSpPr>
              <a:spLocks noChangeArrowheads="1"/>
            </p:cNvSpPr>
            <p:nvPr/>
          </p:nvSpPr>
          <p:spPr bwMode="auto">
            <a:xfrm>
              <a:off x="3004" y="543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1" name="Freeform 391"/>
            <p:cNvSpPr>
              <a:spLocks/>
            </p:cNvSpPr>
            <p:nvPr/>
          </p:nvSpPr>
          <p:spPr bwMode="auto">
            <a:xfrm>
              <a:off x="3722" y="5451"/>
              <a:ext cx="61" cy="87"/>
            </a:xfrm>
            <a:custGeom>
              <a:avLst/>
              <a:gdLst>
                <a:gd name="T0" fmla="*/ 0 w 476"/>
                <a:gd name="T1" fmla="*/ 48 h 472"/>
                <a:gd name="T2" fmla="*/ 48 w 476"/>
                <a:gd name="T3" fmla="*/ 0 h 472"/>
                <a:gd name="T4" fmla="*/ 429 w 476"/>
                <a:gd name="T5" fmla="*/ 0 h 472"/>
                <a:gd name="T6" fmla="*/ 476 w 476"/>
                <a:gd name="T7" fmla="*/ 48 h 472"/>
                <a:gd name="T8" fmla="*/ 476 w 476"/>
                <a:gd name="T9" fmla="*/ 425 h 472"/>
                <a:gd name="T10" fmla="*/ 429 w 476"/>
                <a:gd name="T11" fmla="*/ 472 h 472"/>
                <a:gd name="T12" fmla="*/ 48 w 476"/>
                <a:gd name="T13" fmla="*/ 472 h 472"/>
                <a:gd name="T14" fmla="*/ 0 w 476"/>
                <a:gd name="T15" fmla="*/ 425 h 472"/>
                <a:gd name="T16" fmla="*/ 0 w 476"/>
                <a:gd name="T17" fmla="*/ 48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6" h="472">
                  <a:moveTo>
                    <a:pt x="0" y="48"/>
                  </a:moveTo>
                  <a:cubicBezTo>
                    <a:pt x="0" y="22"/>
                    <a:pt x="22" y="0"/>
                    <a:pt x="48" y="0"/>
                  </a:cubicBezTo>
                  <a:lnTo>
                    <a:pt x="429" y="0"/>
                  </a:lnTo>
                  <a:cubicBezTo>
                    <a:pt x="455" y="0"/>
                    <a:pt x="476" y="22"/>
                    <a:pt x="476" y="48"/>
                  </a:cubicBezTo>
                  <a:lnTo>
                    <a:pt x="476" y="425"/>
                  </a:lnTo>
                  <a:cubicBezTo>
                    <a:pt x="476" y="451"/>
                    <a:pt x="455" y="472"/>
                    <a:pt x="429" y="472"/>
                  </a:cubicBezTo>
                  <a:lnTo>
                    <a:pt x="48" y="472"/>
                  </a:lnTo>
                  <a:cubicBezTo>
                    <a:pt x="22" y="472"/>
                    <a:pt x="0" y="451"/>
                    <a:pt x="0" y="425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Rectangle 394"/>
            <p:cNvSpPr>
              <a:spLocks noChangeArrowheads="1"/>
            </p:cNvSpPr>
            <p:nvPr/>
          </p:nvSpPr>
          <p:spPr bwMode="auto">
            <a:xfrm>
              <a:off x="3290" y="543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5" name="Rectangle 395"/>
            <p:cNvSpPr>
              <a:spLocks noChangeArrowheads="1"/>
            </p:cNvSpPr>
            <p:nvPr/>
          </p:nvSpPr>
          <p:spPr bwMode="auto">
            <a:xfrm>
              <a:off x="3799" y="5463"/>
              <a:ext cx="53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중</a:t>
              </a:r>
              <a:endPara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6" name="Rectangle 396"/>
            <p:cNvSpPr>
              <a:spLocks noChangeArrowheads="1"/>
            </p:cNvSpPr>
            <p:nvPr/>
          </p:nvSpPr>
          <p:spPr bwMode="auto">
            <a:xfrm>
              <a:off x="3346" y="543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7" name="Freeform 397"/>
            <p:cNvSpPr>
              <a:spLocks/>
            </p:cNvSpPr>
            <p:nvPr/>
          </p:nvSpPr>
          <p:spPr bwMode="auto">
            <a:xfrm>
              <a:off x="3929" y="5445"/>
              <a:ext cx="61" cy="87"/>
            </a:xfrm>
            <a:custGeom>
              <a:avLst/>
              <a:gdLst>
                <a:gd name="T0" fmla="*/ 0 w 472"/>
                <a:gd name="T1" fmla="*/ 48 h 472"/>
                <a:gd name="T2" fmla="*/ 48 w 472"/>
                <a:gd name="T3" fmla="*/ 0 h 472"/>
                <a:gd name="T4" fmla="*/ 425 w 472"/>
                <a:gd name="T5" fmla="*/ 0 h 472"/>
                <a:gd name="T6" fmla="*/ 472 w 472"/>
                <a:gd name="T7" fmla="*/ 48 h 472"/>
                <a:gd name="T8" fmla="*/ 472 w 472"/>
                <a:gd name="T9" fmla="*/ 425 h 472"/>
                <a:gd name="T10" fmla="*/ 425 w 472"/>
                <a:gd name="T11" fmla="*/ 472 h 472"/>
                <a:gd name="T12" fmla="*/ 48 w 472"/>
                <a:gd name="T13" fmla="*/ 472 h 472"/>
                <a:gd name="T14" fmla="*/ 0 w 472"/>
                <a:gd name="T15" fmla="*/ 425 h 472"/>
                <a:gd name="T16" fmla="*/ 0 w 472"/>
                <a:gd name="T17" fmla="*/ 48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2" h="472">
                  <a:moveTo>
                    <a:pt x="0" y="48"/>
                  </a:moveTo>
                  <a:cubicBezTo>
                    <a:pt x="0" y="22"/>
                    <a:pt x="22" y="0"/>
                    <a:pt x="48" y="0"/>
                  </a:cubicBezTo>
                  <a:lnTo>
                    <a:pt x="425" y="0"/>
                  </a:lnTo>
                  <a:cubicBezTo>
                    <a:pt x="451" y="0"/>
                    <a:pt x="472" y="22"/>
                    <a:pt x="472" y="48"/>
                  </a:cubicBezTo>
                  <a:lnTo>
                    <a:pt x="472" y="425"/>
                  </a:lnTo>
                  <a:cubicBezTo>
                    <a:pt x="472" y="451"/>
                    <a:pt x="451" y="472"/>
                    <a:pt x="425" y="472"/>
                  </a:cubicBezTo>
                  <a:lnTo>
                    <a:pt x="48" y="472"/>
                  </a:lnTo>
                  <a:cubicBezTo>
                    <a:pt x="22" y="472"/>
                    <a:pt x="0" y="451"/>
                    <a:pt x="0" y="425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" name="Rectangle 400"/>
            <p:cNvSpPr>
              <a:spLocks noChangeArrowheads="1"/>
            </p:cNvSpPr>
            <p:nvPr/>
          </p:nvSpPr>
          <p:spPr bwMode="auto">
            <a:xfrm>
              <a:off x="3627" y="543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1" name="Rectangle 401"/>
            <p:cNvSpPr>
              <a:spLocks noChangeArrowheads="1"/>
            </p:cNvSpPr>
            <p:nvPr/>
          </p:nvSpPr>
          <p:spPr bwMode="auto">
            <a:xfrm>
              <a:off x="4006" y="5449"/>
              <a:ext cx="57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하</a:t>
              </a:r>
              <a:endPara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2" name="Rectangle 402"/>
            <p:cNvSpPr>
              <a:spLocks noChangeArrowheads="1"/>
            </p:cNvSpPr>
            <p:nvPr/>
          </p:nvSpPr>
          <p:spPr bwMode="auto">
            <a:xfrm>
              <a:off x="3683" y="543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433" name="TextBox 432"/>
          <p:cNvSpPr txBox="1"/>
          <p:nvPr/>
        </p:nvSpPr>
        <p:spPr>
          <a:xfrm rot="19606841">
            <a:off x="4587866" y="5930233"/>
            <a:ext cx="1955800" cy="461665"/>
          </a:xfrm>
          <a:prstGeom prst="rect">
            <a:avLst/>
          </a:prstGeom>
          <a:noFill/>
          <a:ln w="22225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002060"/>
                </a:solidFill>
              </a:rPr>
              <a:t>illustration</a:t>
            </a:r>
            <a:endParaRPr lang="ko-KR" altLang="en-US" sz="2400" b="1" dirty="0">
              <a:solidFill>
                <a:srgbClr val="002060"/>
              </a:solidFill>
            </a:endParaRPr>
          </a:p>
        </p:txBody>
      </p:sp>
      <p:sp>
        <p:nvSpPr>
          <p:cNvPr id="1201" name="직사각형 1200"/>
          <p:cNvSpPr/>
          <p:nvPr/>
        </p:nvSpPr>
        <p:spPr>
          <a:xfrm>
            <a:off x="1778001" y="6202362"/>
            <a:ext cx="4841876" cy="2665412"/>
          </a:xfrm>
          <a:prstGeom prst="rect">
            <a:avLst/>
          </a:prstGeom>
          <a:solidFill>
            <a:srgbClr val="5B9BD5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16574" y="296935"/>
            <a:ext cx="1242012" cy="125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03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 bwMode="gray">
          <a:xfrm>
            <a:off x="0" y="1851380"/>
            <a:ext cx="68580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6050">
              <a:lnSpc>
                <a:spcPct val="150000"/>
              </a:lnSpc>
              <a:spcAft>
                <a:spcPts val="433"/>
              </a:spcAft>
              <a:buSzPct val="100000"/>
            </a:pPr>
            <a:r>
              <a:rPr lang="ko-KR" altLang="en-US" sz="1400" dirty="0" smtClean="0">
                <a:solidFill>
                  <a:schemeClr val="tx2"/>
                </a:solidFill>
                <a:latin typeface="+mn-ea"/>
                <a:cs typeface="HP Simplified" pitchFamily="34" charset="0"/>
              </a:rPr>
              <a:t>다양한 운영환경에서 </a:t>
            </a:r>
            <a:r>
              <a:rPr lang="en-US" altLang="ko-KR" sz="1400" dirty="0" smtClean="0">
                <a:solidFill>
                  <a:schemeClr val="tx2"/>
                </a:solidFill>
                <a:latin typeface="+mn-ea"/>
                <a:cs typeface="HP Simplified" pitchFamily="34" charset="0"/>
              </a:rPr>
              <a:t>U2L  </a:t>
            </a:r>
            <a:r>
              <a:rPr lang="ko-KR" altLang="en-US" sz="1400" dirty="0" smtClean="0">
                <a:solidFill>
                  <a:schemeClr val="tx2"/>
                </a:solidFill>
                <a:latin typeface="+mn-ea"/>
                <a:cs typeface="HP Simplified" pitchFamily="34" charset="0"/>
              </a:rPr>
              <a:t>프로젝트 수행을 통한 경험과 노하우가 결집된 마이그레이션  방법론과</a:t>
            </a:r>
            <a:r>
              <a:rPr lang="en-US" altLang="ko-KR" sz="1400" dirty="0" smtClean="0">
                <a:solidFill>
                  <a:schemeClr val="tx2"/>
                </a:solidFill>
                <a:latin typeface="+mn-ea"/>
                <a:cs typeface="HP Simplified" pitchFamily="34" charset="0"/>
              </a:rPr>
              <a:t> </a:t>
            </a:r>
            <a:r>
              <a:rPr lang="ko-KR" altLang="en-US" sz="1400" dirty="0" smtClean="0">
                <a:solidFill>
                  <a:schemeClr val="tx2"/>
                </a:solidFill>
                <a:latin typeface="+mn-ea"/>
                <a:cs typeface="HP Simplified" pitchFamily="34" charset="0"/>
              </a:rPr>
              <a:t>자동화  </a:t>
            </a:r>
            <a:r>
              <a:rPr lang="ko-KR" altLang="en-US" sz="1400" dirty="0" err="1" smtClean="0">
                <a:solidFill>
                  <a:schemeClr val="tx2"/>
                </a:solidFill>
                <a:latin typeface="+mn-ea"/>
                <a:cs typeface="HP Simplified" pitchFamily="34" charset="0"/>
              </a:rPr>
              <a:t>솔루션를</a:t>
            </a:r>
            <a:r>
              <a:rPr lang="ko-KR" altLang="en-US" sz="1400" dirty="0" smtClean="0">
                <a:solidFill>
                  <a:schemeClr val="tx2"/>
                </a:solidFill>
                <a:latin typeface="+mn-ea"/>
                <a:cs typeface="HP Simplified" pitchFamily="34" charset="0"/>
              </a:rPr>
              <a:t> 활용하여 이슈에 대한 유연한 대응과 소요 시간 및 투입 인력 절감 등 높은 효율성과 안정성</a:t>
            </a:r>
            <a:r>
              <a:rPr lang="en-US" altLang="ko-KR" sz="1400" dirty="0" smtClean="0">
                <a:solidFill>
                  <a:schemeClr val="tx2"/>
                </a:solidFill>
                <a:latin typeface="+mn-ea"/>
                <a:cs typeface="HP Simplified" pitchFamily="34" charset="0"/>
              </a:rPr>
              <a:t>  </a:t>
            </a:r>
            <a:r>
              <a:rPr lang="ko-KR" altLang="en-US" sz="1400" dirty="0" smtClean="0">
                <a:solidFill>
                  <a:schemeClr val="tx2"/>
                </a:solidFill>
                <a:latin typeface="+mn-ea"/>
                <a:cs typeface="HP Simplified" pitchFamily="34" charset="0"/>
              </a:rPr>
              <a:t>보장합니다</a:t>
            </a:r>
            <a:r>
              <a:rPr lang="en-US" altLang="ko-KR" sz="1400" dirty="0" smtClean="0">
                <a:solidFill>
                  <a:schemeClr val="tx2"/>
                </a:solidFill>
                <a:latin typeface="+mn-ea"/>
                <a:cs typeface="HP Simplified" pitchFamily="34" charset="0"/>
              </a:rPr>
              <a:t>.</a:t>
            </a:r>
            <a:endParaRPr lang="en-US" sz="1400" dirty="0">
              <a:solidFill>
                <a:schemeClr val="tx2"/>
              </a:solidFill>
              <a:latin typeface="+mn-ea"/>
              <a:cs typeface="HP Simplified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08934" y="299736"/>
            <a:ext cx="4312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어플리케이션 마이그레이션</a:t>
            </a:r>
            <a:r>
              <a:rPr lang="en-US" altLang="ko-KR" sz="2400" dirty="0" smtClean="0"/>
              <a:t>(Application Migration)</a:t>
            </a:r>
            <a:endParaRPr lang="ko-KR" altLang="en-US" sz="2400" dirty="0"/>
          </a:p>
        </p:txBody>
      </p:sp>
      <p:sp>
        <p:nvSpPr>
          <p:cNvPr id="53" name="자유형 344"/>
          <p:cNvSpPr/>
          <p:nvPr/>
        </p:nvSpPr>
        <p:spPr>
          <a:xfrm>
            <a:off x="1058939" y="3881901"/>
            <a:ext cx="823199" cy="1124582"/>
          </a:xfrm>
          <a:custGeom>
            <a:avLst/>
            <a:gdLst>
              <a:gd name="connsiteX0" fmla="*/ 0 w 128587"/>
              <a:gd name="connsiteY0" fmla="*/ 0 h 597694"/>
              <a:gd name="connsiteX1" fmla="*/ 128587 w 128587"/>
              <a:gd name="connsiteY1" fmla="*/ 0 h 597694"/>
              <a:gd name="connsiteX2" fmla="*/ 128587 w 128587"/>
              <a:gd name="connsiteY2" fmla="*/ 597694 h 597694"/>
              <a:gd name="connsiteX3" fmla="*/ 0 w 128587"/>
              <a:gd name="connsiteY3" fmla="*/ 597694 h 597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87" h="597694">
                <a:moveTo>
                  <a:pt x="0" y="0"/>
                </a:moveTo>
                <a:lnTo>
                  <a:pt x="128587" y="0"/>
                </a:lnTo>
                <a:lnTo>
                  <a:pt x="128587" y="597694"/>
                </a:lnTo>
                <a:lnTo>
                  <a:pt x="0" y="597694"/>
                </a:lnTo>
              </a:path>
            </a:pathLst>
          </a:cu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1" i="0" u="none" strike="noStrike" kern="0" cap="none" spc="0" normalizeH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4" name="자유형 344"/>
          <p:cNvSpPr/>
          <p:nvPr/>
        </p:nvSpPr>
        <p:spPr>
          <a:xfrm>
            <a:off x="955943" y="3611871"/>
            <a:ext cx="926195" cy="270030"/>
          </a:xfrm>
          <a:custGeom>
            <a:avLst/>
            <a:gdLst>
              <a:gd name="connsiteX0" fmla="*/ 0 w 128587"/>
              <a:gd name="connsiteY0" fmla="*/ 0 h 597694"/>
              <a:gd name="connsiteX1" fmla="*/ 128587 w 128587"/>
              <a:gd name="connsiteY1" fmla="*/ 0 h 597694"/>
              <a:gd name="connsiteX2" fmla="*/ 128587 w 128587"/>
              <a:gd name="connsiteY2" fmla="*/ 597694 h 597694"/>
              <a:gd name="connsiteX3" fmla="*/ 0 w 128587"/>
              <a:gd name="connsiteY3" fmla="*/ 597694 h 597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87" h="597694">
                <a:moveTo>
                  <a:pt x="0" y="0"/>
                </a:moveTo>
                <a:lnTo>
                  <a:pt x="128587" y="0"/>
                </a:lnTo>
                <a:lnTo>
                  <a:pt x="128587" y="597694"/>
                </a:lnTo>
                <a:lnTo>
                  <a:pt x="0" y="597694"/>
                </a:lnTo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유닉스</a:t>
            </a:r>
            <a:r>
              <a:rPr kumimoji="0" lang="en-US" altLang="ko-KR" sz="1050" b="1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(</a:t>
            </a:r>
            <a:r>
              <a:rPr kumimoji="0" lang="ko-KR" altLang="en-US" sz="1050" b="1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운영</a:t>
            </a:r>
            <a:r>
              <a:rPr kumimoji="0" lang="en-US" altLang="ko-KR" sz="1050" b="1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)</a:t>
            </a:r>
            <a:endParaRPr kumimoji="0" lang="ko-KR" altLang="en-US" sz="1050" b="1" i="0" u="none" strike="noStrike" kern="0" cap="none" spc="0" normalizeH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pic>
        <p:nvPicPr>
          <p:cNvPr id="55" name="Picture 8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1019" y="3971911"/>
            <a:ext cx="560422" cy="314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56" name="직사각형 55"/>
          <p:cNvSpPr/>
          <p:nvPr/>
        </p:nvSpPr>
        <p:spPr bwMode="ltGray">
          <a:xfrm>
            <a:off x="2718699" y="3881334"/>
            <a:ext cx="1152479" cy="11251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ko-KR" altLang="en-US" sz="1050" b="1" kern="0" dirty="0" err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7" name="직사각형 56"/>
          <p:cNvSpPr/>
          <p:nvPr/>
        </p:nvSpPr>
        <p:spPr bwMode="ltGray">
          <a:xfrm>
            <a:off x="2718699" y="3611304"/>
            <a:ext cx="1152479" cy="269463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ko-KR" altLang="en-US" sz="1050" b="1" kern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리눅스</a:t>
            </a:r>
            <a:r>
              <a:rPr lang="en-US" altLang="ko-KR" sz="1050" b="1" kern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(</a:t>
            </a:r>
            <a:r>
              <a:rPr lang="ko-KR" altLang="en-US" sz="1050" b="1" kern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전환</a:t>
            </a:r>
            <a:r>
              <a:rPr lang="en-US" altLang="ko-KR" sz="1050" b="1" kern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)</a:t>
            </a:r>
            <a:endParaRPr lang="ko-KR" altLang="en-US" sz="1050" b="1" kern="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1897438" y="4376956"/>
            <a:ext cx="823108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977742" y="4027252"/>
            <a:ext cx="696898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100" dirty="0" smtClean="0">
                <a:latin typeface="+mn-ea"/>
              </a:rPr>
              <a:t>전환 대상 소스 이관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17485" y="4409795"/>
            <a:ext cx="690258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100" dirty="0" smtClean="0">
                <a:latin typeface="+mn-ea"/>
              </a:rPr>
              <a:t>자동 전환 도구 실행</a:t>
            </a:r>
          </a:p>
        </p:txBody>
      </p:sp>
      <p:sp>
        <p:nvSpPr>
          <p:cNvPr id="61" name="직사각형 60"/>
          <p:cNvSpPr/>
          <p:nvPr/>
        </p:nvSpPr>
        <p:spPr bwMode="ltGray">
          <a:xfrm>
            <a:off x="4604171" y="3881334"/>
            <a:ext cx="1152479" cy="11251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ko-KR" altLang="en-US" sz="1050" b="1" kern="0" dirty="0" err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 bwMode="ltGray">
          <a:xfrm>
            <a:off x="4604171" y="3611304"/>
            <a:ext cx="1152479" cy="269463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ko-KR" altLang="en-US" sz="1050" b="1" kern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리눅스</a:t>
            </a:r>
            <a:r>
              <a:rPr lang="en-US" altLang="ko-KR" sz="1050" b="1" kern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(</a:t>
            </a:r>
            <a:r>
              <a:rPr lang="ko-KR" altLang="en-US" sz="1050" b="1" kern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전환</a:t>
            </a:r>
            <a:r>
              <a:rPr lang="en-US" altLang="ko-KR" sz="1050" b="1" kern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)</a:t>
            </a:r>
            <a:endParaRPr lang="ko-KR" altLang="en-US" sz="1050" b="1" kern="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77884" y="4240307"/>
            <a:ext cx="750227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90000"/>
              </a:lnSpc>
            </a:pPr>
            <a:r>
              <a:rPr lang="ko-KR" altLang="en-US" sz="1100" dirty="0" smtClean="0">
                <a:latin typeface="+mn-ea"/>
              </a:rPr>
              <a:t>자동 전환 소스 </a:t>
            </a:r>
            <a:r>
              <a:rPr lang="ko-KR" altLang="en-US" sz="1100" dirty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생성</a:t>
            </a: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3845319" y="4331951"/>
            <a:ext cx="823108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944413" y="5238503"/>
            <a:ext cx="1031728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90000"/>
              </a:lnSpc>
            </a:pPr>
            <a:r>
              <a:rPr lang="ko-KR" altLang="en-US" sz="1100" dirty="0" smtClean="0">
                <a:latin typeface="+mn-ea"/>
              </a:rPr>
              <a:t>컴파일 수행 및 수정 보완</a:t>
            </a:r>
          </a:p>
        </p:txBody>
      </p:sp>
      <p:sp>
        <p:nvSpPr>
          <p:cNvPr id="66" name="직사각형 65"/>
          <p:cNvSpPr/>
          <p:nvPr/>
        </p:nvSpPr>
        <p:spPr bwMode="ltGray">
          <a:xfrm>
            <a:off x="4325405" y="5997136"/>
            <a:ext cx="1152479" cy="11251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ko-KR" altLang="en-US" sz="1050" b="1" kern="0" dirty="0" err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7" name="직사각형 66"/>
          <p:cNvSpPr/>
          <p:nvPr/>
        </p:nvSpPr>
        <p:spPr bwMode="ltGray">
          <a:xfrm>
            <a:off x="4325405" y="5727106"/>
            <a:ext cx="1152479" cy="269463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ko-KR" altLang="en-US" sz="1050" b="1" kern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리눅스</a:t>
            </a:r>
            <a:r>
              <a:rPr lang="en-US" altLang="ko-KR" sz="1050" b="1" kern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(</a:t>
            </a:r>
            <a:r>
              <a:rPr lang="ko-KR" altLang="en-US" sz="1050" b="1" kern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전환</a:t>
            </a:r>
            <a:r>
              <a:rPr lang="en-US" altLang="ko-KR" sz="1050" b="1" kern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)</a:t>
            </a:r>
            <a:endParaRPr lang="ko-KR" altLang="en-US" sz="1050" b="1" kern="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4901644" y="5097036"/>
            <a:ext cx="0" cy="54006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325405" y="7162917"/>
            <a:ext cx="1280868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90000"/>
              </a:lnSpc>
            </a:pPr>
            <a:r>
              <a:rPr lang="ko-KR" altLang="en-US" sz="1100" dirty="0" smtClean="0">
                <a:latin typeface="+mn-ea"/>
              </a:rPr>
              <a:t>수동 전환 소스 생성 및 변경 이력 기록</a:t>
            </a:r>
          </a:p>
        </p:txBody>
      </p:sp>
      <p:sp>
        <p:nvSpPr>
          <p:cNvPr id="70" name="직사각형 69"/>
          <p:cNvSpPr/>
          <p:nvPr/>
        </p:nvSpPr>
        <p:spPr bwMode="ltGray">
          <a:xfrm>
            <a:off x="2061606" y="5997136"/>
            <a:ext cx="1152479" cy="11251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ko-KR" altLang="en-US" sz="1050" b="1" kern="0" dirty="0" err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 bwMode="ltGray">
          <a:xfrm>
            <a:off x="2061606" y="5727106"/>
            <a:ext cx="1152479" cy="2694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ko-KR" altLang="en-US" sz="1050" b="1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리눅스</a:t>
            </a:r>
            <a:r>
              <a:rPr lang="en-US" altLang="ko-KR" sz="105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050" b="1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개발</a:t>
            </a:r>
            <a:r>
              <a:rPr lang="en-US" altLang="ko-KR" sz="105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ko-KR" altLang="en-US" sz="1050" b="1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2" name="직선 화살표 연결선 71"/>
          <p:cNvCxnSpPr/>
          <p:nvPr/>
        </p:nvCxnSpPr>
        <p:spPr>
          <a:xfrm flipH="1">
            <a:off x="3378725" y="6357176"/>
            <a:ext cx="823199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977743" y="7191669"/>
            <a:ext cx="1278274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100" dirty="0" smtClean="0">
                <a:latin typeface="+mn-ea"/>
              </a:rPr>
              <a:t>적</a:t>
            </a:r>
            <a:r>
              <a:rPr lang="ko-KR" altLang="en-US" sz="1100" dirty="0">
                <a:latin typeface="+mn-ea"/>
              </a:rPr>
              <a:t>용</a:t>
            </a:r>
            <a:r>
              <a:rPr lang="ko-KR" altLang="en-US" sz="1100" dirty="0" smtClean="0">
                <a:latin typeface="+mn-ea"/>
              </a:rPr>
              <a:t> 대상 소스 배포</a:t>
            </a:r>
          </a:p>
        </p:txBody>
      </p:sp>
      <p:pic>
        <p:nvPicPr>
          <p:cNvPr id="74" name="Picture 1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966" y="6627206"/>
            <a:ext cx="365477" cy="399619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75" name="Picture 9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788" y="6627206"/>
            <a:ext cx="406637" cy="44462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76" name="TextBox 75"/>
          <p:cNvSpPr txBox="1"/>
          <p:nvPr/>
        </p:nvSpPr>
        <p:spPr>
          <a:xfrm>
            <a:off x="3788549" y="4002149"/>
            <a:ext cx="934256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100" dirty="0" smtClean="0">
                <a:latin typeface="+mn-ea"/>
              </a:rPr>
              <a:t>변경 또는 신규 여부 확인</a:t>
            </a:r>
          </a:p>
        </p:txBody>
      </p:sp>
      <p:pic>
        <p:nvPicPr>
          <p:cNvPr id="77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151" y="4483653"/>
            <a:ext cx="406866" cy="444874"/>
          </a:xfrm>
          <a:prstGeom prst="rect">
            <a:avLst/>
          </a:prstGeom>
          <a:ln>
            <a:noFill/>
          </a:ln>
        </p:spPr>
      </p:pic>
      <p:pic>
        <p:nvPicPr>
          <p:cNvPr id="78" name="Picture 6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186" y="4141676"/>
            <a:ext cx="455522" cy="498075"/>
          </a:xfrm>
          <a:prstGeom prst="rect">
            <a:avLst/>
          </a:prstGeom>
          <a:ln>
            <a:noFill/>
          </a:ln>
        </p:spPr>
      </p:pic>
      <p:pic>
        <p:nvPicPr>
          <p:cNvPr id="79" name="Picture 7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640" y="6052532"/>
            <a:ext cx="313604" cy="342900"/>
          </a:xfrm>
          <a:prstGeom prst="rect">
            <a:avLst/>
          </a:prstGeom>
          <a:ln>
            <a:noFill/>
          </a:ln>
        </p:spPr>
      </p:pic>
      <p:pic>
        <p:nvPicPr>
          <p:cNvPr id="80" name="Picture 6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883" y="6256507"/>
            <a:ext cx="455522" cy="498075"/>
          </a:xfrm>
          <a:prstGeom prst="rect">
            <a:avLst/>
          </a:prstGeom>
          <a:ln>
            <a:noFill/>
          </a:ln>
        </p:spPr>
      </p:pic>
      <p:pic>
        <p:nvPicPr>
          <p:cNvPr id="81" name="Picture 6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319" y="6224825"/>
            <a:ext cx="471033" cy="515035"/>
          </a:xfrm>
          <a:prstGeom prst="rect">
            <a:avLst/>
          </a:prstGeom>
          <a:ln>
            <a:noFill/>
          </a:ln>
        </p:spPr>
      </p:pic>
      <p:sp>
        <p:nvSpPr>
          <p:cNvPr id="82" name="타원 81"/>
          <p:cNvSpPr/>
          <p:nvPr/>
        </p:nvSpPr>
        <p:spPr bwMode="ltGray">
          <a:xfrm>
            <a:off x="1727001" y="4082709"/>
            <a:ext cx="164622" cy="18000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000" i="1" kern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1</a:t>
            </a:r>
            <a:endParaRPr lang="en-US" sz="1000" i="1" kern="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83" name="타원 82"/>
          <p:cNvSpPr/>
          <p:nvPr/>
        </p:nvSpPr>
        <p:spPr bwMode="ltGray">
          <a:xfrm>
            <a:off x="3445212" y="4069541"/>
            <a:ext cx="164622" cy="18000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000" i="1" kern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2</a:t>
            </a:r>
            <a:endParaRPr lang="en-US" sz="1000" i="1" kern="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84" name="타원 83"/>
          <p:cNvSpPr/>
          <p:nvPr/>
        </p:nvSpPr>
        <p:spPr bwMode="ltGray">
          <a:xfrm>
            <a:off x="3396932" y="4627984"/>
            <a:ext cx="164622" cy="18000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000" i="1" kern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3</a:t>
            </a:r>
            <a:endParaRPr lang="en-US" sz="1000" i="1" kern="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85" name="타원 84"/>
          <p:cNvSpPr/>
          <p:nvPr/>
        </p:nvSpPr>
        <p:spPr bwMode="ltGray">
          <a:xfrm>
            <a:off x="5441651" y="4568435"/>
            <a:ext cx="164622" cy="18000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000" i="1" kern="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4</a:t>
            </a:r>
          </a:p>
        </p:txBody>
      </p:sp>
      <p:sp>
        <p:nvSpPr>
          <p:cNvPr id="86" name="타원 85"/>
          <p:cNvSpPr/>
          <p:nvPr/>
        </p:nvSpPr>
        <p:spPr bwMode="ltGray">
          <a:xfrm>
            <a:off x="4947174" y="5252375"/>
            <a:ext cx="164622" cy="18000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000" i="1" kern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5</a:t>
            </a:r>
            <a:endParaRPr lang="en-US" sz="1000" i="1" kern="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87" name="타원 86"/>
          <p:cNvSpPr/>
          <p:nvPr/>
        </p:nvSpPr>
        <p:spPr bwMode="ltGray">
          <a:xfrm>
            <a:off x="4550605" y="6866063"/>
            <a:ext cx="164622" cy="18000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000" i="1" kern="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6</a:t>
            </a:r>
          </a:p>
        </p:txBody>
      </p:sp>
      <p:sp>
        <p:nvSpPr>
          <p:cNvPr id="88" name="타원 87"/>
          <p:cNvSpPr/>
          <p:nvPr/>
        </p:nvSpPr>
        <p:spPr bwMode="ltGray">
          <a:xfrm>
            <a:off x="2320348" y="6857102"/>
            <a:ext cx="164622" cy="18000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000" i="1" kern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7</a:t>
            </a:r>
            <a:endParaRPr lang="en-US" sz="1000" i="1" kern="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282036" y="8165711"/>
            <a:ext cx="4169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마이그레이션 전환 절차</a:t>
            </a:r>
            <a:endParaRPr lang="ko-KR" altLang="en-US" sz="1200" dirty="0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2064" y="251228"/>
            <a:ext cx="1237248" cy="126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23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Box 385"/>
          <p:cNvSpPr txBox="1"/>
          <p:nvPr/>
        </p:nvSpPr>
        <p:spPr>
          <a:xfrm>
            <a:off x="2023076" y="292871"/>
            <a:ext cx="4678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+mn-ea"/>
              </a:rPr>
              <a:t>어플리케이션 전환 솔루션</a:t>
            </a:r>
            <a:endParaRPr lang="en-US" altLang="ko-KR" sz="2400" dirty="0" smtClean="0">
              <a:latin typeface="+mn-ea"/>
            </a:endParaRPr>
          </a:p>
          <a:p>
            <a:r>
              <a:rPr lang="en-US" altLang="ko-KR" sz="2400" dirty="0" smtClean="0">
                <a:latin typeface="+mn-ea"/>
              </a:rPr>
              <a:t>(</a:t>
            </a:r>
            <a:r>
              <a:rPr lang="en-US" altLang="ko-KR" sz="2400" dirty="0" err="1" smtClean="0">
                <a:latin typeface="+mn-ea"/>
              </a:rPr>
              <a:t>AppSmart</a:t>
            </a:r>
            <a:r>
              <a:rPr lang="en-US" altLang="ko-KR" sz="2400" dirty="0" smtClean="0">
                <a:latin typeface="+mn-ea"/>
              </a:rPr>
              <a:t> Works)</a:t>
            </a:r>
            <a:endParaRPr lang="ko-KR" altLang="en-US" sz="2400" dirty="0"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3509" y="3100470"/>
            <a:ext cx="6370982" cy="2604096"/>
            <a:chOff x="268357" y="3348510"/>
            <a:chExt cx="6370982" cy="2604096"/>
          </a:xfrm>
        </p:grpSpPr>
        <p:sp>
          <p:nvSpPr>
            <p:cNvPr id="388" name="AutoShape 78"/>
            <p:cNvSpPr>
              <a:spLocks noChangeArrowheads="1"/>
            </p:cNvSpPr>
            <p:nvPr/>
          </p:nvSpPr>
          <p:spPr bwMode="auto">
            <a:xfrm>
              <a:off x="5207994" y="4138191"/>
              <a:ext cx="411545" cy="704850"/>
            </a:xfrm>
            <a:prstGeom prst="rightArrow">
              <a:avLst>
                <a:gd name="adj1" fmla="val 62167"/>
                <a:gd name="adj2" fmla="val 40463"/>
              </a:avLst>
            </a:prstGeom>
            <a:gradFill rotWithShape="0">
              <a:gsLst>
                <a:gs pos="0">
                  <a:srgbClr val="66FFFF"/>
                </a:gs>
                <a:gs pos="100000">
                  <a:srgbClr val="000080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389" name="AutoShape 79"/>
            <p:cNvSpPr>
              <a:spLocks noChangeArrowheads="1"/>
            </p:cNvSpPr>
            <p:nvPr/>
          </p:nvSpPr>
          <p:spPr bwMode="auto">
            <a:xfrm>
              <a:off x="1170674" y="4106292"/>
              <a:ext cx="412645" cy="704850"/>
            </a:xfrm>
            <a:prstGeom prst="rightArrow">
              <a:avLst>
                <a:gd name="adj1" fmla="val 62167"/>
                <a:gd name="adj2" fmla="val 40463"/>
              </a:avLst>
            </a:prstGeom>
            <a:gradFill rotWithShape="0">
              <a:gsLst>
                <a:gs pos="0">
                  <a:srgbClr val="66FFFF"/>
                </a:gs>
                <a:gs pos="100000">
                  <a:srgbClr val="000080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390" name="AutoShape 82"/>
            <p:cNvSpPr>
              <a:spLocks noChangeArrowheads="1"/>
            </p:cNvSpPr>
            <p:nvPr/>
          </p:nvSpPr>
          <p:spPr bwMode="auto">
            <a:xfrm>
              <a:off x="1598724" y="3348510"/>
              <a:ext cx="3771026" cy="333375"/>
            </a:xfrm>
            <a:prstGeom prst="roundRect">
              <a:avLst>
                <a:gd name="adj" fmla="val 18606"/>
              </a:avLst>
            </a:prstGeom>
            <a:noFill/>
            <a:ln w="127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92075" tIns="46038" rIns="92075" bIns="46038" anchor="ctr"/>
            <a:lstStyle/>
            <a:p>
              <a:pPr algn="ctr" defTabSz="762000">
                <a:lnSpc>
                  <a:spcPct val="80000"/>
                </a:lnSpc>
                <a:spcBef>
                  <a:spcPct val="15000"/>
                </a:spcBef>
                <a:buFontTx/>
                <a:buNone/>
              </a:pPr>
              <a:r>
                <a:rPr kumimoji="1" lang="en-US" altLang="ko-KR" sz="1000" b="1" i="1" dirty="0" smtClean="0">
                  <a:solidFill>
                    <a:srgbClr val="FF0000"/>
                  </a:solidFill>
                  <a:latin typeface="+mn-ea"/>
                </a:rPr>
                <a:t>App Smart Works  </a:t>
              </a:r>
              <a:r>
                <a:rPr kumimoji="1" lang="en-US" altLang="ko-KR" sz="1000" b="1" dirty="0">
                  <a:solidFill>
                    <a:srgbClr val="000000"/>
                  </a:solidFill>
                  <a:latin typeface="+mn-ea"/>
                </a:rPr>
                <a:t>Framework Functional Architecture</a:t>
              </a:r>
              <a:r>
                <a:rPr kumimoji="1" lang="ko-KR" altLang="en-US" sz="1000" b="1" dirty="0">
                  <a:solidFill>
                    <a:srgbClr val="000000"/>
                  </a:solidFill>
                  <a:latin typeface="+mn-ea"/>
                </a:rPr>
                <a:t> </a:t>
              </a:r>
            </a:p>
          </p:txBody>
        </p:sp>
        <p:sp>
          <p:nvSpPr>
            <p:cNvPr id="391" name="AutoShape 83"/>
            <p:cNvSpPr>
              <a:spLocks noChangeArrowheads="1"/>
            </p:cNvSpPr>
            <p:nvPr/>
          </p:nvSpPr>
          <p:spPr bwMode="auto">
            <a:xfrm>
              <a:off x="1598724" y="4867184"/>
              <a:ext cx="3771026" cy="333375"/>
            </a:xfrm>
            <a:prstGeom prst="roundRect">
              <a:avLst>
                <a:gd name="adj" fmla="val 1860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lIns="92075" tIns="46038" rIns="92075" bIns="46038" anchor="ctr"/>
            <a:lstStyle/>
            <a:p>
              <a:pPr algn="ctr" defTabSz="762000">
                <a:lnSpc>
                  <a:spcPct val="80000"/>
                </a:lnSpc>
                <a:spcBef>
                  <a:spcPct val="15000"/>
                </a:spcBef>
                <a:buFontTx/>
                <a:buNone/>
              </a:pPr>
              <a:r>
                <a:rPr lang="en-US" altLang="ko-KR" sz="900" dirty="0" smtClean="0">
                  <a:solidFill>
                    <a:srgbClr val="000000"/>
                  </a:solidFill>
                  <a:latin typeface="+mn-ea"/>
                </a:rPr>
                <a:t>Source Parsing</a:t>
              </a:r>
              <a:r>
                <a:rPr kumimoji="1" lang="en-US" altLang="ko-KR" sz="900" dirty="0" smtClean="0">
                  <a:solidFill>
                    <a:srgbClr val="000000"/>
                  </a:solidFill>
                  <a:latin typeface="+mn-ea"/>
                </a:rPr>
                <a:t>/ </a:t>
              </a:r>
              <a:r>
                <a:rPr kumimoji="1" lang="en-US" altLang="ko-KR" sz="900" dirty="0">
                  <a:solidFill>
                    <a:srgbClr val="000000"/>
                  </a:solidFill>
                  <a:latin typeface="+mn-ea"/>
                </a:rPr>
                <a:t>Validation Check/ </a:t>
              </a:r>
              <a:r>
                <a:rPr lang="en-US" altLang="ko-KR" sz="900" dirty="0" smtClean="0">
                  <a:solidFill>
                    <a:srgbClr val="000000"/>
                  </a:solidFill>
                  <a:latin typeface="+mn-ea"/>
                </a:rPr>
                <a:t>Code</a:t>
              </a:r>
              <a:r>
                <a:rPr kumimoji="1" lang="en-US" altLang="ko-KR" sz="900" dirty="0" smtClean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kumimoji="1" lang="en-US" altLang="ko-KR" sz="900" dirty="0">
                  <a:solidFill>
                    <a:srgbClr val="000000"/>
                  </a:solidFill>
                  <a:latin typeface="+mn-ea"/>
                </a:rPr>
                <a:t>Handling/ </a:t>
              </a:r>
              <a:r>
                <a:rPr lang="en-US" altLang="ko-KR" sz="900" dirty="0" smtClean="0">
                  <a:solidFill>
                    <a:srgbClr val="000000"/>
                  </a:solidFill>
                  <a:latin typeface="+mn-ea"/>
                </a:rPr>
                <a:t>Code</a:t>
              </a:r>
              <a:r>
                <a:rPr kumimoji="1" lang="en-US" altLang="ko-KR" sz="900" dirty="0" smtClean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altLang="ko-KR" sz="900" dirty="0" smtClean="0">
                  <a:solidFill>
                    <a:srgbClr val="000000"/>
                  </a:solidFill>
                  <a:latin typeface="+mn-ea"/>
                </a:rPr>
                <a:t>Converting</a:t>
              </a:r>
              <a:endParaRPr kumimoji="1" lang="en-US" altLang="ko-KR" sz="9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392" name="AutoShape 84"/>
            <p:cNvSpPr>
              <a:spLocks noChangeArrowheads="1"/>
            </p:cNvSpPr>
            <p:nvPr/>
          </p:nvSpPr>
          <p:spPr bwMode="auto">
            <a:xfrm>
              <a:off x="1597624" y="3719357"/>
              <a:ext cx="890213" cy="1091785"/>
            </a:xfrm>
            <a:prstGeom prst="roundRect">
              <a:avLst>
                <a:gd name="adj" fmla="val 7301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lang="en-US" altLang="ko-KR" sz="800" dirty="0" smtClean="0">
                  <a:solidFill>
                    <a:srgbClr val="000000"/>
                  </a:solidFill>
                  <a:latin typeface="+mn-ea"/>
                </a:rPr>
                <a:t>Parser</a:t>
              </a:r>
              <a:r>
                <a:rPr kumimoji="1" lang="en-US" altLang="ko-KR" sz="800" dirty="0">
                  <a:solidFill>
                    <a:srgbClr val="000000"/>
                  </a:solidFill>
                  <a:latin typeface="+mn-ea"/>
                </a:rPr>
                <a:t/>
              </a:r>
              <a:br>
                <a:rPr kumimoji="1" lang="en-US" altLang="ko-KR" sz="800" dirty="0">
                  <a:solidFill>
                    <a:srgbClr val="000000"/>
                  </a:solidFill>
                  <a:latin typeface="+mn-ea"/>
                </a:rPr>
              </a:br>
              <a:r>
                <a:rPr kumimoji="1" lang="en-US" altLang="ko-KR" sz="800" dirty="0" smtClean="0">
                  <a:solidFill>
                    <a:srgbClr val="000000"/>
                  </a:solidFill>
                  <a:latin typeface="+mn-ea"/>
                </a:rPr>
                <a:t>(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+mn-ea"/>
                </a:rPr>
                <a:t>Syntax/Rule)</a:t>
              </a:r>
              <a:r>
                <a:rPr kumimoji="1" lang="en-US" altLang="ko-KR" sz="800" dirty="0">
                  <a:solidFill>
                    <a:srgbClr val="000000"/>
                  </a:solidFill>
                  <a:latin typeface="+mn-ea"/>
                </a:rPr>
                <a:t/>
              </a:r>
              <a:br>
                <a:rPr kumimoji="1" lang="en-US" altLang="ko-KR" sz="800" dirty="0">
                  <a:solidFill>
                    <a:srgbClr val="000000"/>
                  </a:solidFill>
                  <a:latin typeface="+mn-ea"/>
                </a:rPr>
              </a:br>
              <a:endParaRPr kumimoji="1" lang="en-US" altLang="ko-KR" sz="800" dirty="0">
                <a:solidFill>
                  <a:srgbClr val="000000"/>
                </a:solidFill>
                <a:latin typeface="+mn-ea"/>
              </a:endParaRPr>
            </a:p>
            <a:p>
              <a:pPr algn="ctr"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kumimoji="1" lang="ko-KR" altLang="en-US" sz="800" dirty="0" smtClean="0">
                  <a:solidFill>
                    <a:srgbClr val="000000"/>
                  </a:solidFill>
                  <a:latin typeface="+mn-ea"/>
                </a:rPr>
                <a:t>소스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코드</a:t>
              </a:r>
              <a:r>
                <a:rPr kumimoji="1" lang="ko-KR" altLang="en-US" sz="800" dirty="0" smtClean="0">
                  <a:solidFill>
                    <a:srgbClr val="000000"/>
                  </a:solidFill>
                  <a:latin typeface="+mn-ea"/>
                </a:rPr>
                <a:t>의</a:t>
              </a:r>
              <a:endParaRPr kumimoji="1" lang="ko-KR" altLang="en-US" sz="800" dirty="0">
                <a:solidFill>
                  <a:srgbClr val="000000"/>
                </a:solidFill>
                <a:latin typeface="+mn-ea"/>
              </a:endParaRPr>
            </a:p>
            <a:p>
              <a:pPr algn="ctr"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kumimoji="1" lang="ko-KR" altLang="en-US" sz="800" dirty="0">
                  <a:solidFill>
                    <a:srgbClr val="000000"/>
                  </a:solidFill>
                  <a:latin typeface="+mn-ea"/>
                </a:rPr>
                <a:t>추출과 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검사</a:t>
              </a:r>
              <a:endParaRPr lang="en-US" altLang="ko-KR" sz="800" dirty="0" smtClean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393" name="AutoShape 85"/>
            <p:cNvSpPr>
              <a:spLocks noChangeArrowheads="1"/>
            </p:cNvSpPr>
            <p:nvPr/>
          </p:nvSpPr>
          <p:spPr bwMode="auto">
            <a:xfrm>
              <a:off x="2568166" y="3729991"/>
              <a:ext cx="890213" cy="1081152"/>
            </a:xfrm>
            <a:prstGeom prst="roundRect">
              <a:avLst>
                <a:gd name="adj" fmla="val 7301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kumimoji="1" lang="ko-KR" altLang="en-US" sz="900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kumimoji="1" lang="en-US" altLang="ko-KR" sz="800" dirty="0">
                  <a:solidFill>
                    <a:srgbClr val="000000"/>
                  </a:solidFill>
                  <a:latin typeface="+mn-ea"/>
                </a:rPr>
                <a:t>Fhnd</a:t>
              </a:r>
            </a:p>
            <a:p>
              <a:pPr algn="ctr"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kumimoji="1" lang="en-US" altLang="ko-KR" sz="800" dirty="0">
                  <a:solidFill>
                    <a:srgbClr val="000000"/>
                  </a:solidFill>
                  <a:latin typeface="+mn-ea"/>
                </a:rPr>
                <a:t>(File Handler)</a:t>
              </a:r>
              <a:br>
                <a:rPr kumimoji="1" lang="en-US" altLang="ko-KR" sz="800" dirty="0">
                  <a:solidFill>
                    <a:srgbClr val="000000"/>
                  </a:solidFill>
                  <a:latin typeface="+mn-ea"/>
                </a:rPr>
              </a:br>
              <a:endParaRPr kumimoji="1" lang="en-US" altLang="ko-KR" sz="800" dirty="0">
                <a:solidFill>
                  <a:srgbClr val="000000"/>
                </a:solidFill>
                <a:latin typeface="+mn-ea"/>
              </a:endParaRPr>
            </a:p>
            <a:p>
              <a:pPr algn="ctr"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변환 대상 파일의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+mn-ea"/>
                </a:rPr>
                <a:t/>
              </a:r>
              <a:br>
                <a:rPr lang="en-US" altLang="ko-KR" sz="800" dirty="0" smtClean="0">
                  <a:solidFill>
                    <a:srgbClr val="000000"/>
                  </a:solidFill>
                  <a:latin typeface="+mn-ea"/>
                </a:rPr>
              </a:b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관리 및 처리</a:t>
              </a:r>
              <a:endParaRPr kumimoji="1" lang="ko-KR" altLang="en-US" sz="8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394" name="AutoShape 86"/>
            <p:cNvSpPr>
              <a:spLocks noChangeArrowheads="1"/>
            </p:cNvSpPr>
            <p:nvPr/>
          </p:nvSpPr>
          <p:spPr bwMode="auto">
            <a:xfrm>
              <a:off x="3526602" y="3761890"/>
              <a:ext cx="890213" cy="1049254"/>
            </a:xfrm>
            <a:prstGeom prst="roundRect">
              <a:avLst>
                <a:gd name="adj" fmla="val 7301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lIns="36000" anchor="ctr"/>
            <a:lstStyle/>
            <a:p>
              <a:pPr algn="ctr"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lang="en-US" altLang="ko-KR" sz="800" dirty="0" smtClean="0">
                  <a:solidFill>
                    <a:srgbClr val="000000"/>
                  </a:solidFill>
                  <a:latin typeface="+mn-ea"/>
                </a:rPr>
                <a:t>Converter Engine</a:t>
              </a:r>
              <a:r>
                <a:rPr kumimoji="1" lang="en-US" altLang="ko-KR" sz="800" dirty="0">
                  <a:solidFill>
                    <a:srgbClr val="000000"/>
                  </a:solidFill>
                  <a:latin typeface="+mn-ea"/>
                </a:rPr>
                <a:t/>
              </a:r>
              <a:br>
                <a:rPr kumimoji="1" lang="en-US" altLang="ko-KR" sz="800" dirty="0">
                  <a:solidFill>
                    <a:srgbClr val="000000"/>
                  </a:solidFill>
                  <a:latin typeface="+mn-ea"/>
                </a:rPr>
              </a:br>
              <a:r>
                <a:rPr kumimoji="1" lang="en-US" altLang="ko-KR" sz="800" dirty="0" smtClean="0">
                  <a:solidFill>
                    <a:srgbClr val="000000"/>
                  </a:solidFill>
                  <a:latin typeface="+mn-ea"/>
                </a:rPr>
                <a:t>(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+mn-ea"/>
                </a:rPr>
                <a:t>Converting</a:t>
              </a:r>
              <a:r>
                <a:rPr kumimoji="1" lang="en-US" altLang="ko-KR" sz="800" dirty="0" smtClean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kumimoji="1" lang="en-US" altLang="ko-KR" sz="800" dirty="0">
                  <a:solidFill>
                    <a:srgbClr val="000000"/>
                  </a:solidFill>
                  <a:latin typeface="+mn-ea"/>
                </a:rPr>
                <a:t>Rule)</a:t>
              </a:r>
              <a:r>
                <a:rPr kumimoji="1" lang="ko-KR" altLang="en-US" sz="800" dirty="0">
                  <a:solidFill>
                    <a:srgbClr val="000000"/>
                  </a:solidFill>
                  <a:latin typeface="+mn-ea"/>
                </a:rPr>
                <a:t/>
              </a:r>
              <a:br>
                <a:rPr kumimoji="1" lang="ko-KR" altLang="en-US" sz="800" dirty="0">
                  <a:solidFill>
                    <a:srgbClr val="000000"/>
                  </a:solidFill>
                  <a:latin typeface="+mn-ea"/>
                </a:rPr>
              </a:br>
              <a:endParaRPr lang="en-US" altLang="ko-KR" sz="800" dirty="0" smtClean="0">
                <a:solidFill>
                  <a:srgbClr val="000000"/>
                </a:solidFill>
                <a:latin typeface="+mn-ea"/>
              </a:endParaRPr>
            </a:p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lang="en-US" altLang="ko-KR" sz="800" dirty="0" smtClean="0">
                  <a:solidFill>
                    <a:srgbClr val="000000"/>
                  </a:solidFill>
                  <a:latin typeface="+mn-ea"/>
                </a:rPr>
                <a:t>Rule Set 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에 따른</a:t>
              </a:r>
              <a:endParaRPr lang="en-US" altLang="ko-KR" sz="800" dirty="0" smtClean="0">
                <a:solidFill>
                  <a:srgbClr val="000000"/>
                </a:solidFill>
                <a:latin typeface="+mn-ea"/>
              </a:endParaRPr>
            </a:p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kumimoji="1" lang="en-US" altLang="ko-KR" sz="800" dirty="0" smtClean="0">
                  <a:solidFill>
                    <a:srgbClr val="000000"/>
                  </a:solidFill>
                  <a:latin typeface="+mn-ea"/>
                </a:rPr>
                <a:t>Source Code</a:t>
              </a:r>
            </a:p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lang="en-US" altLang="ko-KR" sz="800" dirty="0" smtClean="0">
                  <a:solidFill>
                    <a:srgbClr val="000000"/>
                  </a:solidFill>
                  <a:latin typeface="+mn-ea"/>
                </a:rPr>
                <a:t>Conversion</a:t>
              </a:r>
              <a:endParaRPr kumimoji="1" lang="ko-KR" altLang="en-US" sz="8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395" name="AutoShape 87"/>
            <p:cNvSpPr>
              <a:spLocks noChangeArrowheads="1"/>
            </p:cNvSpPr>
            <p:nvPr/>
          </p:nvSpPr>
          <p:spPr bwMode="auto">
            <a:xfrm>
              <a:off x="4485040" y="3761889"/>
              <a:ext cx="890213" cy="1049253"/>
            </a:xfrm>
            <a:prstGeom prst="roundRect">
              <a:avLst>
                <a:gd name="adj" fmla="val 7301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lIns="36000" anchor="ctr"/>
            <a:lstStyle/>
            <a:p>
              <a:pPr algn="ctr">
                <a:spcBef>
                  <a:spcPct val="0"/>
                </a:spcBef>
                <a:buClr>
                  <a:schemeClr val="tx1"/>
                </a:buClr>
              </a:pPr>
              <a:r>
                <a:rPr lang="en-US" altLang="ko-KR" sz="800" dirty="0">
                  <a:solidFill>
                    <a:srgbClr val="000000"/>
                  </a:solidFill>
                  <a:latin typeface="+mn-ea"/>
                </a:rPr>
                <a:t>RPT  &amp; Logger</a:t>
              </a:r>
            </a:p>
            <a:p>
              <a:pPr algn="ctr">
                <a:spcBef>
                  <a:spcPct val="0"/>
                </a:spcBef>
                <a:buClr>
                  <a:schemeClr val="tx1"/>
                </a:buClr>
              </a:pPr>
              <a:r>
                <a:rPr lang="en-US" altLang="ko-KR" sz="800" dirty="0">
                  <a:solidFill>
                    <a:srgbClr val="000000"/>
                  </a:solidFill>
                  <a:latin typeface="+mn-ea"/>
                </a:rPr>
                <a:t>(Report)</a:t>
              </a:r>
              <a:br>
                <a:rPr lang="en-US" altLang="ko-KR" sz="800" dirty="0">
                  <a:solidFill>
                    <a:srgbClr val="000000"/>
                  </a:solidFill>
                  <a:latin typeface="+mn-ea"/>
                </a:rPr>
              </a:br>
              <a:endParaRPr lang="en-US" altLang="ko-KR" sz="800" dirty="0" smtClean="0">
                <a:solidFill>
                  <a:srgbClr val="000000"/>
                </a:solidFill>
                <a:latin typeface="+mn-ea"/>
              </a:endParaRPr>
            </a:p>
            <a:p>
              <a:pPr>
                <a:spcBef>
                  <a:spcPct val="0"/>
                </a:spcBef>
                <a:buClr>
                  <a:schemeClr val="tx1"/>
                </a:buClr>
              </a:pPr>
              <a:r>
                <a:rPr lang="en-US" altLang="ko-KR" sz="800" dirty="0" smtClean="0">
                  <a:solidFill>
                    <a:srgbClr val="000000"/>
                  </a:solidFill>
                  <a:latin typeface="+mn-ea"/>
                </a:rPr>
                <a:t>Migration </a:t>
              </a:r>
              <a:r>
                <a:rPr lang="ko-KR" altLang="en-US" sz="800" dirty="0">
                  <a:solidFill>
                    <a:srgbClr val="000000"/>
                  </a:solidFill>
                  <a:latin typeface="+mn-ea"/>
                </a:rPr>
                <a:t>결과 및</a:t>
              </a:r>
              <a:endParaRPr lang="en-US" altLang="ko-KR" sz="800" dirty="0">
                <a:solidFill>
                  <a:srgbClr val="000000"/>
                </a:solidFill>
                <a:latin typeface="+mn-ea"/>
              </a:endParaRPr>
            </a:p>
            <a:p>
              <a:pPr>
                <a:spcBef>
                  <a:spcPct val="0"/>
                </a:spcBef>
                <a:buClr>
                  <a:schemeClr val="tx1"/>
                </a:buClr>
              </a:pPr>
              <a:r>
                <a:rPr lang="ko-KR" altLang="en-US" sz="800" dirty="0">
                  <a:solidFill>
                    <a:srgbClr val="000000"/>
                  </a:solidFill>
                  <a:latin typeface="+mn-ea"/>
                </a:rPr>
                <a:t>검증결과 보고서</a:t>
              </a:r>
              <a:r>
                <a:rPr lang="en-US" altLang="ko-KR" sz="800" dirty="0">
                  <a:solidFill>
                    <a:srgbClr val="000000"/>
                  </a:solidFill>
                  <a:latin typeface="+mn-ea"/>
                </a:rPr>
                <a:t/>
              </a:r>
              <a:br>
                <a:rPr lang="en-US" altLang="ko-KR" sz="800" dirty="0">
                  <a:solidFill>
                    <a:srgbClr val="000000"/>
                  </a:solidFill>
                  <a:latin typeface="+mn-ea"/>
                </a:rPr>
              </a:br>
              <a:r>
                <a:rPr lang="ko-KR" altLang="en-US" sz="800" dirty="0">
                  <a:solidFill>
                    <a:srgbClr val="000000"/>
                  </a:solidFill>
                  <a:latin typeface="+mn-ea"/>
                </a:rPr>
                <a:t>작업상세로그</a:t>
              </a:r>
            </a:p>
          </p:txBody>
        </p:sp>
        <p:sp>
          <p:nvSpPr>
            <p:cNvPr id="396" name="AutoShape 88"/>
            <p:cNvSpPr>
              <a:spLocks noChangeArrowheads="1"/>
            </p:cNvSpPr>
            <p:nvPr/>
          </p:nvSpPr>
          <p:spPr bwMode="auto">
            <a:xfrm>
              <a:off x="1598724" y="5247076"/>
              <a:ext cx="3776528" cy="333375"/>
            </a:xfrm>
            <a:prstGeom prst="roundRect">
              <a:avLst>
                <a:gd name="adj" fmla="val 18606"/>
              </a:avLst>
            </a:prstGeom>
            <a:solidFill>
              <a:schemeClr val="accent1">
                <a:lumMod val="60000"/>
                <a:lumOff val="40000"/>
                <a:alpha val="51000"/>
              </a:schemeClr>
            </a:solidFill>
            <a:ln w="9525" algn="ctr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1279525" latin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900" dirty="0">
                  <a:solidFill>
                    <a:srgbClr val="000000"/>
                  </a:solidFill>
                  <a:latin typeface="+mn-ea"/>
                </a:rPr>
                <a:t>Meta Data Repository / Common Running </a:t>
              </a:r>
              <a:r>
                <a:rPr lang="en-US" altLang="ko-KR" sz="900" dirty="0" smtClean="0">
                  <a:solidFill>
                    <a:srgbClr val="000000"/>
                  </a:solidFill>
                  <a:latin typeface="+mn-ea"/>
                </a:rPr>
                <a:t>Converte</a:t>
              </a:r>
              <a:r>
                <a:rPr kumimoji="1" lang="en-US" altLang="ko-KR" sz="900" dirty="0" smtClean="0">
                  <a:solidFill>
                    <a:srgbClr val="000000"/>
                  </a:solidFill>
                  <a:latin typeface="+mn-ea"/>
                </a:rPr>
                <a:t>r </a:t>
              </a:r>
              <a:r>
                <a:rPr kumimoji="1" lang="en-US" altLang="ko-KR" sz="900" dirty="0">
                  <a:solidFill>
                    <a:srgbClr val="000000"/>
                  </a:solidFill>
                  <a:latin typeface="+mn-ea"/>
                </a:rPr>
                <a:t>Engine</a:t>
              </a:r>
            </a:p>
          </p:txBody>
        </p:sp>
        <p:sp>
          <p:nvSpPr>
            <p:cNvPr id="397" name="AutoShape 89"/>
            <p:cNvSpPr>
              <a:spLocks noChangeArrowheads="1"/>
            </p:cNvSpPr>
            <p:nvPr/>
          </p:nvSpPr>
          <p:spPr bwMode="auto">
            <a:xfrm>
              <a:off x="1598724" y="5616335"/>
              <a:ext cx="3776528" cy="333375"/>
            </a:xfrm>
            <a:prstGeom prst="roundRect">
              <a:avLst>
                <a:gd name="adj" fmla="val 18606"/>
              </a:avLst>
            </a:prstGeom>
            <a:solidFill>
              <a:schemeClr val="bg2">
                <a:lumMod val="20000"/>
                <a:lumOff val="80000"/>
                <a:alpha val="59000"/>
              </a:schemeClr>
            </a:solidFill>
            <a:ln w="9525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1279525" latin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900" dirty="0" smtClean="0">
                  <a:solidFill>
                    <a:srgbClr val="000000"/>
                  </a:solidFill>
                  <a:latin typeface="+mn-ea"/>
                </a:rPr>
                <a:t>Application Source Code </a:t>
              </a:r>
              <a:r>
                <a:rPr kumimoji="1" lang="en-US" altLang="ko-KR" sz="900" dirty="0" smtClean="0">
                  <a:solidFill>
                    <a:srgbClr val="000000"/>
                  </a:solidFill>
                  <a:latin typeface="+mn-ea"/>
                </a:rPr>
                <a:t>Migration System</a:t>
              </a:r>
              <a:endParaRPr kumimoji="1" lang="en-US" altLang="ko-KR" sz="900" dirty="0">
                <a:solidFill>
                  <a:srgbClr val="000000"/>
                </a:solidFill>
                <a:latin typeface="+mn-ea"/>
              </a:endParaRPr>
            </a:p>
          </p:txBody>
        </p:sp>
        <p:grpSp>
          <p:nvGrpSpPr>
            <p:cNvPr id="409" name="Group 2557"/>
            <p:cNvGrpSpPr>
              <a:grpSpLocks/>
            </p:cNvGrpSpPr>
            <p:nvPr/>
          </p:nvGrpSpPr>
          <p:grpSpPr bwMode="auto">
            <a:xfrm>
              <a:off x="268357" y="3466209"/>
              <a:ext cx="1080219" cy="2486397"/>
              <a:chOff x="260" y="1736"/>
              <a:chExt cx="443" cy="540"/>
            </a:xfrm>
          </p:grpSpPr>
          <p:sp>
            <p:nvSpPr>
              <p:cNvPr id="414" name="AutoShape 2558"/>
              <p:cNvSpPr>
                <a:spLocks noChangeArrowheads="1"/>
              </p:cNvSpPr>
              <p:nvPr/>
            </p:nvSpPr>
            <p:spPr bwMode="auto">
              <a:xfrm>
                <a:off x="260" y="1736"/>
                <a:ext cx="443" cy="540"/>
              </a:xfrm>
              <a:prstGeom prst="roundRect">
                <a:avLst>
                  <a:gd name="adj" fmla="val 3889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9525" algn="ctr">
                <a:solidFill>
                  <a:srgbClr val="1B61D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415" name="AutoShape 2559"/>
              <p:cNvSpPr>
                <a:spLocks noChangeArrowheads="1"/>
              </p:cNvSpPr>
              <p:nvPr/>
            </p:nvSpPr>
            <p:spPr bwMode="auto">
              <a:xfrm>
                <a:off x="271" y="1840"/>
                <a:ext cx="421" cy="431"/>
              </a:xfrm>
              <a:prstGeom prst="roundRect">
                <a:avLst>
                  <a:gd name="adj" fmla="val 4787"/>
                </a:avLst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dirty="0">
                  <a:latin typeface="+mn-ea"/>
                </a:endParaRPr>
              </a:p>
            </p:txBody>
          </p:sp>
        </p:grpSp>
        <p:sp>
          <p:nvSpPr>
            <p:cNvPr id="410" name="TextBox 409"/>
            <p:cNvSpPr txBox="1"/>
            <p:nvPr/>
          </p:nvSpPr>
          <p:spPr>
            <a:xfrm>
              <a:off x="295180" y="3490197"/>
              <a:ext cx="10265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AS-IS</a:t>
              </a:r>
            </a:p>
            <a:p>
              <a:pPr algn="ctr"/>
              <a:r>
                <a:rPr lang="en-US" altLang="ko-KR" sz="1100" b="1" dirty="0" smtClean="0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System</a:t>
              </a:r>
              <a:endParaRPr lang="ko-KR" altLang="en-US" sz="1100" b="1" dirty="0">
                <a:solidFill>
                  <a:schemeClr val="accent6">
                    <a:lumMod val="50000"/>
                  </a:schemeClr>
                </a:solidFill>
                <a:latin typeface="+mn-ea"/>
              </a:endParaRPr>
            </a:p>
          </p:txBody>
        </p:sp>
        <p:pic>
          <p:nvPicPr>
            <p:cNvPr id="411" name="Picture 3" descr="F:\Business\6. Documents Basic Data\운영체제\IBM-AIX_logo20080906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342" y="5302709"/>
              <a:ext cx="465913" cy="515497"/>
            </a:xfrm>
            <a:prstGeom prst="rect">
              <a:avLst/>
            </a:prstGeom>
            <a:noFill/>
          </p:spPr>
        </p:pic>
        <p:pic>
          <p:nvPicPr>
            <p:cNvPr id="412" name="Picture 1" descr="F:\Business\6. Documents Basic Data\운영체제\solaris_logo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77681" y="4648704"/>
              <a:ext cx="660106" cy="430303"/>
            </a:xfrm>
            <a:prstGeom prst="rect">
              <a:avLst/>
            </a:prstGeom>
            <a:noFill/>
          </p:spPr>
        </p:pic>
        <p:pic>
          <p:nvPicPr>
            <p:cNvPr id="413" name="Picture 23" descr="HP-UX11i_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73019" y="4205408"/>
              <a:ext cx="853734" cy="3288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00" name="그룹 64"/>
            <p:cNvGrpSpPr/>
            <p:nvPr/>
          </p:nvGrpSpPr>
          <p:grpSpPr>
            <a:xfrm>
              <a:off x="5609033" y="3466209"/>
              <a:ext cx="1030306" cy="2486397"/>
              <a:chOff x="6321152" y="2132856"/>
              <a:chExt cx="1486396" cy="2664296"/>
            </a:xfrm>
          </p:grpSpPr>
          <p:grpSp>
            <p:nvGrpSpPr>
              <p:cNvPr id="402" name="Group 2557"/>
              <p:cNvGrpSpPr>
                <a:grpSpLocks/>
              </p:cNvGrpSpPr>
              <p:nvPr/>
            </p:nvGrpSpPr>
            <p:grpSpPr bwMode="auto">
              <a:xfrm>
                <a:off x="6321152" y="2132856"/>
                <a:ext cx="1486396" cy="2664296"/>
                <a:chOff x="260" y="1736"/>
                <a:chExt cx="443" cy="540"/>
              </a:xfrm>
            </p:grpSpPr>
            <p:sp>
              <p:nvSpPr>
                <p:cNvPr id="407" name="AutoShape 2558"/>
                <p:cNvSpPr>
                  <a:spLocks noChangeArrowheads="1"/>
                </p:cNvSpPr>
                <p:nvPr/>
              </p:nvSpPr>
              <p:spPr bwMode="auto">
                <a:xfrm>
                  <a:off x="260" y="1736"/>
                  <a:ext cx="443" cy="540"/>
                </a:xfrm>
                <a:prstGeom prst="roundRect">
                  <a:avLst>
                    <a:gd name="adj" fmla="val 3889"/>
                  </a:avLst>
                </a:prstGeom>
                <a:gradFill rotWithShape="1">
                  <a:gsLst>
                    <a:gs pos="0">
                      <a:srgbClr val="53ADEB"/>
                    </a:gs>
                    <a:gs pos="100000">
                      <a:srgbClr val="2787D7"/>
                    </a:gs>
                  </a:gsLst>
                  <a:lin ang="2700000" scaled="1"/>
                </a:gradFill>
                <a:ln w="9525" algn="ctr">
                  <a:solidFill>
                    <a:srgbClr val="1B61D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 dirty="0">
                    <a:latin typeface="+mn-ea"/>
                  </a:endParaRPr>
                </a:p>
              </p:txBody>
            </p:sp>
            <p:sp>
              <p:nvSpPr>
                <p:cNvPr id="408" name="AutoShape 2559"/>
                <p:cNvSpPr>
                  <a:spLocks noChangeArrowheads="1"/>
                </p:cNvSpPr>
                <p:nvPr/>
              </p:nvSpPr>
              <p:spPr bwMode="auto">
                <a:xfrm>
                  <a:off x="271" y="1840"/>
                  <a:ext cx="421" cy="431"/>
                </a:xfrm>
                <a:prstGeom prst="roundRect">
                  <a:avLst>
                    <a:gd name="adj" fmla="val 4787"/>
                  </a:avLst>
                </a:prstGeom>
                <a:solidFill>
                  <a:schemeClr val="bg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 dirty="0">
                    <a:latin typeface="+mn-ea"/>
                  </a:endParaRPr>
                </a:p>
              </p:txBody>
            </p:sp>
          </p:grpSp>
          <p:grpSp>
            <p:nvGrpSpPr>
              <p:cNvPr id="403" name="그룹 63"/>
              <p:cNvGrpSpPr/>
              <p:nvPr/>
            </p:nvGrpSpPr>
            <p:grpSpPr>
              <a:xfrm>
                <a:off x="6609184" y="2708920"/>
                <a:ext cx="1008112" cy="1944216"/>
                <a:chOff x="7761312" y="2708920"/>
                <a:chExt cx="1008112" cy="1944216"/>
              </a:xfrm>
            </p:grpSpPr>
            <p:pic>
              <p:nvPicPr>
                <p:cNvPr id="404" name="그림 403" descr="opensuse-logo.png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7854500" y="4143744"/>
                  <a:ext cx="847118" cy="509392"/>
                </a:xfrm>
                <a:prstGeom prst="rect">
                  <a:avLst/>
                </a:prstGeom>
              </p:spPr>
            </p:pic>
            <p:pic>
              <p:nvPicPr>
                <p:cNvPr id="405" name="그림 404" descr="oracle_linux.jpg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7761312" y="2708920"/>
                  <a:ext cx="1008112" cy="708423"/>
                </a:xfrm>
                <a:prstGeom prst="rect">
                  <a:avLst/>
                </a:prstGeom>
                <a:solidFill>
                  <a:schemeClr val="bg1">
                    <a:alpha val="0"/>
                  </a:schemeClr>
                </a:solidFill>
                <a:effectLst>
                  <a:outerShdw sx="1000" sy="1000" algn="ctr" rotWithShape="0">
                    <a:srgbClr val="000000"/>
                  </a:outerShdw>
                </a:effectLst>
              </p:spPr>
            </p:pic>
            <p:pic>
              <p:nvPicPr>
                <p:cNvPr id="406" name="그림 405" descr="redhat-logo-cloud.jpg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7968804" y="3426332"/>
                  <a:ext cx="609619" cy="626321"/>
                </a:xfrm>
                <a:prstGeom prst="rect">
                  <a:avLst/>
                </a:prstGeom>
              </p:spPr>
            </p:pic>
          </p:grpSp>
        </p:grpSp>
        <p:sp>
          <p:nvSpPr>
            <p:cNvPr id="401" name="TextBox 400"/>
            <p:cNvSpPr txBox="1"/>
            <p:nvPr/>
          </p:nvSpPr>
          <p:spPr>
            <a:xfrm>
              <a:off x="5634617" y="3515197"/>
              <a:ext cx="9791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To-BE System</a:t>
              </a:r>
              <a:endParaRPr lang="ko-KR" altLang="en-US" sz="1100" b="1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418" name="TextBox 417"/>
          <p:cNvSpPr txBox="1"/>
          <p:nvPr/>
        </p:nvSpPr>
        <p:spPr>
          <a:xfrm>
            <a:off x="283071" y="6074549"/>
            <a:ext cx="3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앱스마트워크 장점</a:t>
            </a:r>
            <a:endParaRPr lang="ko-KR" altLang="en-US" sz="1200" dirty="0"/>
          </a:p>
        </p:txBody>
      </p:sp>
      <p:graphicFrame>
        <p:nvGraphicFramePr>
          <p:cNvPr id="419" name="표 4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643916"/>
              </p:ext>
            </p:extLst>
          </p:nvPr>
        </p:nvGraphicFramePr>
        <p:xfrm>
          <a:off x="312609" y="6590852"/>
          <a:ext cx="6276299" cy="2018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0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5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3795">
                <a:tc>
                  <a:txBody>
                    <a:bodyPr/>
                    <a:lstStyle/>
                    <a:p>
                      <a:pPr marL="0" marR="0" indent="0" algn="l" defTabSz="6858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수작업 </a:t>
                      </a:r>
                      <a:r>
                        <a:rPr lang="en-US" altLang="ko-KR" sz="1100" b="1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Migration </a:t>
                      </a:r>
                      <a:r>
                        <a:rPr lang="ko-KR" altLang="en-US" sz="1100" b="1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시</a:t>
                      </a:r>
                      <a:endParaRPr lang="en-US" altLang="ko-KR" sz="1100" b="1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개발자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설계자의 수작업 확인 및 </a:t>
                      </a:r>
                      <a:r>
                        <a:rPr lang="ko-KR" altLang="en-US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담당자별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검증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소스 파일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베이스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설계 문서 등</a:t>
                      </a:r>
                      <a:endParaRPr lang="en-US" altLang="ko-K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실제 시스템과 산출물 사이의 차이 발생</a:t>
                      </a:r>
                      <a:endParaRPr lang="en-US" altLang="ko-K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모든 </a:t>
                      </a:r>
                      <a:r>
                        <a:rPr lang="ko-KR" altLang="en-US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개발소스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검증을 수작업으로 수행함에 따른 시간 지연 및 누락 발생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9537">
                <a:tc>
                  <a:txBody>
                    <a:bodyPr/>
                    <a:lstStyle/>
                    <a:p>
                      <a:pPr marL="0" marR="0" indent="0" algn="l" defTabSz="6858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앱스마트워커</a:t>
                      </a:r>
                      <a:r>
                        <a:rPr lang="en-US" altLang="ko-KR" sz="1100" b="1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사용 </a:t>
                      </a:r>
                      <a:r>
                        <a:rPr lang="en-US" altLang="ko-KR" sz="1100" b="1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Migration </a:t>
                      </a:r>
                      <a:r>
                        <a:rPr lang="ko-KR" altLang="en-US" sz="1100" b="1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시</a:t>
                      </a:r>
                      <a:endParaRPr lang="en-US" altLang="ko-KR" sz="1100" b="1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u="none" strike="noStrike" dirty="0" smtClean="0">
                          <a:effectLst/>
                          <a:latin typeface="+mn-ea"/>
                          <a:ea typeface="+mn-ea"/>
                        </a:rPr>
                        <a:t>프로그램 소스들의 </a:t>
                      </a:r>
                      <a:r>
                        <a:rPr lang="en-US" altLang="ko-KR" sz="1050" u="none" strike="noStrike" dirty="0" smtClean="0">
                          <a:effectLst/>
                          <a:latin typeface="+mn-ea"/>
                          <a:ea typeface="+mn-ea"/>
                        </a:rPr>
                        <a:t>IP</a:t>
                      </a:r>
                      <a:r>
                        <a:rPr lang="ko-KR" altLang="en-US" sz="1050" u="none" strike="noStrike" dirty="0" smtClean="0">
                          <a:effectLst/>
                          <a:latin typeface="+mn-ea"/>
                          <a:ea typeface="+mn-ea"/>
                        </a:rPr>
                        <a:t>정보를 자동으로 수집 </a:t>
                      </a:r>
                      <a:r>
                        <a:rPr lang="en-US" altLang="ko-KR" sz="1050" u="none" strike="noStrike" dirty="0" smtClean="0"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050" u="none" strike="noStrike" dirty="0" smtClean="0">
                          <a:effectLst/>
                          <a:latin typeface="+mn-ea"/>
                          <a:ea typeface="+mn-ea"/>
                        </a:rPr>
                        <a:t>식별하여 정의된 신규 </a:t>
                      </a:r>
                      <a:r>
                        <a:rPr lang="en-US" altLang="ko-KR" sz="1050" u="none" strike="noStrike" dirty="0" smtClean="0">
                          <a:effectLst/>
                          <a:latin typeface="+mn-ea"/>
                          <a:ea typeface="+mn-ea"/>
                        </a:rPr>
                        <a:t>IP</a:t>
                      </a:r>
                      <a:r>
                        <a:rPr lang="ko-KR" altLang="en-US" sz="1050" u="none" strike="noStrike" dirty="0" smtClean="0">
                          <a:effectLst/>
                          <a:latin typeface="+mn-ea"/>
                          <a:ea typeface="+mn-ea"/>
                        </a:rPr>
                        <a:t>정보로 변경 후 관련 내역을 산출물로 제공</a:t>
                      </a:r>
                      <a:endParaRPr lang="en-US" altLang="ko-KR" sz="1050" u="none" strike="noStrike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fontAlgn="b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자동화에 따른 신속성 및 정확성 제고</a:t>
                      </a:r>
                      <a:endParaRPr lang="en-US" altLang="ko-K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fontAlgn="b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산출물 자동 생성을 통해 향후 시스템 개발을 위한 참고자료로 활용</a:t>
                      </a:r>
                      <a:endParaRPr lang="en-US" altLang="ko-K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556334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 bwMode="gray">
          <a:xfrm>
            <a:off x="30389" y="1753820"/>
            <a:ext cx="685799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6050">
              <a:lnSpc>
                <a:spcPct val="150000"/>
              </a:lnSpc>
              <a:spcAft>
                <a:spcPts val="433"/>
              </a:spcAft>
              <a:buSzPct val="100000"/>
            </a:pPr>
            <a:r>
              <a:rPr lang="ko-KR" altLang="en-US" sz="1400" dirty="0" smtClean="0">
                <a:solidFill>
                  <a:schemeClr val="tx2"/>
                </a:solidFill>
                <a:latin typeface="+mn-ea"/>
                <a:cs typeface="HP Simplified" pitchFamily="34" charset="0"/>
              </a:rPr>
              <a:t>앱스마트워커</a:t>
            </a:r>
            <a:r>
              <a:rPr lang="en-US" altLang="ko-KR" sz="1400" dirty="0" smtClean="0">
                <a:solidFill>
                  <a:schemeClr val="tx2"/>
                </a:solidFill>
                <a:latin typeface="+mn-ea"/>
                <a:cs typeface="HP Simplified" pitchFamily="34" charset="0"/>
              </a:rPr>
              <a:t>(</a:t>
            </a:r>
            <a:r>
              <a:rPr lang="en-US" altLang="ko-KR" sz="1400" dirty="0" err="1" smtClean="0">
                <a:solidFill>
                  <a:schemeClr val="tx2"/>
                </a:solidFill>
                <a:latin typeface="+mn-ea"/>
                <a:cs typeface="HP Simplified" pitchFamily="34" charset="0"/>
              </a:rPr>
              <a:t>AppSmartWorker</a:t>
            </a:r>
            <a:r>
              <a:rPr lang="en-US" altLang="ko-KR" sz="1400" dirty="0" smtClean="0">
                <a:solidFill>
                  <a:schemeClr val="tx2"/>
                </a:solidFill>
                <a:latin typeface="+mn-ea"/>
                <a:cs typeface="HP Simplified" pitchFamily="34" charset="0"/>
              </a:rPr>
              <a:t>)</a:t>
            </a:r>
            <a:r>
              <a:rPr lang="ko-KR" altLang="en-US" sz="1400" dirty="0" smtClean="0">
                <a:solidFill>
                  <a:schemeClr val="tx2"/>
                </a:solidFill>
                <a:latin typeface="+mn-ea"/>
                <a:cs typeface="HP Simplified" pitchFamily="34" charset="0"/>
              </a:rPr>
              <a:t>는 마이그레이션 경험과 노하우를 결집하여 개발한 마이그레이션 자동화 솔루션 입니다</a:t>
            </a:r>
            <a:r>
              <a:rPr lang="en-US" altLang="ko-KR" sz="1400" dirty="0" smtClean="0">
                <a:solidFill>
                  <a:schemeClr val="tx2"/>
                </a:solidFill>
                <a:latin typeface="+mn-ea"/>
                <a:cs typeface="HP Simplified" pitchFamily="34" charset="0"/>
              </a:rPr>
              <a:t>. Unix to Linux, H/W Vendor Win-Back </a:t>
            </a:r>
            <a:r>
              <a:rPr lang="ko-KR" altLang="en-US" sz="1400" dirty="0" smtClean="0">
                <a:solidFill>
                  <a:schemeClr val="tx2"/>
                </a:solidFill>
                <a:latin typeface="+mn-ea"/>
                <a:cs typeface="HP Simplified" pitchFamily="34" charset="0"/>
              </a:rPr>
              <a:t>으로 인한 마이그레이션에 유연하게 대응 합니다</a:t>
            </a:r>
            <a:r>
              <a:rPr lang="en-US" altLang="ko-KR" sz="1400" dirty="0" smtClean="0">
                <a:solidFill>
                  <a:schemeClr val="tx2"/>
                </a:solidFill>
                <a:latin typeface="+mn-ea"/>
                <a:cs typeface="HP Simplified" pitchFamily="34" charset="0"/>
              </a:rPr>
              <a:t>..</a:t>
            </a:r>
            <a:endParaRPr lang="en-US" sz="1400" dirty="0">
              <a:solidFill>
                <a:schemeClr val="tx2"/>
              </a:solidFill>
              <a:latin typeface="+mn-ea"/>
              <a:cs typeface="HP Simplified" pitchFamily="34" charset="0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3281" y="267198"/>
            <a:ext cx="1237248" cy="126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0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Box 385"/>
          <p:cNvSpPr txBox="1"/>
          <p:nvPr/>
        </p:nvSpPr>
        <p:spPr>
          <a:xfrm>
            <a:off x="2065911" y="289761"/>
            <a:ext cx="4678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+mn-ea"/>
              </a:rPr>
              <a:t>어플리케이션 진단 솔루션</a:t>
            </a:r>
            <a:endParaRPr lang="en-US" altLang="ko-KR" sz="2400" dirty="0" smtClean="0">
              <a:latin typeface="+mn-ea"/>
            </a:endParaRPr>
          </a:p>
          <a:p>
            <a:r>
              <a:rPr lang="en-US" altLang="ko-KR" sz="2400" dirty="0" smtClean="0">
                <a:latin typeface="+mn-ea"/>
              </a:rPr>
              <a:t>(</a:t>
            </a:r>
            <a:r>
              <a:rPr lang="en-US" altLang="ko-KR" sz="2400" dirty="0" err="1" smtClean="0">
                <a:latin typeface="+mn-ea"/>
              </a:rPr>
              <a:t>AppSparker</a:t>
            </a:r>
            <a:r>
              <a:rPr lang="en-US" altLang="ko-KR" sz="2400" dirty="0" smtClean="0">
                <a:latin typeface="+mn-ea"/>
              </a:rPr>
              <a:t>)</a:t>
            </a:r>
            <a:endParaRPr lang="ko-KR" altLang="en-US" sz="2400" dirty="0"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 bwMode="gray">
          <a:xfrm>
            <a:off x="3322" y="1711786"/>
            <a:ext cx="6857999" cy="147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1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tx2"/>
                </a:solidFill>
                <a:latin typeface="+mn-ea"/>
                <a:cs typeface="HP Simplified" pitchFamily="34" charset="0"/>
              </a:rPr>
              <a:t> </a:t>
            </a:r>
            <a:r>
              <a:rPr lang="ko-KR" altLang="en-US" sz="1400" dirty="0" err="1">
                <a:solidFill>
                  <a:srgbClr val="37435E"/>
                </a:solidFill>
                <a:latin typeface="+mn-ea"/>
              </a:rPr>
              <a:t>앱스파커</a:t>
            </a:r>
            <a:r>
              <a:rPr lang="ko-KR" altLang="en-US" sz="1400" dirty="0">
                <a:solidFill>
                  <a:srgbClr val="37435E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37435E"/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rgbClr val="37435E"/>
                </a:solidFill>
                <a:latin typeface="+mn-ea"/>
              </a:rPr>
              <a:t>AppSparker</a:t>
            </a:r>
            <a:r>
              <a:rPr lang="en-US" altLang="ko-KR" sz="1400" dirty="0">
                <a:solidFill>
                  <a:srgbClr val="37435E"/>
                </a:solidFill>
                <a:latin typeface="+mn-ea"/>
              </a:rPr>
              <a:t> : Application Security &amp; Vulnerability Scanner)</a:t>
            </a:r>
            <a:r>
              <a:rPr lang="ko-KR" altLang="en-US" sz="1400" dirty="0">
                <a:solidFill>
                  <a:srgbClr val="37435E"/>
                </a:solidFill>
                <a:latin typeface="+mn-ea"/>
              </a:rPr>
              <a:t>는 어플리케이션 소스코드의 연관 검색 및 취약점 </a:t>
            </a:r>
            <a:r>
              <a:rPr lang="ko-KR" altLang="en-US" sz="1400" dirty="0" smtClean="0">
                <a:solidFill>
                  <a:srgbClr val="37435E"/>
                </a:solidFill>
                <a:latin typeface="+mn-ea"/>
              </a:rPr>
              <a:t>진단을 위한 </a:t>
            </a:r>
            <a:r>
              <a:rPr lang="en-US" altLang="ko-KR" sz="1400" dirty="0" smtClean="0">
                <a:solidFill>
                  <a:srgbClr val="37435E"/>
                </a:solidFill>
                <a:latin typeface="+mn-ea"/>
              </a:rPr>
              <a:t>Security </a:t>
            </a:r>
            <a:r>
              <a:rPr lang="en-US" altLang="ko-KR" sz="1400" dirty="0">
                <a:solidFill>
                  <a:srgbClr val="37435E"/>
                </a:solidFill>
                <a:latin typeface="+mn-ea"/>
              </a:rPr>
              <a:t>Assessment tool</a:t>
            </a:r>
            <a:r>
              <a:rPr lang="ko-KR" altLang="en-US" sz="1400" dirty="0">
                <a:solidFill>
                  <a:srgbClr val="37435E"/>
                </a:solidFill>
                <a:latin typeface="+mn-ea"/>
              </a:rPr>
              <a:t> 입니다</a:t>
            </a:r>
            <a:r>
              <a:rPr lang="en-US" altLang="ko-KR" sz="1400" dirty="0">
                <a:solidFill>
                  <a:srgbClr val="37435E"/>
                </a:solidFill>
                <a:latin typeface="+mn-ea"/>
              </a:rPr>
              <a:t>.</a:t>
            </a:r>
          </a:p>
          <a:p>
            <a:pPr marL="179388" marR="0" lvl="1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400" dirty="0">
                <a:solidFill>
                  <a:srgbClr val="37435E"/>
                </a:solidFill>
                <a:latin typeface="+mn-ea"/>
              </a:rPr>
              <a:t>구성 및 용도 </a:t>
            </a:r>
            <a:r>
              <a:rPr lang="en-US" altLang="ko-KR" sz="1400" dirty="0">
                <a:solidFill>
                  <a:srgbClr val="37435E"/>
                </a:solidFill>
                <a:latin typeface="+mn-ea"/>
              </a:rPr>
              <a:t>: </a:t>
            </a:r>
            <a:r>
              <a:rPr lang="en-US" altLang="ko-KR" sz="1400" dirty="0" err="1">
                <a:solidFill>
                  <a:srgbClr val="37435E"/>
                </a:solidFill>
                <a:latin typeface="+mn-ea"/>
              </a:rPr>
              <a:t>SecureScan</a:t>
            </a:r>
            <a:r>
              <a:rPr lang="en-US" altLang="ko-KR" sz="1400" dirty="0">
                <a:solidFill>
                  <a:srgbClr val="37435E"/>
                </a:solidFill>
                <a:latin typeface="+mn-ea"/>
              </a:rPr>
              <a:t>  (</a:t>
            </a:r>
            <a:r>
              <a:rPr lang="ko-KR" altLang="en-US" sz="1400" dirty="0">
                <a:solidFill>
                  <a:srgbClr val="37435E"/>
                </a:solidFill>
                <a:latin typeface="+mn-ea"/>
              </a:rPr>
              <a:t>개인정보 노출 취약 소스 진단 및 연관 검색 </a:t>
            </a:r>
            <a:endParaRPr lang="en-US" altLang="ko-KR" sz="1400" dirty="0">
              <a:solidFill>
                <a:srgbClr val="37435E"/>
              </a:solidFill>
              <a:latin typeface="+mn-ea"/>
            </a:endParaRPr>
          </a:p>
          <a:p>
            <a:pPr marL="179388" marR="0" lvl="1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srgbClr val="37435E"/>
                </a:solidFill>
                <a:latin typeface="+mn-ea"/>
              </a:rPr>
              <a:t>                 </a:t>
            </a:r>
            <a:r>
              <a:rPr lang="en-US" altLang="ko-KR" sz="1400" dirty="0" smtClean="0">
                <a:solidFill>
                  <a:srgbClr val="37435E"/>
                </a:solidFill>
                <a:latin typeface="+mn-ea"/>
              </a:rPr>
              <a:t>  </a:t>
            </a:r>
            <a:r>
              <a:rPr lang="en-US" altLang="ko-KR" sz="1400" dirty="0" err="1">
                <a:solidFill>
                  <a:srgbClr val="37435E"/>
                </a:solidFill>
                <a:latin typeface="+mn-ea"/>
              </a:rPr>
              <a:t>SecureCoding</a:t>
            </a:r>
            <a:r>
              <a:rPr lang="en-US" altLang="ko-KR" sz="1400" dirty="0">
                <a:solidFill>
                  <a:srgbClr val="37435E"/>
                </a:solidFill>
                <a:latin typeface="+mn-ea"/>
              </a:rPr>
              <a:t> (</a:t>
            </a:r>
            <a:r>
              <a:rPr lang="ko-KR" altLang="en-US" sz="1400" dirty="0" err="1">
                <a:solidFill>
                  <a:srgbClr val="37435E"/>
                </a:solidFill>
                <a:latin typeface="+mn-ea"/>
              </a:rPr>
              <a:t>시큐어코딩</a:t>
            </a:r>
            <a:r>
              <a:rPr lang="ko-KR" altLang="en-US" sz="1400" dirty="0">
                <a:solidFill>
                  <a:srgbClr val="37435E"/>
                </a:solidFill>
                <a:latin typeface="+mn-ea"/>
              </a:rPr>
              <a:t> 취약 소스 진단 및 </a:t>
            </a:r>
            <a:r>
              <a:rPr lang="ko-KR" altLang="en-US" sz="1400" dirty="0" smtClean="0">
                <a:solidFill>
                  <a:srgbClr val="37435E"/>
                </a:solidFill>
                <a:latin typeface="+mn-ea"/>
              </a:rPr>
              <a:t>검색</a:t>
            </a:r>
            <a:r>
              <a:rPr lang="en-US" altLang="ko-KR" sz="1400" dirty="0" smtClean="0">
                <a:solidFill>
                  <a:srgbClr val="37435E"/>
                </a:solidFill>
                <a:latin typeface="+mn-ea"/>
              </a:rPr>
              <a:t>)</a:t>
            </a:r>
            <a:endParaRPr lang="en-US" altLang="ko-KR" sz="1400" dirty="0">
              <a:solidFill>
                <a:srgbClr val="37435E"/>
              </a:solidFill>
              <a:latin typeface="+mn-ea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161135" y="3327360"/>
            <a:ext cx="6583680" cy="3215024"/>
            <a:chOff x="384458" y="2794236"/>
            <a:chExt cx="8484233" cy="3215024"/>
          </a:xfrm>
        </p:grpSpPr>
        <p:sp>
          <p:nvSpPr>
            <p:cNvPr id="38" name="AutoShape 78"/>
            <p:cNvSpPr>
              <a:spLocks noChangeArrowheads="1"/>
            </p:cNvSpPr>
            <p:nvPr/>
          </p:nvSpPr>
          <p:spPr bwMode="auto">
            <a:xfrm>
              <a:off x="7177981" y="3843908"/>
              <a:ext cx="332642" cy="1199432"/>
            </a:xfrm>
            <a:prstGeom prst="rightArrow">
              <a:avLst>
                <a:gd name="adj1" fmla="val 62167"/>
                <a:gd name="adj2" fmla="val 40463"/>
              </a:avLst>
            </a:prstGeom>
            <a:gradFill rotWithShape="0">
              <a:gsLst>
                <a:gs pos="0">
                  <a:srgbClr val="66FFFF"/>
                </a:gs>
                <a:gs pos="100000">
                  <a:srgbClr val="000080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 sz="800"/>
            </a:p>
          </p:txBody>
        </p:sp>
        <p:sp>
          <p:nvSpPr>
            <p:cNvPr id="39" name="AutoShape 79"/>
            <p:cNvSpPr>
              <a:spLocks noChangeArrowheads="1"/>
            </p:cNvSpPr>
            <p:nvPr/>
          </p:nvSpPr>
          <p:spPr bwMode="auto">
            <a:xfrm>
              <a:off x="1711844" y="3843908"/>
              <a:ext cx="423748" cy="1104900"/>
            </a:xfrm>
            <a:prstGeom prst="rightArrow">
              <a:avLst>
                <a:gd name="adj1" fmla="val 62167"/>
                <a:gd name="adj2" fmla="val 40463"/>
              </a:avLst>
            </a:prstGeom>
            <a:gradFill rotWithShape="0">
              <a:gsLst>
                <a:gs pos="0">
                  <a:srgbClr val="66FFFF"/>
                </a:gs>
                <a:gs pos="100000">
                  <a:srgbClr val="000080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 sz="800"/>
            </a:p>
          </p:txBody>
        </p:sp>
        <p:sp>
          <p:nvSpPr>
            <p:cNvPr id="40" name="AutoShape 82"/>
            <p:cNvSpPr>
              <a:spLocks noChangeArrowheads="1"/>
            </p:cNvSpPr>
            <p:nvPr/>
          </p:nvSpPr>
          <p:spPr bwMode="auto">
            <a:xfrm>
              <a:off x="2134573" y="2794236"/>
              <a:ext cx="5021874" cy="333375"/>
            </a:xfrm>
            <a:prstGeom prst="roundRect">
              <a:avLst>
                <a:gd name="adj" fmla="val 18606"/>
              </a:avLst>
            </a:prstGeom>
            <a:noFill/>
            <a:ln w="127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92075" tIns="46038" rIns="92075" bIns="46038" anchor="ctr"/>
            <a:lstStyle/>
            <a:p>
              <a:pPr algn="ctr" defTabSz="762000">
                <a:lnSpc>
                  <a:spcPct val="80000"/>
                </a:lnSpc>
                <a:spcBef>
                  <a:spcPct val="15000"/>
                </a:spcBef>
                <a:buFontTx/>
                <a:buNone/>
              </a:pPr>
              <a:r>
                <a:rPr lang="en-US" altLang="ko-KR" sz="800" b="1" i="1" dirty="0" err="1" smtClean="0">
                  <a:solidFill>
                    <a:srgbClr val="FF0000"/>
                  </a:solidFill>
                  <a:latin typeface="맑은 고딕" pitchFamily="50" charset="-127"/>
                </a:rPr>
                <a:t>AppSparker</a:t>
              </a:r>
              <a:r>
                <a:rPr lang="en-US" altLang="ko-KR" sz="800" b="1" i="1" dirty="0" smtClean="0">
                  <a:solidFill>
                    <a:srgbClr val="FF0000"/>
                  </a:solidFill>
                  <a:latin typeface="맑은 고딕" pitchFamily="50" charset="-127"/>
                </a:rPr>
                <a:t> </a:t>
              </a:r>
              <a:r>
                <a:rPr lang="en-US" altLang="ko-KR" sz="800" b="1" i="1" dirty="0" err="1" smtClean="0">
                  <a:solidFill>
                    <a:srgbClr val="FF0000"/>
                  </a:solidFill>
                  <a:latin typeface="맑은 고딕" pitchFamily="50" charset="-127"/>
                </a:rPr>
                <a:t>SecureScan</a:t>
              </a:r>
              <a:r>
                <a:rPr lang="en-US" altLang="ko-KR" sz="800" b="1" i="1" dirty="0" smtClean="0">
                  <a:solidFill>
                    <a:srgbClr val="FF0000"/>
                  </a:solidFill>
                  <a:latin typeface="맑은 고딕" pitchFamily="50" charset="-127"/>
                </a:rPr>
                <a:t>  </a:t>
              </a:r>
              <a:r>
                <a:rPr kumimoji="1"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</a:rPr>
                <a:t>Framework </a:t>
              </a:r>
              <a:r>
                <a:rPr kumimoji="1" lang="en-US" altLang="ko-KR" sz="800" b="1" dirty="0">
                  <a:solidFill>
                    <a:srgbClr val="000000"/>
                  </a:solidFill>
                  <a:latin typeface="맑은 고딕" pitchFamily="50" charset="-127"/>
                </a:rPr>
                <a:t>Functional Architecture</a:t>
              </a:r>
              <a:r>
                <a:rPr kumimoji="1" lang="ko-KR" altLang="en-US" sz="800" b="1" dirty="0">
                  <a:solidFill>
                    <a:srgbClr val="000000"/>
                  </a:solidFill>
                  <a:latin typeface="맑은 고딕" pitchFamily="50" charset="-127"/>
                </a:rPr>
                <a:t> </a:t>
              </a:r>
            </a:p>
          </p:txBody>
        </p:sp>
        <p:sp>
          <p:nvSpPr>
            <p:cNvPr id="41" name="AutoShape 83"/>
            <p:cNvSpPr>
              <a:spLocks noChangeArrowheads="1"/>
            </p:cNvSpPr>
            <p:nvPr/>
          </p:nvSpPr>
          <p:spPr bwMode="auto">
            <a:xfrm>
              <a:off x="2156108" y="4615434"/>
              <a:ext cx="5021874" cy="333375"/>
            </a:xfrm>
            <a:prstGeom prst="roundRect">
              <a:avLst>
                <a:gd name="adj" fmla="val 1860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lIns="92075" tIns="46038" rIns="92075" bIns="46038" anchor="ctr"/>
            <a:lstStyle/>
            <a:p>
              <a:pPr algn="ctr" defTabSz="762000">
                <a:lnSpc>
                  <a:spcPct val="80000"/>
                </a:lnSpc>
                <a:spcBef>
                  <a:spcPct val="15000"/>
                </a:spcBef>
                <a:buFontTx/>
                <a:buNone/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Source Parsing</a:t>
              </a:r>
              <a:r>
                <a:rPr kumimoji="1"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/ </a:t>
              </a:r>
              <a:r>
                <a:rPr kumimoji="1" lang="en-US" altLang="ko-KR" sz="800" dirty="0">
                  <a:solidFill>
                    <a:srgbClr val="000000"/>
                  </a:solidFill>
                  <a:latin typeface="맑은 고딕" pitchFamily="50" charset="-127"/>
                </a:rPr>
                <a:t>Validation Check/ 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Code</a:t>
              </a:r>
              <a:r>
                <a:rPr kumimoji="1"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 </a:t>
              </a:r>
              <a:r>
                <a:rPr kumimoji="1" lang="en-US" altLang="ko-KR" sz="800" dirty="0">
                  <a:solidFill>
                    <a:srgbClr val="000000"/>
                  </a:solidFill>
                  <a:latin typeface="맑은 고딕" pitchFamily="50" charset="-127"/>
                </a:rPr>
                <a:t>Handling/ 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Code</a:t>
              </a:r>
              <a:r>
                <a:rPr kumimoji="1"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 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Mapping</a:t>
              </a:r>
              <a:endParaRPr kumimoji="1" lang="en-US" altLang="ko-KR" sz="800" dirty="0">
                <a:solidFill>
                  <a:srgbClr val="000000"/>
                </a:solidFill>
                <a:latin typeface="맑은 고딕" pitchFamily="50" charset="-127"/>
              </a:endParaRPr>
            </a:p>
          </p:txBody>
        </p:sp>
        <p:sp>
          <p:nvSpPr>
            <p:cNvPr id="42" name="AutoShape 84"/>
            <p:cNvSpPr>
              <a:spLocks noChangeArrowheads="1"/>
            </p:cNvSpPr>
            <p:nvPr/>
          </p:nvSpPr>
          <p:spPr bwMode="auto">
            <a:xfrm>
              <a:off x="2154643" y="3254947"/>
              <a:ext cx="1185496" cy="1303337"/>
            </a:xfrm>
            <a:prstGeom prst="roundRect">
              <a:avLst>
                <a:gd name="adj" fmla="val 7301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</a:rPr>
                <a:t>Parser</a:t>
              </a:r>
              <a:r>
                <a:rPr kumimoji="1" lang="en-US" altLang="ko-KR" sz="800" b="1" dirty="0">
                  <a:solidFill>
                    <a:srgbClr val="000000"/>
                  </a:solidFill>
                  <a:latin typeface="맑은 고딕" pitchFamily="50" charset="-127"/>
                </a:rPr>
                <a:t/>
              </a:r>
              <a:br>
                <a:rPr kumimoji="1" lang="en-US" altLang="ko-KR" sz="800" b="1" dirty="0">
                  <a:solidFill>
                    <a:srgbClr val="000000"/>
                  </a:solidFill>
                  <a:latin typeface="맑은 고딕" pitchFamily="50" charset="-127"/>
                </a:rPr>
              </a:br>
              <a:r>
                <a:rPr kumimoji="1"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</a:rPr>
                <a:t>(</a:t>
              </a:r>
              <a:r>
                <a:rPr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</a:rPr>
                <a:t>Syntax/Rule)</a:t>
              </a:r>
              <a:r>
                <a:rPr kumimoji="1" lang="en-US" altLang="ko-KR" sz="800" dirty="0">
                  <a:solidFill>
                    <a:srgbClr val="000000"/>
                  </a:solidFill>
                  <a:latin typeface="맑은 고딕" pitchFamily="50" charset="-127"/>
                </a:rPr>
                <a:t/>
              </a:r>
              <a:br>
                <a:rPr kumimoji="1" lang="en-US" altLang="ko-KR" sz="800" dirty="0">
                  <a:solidFill>
                    <a:srgbClr val="000000"/>
                  </a:solidFill>
                  <a:latin typeface="맑은 고딕" pitchFamily="50" charset="-127"/>
                </a:rPr>
              </a:br>
              <a:endParaRPr kumimoji="1" lang="en-US" altLang="ko-KR" sz="800" dirty="0">
                <a:solidFill>
                  <a:srgbClr val="000000"/>
                </a:solidFill>
                <a:latin typeface="맑은 고딕" pitchFamily="50" charset="-127"/>
              </a:endParaRPr>
            </a:p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Meta Data 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맑은 고딕" pitchFamily="50" charset="-127"/>
                </a:rPr>
                <a:t>생성</a:t>
              </a:r>
              <a:endParaRPr lang="en-US" altLang="ko-KR" sz="800" dirty="0" smtClean="0">
                <a:solidFill>
                  <a:srgbClr val="000000"/>
                </a:solidFill>
                <a:latin typeface="맑은 고딕" pitchFamily="50" charset="-127"/>
              </a:endParaRPr>
            </a:p>
            <a:p>
              <a:pPr marL="171450" indent="-171450"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Char char="-"/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Query ID</a:t>
              </a:r>
            </a:p>
            <a:p>
              <a:pPr marL="171450" indent="-171450"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Char char="-"/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Class, Method</a:t>
              </a:r>
            </a:p>
          </p:txBody>
        </p:sp>
        <p:sp>
          <p:nvSpPr>
            <p:cNvPr id="43" name="AutoShape 86"/>
            <p:cNvSpPr>
              <a:spLocks noChangeArrowheads="1"/>
            </p:cNvSpPr>
            <p:nvPr/>
          </p:nvSpPr>
          <p:spPr bwMode="auto">
            <a:xfrm>
              <a:off x="3460013" y="3268700"/>
              <a:ext cx="1185497" cy="1303337"/>
            </a:xfrm>
            <a:prstGeom prst="roundRect">
              <a:avLst>
                <a:gd name="adj" fmla="val 7301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lIns="36000" anchor="ctr"/>
            <a:lstStyle/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</a:rPr>
                <a:t>Search Engine</a:t>
              </a:r>
              <a:r>
                <a:rPr kumimoji="1" lang="en-US" altLang="ko-KR" sz="800" b="1" dirty="0">
                  <a:solidFill>
                    <a:srgbClr val="000000"/>
                  </a:solidFill>
                  <a:latin typeface="맑은 고딕" pitchFamily="50" charset="-127"/>
                </a:rPr>
                <a:t/>
              </a:r>
              <a:br>
                <a:rPr kumimoji="1" lang="en-US" altLang="ko-KR" sz="800" b="1" dirty="0">
                  <a:solidFill>
                    <a:srgbClr val="000000"/>
                  </a:solidFill>
                  <a:latin typeface="맑은 고딕" pitchFamily="50" charset="-127"/>
                </a:rPr>
              </a:br>
              <a:r>
                <a:rPr kumimoji="1"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</a:rPr>
                <a:t>(Search Rule</a:t>
              </a:r>
              <a:r>
                <a:rPr kumimoji="1" lang="en-US" altLang="ko-KR" sz="800" b="1" dirty="0">
                  <a:solidFill>
                    <a:srgbClr val="000000"/>
                  </a:solidFill>
                  <a:latin typeface="맑은 고딕" pitchFamily="50" charset="-127"/>
                </a:rPr>
                <a:t>)</a:t>
              </a:r>
              <a:r>
                <a:rPr kumimoji="1" lang="ko-KR" altLang="en-US" sz="800" dirty="0">
                  <a:solidFill>
                    <a:srgbClr val="000000"/>
                  </a:solidFill>
                  <a:latin typeface="맑은 고딕" pitchFamily="50" charset="-127"/>
                </a:rPr>
                <a:t/>
              </a:r>
              <a:br>
                <a:rPr kumimoji="1" lang="ko-KR" altLang="en-US" sz="800" dirty="0">
                  <a:solidFill>
                    <a:srgbClr val="000000"/>
                  </a:solidFill>
                  <a:latin typeface="맑은 고딕" pitchFamily="50" charset="-127"/>
                </a:rPr>
              </a:br>
              <a:endParaRPr lang="en-US" altLang="ko-KR" sz="800" dirty="0">
                <a:solidFill>
                  <a:srgbClr val="000000"/>
                </a:solidFill>
                <a:latin typeface="맑은 고딕" pitchFamily="50" charset="-127"/>
              </a:endParaRPr>
            </a:p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Meta Data </a:t>
              </a:r>
            </a:p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&amp; Rule Set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맑은 고딕" pitchFamily="50" charset="-127"/>
                </a:rPr>
                <a:t>에</a:t>
              </a:r>
              <a:endParaRPr lang="en-US" altLang="ko-KR" sz="800" dirty="0" smtClean="0">
                <a:solidFill>
                  <a:srgbClr val="000000"/>
                </a:solidFill>
                <a:latin typeface="맑은 고딕" pitchFamily="50" charset="-127"/>
              </a:endParaRPr>
            </a:p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lang="ko-KR" altLang="en-US" sz="800" dirty="0" smtClean="0">
                  <a:solidFill>
                    <a:srgbClr val="000000"/>
                  </a:solidFill>
                  <a:latin typeface="맑은 고딕" pitchFamily="50" charset="-127"/>
                </a:rPr>
                <a:t>따른 </a:t>
              </a:r>
              <a:r>
                <a:rPr kumimoji="1"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Source Code</a:t>
              </a:r>
            </a:p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Scan</a:t>
              </a:r>
            </a:p>
          </p:txBody>
        </p:sp>
        <p:sp>
          <p:nvSpPr>
            <p:cNvPr id="44" name="AutoShape 87"/>
            <p:cNvSpPr>
              <a:spLocks noChangeArrowheads="1"/>
            </p:cNvSpPr>
            <p:nvPr/>
          </p:nvSpPr>
          <p:spPr bwMode="auto">
            <a:xfrm>
              <a:off x="5999812" y="3254947"/>
              <a:ext cx="1185496" cy="1303337"/>
            </a:xfrm>
            <a:prstGeom prst="roundRect">
              <a:avLst>
                <a:gd name="adj" fmla="val 7301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</a:rPr>
                <a:t>RPT</a:t>
              </a:r>
              <a:r>
                <a:rPr kumimoji="1"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</a:rPr>
                <a:t>  &amp; Logger</a:t>
              </a:r>
              <a:endParaRPr kumimoji="1" lang="en-US" altLang="ko-KR" sz="800" b="1" dirty="0">
                <a:solidFill>
                  <a:srgbClr val="000000"/>
                </a:solidFill>
                <a:latin typeface="맑은 고딕" pitchFamily="50" charset="-127"/>
              </a:endParaRPr>
            </a:p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</a:rPr>
                <a:t>(</a:t>
              </a:r>
              <a:r>
                <a:rPr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</a:rPr>
                <a:t>Report</a:t>
              </a:r>
              <a:r>
                <a:rPr kumimoji="1"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</a:rPr>
                <a:t>)</a:t>
              </a:r>
              <a:r>
                <a:rPr kumimoji="1" lang="en-US" altLang="ko-KR" sz="800" dirty="0">
                  <a:solidFill>
                    <a:srgbClr val="000000"/>
                  </a:solidFill>
                  <a:latin typeface="맑은 고딕" pitchFamily="50" charset="-127"/>
                </a:rPr>
                <a:t/>
              </a:r>
              <a:br>
                <a:rPr kumimoji="1" lang="en-US" altLang="ko-KR" sz="800" dirty="0">
                  <a:solidFill>
                    <a:srgbClr val="000000"/>
                  </a:solidFill>
                  <a:latin typeface="맑은 고딕" pitchFamily="50" charset="-127"/>
                </a:rPr>
              </a:br>
              <a:endParaRPr kumimoji="1" lang="en-US" altLang="ko-KR" sz="800" dirty="0">
                <a:solidFill>
                  <a:srgbClr val="000000"/>
                </a:solidFill>
                <a:latin typeface="맑은 고딕" pitchFamily="50" charset="-127"/>
              </a:endParaRPr>
            </a:p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Search 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맑은 고딕" pitchFamily="50" charset="-127"/>
                </a:rPr>
                <a:t>결과 및</a:t>
              </a:r>
              <a:endParaRPr lang="en-US" altLang="ko-KR" sz="800" dirty="0" smtClean="0">
                <a:solidFill>
                  <a:srgbClr val="000000"/>
                </a:solidFill>
                <a:latin typeface="맑은 고딕" pitchFamily="50" charset="-127"/>
              </a:endParaRPr>
            </a:p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kumimoji="1" lang="ko-KR" altLang="en-US" sz="800" dirty="0" smtClean="0">
                  <a:solidFill>
                    <a:srgbClr val="000000"/>
                  </a:solidFill>
                  <a:latin typeface="맑은 고딕" pitchFamily="50" charset="-127"/>
                </a:rPr>
                <a:t>검증결과 보고서</a:t>
              </a:r>
              <a:r>
                <a:rPr kumimoji="1"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/>
              </a:r>
              <a:br>
                <a:rPr kumimoji="1"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</a:br>
              <a:r>
                <a:rPr kumimoji="1" lang="ko-KR" altLang="en-US" sz="800" dirty="0" smtClean="0">
                  <a:solidFill>
                    <a:srgbClr val="000000"/>
                  </a:solidFill>
                  <a:latin typeface="맑은 고딕" pitchFamily="50" charset="-127"/>
                </a:rPr>
                <a:t>작업상세로그</a:t>
              </a:r>
              <a:endParaRPr kumimoji="1" lang="ko-KR" altLang="en-US" sz="800" dirty="0">
                <a:solidFill>
                  <a:srgbClr val="000000"/>
                </a:solidFill>
                <a:latin typeface="맑은 고딕" pitchFamily="50" charset="-127"/>
              </a:endParaRPr>
            </a:p>
          </p:txBody>
        </p:sp>
        <p:sp>
          <p:nvSpPr>
            <p:cNvPr id="45" name="AutoShape 88"/>
            <p:cNvSpPr>
              <a:spLocks noChangeArrowheads="1"/>
            </p:cNvSpPr>
            <p:nvPr/>
          </p:nvSpPr>
          <p:spPr bwMode="auto">
            <a:xfrm>
              <a:off x="2156107" y="5005959"/>
              <a:ext cx="5029200" cy="333375"/>
            </a:xfrm>
            <a:prstGeom prst="roundRect">
              <a:avLst>
                <a:gd name="adj" fmla="val 18606"/>
              </a:avLst>
            </a:prstGeom>
            <a:solidFill>
              <a:schemeClr val="accent1">
                <a:lumMod val="60000"/>
                <a:lumOff val="40000"/>
                <a:alpha val="51000"/>
              </a:schemeClr>
            </a:solidFill>
            <a:ln w="9525" algn="ctr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1279525" latin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800" dirty="0">
                  <a:solidFill>
                    <a:srgbClr val="000000"/>
                  </a:solidFill>
                  <a:latin typeface="맑은 고딕" pitchFamily="50" charset="-127"/>
                </a:rPr>
                <a:t>Meta Data Repository / Common Running </a:t>
              </a:r>
              <a:r>
                <a:rPr kumimoji="1"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Search </a:t>
              </a:r>
              <a:r>
                <a:rPr kumimoji="1" lang="en-US" altLang="ko-KR" sz="800" dirty="0">
                  <a:solidFill>
                    <a:srgbClr val="000000"/>
                  </a:solidFill>
                  <a:latin typeface="맑은 고딕" pitchFamily="50" charset="-127"/>
                </a:rPr>
                <a:t>Engine</a:t>
              </a:r>
            </a:p>
          </p:txBody>
        </p:sp>
        <p:sp>
          <p:nvSpPr>
            <p:cNvPr id="46" name="AutoShape 89"/>
            <p:cNvSpPr>
              <a:spLocks noChangeArrowheads="1"/>
            </p:cNvSpPr>
            <p:nvPr/>
          </p:nvSpPr>
          <p:spPr bwMode="auto">
            <a:xfrm>
              <a:off x="2156107" y="5396484"/>
              <a:ext cx="5029200" cy="333375"/>
            </a:xfrm>
            <a:prstGeom prst="roundRect">
              <a:avLst>
                <a:gd name="adj" fmla="val 18606"/>
              </a:avLst>
            </a:prstGeom>
            <a:solidFill>
              <a:schemeClr val="bg2">
                <a:lumMod val="20000"/>
                <a:lumOff val="80000"/>
                <a:alpha val="59000"/>
              </a:schemeClr>
            </a:solidFill>
            <a:ln w="9525" algn="ctr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1279525" latin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Application Source Code </a:t>
              </a:r>
              <a:r>
                <a:rPr kumimoji="1"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Migration System</a:t>
              </a:r>
              <a:endParaRPr kumimoji="1" lang="en-US" altLang="ko-KR" sz="800" dirty="0">
                <a:solidFill>
                  <a:srgbClr val="000000"/>
                </a:solidFill>
                <a:latin typeface="맑은 고딕" pitchFamily="50" charset="-127"/>
              </a:endParaRPr>
            </a:p>
          </p:txBody>
        </p:sp>
        <p:grpSp>
          <p:nvGrpSpPr>
            <p:cNvPr id="47" name="Group 2557"/>
            <p:cNvGrpSpPr>
              <a:grpSpLocks/>
            </p:cNvGrpSpPr>
            <p:nvPr/>
          </p:nvGrpSpPr>
          <p:grpSpPr bwMode="auto">
            <a:xfrm>
              <a:off x="384458" y="2852936"/>
              <a:ext cx="1438527" cy="3156324"/>
              <a:chOff x="260" y="1736"/>
              <a:chExt cx="443" cy="540"/>
            </a:xfrm>
          </p:grpSpPr>
          <p:sp>
            <p:nvSpPr>
              <p:cNvPr id="63" name="AutoShape 2558"/>
              <p:cNvSpPr>
                <a:spLocks noChangeArrowheads="1"/>
              </p:cNvSpPr>
              <p:nvPr/>
            </p:nvSpPr>
            <p:spPr bwMode="auto">
              <a:xfrm>
                <a:off x="260" y="1736"/>
                <a:ext cx="443" cy="540"/>
              </a:xfrm>
              <a:prstGeom prst="roundRect">
                <a:avLst>
                  <a:gd name="adj" fmla="val 3889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9525" algn="ctr">
                <a:solidFill>
                  <a:srgbClr val="1B61D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800"/>
              </a:p>
            </p:txBody>
          </p:sp>
          <p:sp>
            <p:nvSpPr>
              <p:cNvPr id="64" name="AutoShape 2559"/>
              <p:cNvSpPr>
                <a:spLocks noChangeArrowheads="1"/>
              </p:cNvSpPr>
              <p:nvPr/>
            </p:nvSpPr>
            <p:spPr bwMode="auto">
              <a:xfrm>
                <a:off x="271" y="1840"/>
                <a:ext cx="421" cy="431"/>
              </a:xfrm>
              <a:prstGeom prst="roundRect">
                <a:avLst>
                  <a:gd name="adj" fmla="val 4787"/>
                </a:avLst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80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420179" y="2960924"/>
              <a:ext cx="140280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  <a:latin typeface="맑은 고딕" pitchFamily="50" charset="-127"/>
                </a:rPr>
                <a:t>Target System</a:t>
              </a:r>
              <a:endParaRPr lang="ko-KR" altLang="en-US" sz="800" b="1" dirty="0">
                <a:solidFill>
                  <a:schemeClr val="bg1"/>
                </a:solidFill>
                <a:latin typeface="맑은 고딕" pitchFamily="50" charset="-127"/>
              </a:endParaRPr>
            </a:p>
          </p:txBody>
        </p:sp>
        <p:grpSp>
          <p:nvGrpSpPr>
            <p:cNvPr id="49" name="Group 2557"/>
            <p:cNvGrpSpPr>
              <a:grpSpLocks/>
            </p:cNvGrpSpPr>
            <p:nvPr/>
          </p:nvGrpSpPr>
          <p:grpSpPr bwMode="auto">
            <a:xfrm>
              <a:off x="7496633" y="2852936"/>
              <a:ext cx="1372058" cy="2880320"/>
              <a:chOff x="260" y="1736"/>
              <a:chExt cx="443" cy="540"/>
            </a:xfrm>
          </p:grpSpPr>
          <p:sp>
            <p:nvSpPr>
              <p:cNvPr id="61" name="AutoShape 2558"/>
              <p:cNvSpPr>
                <a:spLocks noChangeArrowheads="1"/>
              </p:cNvSpPr>
              <p:nvPr/>
            </p:nvSpPr>
            <p:spPr bwMode="auto">
              <a:xfrm>
                <a:off x="260" y="1736"/>
                <a:ext cx="443" cy="540"/>
              </a:xfrm>
              <a:prstGeom prst="roundRect">
                <a:avLst>
                  <a:gd name="adj" fmla="val 3889"/>
                </a:avLst>
              </a:prstGeom>
              <a:gradFill rotWithShape="1">
                <a:gsLst>
                  <a:gs pos="0">
                    <a:srgbClr val="53ADEB"/>
                  </a:gs>
                  <a:gs pos="100000">
                    <a:srgbClr val="2787D7"/>
                  </a:gs>
                </a:gsLst>
                <a:lin ang="2700000" scaled="1"/>
              </a:gradFill>
              <a:ln w="9525" algn="ctr">
                <a:solidFill>
                  <a:srgbClr val="1B61D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800"/>
              </a:p>
            </p:txBody>
          </p:sp>
          <p:sp>
            <p:nvSpPr>
              <p:cNvPr id="62" name="AutoShape 2559"/>
              <p:cNvSpPr>
                <a:spLocks noChangeArrowheads="1"/>
              </p:cNvSpPr>
              <p:nvPr/>
            </p:nvSpPr>
            <p:spPr bwMode="auto">
              <a:xfrm>
                <a:off x="271" y="1840"/>
                <a:ext cx="421" cy="431"/>
              </a:xfrm>
              <a:prstGeom prst="roundRect">
                <a:avLst>
                  <a:gd name="adj" fmla="val 4787"/>
                </a:avLst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800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7589477" y="2890085"/>
              <a:ext cx="119644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맑은 고딕" pitchFamily="50" charset="-127"/>
                </a:rPr>
                <a:t>Report</a:t>
              </a:r>
              <a:endParaRPr lang="ko-KR" altLang="en-US" sz="800" b="1" dirty="0">
                <a:solidFill>
                  <a:schemeClr val="bg1"/>
                </a:solidFill>
                <a:latin typeface="맑은 고딕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02817" y="3454688"/>
              <a:ext cx="1190000" cy="673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2000" rIns="72000" rtlCol="0" anchor="b"/>
            <a:lstStyle/>
            <a:p>
              <a:pPr marL="171450" indent="-171450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Table, Column</a:t>
              </a:r>
            </a:p>
            <a:p>
              <a:pPr marL="171450" indent="-171450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ko-KR" altLang="en-US" sz="8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복합검색조건</a:t>
              </a:r>
              <a:endPara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68706" y="3492788"/>
              <a:ext cx="1063503" cy="2413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2000" rIns="72000"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Arial" charset="0"/>
                  <a:ea typeface="맑은 고딕" pitchFamily="50" charset="-127"/>
                </a:rPr>
                <a:t>검색 조건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00825" y="4200068"/>
              <a:ext cx="1190000" cy="8222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2000" rIns="72000" rtlCol="0" anchor="b"/>
            <a:lstStyle/>
            <a:p>
              <a:pPr marL="171450" indent="-171450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JSP, Java, XML</a:t>
              </a:r>
              <a:endPara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C, Pro*c</a:t>
              </a:r>
            </a:p>
            <a:p>
              <a:pPr marL="171450" indent="-171450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Report PG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66714" y="4238168"/>
              <a:ext cx="1063503" cy="2413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2000" rIns="72000"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Arial" charset="0"/>
                  <a:ea typeface="맑은 고딕" pitchFamily="50" charset="-127"/>
                </a:rPr>
                <a:t>대상 소</a:t>
              </a:r>
              <a:r>
                <a:rPr lang="ko-KR" altLang="en-US" sz="800" b="1" dirty="0">
                  <a:solidFill>
                    <a:schemeClr val="tx1"/>
                  </a:solidFill>
                  <a:latin typeface="Arial" charset="0"/>
                  <a:ea typeface="맑은 고딕" pitchFamily="50" charset="-127"/>
                </a:rPr>
                <a:t>스</a:t>
              </a:r>
              <a:endParaRPr lang="ko-KR" altLang="en-US" sz="800" b="1" dirty="0" smtClean="0">
                <a:solidFill>
                  <a:schemeClr val="tx1"/>
                </a:solidFill>
                <a:latin typeface="Arial" charset="0"/>
                <a:ea typeface="맑은 고딕" pitchFamily="50" charset="-127"/>
              </a:endParaRPr>
            </a:p>
          </p:txBody>
        </p:sp>
        <p:sp>
          <p:nvSpPr>
            <p:cNvPr id="55" name="AutoShape 85"/>
            <p:cNvSpPr>
              <a:spLocks noChangeArrowheads="1"/>
            </p:cNvSpPr>
            <p:nvPr/>
          </p:nvSpPr>
          <p:spPr bwMode="auto">
            <a:xfrm>
              <a:off x="4745877" y="3274147"/>
              <a:ext cx="1185496" cy="1303337"/>
            </a:xfrm>
            <a:prstGeom prst="roundRect">
              <a:avLst>
                <a:gd name="adj" fmla="val 7301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kumimoji="1" lang="en-US" altLang="ko-KR" sz="800" b="1" dirty="0" err="1" smtClean="0">
                  <a:solidFill>
                    <a:srgbClr val="000000"/>
                  </a:solidFill>
                  <a:latin typeface="맑은 고딕" pitchFamily="50" charset="-127"/>
                </a:rPr>
                <a:t>Fhnd</a:t>
              </a:r>
              <a:endParaRPr kumimoji="1" lang="en-US" altLang="ko-KR" sz="800" b="1" dirty="0">
                <a:solidFill>
                  <a:srgbClr val="000000"/>
                </a:solidFill>
                <a:latin typeface="맑은 고딕" pitchFamily="50" charset="-127"/>
              </a:endParaRPr>
            </a:p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kumimoji="1" lang="en-US" altLang="ko-KR" sz="800" b="1" dirty="0">
                  <a:solidFill>
                    <a:srgbClr val="000000"/>
                  </a:solidFill>
                  <a:latin typeface="맑은 고딕" pitchFamily="50" charset="-127"/>
                </a:rPr>
                <a:t>(File Handler)</a:t>
              </a:r>
              <a:r>
                <a:rPr kumimoji="1" lang="en-US" altLang="ko-KR" sz="800" dirty="0">
                  <a:solidFill>
                    <a:srgbClr val="000000"/>
                  </a:solidFill>
                  <a:latin typeface="맑은 고딕" pitchFamily="50" charset="-127"/>
                </a:rPr>
                <a:t/>
              </a:r>
              <a:br>
                <a:rPr kumimoji="1" lang="en-US" altLang="ko-KR" sz="800" dirty="0">
                  <a:solidFill>
                    <a:srgbClr val="000000"/>
                  </a:solidFill>
                  <a:latin typeface="맑은 고딕" pitchFamily="50" charset="-127"/>
                </a:rPr>
              </a:br>
              <a:endParaRPr kumimoji="1" lang="en-US" altLang="ko-KR" sz="800" dirty="0">
                <a:solidFill>
                  <a:srgbClr val="000000"/>
                </a:solidFill>
                <a:latin typeface="맑은 고딕" pitchFamily="50" charset="-127"/>
              </a:endParaRPr>
            </a:p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</a:pPr>
              <a:r>
                <a:rPr lang="ko-KR" altLang="en-US" sz="800" dirty="0" smtClean="0">
                  <a:solidFill>
                    <a:srgbClr val="000000"/>
                  </a:solidFill>
                  <a:latin typeface="맑은 고딕" pitchFamily="50" charset="-127"/>
                </a:rPr>
                <a:t>대상 파일의 관리</a:t>
              </a:r>
              <a:endParaRPr lang="en-US" altLang="ko-KR" sz="800" dirty="0">
                <a:solidFill>
                  <a:srgbClr val="000000"/>
                </a:solidFill>
                <a:latin typeface="맑은 고딕" pitchFamily="50" charset="-127"/>
              </a:endParaRPr>
            </a:p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</a:pPr>
              <a:r>
                <a:rPr lang="ko-KR" altLang="en-US" sz="800" dirty="0" smtClean="0">
                  <a:solidFill>
                    <a:srgbClr val="000000"/>
                  </a:solidFill>
                  <a:latin typeface="맑은 고딕" pitchFamily="50" charset="-127"/>
                </a:rPr>
                <a:t>검색조건 대비</a:t>
              </a:r>
              <a:endParaRPr lang="en-US" altLang="ko-KR" sz="800" dirty="0" smtClean="0">
                <a:solidFill>
                  <a:srgbClr val="000000"/>
                </a:solidFill>
                <a:latin typeface="맑은 고딕" pitchFamily="50" charset="-127"/>
              </a:endParaRPr>
            </a:p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PG/Class/Method</a:t>
              </a:r>
            </a:p>
          </p:txBody>
        </p:sp>
        <p:pic>
          <p:nvPicPr>
            <p:cNvPr id="56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589479" y="3516966"/>
              <a:ext cx="1103595" cy="776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5679" y="3984603"/>
              <a:ext cx="1058943" cy="918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975" y="4577484"/>
              <a:ext cx="900944" cy="1083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직사각형 58"/>
            <p:cNvSpPr/>
            <p:nvPr/>
          </p:nvSpPr>
          <p:spPr>
            <a:xfrm>
              <a:off x="518532" y="5100361"/>
              <a:ext cx="1190000" cy="85865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2000" rIns="72000" rtlCol="0" anchor="b"/>
            <a:lstStyle/>
            <a:p>
              <a:pPr marL="171450" indent="-171450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ASP, </a:t>
              </a:r>
              <a:r>
                <a:rPr lang="en-US" altLang="ko-KR" sz="800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sql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en-US" altLang="ko-KR" sz="800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mxml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등 쿼리가 있는 모든 소스</a:t>
              </a:r>
              <a:endPara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84421" y="5138462"/>
              <a:ext cx="1063503" cy="24132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2000" rIns="72000"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Arial" charset="0"/>
                  <a:ea typeface="맑은 고딕" pitchFamily="50" charset="-127"/>
                </a:rPr>
                <a:t>단순 검색</a:t>
              </a:r>
            </a:p>
          </p:txBody>
        </p:sp>
      </p:grpSp>
      <p:pic>
        <p:nvPicPr>
          <p:cNvPr id="65" name="그림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888" y="286994"/>
            <a:ext cx="1268072" cy="1251753"/>
          </a:xfrm>
          <a:prstGeom prst="rect">
            <a:avLst/>
          </a:prstGeom>
        </p:spPr>
      </p:pic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276998"/>
              </p:ext>
            </p:extLst>
          </p:nvPr>
        </p:nvGraphicFramePr>
        <p:xfrm>
          <a:off x="251435" y="6693937"/>
          <a:ext cx="6262444" cy="234052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290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기 능</a:t>
                      </a:r>
                      <a:endParaRPr lang="ko-KR" altLang="en-US" sz="11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lang="ko-KR" altLang="en-US" sz="11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23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개인정보 노출 취약 소스 진단 및 검색</a:t>
                      </a:r>
                      <a:endParaRPr lang="en-US" altLang="ko-KR" sz="11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1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11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SecureScan</a:t>
                      </a:r>
                      <a:r>
                        <a:rPr lang="en-US" altLang="ko-KR" sz="11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1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1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개인정보 항목에 대한 영향도 분석</a:t>
                      </a:r>
                      <a:endParaRPr lang="en-US" altLang="ko-KR" sz="1100" b="0" kern="1200" dirty="0" smtClean="0">
                        <a:solidFill>
                          <a:srgbClr val="37435E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100" b="0" kern="120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대상 현황 및 항목별</a:t>
                      </a:r>
                      <a:r>
                        <a:rPr lang="ko-KR" altLang="en-US" sz="1100" b="0" kern="1200" baseline="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어플리케이션 현황</a:t>
                      </a:r>
                      <a:endParaRPr lang="en-US" altLang="ko-KR" sz="1100" b="0" kern="1200" dirty="0" smtClean="0">
                        <a:solidFill>
                          <a:srgbClr val="37435E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en-US" altLang="ko-KR" sz="1100" b="0" kern="120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20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테이블</a:t>
                      </a:r>
                      <a:r>
                        <a:rPr lang="en-US" altLang="ko-KR" sz="1100" b="0" kern="120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100" b="0" kern="120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칼럼  항목별 상세 연관 검색</a:t>
                      </a:r>
                      <a:r>
                        <a:rPr lang="en-US" altLang="ko-KR" sz="1100" b="0" kern="120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0" kern="120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프로그램 라인 </a:t>
                      </a:r>
                      <a:r>
                        <a:rPr lang="en-US" altLang="ko-KR" sz="1100" b="0" kern="120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20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소스코드</a:t>
                      </a:r>
                      <a:r>
                        <a:rPr lang="en-US" altLang="ko-KR" sz="1100" b="0" kern="120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200" dirty="0" err="1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연관검색값</a:t>
                      </a:r>
                      <a:r>
                        <a:rPr lang="en-US" altLang="ko-KR" sz="1100" b="0" kern="120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100" b="0" kern="1200" dirty="0">
                        <a:solidFill>
                          <a:srgbClr val="37435E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99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시큐어코딩</a:t>
                      </a:r>
                      <a:r>
                        <a:rPr lang="ko-KR" altLang="en-US" sz="11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취약</a:t>
                      </a:r>
                      <a:r>
                        <a:rPr lang="ko-KR" altLang="en-US" sz="11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소스 진단 및  검색</a:t>
                      </a:r>
                      <a:endParaRPr lang="en-US" altLang="ko-KR" sz="11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1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1100" b="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SecureCoding</a:t>
                      </a:r>
                      <a:r>
                        <a:rPr lang="en-US" altLang="ko-KR" sz="11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1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1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보안취약 목록 조회 </a:t>
                      </a:r>
                      <a:r>
                        <a:rPr lang="en-US" altLang="ko-KR" sz="11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(Redirect,</a:t>
                      </a:r>
                      <a:r>
                        <a:rPr lang="en-US" altLang="ko-KR" sz="11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SQL-Injection, XSS </a:t>
                      </a:r>
                      <a:r>
                        <a:rPr lang="ko-KR" altLang="en-US" sz="11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등</a:t>
                      </a:r>
                      <a:r>
                        <a:rPr lang="en-US" altLang="ko-KR" sz="11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en-US" altLang="ko-KR" sz="1100" b="0" kern="1200" baseline="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200" baseline="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프로그램 </a:t>
                      </a:r>
                      <a:r>
                        <a:rPr lang="en-US" altLang="ko-KR" sz="1100" b="0" kern="1200" baseline="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Directory, </a:t>
                      </a:r>
                      <a:r>
                        <a:rPr lang="ko-KR" altLang="en-US" sz="1100" b="0" kern="1200" baseline="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파일명 조회</a:t>
                      </a:r>
                      <a:endParaRPr lang="en-US" altLang="ko-KR" sz="1100" b="0" kern="1200" baseline="0" dirty="0" smtClean="0">
                        <a:solidFill>
                          <a:srgbClr val="37435E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en-US" altLang="ko-KR" sz="1100" b="0" kern="1200" baseline="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200" baseline="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취약 대상 프로그램 해당 라인 조회 및 소스코드 연계</a:t>
                      </a:r>
                      <a:endParaRPr lang="en-US" altLang="ko-KR" sz="1100" b="0" kern="1200" baseline="0" dirty="0" smtClean="0">
                        <a:solidFill>
                          <a:srgbClr val="37435E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en-US" altLang="ko-KR" sz="1100" b="0" kern="1200" baseline="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200" baseline="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취약점 준수 가이드 조회</a:t>
                      </a:r>
                      <a:endParaRPr lang="en-US" altLang="ko-KR" sz="1100" b="0" kern="1200" baseline="0" dirty="0" smtClean="0">
                        <a:solidFill>
                          <a:srgbClr val="37435E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83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734" y="1108755"/>
            <a:ext cx="51623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Industrial </a:t>
            </a:r>
            <a:r>
              <a:rPr lang="en-US" altLang="ko-KR" b="1" dirty="0" err="1" smtClean="0"/>
              <a:t>IoT</a:t>
            </a:r>
            <a:r>
              <a:rPr lang="en-US" altLang="ko-KR" b="1" dirty="0" smtClean="0"/>
              <a:t> &amp; Sensor</a:t>
            </a:r>
          </a:p>
          <a:p>
            <a:pPr algn="ctr"/>
            <a:r>
              <a:rPr lang="en-US" altLang="ko-KR" b="1" dirty="0" smtClean="0"/>
              <a:t>Wireless Network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339562" y="2194254"/>
            <a:ext cx="195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Reliability 99.999%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204" y="71330"/>
            <a:ext cx="2472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</a:rPr>
              <a:t>Industry 4.0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16655" y="4110335"/>
            <a:ext cx="3741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Industrial Wireless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Netwotk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168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204" y="71330"/>
            <a:ext cx="3546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d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isaster Recovery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8734" y="1108755"/>
            <a:ext cx="516230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SANOVI</a:t>
            </a:r>
          </a:p>
          <a:p>
            <a:r>
              <a:rPr lang="en-US" altLang="ko-KR" sz="2800" b="1" dirty="0" smtClean="0">
                <a:solidFill>
                  <a:schemeClr val="tx2">
                    <a:lumMod val="75000"/>
                  </a:schemeClr>
                </a:solidFill>
              </a:rPr>
              <a:t>DR Management Suite</a:t>
            </a:r>
            <a:endParaRPr lang="ko-KR" alt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42389" y="3925669"/>
            <a:ext cx="160435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SANOVI</a:t>
            </a:r>
          </a:p>
          <a:p>
            <a:pPr algn="r"/>
            <a:r>
              <a:rPr lang="en-US" altLang="ko-KR" sz="1600" dirty="0" smtClean="0">
                <a:solidFill>
                  <a:schemeClr val="bg1"/>
                </a:solidFill>
              </a:rPr>
              <a:t>an IBM Company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294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</TotalTime>
  <Words>842</Words>
  <Application>Microsoft Office PowerPoint</Application>
  <PresentationFormat>화면 슬라이드 쇼(4:3)</PresentationFormat>
  <Paragraphs>271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HP Simplified</vt:lpstr>
      <vt:lpstr>나눔고딕</vt:lpstr>
      <vt:lpstr>맑은 고딕</vt:lpstr>
      <vt:lpstr>Arial</vt:lpstr>
      <vt:lpstr>Arial Rounded MT Bold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성덕</dc:creator>
  <cp:lastModifiedBy>김 성덕</cp:lastModifiedBy>
  <cp:revision>22</cp:revision>
  <cp:lastPrinted>2018-05-18T01:37:14Z</cp:lastPrinted>
  <dcterms:created xsi:type="dcterms:W3CDTF">2018-05-18T00:35:52Z</dcterms:created>
  <dcterms:modified xsi:type="dcterms:W3CDTF">2018-05-24T02:31:52Z</dcterms:modified>
</cp:coreProperties>
</file>