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E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8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8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44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4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89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88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4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1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2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9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7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58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8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3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5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8811-9C8F-433B-901C-8391336D5B99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CA6A67-5180-44DA-BF57-C9C1E457A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8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4A97-00CB-DB3A-A69A-768C75BE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42534"/>
            <a:ext cx="7766936" cy="1646302"/>
          </a:xfrm>
        </p:spPr>
        <p:txBody>
          <a:bodyPr/>
          <a:lstStyle/>
          <a:p>
            <a:pPr algn="ctr"/>
            <a:r>
              <a:rPr lang="en-CA" dirty="0"/>
              <a:t>Cyclistic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8A41-92BA-6567-0169-AEAF5FE0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88833"/>
            <a:ext cx="7766936" cy="1096899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Defining the Differences Between Casual Riders and Annual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05044-1092-825B-FAE7-E16615971BEB}"/>
              </a:ext>
            </a:extLst>
          </p:cNvPr>
          <p:cNvSpPr txBox="1"/>
          <p:nvPr/>
        </p:nvSpPr>
        <p:spPr>
          <a:xfrm>
            <a:off x="419100" y="57921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Daniel Prashad</a:t>
            </a: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April 2024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AB227-8F85-681F-6362-A1696D9F0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21" b="92737" l="10000" r="90000">
                        <a14:foregroundMark x1="53333" y1="24022" x2="37619" y2="47486"/>
                        <a14:foregroundMark x1="37619" y1="47486" x2="62857" y2="43575"/>
                        <a14:foregroundMark x1="62857" y1="43575" x2="37143" y2="61453"/>
                        <a14:foregroundMark x1="37143" y1="61453" x2="40000" y2="69274"/>
                        <a14:foregroundMark x1="54286" y1="26816" x2="54286" y2="26816"/>
                        <a14:foregroundMark x1="52857" y1="27374" x2="52857" y2="27374"/>
                        <a14:foregroundMark x1="55714" y1="27374" x2="53333" y2="27933"/>
                        <a14:foregroundMark x1="51429" y1="35196" x2="60952" y2="40782"/>
                        <a14:foregroundMark x1="60952" y1="46927" x2="60952" y2="46927"/>
                        <a14:foregroundMark x1="62857" y1="55307" x2="62857" y2="55307"/>
                        <a14:foregroundMark x1="62857" y1="54190" x2="62857" y2="54190"/>
                        <a14:foregroundMark x1="62857" y1="49162" x2="62857" y2="49162"/>
                        <a14:foregroundMark x1="62857" y1="46927" x2="62857" y2="46927"/>
                        <a14:foregroundMark x1="64762" y1="49721" x2="64762" y2="49721"/>
                        <a14:foregroundMark x1="66667" y1="49721" x2="70952" y2="63687"/>
                        <a14:foregroundMark x1="69524" y1="64804" x2="60476" y2="50279"/>
                        <a14:foregroundMark x1="60000" y1="48603" x2="66667" y2="70391"/>
                        <a14:foregroundMark x1="64762" y1="66480" x2="58571" y2="50279"/>
                        <a14:foregroundMark x1="54286" y1="55866" x2="54286" y2="62570"/>
                        <a14:foregroundMark x1="36190" y1="67039" x2="36190" y2="67039"/>
                        <a14:foregroundMark x1="24762" y1="62570" x2="24762" y2="62570"/>
                        <a14:foregroundMark x1="28095" y1="59777" x2="28095" y2="59777"/>
                        <a14:foregroundMark x1="47143" y1="90503" x2="47143" y2="90503"/>
                        <a14:foregroundMark x1="47143" y1="93296" x2="47143" y2="93296"/>
                        <a14:foregroundMark x1="50476" y1="7821" x2="50476" y2="7821"/>
                        <a14:foregroundMark x1="35238" y1="45810" x2="35238" y2="45810"/>
                        <a14:foregroundMark x1="40476" y1="51397" x2="40476" y2="51397"/>
                        <a14:foregroundMark x1="35238" y1="50838" x2="35238" y2="50838"/>
                        <a14:foregroundMark x1="31905" y1="49162" x2="31905" y2="49162"/>
                        <a14:foregroundMark x1="30476" y1="50279" x2="30000" y2="51397"/>
                        <a14:foregroundMark x1="25714" y1="56983" x2="25714" y2="56983"/>
                        <a14:foregroundMark x1="26667" y1="61453" x2="27143" y2="63687"/>
                        <a14:foregroundMark x1="29524" y1="65922" x2="31429" y2="67039"/>
                        <a14:foregroundMark x1="57143" y1="63687" x2="57143" y2="63687"/>
                        <a14:foregroundMark x1="61905" y1="68156" x2="61905" y2="68156"/>
                        <a14:foregroundMark x1="56667" y1="26816" x2="56667" y2="26816"/>
                        <a14:foregroundMark x1="58095" y1="24581" x2="58095" y2="24581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90270" y="3900782"/>
            <a:ext cx="2000529" cy="1705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2D9D4-8B69-A3E4-4E68-C4FFE9014925}"/>
              </a:ext>
            </a:extLst>
          </p:cNvPr>
          <p:cNvSpPr txBox="1"/>
          <p:nvPr/>
        </p:nvSpPr>
        <p:spPr>
          <a:xfrm>
            <a:off x="419100" y="6581001"/>
            <a:ext cx="547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All data used in this analysis was collected from March 2023 to February 2024</a:t>
            </a:r>
          </a:p>
        </p:txBody>
      </p:sp>
    </p:spTree>
    <p:extLst>
      <p:ext uri="{BB962C8B-B14F-4D97-AF65-F5344CB8AC3E}">
        <p14:creationId xmlns:p14="http://schemas.microsoft.com/office/powerpoint/2010/main" val="78082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715A-26CF-8753-BA27-D35DE63E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Total Number of Rides by 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A903-CF20-35DB-7945-8134E2D98348}"/>
              </a:ext>
            </a:extLst>
          </p:cNvPr>
          <p:cNvSpPr/>
          <p:nvPr/>
        </p:nvSpPr>
        <p:spPr>
          <a:xfrm>
            <a:off x="569843" y="3041375"/>
            <a:ext cx="3047999" cy="37437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D833E-EE8C-A39E-21ED-462612A8401F}"/>
              </a:ext>
            </a:extLst>
          </p:cNvPr>
          <p:cNvSpPr/>
          <p:nvPr/>
        </p:nvSpPr>
        <p:spPr>
          <a:xfrm>
            <a:off x="3725333" y="3408014"/>
            <a:ext cx="6975797" cy="3377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540C-D5AA-7705-6129-8C646F939AE2}"/>
              </a:ext>
            </a:extLst>
          </p:cNvPr>
          <p:cNvSpPr txBox="1"/>
          <p:nvPr/>
        </p:nvSpPr>
        <p:spPr>
          <a:xfrm>
            <a:off x="2022475" y="1847253"/>
            <a:ext cx="814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Most rides from </a:t>
            </a:r>
            <a:r>
              <a:rPr lang="en-CA" dirty="0">
                <a:solidFill>
                  <a:srgbClr val="B3EE3A"/>
                </a:solidFill>
              </a:rPr>
              <a:t>casual riders </a:t>
            </a:r>
            <a:r>
              <a:rPr lang="en-CA" dirty="0"/>
              <a:t>occur on the </a:t>
            </a:r>
            <a:r>
              <a:rPr lang="en-CA" dirty="0">
                <a:solidFill>
                  <a:srgbClr val="B3EE3A"/>
                </a:solidFill>
              </a:rPr>
              <a:t>weekend</a:t>
            </a:r>
            <a:endParaRPr lang="en-CA" dirty="0"/>
          </a:p>
          <a:p>
            <a:endParaRPr lang="en-CA" dirty="0"/>
          </a:p>
          <a:p>
            <a:r>
              <a:rPr lang="en-CA" dirty="0"/>
              <a:t>Most rides from </a:t>
            </a:r>
            <a:r>
              <a:rPr lang="en-CA" dirty="0">
                <a:solidFill>
                  <a:srgbClr val="B3EE3A"/>
                </a:solidFill>
              </a:rPr>
              <a:t>annual members </a:t>
            </a:r>
            <a:r>
              <a:rPr lang="en-CA" dirty="0"/>
              <a:t>occur during the </a:t>
            </a:r>
            <a:r>
              <a:rPr lang="en-CA" dirty="0">
                <a:solidFill>
                  <a:srgbClr val="B3EE3A"/>
                </a:solidFill>
              </a:rPr>
              <a:t>week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320C9-0003-D59E-F90E-4000ABEA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27" y="3504695"/>
            <a:ext cx="6757138" cy="3188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66A713-9D39-D747-E633-D600643DE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40591"/>
              </p:ext>
            </p:extLst>
          </p:nvPr>
        </p:nvGraphicFramePr>
        <p:xfrm>
          <a:off x="670304" y="3134139"/>
          <a:ext cx="2841118" cy="3559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870">
                  <a:extLst>
                    <a:ext uri="{9D8B030D-6E8A-4147-A177-3AD203B41FA5}">
                      <a16:colId xmlns:a16="http://schemas.microsoft.com/office/drawing/2014/main" val="1271790689"/>
                    </a:ext>
                  </a:extLst>
                </a:gridCol>
                <a:gridCol w="1281807">
                  <a:extLst>
                    <a:ext uri="{9D8B030D-6E8A-4147-A177-3AD203B41FA5}">
                      <a16:colId xmlns:a16="http://schemas.microsoft.com/office/drawing/2014/main" val="1191157806"/>
                    </a:ext>
                  </a:extLst>
                </a:gridCol>
                <a:gridCol w="766441">
                  <a:extLst>
                    <a:ext uri="{9D8B030D-6E8A-4147-A177-3AD203B41FA5}">
                      <a16:colId xmlns:a16="http://schemas.microsoft.com/office/drawing/2014/main" val="2820909585"/>
                    </a:ext>
                  </a:extLst>
                </a:gridCol>
              </a:tblGrid>
              <a:tr h="2372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Day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Membership Status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Percentage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50015575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Monday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98470"/>
                          </a:highlight>
                        </a:rPr>
                        <a:t>11.42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9847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98384633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EE182"/>
                          </a:highlight>
                        </a:rPr>
                        <a:t>13.79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E18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84399149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Tuesday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casual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A9373"/>
                          </a:highlight>
                        </a:rPr>
                        <a:t>11.8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937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7521672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D2DE82"/>
                          </a:highlight>
                        </a:rPr>
                        <a:t>15.81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2DE8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72940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Wednesday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A9C74"/>
                          </a:highlight>
                        </a:rPr>
                        <a:t>12.04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9C7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0480440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C2DA81"/>
                          </a:highlight>
                        </a:rPr>
                        <a:t>16.43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2DA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96661382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Thursday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DCC7E"/>
                          </a:highlight>
                        </a:rPr>
                        <a:t>13.26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CC7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0362758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BCD881"/>
                          </a:highlight>
                        </a:rPr>
                        <a:t>16.68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CD8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385361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Friday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E7E483"/>
                          </a:highlight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7E48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3165110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9EA84"/>
                          </a:highlight>
                        </a:rPr>
                        <a:t>14.29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9EA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525566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Saturday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63BE7B"/>
                          </a:highlight>
                        </a:rPr>
                        <a:t>20.12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3BE7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3799590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FBA676"/>
                          </a:highlight>
                        </a:rPr>
                        <a:t>12.28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A67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81982360"/>
                  </a:ext>
                </a:extLst>
              </a:tr>
              <a:tr h="23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Sunday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C4DA81"/>
                          </a:highlight>
                        </a:rPr>
                        <a:t>16.35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4DA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04096148"/>
                  </a:ext>
                </a:extLst>
              </a:tr>
              <a:tr h="23726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8696B"/>
                          </a:highlight>
                        </a:rPr>
                        <a:t>10.71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696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530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A055-8648-2113-058B-3C23226B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Total Number of Rides by Hour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B2F03-9C3B-AFFE-594F-3E9AB64895F5}"/>
              </a:ext>
            </a:extLst>
          </p:cNvPr>
          <p:cNvSpPr/>
          <p:nvPr/>
        </p:nvSpPr>
        <p:spPr>
          <a:xfrm>
            <a:off x="463819" y="4067561"/>
            <a:ext cx="5035826" cy="272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C3B68-6027-1F8A-C85D-3AE46DE8A66F}"/>
              </a:ext>
            </a:extLst>
          </p:cNvPr>
          <p:cNvSpPr/>
          <p:nvPr/>
        </p:nvSpPr>
        <p:spPr>
          <a:xfrm>
            <a:off x="471928" y="1345096"/>
            <a:ext cx="5035826" cy="2629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AA5F-69F8-1BD1-8DC4-24DDD4CA845D}"/>
              </a:ext>
            </a:extLst>
          </p:cNvPr>
          <p:cNvSpPr txBox="1"/>
          <p:nvPr/>
        </p:nvSpPr>
        <p:spPr>
          <a:xfrm>
            <a:off x="5676900" y="1437865"/>
            <a:ext cx="3597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/>
              <a:t>Weekdays</a:t>
            </a:r>
          </a:p>
          <a:p>
            <a:r>
              <a:rPr lang="en-CA" dirty="0">
                <a:solidFill>
                  <a:srgbClr val="B3EE3A"/>
                </a:solidFill>
              </a:rPr>
              <a:t>Both groups </a:t>
            </a:r>
            <a:r>
              <a:rPr lang="en-CA" dirty="0"/>
              <a:t>have a peak in rides started from </a:t>
            </a:r>
            <a:r>
              <a:rPr lang="en-CA" dirty="0">
                <a:solidFill>
                  <a:srgbClr val="B3EE3A"/>
                </a:solidFill>
              </a:rPr>
              <a:t>4:00pm to 6:00pm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rgbClr val="B3EE3A"/>
                </a:solidFill>
              </a:rPr>
              <a:t>Annual</a:t>
            </a:r>
            <a:r>
              <a:rPr lang="en-CA" dirty="0"/>
              <a:t> </a:t>
            </a:r>
            <a:r>
              <a:rPr lang="en-CA" dirty="0">
                <a:solidFill>
                  <a:srgbClr val="B3EE3A"/>
                </a:solidFill>
              </a:rPr>
              <a:t>members</a:t>
            </a:r>
            <a:r>
              <a:rPr lang="en-CA" dirty="0"/>
              <a:t> have another peak from </a:t>
            </a:r>
            <a:r>
              <a:rPr lang="en-CA" dirty="0">
                <a:solidFill>
                  <a:srgbClr val="B3EE3A"/>
                </a:solidFill>
              </a:rPr>
              <a:t>7:00am to 8:00am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04B4-405F-E672-0323-82C15440EE7C}"/>
              </a:ext>
            </a:extLst>
          </p:cNvPr>
          <p:cNvSpPr txBox="1"/>
          <p:nvPr/>
        </p:nvSpPr>
        <p:spPr>
          <a:xfrm>
            <a:off x="5676900" y="4181061"/>
            <a:ext cx="3597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/>
              <a:t>Weekends</a:t>
            </a:r>
          </a:p>
          <a:p>
            <a:r>
              <a:rPr lang="en-CA" dirty="0">
                <a:solidFill>
                  <a:srgbClr val="B3EE3A"/>
                </a:solidFill>
              </a:rPr>
              <a:t>Both groups </a:t>
            </a:r>
            <a:r>
              <a:rPr lang="en-CA" dirty="0"/>
              <a:t>show a </a:t>
            </a:r>
            <a:r>
              <a:rPr lang="en-CA" dirty="0">
                <a:solidFill>
                  <a:srgbClr val="B3EE3A"/>
                </a:solidFill>
              </a:rPr>
              <a:t>similar</a:t>
            </a:r>
            <a:r>
              <a:rPr lang="en-CA" dirty="0"/>
              <a:t> </a:t>
            </a:r>
            <a:r>
              <a:rPr lang="en-CA" dirty="0">
                <a:solidFill>
                  <a:srgbClr val="B3EE3A"/>
                </a:solidFill>
              </a:rPr>
              <a:t>trend </a:t>
            </a:r>
            <a:r>
              <a:rPr lang="en-CA" dirty="0"/>
              <a:t>throughout the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2810C-FD9F-BB85-34D9-2DB35035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5" y="1437865"/>
            <a:ext cx="4772278" cy="2464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7F0DA0-EEA3-DF95-A7D9-017437FF9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5" y="4181061"/>
            <a:ext cx="4772278" cy="25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3634-F15E-E095-67FE-24B7D79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Day and Time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0A77-C04D-65A1-8D5D-B91B3788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B3EE3A"/>
                </a:solidFill>
              </a:rPr>
              <a:t>Casual riders </a:t>
            </a:r>
            <a:r>
              <a:rPr lang="en-CA" dirty="0">
                <a:solidFill>
                  <a:schemeClr val="tx1"/>
                </a:solidFill>
              </a:rPr>
              <a:t>ride</a:t>
            </a:r>
            <a:r>
              <a:rPr lang="en-CA" dirty="0">
                <a:solidFill>
                  <a:srgbClr val="B3EE3A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more frequently on the </a:t>
            </a:r>
            <a:r>
              <a:rPr lang="en-CA" dirty="0">
                <a:solidFill>
                  <a:srgbClr val="B3EE3A"/>
                </a:solidFill>
              </a:rPr>
              <a:t>weekends</a:t>
            </a:r>
          </a:p>
          <a:p>
            <a:endParaRPr lang="en-CA" dirty="0">
              <a:solidFill>
                <a:srgbClr val="B3EE3A"/>
              </a:solidFill>
            </a:endParaRPr>
          </a:p>
          <a:p>
            <a:r>
              <a:rPr lang="en-CA" dirty="0">
                <a:solidFill>
                  <a:srgbClr val="B3EE3A"/>
                </a:solidFill>
              </a:rPr>
              <a:t>Annual members </a:t>
            </a:r>
            <a:r>
              <a:rPr lang="en-CA" dirty="0">
                <a:solidFill>
                  <a:schemeClr val="tx1"/>
                </a:solidFill>
              </a:rPr>
              <a:t>ride more frequently during the </a:t>
            </a:r>
            <a:r>
              <a:rPr lang="en-CA" dirty="0">
                <a:solidFill>
                  <a:srgbClr val="B3EE3A"/>
                </a:solidFill>
              </a:rPr>
              <a:t>week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And have a peak in rides started from </a:t>
            </a:r>
            <a:r>
              <a:rPr lang="en-CA" dirty="0">
                <a:solidFill>
                  <a:srgbClr val="B3EE3A"/>
                </a:solidFill>
              </a:rPr>
              <a:t>7:00am to 8:00am on weekdays </a:t>
            </a:r>
            <a:r>
              <a:rPr lang="en-CA" dirty="0">
                <a:solidFill>
                  <a:schemeClr val="tx1"/>
                </a:solidFill>
              </a:rPr>
              <a:t>(common commuting hours)</a:t>
            </a:r>
          </a:p>
          <a:p>
            <a:pPr lvl="1"/>
            <a:endParaRPr lang="en-CA" dirty="0">
              <a:solidFill>
                <a:srgbClr val="B3EE3A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Both groups show </a:t>
            </a:r>
            <a:r>
              <a:rPr lang="en-CA" dirty="0">
                <a:solidFill>
                  <a:srgbClr val="B3EE3A"/>
                </a:solidFill>
              </a:rPr>
              <a:t>similar riding habits during weekends</a:t>
            </a:r>
          </a:p>
        </p:txBody>
      </p:sp>
    </p:spTree>
    <p:extLst>
      <p:ext uri="{BB962C8B-B14F-4D97-AF65-F5344CB8AC3E}">
        <p14:creationId xmlns:p14="http://schemas.microsoft.com/office/powerpoint/2010/main" val="8381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6AF-4BF2-B3FB-83DC-25344EFD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Duration and Distance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D032-B1DA-47F3-9951-3CAB1B3D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01616" cy="3880773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Weather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prefer better weather conditions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Day and Time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prefer to ride on the weekends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Annual members ride more during the week and during common commuting hours</a:t>
            </a:r>
          </a:p>
          <a:p>
            <a:pPr marL="457200" lvl="1" indent="0">
              <a:buNone/>
            </a:pPr>
            <a:endParaRPr lang="en-CA" dirty="0">
              <a:solidFill>
                <a:srgbClr val="B3EE3A">
                  <a:alpha val="10000"/>
                </a:srgbClr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Duration and Distance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ride longer than annual members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The difference in distance between start and end station for each group is negligible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25C8-6B73-4BFC-3252-686440C8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65EFB-95B8-3DDE-2775-699837F029C5}"/>
              </a:ext>
            </a:extLst>
          </p:cNvPr>
          <p:cNvSpPr/>
          <p:nvPr/>
        </p:nvSpPr>
        <p:spPr>
          <a:xfrm>
            <a:off x="1280307" y="3451389"/>
            <a:ext cx="7426371" cy="33224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BCC1A-5A68-F4AB-2045-8371EA88DD4F}"/>
              </a:ext>
            </a:extLst>
          </p:cNvPr>
          <p:cNvSpPr txBox="1"/>
          <p:nvPr/>
        </p:nvSpPr>
        <p:spPr>
          <a:xfrm>
            <a:off x="1280307" y="1930400"/>
            <a:ext cx="8105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 average, casual riders spend </a:t>
            </a:r>
            <a:r>
              <a:rPr lang="en-CA" dirty="0">
                <a:solidFill>
                  <a:srgbClr val="B3EE3A"/>
                </a:solidFill>
              </a:rPr>
              <a:t>almost twice as long </a:t>
            </a:r>
            <a:r>
              <a:rPr lang="en-CA" dirty="0"/>
              <a:t>per ride than members</a:t>
            </a:r>
          </a:p>
          <a:p>
            <a:endParaRPr lang="en-CA" dirty="0"/>
          </a:p>
          <a:p>
            <a:r>
              <a:rPr lang="en-CA" dirty="0"/>
              <a:t>Members show </a:t>
            </a:r>
            <a:r>
              <a:rPr lang="en-CA" dirty="0">
                <a:solidFill>
                  <a:srgbClr val="B3EE3A"/>
                </a:solidFill>
              </a:rPr>
              <a:t>little variance </a:t>
            </a:r>
            <a:r>
              <a:rPr lang="en-CA" dirty="0"/>
              <a:t>in average duration during the </a:t>
            </a:r>
            <a:r>
              <a:rPr lang="en-CA" dirty="0">
                <a:solidFill>
                  <a:srgbClr val="B3EE3A"/>
                </a:solidFill>
              </a:rPr>
              <a:t>week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478F-3C23-E4A8-C522-81EDD8E9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04" y="3557406"/>
            <a:ext cx="7176576" cy="31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B1CD-50D2-B627-D510-C9A68BE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51D05-8E8B-7364-4A05-DA40B09C3A8A}"/>
              </a:ext>
            </a:extLst>
          </p:cNvPr>
          <p:cNvSpPr/>
          <p:nvPr/>
        </p:nvSpPr>
        <p:spPr>
          <a:xfrm>
            <a:off x="1280304" y="3450052"/>
            <a:ext cx="7426371" cy="33224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78C4-7E59-D35B-DB47-0D653EA95C0A}"/>
              </a:ext>
            </a:extLst>
          </p:cNvPr>
          <p:cNvSpPr txBox="1"/>
          <p:nvPr/>
        </p:nvSpPr>
        <p:spPr>
          <a:xfrm>
            <a:off x="1280303" y="2004260"/>
            <a:ext cx="668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average distance between start and end stations for </a:t>
            </a:r>
            <a:r>
              <a:rPr lang="en-CA" dirty="0">
                <a:solidFill>
                  <a:srgbClr val="B3EE3A"/>
                </a:solidFill>
              </a:rPr>
              <a:t>casual riders is </a:t>
            </a:r>
            <a:r>
              <a:rPr lang="en-CA" i="1" dirty="0">
                <a:solidFill>
                  <a:srgbClr val="B3EE3A"/>
                </a:solidFill>
              </a:rPr>
              <a:t>slightly</a:t>
            </a:r>
            <a:r>
              <a:rPr lang="en-CA" dirty="0">
                <a:solidFill>
                  <a:srgbClr val="B3EE3A"/>
                </a:solidFill>
              </a:rPr>
              <a:t> more than members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C48E-34F4-B238-AB34-1CFB3FC0F343}"/>
              </a:ext>
            </a:extLst>
          </p:cNvPr>
          <p:cNvSpPr txBox="1"/>
          <p:nvPr/>
        </p:nvSpPr>
        <p:spPr>
          <a:xfrm>
            <a:off x="9095596" y="6526317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Note: This distance is not the total distance ridden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155A-E6B8-C687-C592-652371D9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01" y="3556068"/>
            <a:ext cx="7176576" cy="31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9009-12AE-0DED-F3F7-439C0679FA60}"/>
              </a:ext>
            </a:extLst>
          </p:cNvPr>
          <p:cNvSpPr/>
          <p:nvPr/>
        </p:nvSpPr>
        <p:spPr>
          <a:xfrm>
            <a:off x="1136650" y="5168901"/>
            <a:ext cx="4552950" cy="730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E6484-144D-FD19-A72D-9DD818CE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the Difference in Duration Significant, but Distance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4473-6008-66A9-4C0A-6B7FA804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96866" cy="4511881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B3EE3A"/>
                </a:solidFill>
              </a:rPr>
              <a:t>Casual riders spend much longer per ride, but do not end their rides much further than annual members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The three possible cases leading to this are that casual riders are more likely to:</a:t>
            </a: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Ride at a slower and more </a:t>
            </a:r>
            <a:r>
              <a:rPr lang="en-CA" dirty="0">
                <a:solidFill>
                  <a:srgbClr val="B3EE3A"/>
                </a:solidFill>
              </a:rPr>
              <a:t>leisurely pace</a:t>
            </a: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Spend more time riding and cover more total distance, but end closer to their start station; </a:t>
            </a:r>
            <a:r>
              <a:rPr lang="en-CA" dirty="0">
                <a:solidFill>
                  <a:srgbClr val="B3EE3A"/>
                </a:solidFill>
              </a:rPr>
              <a:t>not taking a direct route</a:t>
            </a: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Start and end at the </a:t>
            </a:r>
            <a:r>
              <a:rPr lang="en-CA" dirty="0">
                <a:solidFill>
                  <a:srgbClr val="B3EE3A"/>
                </a:solidFill>
              </a:rPr>
              <a:t>same station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8D4ECE-8896-5129-95E7-B10680A38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86392"/>
              </p:ext>
            </p:extLst>
          </p:nvPr>
        </p:nvGraphicFramePr>
        <p:xfrm>
          <a:off x="1216668" y="5248276"/>
          <a:ext cx="439291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334">
                  <a:extLst>
                    <a:ext uri="{9D8B030D-6E8A-4147-A177-3AD203B41FA5}">
                      <a16:colId xmlns:a16="http://schemas.microsoft.com/office/drawing/2014/main" val="2942912385"/>
                    </a:ext>
                  </a:extLst>
                </a:gridCol>
                <a:gridCol w="2046014">
                  <a:extLst>
                    <a:ext uri="{9D8B030D-6E8A-4147-A177-3AD203B41FA5}">
                      <a16:colId xmlns:a16="http://schemas.microsoft.com/office/drawing/2014/main" val="2627221387"/>
                    </a:ext>
                  </a:extLst>
                </a:gridCol>
                <a:gridCol w="872565">
                  <a:extLst>
                    <a:ext uri="{9D8B030D-6E8A-4147-A177-3AD203B41FA5}">
                      <a16:colId xmlns:a16="http://schemas.microsoft.com/office/drawing/2014/main" val="4013128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Membership Status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Number of 0 Distance Rides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Percentage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847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49230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1.79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3151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89025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5.95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8392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7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4F00-1340-3C09-091A-1D1629BC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Duration and Distance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0D00-70A9-4D68-0592-2254E4D8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B3EE3A"/>
                </a:solidFill>
              </a:rPr>
              <a:t>On average, casual riders spend almost twice as long per ride than members</a:t>
            </a:r>
          </a:p>
          <a:p>
            <a:endParaRPr lang="en-CA" dirty="0">
              <a:solidFill>
                <a:srgbClr val="B3EE3A"/>
              </a:solidFill>
            </a:endParaRPr>
          </a:p>
          <a:p>
            <a:r>
              <a:rPr lang="en-CA" dirty="0">
                <a:solidFill>
                  <a:srgbClr val="B3EE3A"/>
                </a:solidFill>
              </a:rPr>
              <a:t>Casual riders do not end their rides much further than members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could be because they are more likely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Ride at a slower and more </a:t>
            </a:r>
            <a:r>
              <a:rPr lang="en-CA" dirty="0">
                <a:solidFill>
                  <a:srgbClr val="B3EE3A"/>
                </a:solidFill>
              </a:rPr>
              <a:t>leisurely pace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solidFill>
                  <a:srgbClr val="B3EE3A"/>
                </a:solidFill>
              </a:rPr>
              <a:t>Not take a direct route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Start and end at the </a:t>
            </a:r>
            <a:r>
              <a:rPr lang="en-CA" dirty="0">
                <a:solidFill>
                  <a:srgbClr val="B3EE3A"/>
                </a:solidFill>
              </a:rPr>
              <a:t>same station</a:t>
            </a:r>
          </a:p>
          <a:p>
            <a:pPr lvl="1"/>
            <a:endParaRPr lang="en-CA" dirty="0">
              <a:solidFill>
                <a:srgbClr val="B3E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2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17B7-69E0-FFC5-A7A9-60C9052B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63AA-055A-7AF0-92C4-3CBD1AC0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248545" cy="432635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B3EE3A"/>
                </a:solidFill>
              </a:rPr>
              <a:t>Annual members </a:t>
            </a:r>
            <a:r>
              <a:rPr lang="en-CA" dirty="0">
                <a:solidFill>
                  <a:schemeClr val="tx1"/>
                </a:solidFill>
              </a:rPr>
              <a:t>are more likely to use Cyclistic bike to </a:t>
            </a:r>
            <a:r>
              <a:rPr lang="en-CA" dirty="0">
                <a:solidFill>
                  <a:srgbClr val="B3EE3A"/>
                </a:solidFill>
              </a:rPr>
              <a:t>commute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to and from work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More likely to ride despite </a:t>
            </a:r>
            <a:r>
              <a:rPr lang="en-CA" dirty="0">
                <a:solidFill>
                  <a:srgbClr val="B3EE3A"/>
                </a:solidFill>
              </a:rPr>
              <a:t>harsh weather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Influx of rides during </a:t>
            </a:r>
            <a:r>
              <a:rPr lang="en-CA" dirty="0">
                <a:solidFill>
                  <a:srgbClr val="B3EE3A"/>
                </a:solidFill>
              </a:rPr>
              <a:t>common commuting hours</a:t>
            </a:r>
          </a:p>
          <a:p>
            <a:pPr marL="914400" lvl="2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dirty="0">
                <a:solidFill>
                  <a:srgbClr val="B3EE3A"/>
                </a:solidFill>
              </a:rPr>
              <a:t>Casual riders </a:t>
            </a:r>
            <a:r>
              <a:rPr lang="en-CA" dirty="0">
                <a:solidFill>
                  <a:schemeClr val="tx1"/>
                </a:solidFill>
              </a:rPr>
              <a:t>are more likely to use Cyclistic bikes for </a:t>
            </a:r>
            <a:r>
              <a:rPr lang="en-CA" dirty="0">
                <a:solidFill>
                  <a:srgbClr val="B3EE3A"/>
                </a:solidFill>
              </a:rPr>
              <a:t>leisure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Opt for</a:t>
            </a:r>
            <a:r>
              <a:rPr lang="en-CA" dirty="0">
                <a:solidFill>
                  <a:srgbClr val="B3EE3A"/>
                </a:solidFill>
              </a:rPr>
              <a:t> better weather conditions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Prefer to ride on </a:t>
            </a:r>
            <a:r>
              <a:rPr lang="en-CA" dirty="0">
                <a:solidFill>
                  <a:srgbClr val="B3EE3A"/>
                </a:solidFill>
              </a:rPr>
              <a:t>weekends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Spend a</a:t>
            </a:r>
            <a:r>
              <a:rPr lang="en-CA" dirty="0">
                <a:solidFill>
                  <a:srgbClr val="B3EE3A"/>
                </a:solidFill>
              </a:rPr>
              <a:t> longer time riding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More likely to </a:t>
            </a:r>
            <a:r>
              <a:rPr lang="en-CA" dirty="0">
                <a:solidFill>
                  <a:srgbClr val="B3EE3A"/>
                </a:solidFill>
              </a:rPr>
              <a:t>start and end at the same station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42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21A-2197-F620-D368-A3368BC3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C7E5-8AE7-EA69-C22B-226EF080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B3EE3A"/>
                </a:solidFill>
              </a:rPr>
              <a:t>Collect additional data to reaffirm conclusions drawn</a:t>
            </a:r>
            <a:endParaRPr lang="en-CA" sz="2000" b="1" dirty="0">
              <a:solidFill>
                <a:srgbClr val="B3EE3A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In order to better track habits of a single rider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Employ a randomly generated </a:t>
            </a:r>
            <a:r>
              <a:rPr lang="en-CA" dirty="0">
                <a:solidFill>
                  <a:srgbClr val="B3EE3A"/>
                </a:solidFill>
              </a:rPr>
              <a:t>Rider ID </a:t>
            </a:r>
            <a:r>
              <a:rPr lang="en-CA" dirty="0">
                <a:solidFill>
                  <a:schemeClr val="tx1"/>
                </a:solidFill>
              </a:rPr>
              <a:t>for each user</a:t>
            </a: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To better describe the relationship between each group and weather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Collect </a:t>
            </a:r>
            <a:r>
              <a:rPr lang="en-CA" dirty="0">
                <a:solidFill>
                  <a:srgbClr val="B3EE3A"/>
                </a:solidFill>
              </a:rPr>
              <a:t>temperature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>
                <a:solidFill>
                  <a:srgbClr val="B3EE3A"/>
                </a:solidFill>
              </a:rPr>
              <a:t>precipitation</a:t>
            </a:r>
            <a:r>
              <a:rPr lang="en-CA" dirty="0">
                <a:solidFill>
                  <a:schemeClr val="tx1"/>
                </a:solidFill>
              </a:rPr>
              <a:t> (dry/rain</a:t>
            </a:r>
            <a:r>
              <a:rPr lang="en-CA">
                <a:solidFill>
                  <a:schemeClr val="tx1"/>
                </a:solidFill>
              </a:rPr>
              <a:t>/snow) </a:t>
            </a:r>
            <a:r>
              <a:rPr lang="en-CA" dirty="0">
                <a:solidFill>
                  <a:schemeClr val="tx1"/>
                </a:solidFill>
              </a:rPr>
              <a:t>for the start of each trip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To better understand the relationship between duration and distance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Collect the </a:t>
            </a:r>
            <a:r>
              <a:rPr lang="en-CA" dirty="0">
                <a:solidFill>
                  <a:srgbClr val="B3EE3A"/>
                </a:solidFill>
              </a:rPr>
              <a:t>total distance </a:t>
            </a:r>
            <a:r>
              <a:rPr lang="en-CA" dirty="0">
                <a:solidFill>
                  <a:schemeClr val="tx1"/>
                </a:solidFill>
              </a:rPr>
              <a:t>ridden during each ride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4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672-1D6C-E583-E8FD-5A7FBD8D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Business Task &amp; Initial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334D-64EB-1C7C-A932-A0EF7680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09716" cy="3880773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Cyclistic’s overall objective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Develop a marketing strategy to </a:t>
            </a:r>
            <a:r>
              <a:rPr lang="en-CA" dirty="0">
                <a:solidFill>
                  <a:srgbClr val="B3EE3A"/>
                </a:solidFill>
              </a:rPr>
              <a:t>convert casual riders to annual members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sz="2000" dirty="0">
                <a:solidFill>
                  <a:schemeClr val="tx1"/>
                </a:solidFill>
              </a:rPr>
              <a:t>First step carried out in this analysis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Define the differences between how casual riders and annual members use Cyclistic bikes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Initial hypothesis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Annual members </a:t>
            </a:r>
            <a:r>
              <a:rPr lang="en-CA" dirty="0">
                <a:solidFill>
                  <a:schemeClr val="tx1"/>
                </a:solidFill>
              </a:rPr>
              <a:t>are more likely to use Cyclistic bike to </a:t>
            </a:r>
            <a:r>
              <a:rPr lang="en-CA" dirty="0">
                <a:solidFill>
                  <a:srgbClr val="B3EE3A"/>
                </a:solidFill>
              </a:rPr>
              <a:t>commute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to and from work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</a:t>
            </a:r>
            <a:r>
              <a:rPr lang="en-CA" dirty="0">
                <a:solidFill>
                  <a:schemeClr val="tx1"/>
                </a:solidFill>
              </a:rPr>
              <a:t>are more likely to use Cyclistic bikes for </a:t>
            </a:r>
            <a:r>
              <a:rPr lang="en-CA" dirty="0">
                <a:solidFill>
                  <a:srgbClr val="B3EE3A"/>
                </a:solidFill>
              </a:rPr>
              <a:t>leisure</a:t>
            </a:r>
          </a:p>
        </p:txBody>
      </p:sp>
    </p:spTree>
    <p:extLst>
      <p:ext uri="{BB962C8B-B14F-4D97-AF65-F5344CB8AC3E}">
        <p14:creationId xmlns:p14="http://schemas.microsoft.com/office/powerpoint/2010/main" val="184141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E461-A2DD-F1CD-D108-C2A4B21D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66" y="2768600"/>
            <a:ext cx="8596668" cy="1320800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1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F48A-8057-502F-B06D-A940B970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rgbClr val="B3EE3A"/>
                </a:solidFill>
              </a:rPr>
              <a:t>What Does Riding For Leisure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5891-59AD-BDF0-368F-842BADCD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689"/>
            <a:ext cx="8803216" cy="3880773"/>
          </a:xfrm>
        </p:spPr>
        <p:txBody>
          <a:bodyPr/>
          <a:lstStyle/>
          <a:p>
            <a:r>
              <a:rPr lang="en-CA" sz="2000" dirty="0">
                <a:solidFill>
                  <a:schemeClr val="tx1"/>
                </a:solidFill>
              </a:rPr>
              <a:t>Weather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prefer better weather conditions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Day and Time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prefer to ride on the weekends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Annual members</a:t>
            </a:r>
            <a:r>
              <a:rPr lang="en-CA" dirty="0"/>
              <a:t> </a:t>
            </a:r>
            <a:r>
              <a:rPr lang="en-CA" dirty="0">
                <a:solidFill>
                  <a:srgbClr val="B3EE3A"/>
                </a:solidFill>
              </a:rPr>
              <a:t>ride more during the week and during common commuting hours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Duration and Distance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ride longer than annual members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The difference in distance between start and end station for each group is negligible</a:t>
            </a:r>
          </a:p>
        </p:txBody>
      </p:sp>
    </p:spTree>
    <p:extLst>
      <p:ext uri="{BB962C8B-B14F-4D97-AF65-F5344CB8AC3E}">
        <p14:creationId xmlns:p14="http://schemas.microsoft.com/office/powerpoint/2010/main" val="39069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41ED-F8E3-01E0-7A65-9A51F4F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Defining the Metrics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C919-1167-9DDF-88DD-8D153DBA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639"/>
            <a:ext cx="8860366" cy="3880773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Weather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Season </a:t>
            </a:r>
            <a:r>
              <a:rPr lang="en-CA" dirty="0">
                <a:solidFill>
                  <a:schemeClr val="tx1"/>
                </a:solidFill>
              </a:rPr>
              <a:t>and</a:t>
            </a:r>
            <a:r>
              <a:rPr lang="en-CA" dirty="0">
                <a:solidFill>
                  <a:srgbClr val="B3EE3A"/>
                </a:solidFill>
              </a:rPr>
              <a:t> month </a:t>
            </a:r>
            <a:r>
              <a:rPr lang="en-CA" dirty="0">
                <a:solidFill>
                  <a:schemeClr val="tx1"/>
                </a:solidFill>
              </a:rPr>
              <a:t>of when the ride was started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Day and Time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Day </a:t>
            </a:r>
            <a:r>
              <a:rPr lang="en-CA" dirty="0">
                <a:solidFill>
                  <a:schemeClr val="tx1"/>
                </a:solidFill>
              </a:rPr>
              <a:t>of week and</a:t>
            </a:r>
            <a:r>
              <a:rPr lang="en-CA" dirty="0">
                <a:solidFill>
                  <a:srgbClr val="B3EE3A"/>
                </a:solidFill>
              </a:rPr>
              <a:t> hour </a:t>
            </a:r>
            <a:r>
              <a:rPr lang="en-CA" dirty="0">
                <a:solidFill>
                  <a:schemeClr val="tx1"/>
                </a:solidFill>
              </a:rPr>
              <a:t>of day when the ride was started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Duration and Distance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Duration</a:t>
            </a:r>
            <a:r>
              <a:rPr lang="en-CA" dirty="0">
                <a:solidFill>
                  <a:schemeClr val="tx1"/>
                </a:solidFill>
              </a:rPr>
              <a:t>: total time spent from when the bike was picked up until it was dropped off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Distance</a:t>
            </a:r>
            <a:r>
              <a:rPr lang="en-CA" dirty="0">
                <a:solidFill>
                  <a:schemeClr val="tx1"/>
                </a:solidFill>
              </a:rPr>
              <a:t>: distance between where the bike was picked up and dropped off</a:t>
            </a:r>
          </a:p>
        </p:txBody>
      </p:sp>
    </p:spTree>
    <p:extLst>
      <p:ext uri="{BB962C8B-B14F-4D97-AF65-F5344CB8AC3E}">
        <p14:creationId xmlns:p14="http://schemas.microsoft.com/office/powerpoint/2010/main" val="28512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50E1-00E6-0B54-5D4D-924E6AF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Weather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45ABD5-E242-A01B-A213-D2E96CC7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941930"/>
            <a:ext cx="8726487" cy="38814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Weather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prefer better weather conditions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Day and Time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prefer to ride on the weekends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Annual members ride more during the week and during common commuting hours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Duration and Distance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ride longer than annual members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The difference in distance between start and end station for each group is negligible</a:t>
            </a:r>
          </a:p>
        </p:txBody>
      </p:sp>
    </p:spTree>
    <p:extLst>
      <p:ext uri="{BB962C8B-B14F-4D97-AF65-F5344CB8AC3E}">
        <p14:creationId xmlns:p14="http://schemas.microsoft.com/office/powerpoint/2010/main" val="49142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F8D96-A151-E20E-F292-563BB591B8D7}"/>
              </a:ext>
            </a:extLst>
          </p:cNvPr>
          <p:cNvSpPr/>
          <p:nvPr/>
        </p:nvSpPr>
        <p:spPr>
          <a:xfrm>
            <a:off x="468923" y="2497010"/>
            <a:ext cx="3554964" cy="4278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FDFF3-0E61-D111-FBF2-2D55BC47EB6D}"/>
              </a:ext>
            </a:extLst>
          </p:cNvPr>
          <p:cNvSpPr/>
          <p:nvPr/>
        </p:nvSpPr>
        <p:spPr>
          <a:xfrm>
            <a:off x="5240718" y="2497010"/>
            <a:ext cx="3554964" cy="4278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EAE57-D1D9-7955-68AB-51E81A3E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Total Number of Rides by Season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4F88A-3786-9FB4-FF71-F504BED021A6}"/>
              </a:ext>
            </a:extLst>
          </p:cNvPr>
          <p:cNvSpPr txBox="1"/>
          <p:nvPr/>
        </p:nvSpPr>
        <p:spPr>
          <a:xfrm>
            <a:off x="468923" y="1925154"/>
            <a:ext cx="96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Casual riders prefer riding more in the Summer and less in the Winter than members.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0703D-5E3A-E725-533E-4E09E276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71" y="2612392"/>
            <a:ext cx="3315251" cy="308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88AD37-725A-A6A6-6652-3E4023C6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53" y="2612392"/>
            <a:ext cx="3297629" cy="30819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0689A4-4892-DB57-EE3D-CD247DC12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10" y="5126909"/>
            <a:ext cx="507712" cy="567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529E74-2E7F-69E2-53B0-1B4E26C2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427" y="5126908"/>
            <a:ext cx="522255" cy="5674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0F8509-262E-A733-0642-95F55A80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58850"/>
              </p:ext>
            </p:extLst>
          </p:nvPr>
        </p:nvGraphicFramePr>
        <p:xfrm>
          <a:off x="566971" y="5710688"/>
          <a:ext cx="331525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646">
                  <a:extLst>
                    <a:ext uri="{9D8B030D-6E8A-4147-A177-3AD203B41FA5}">
                      <a16:colId xmlns:a16="http://schemas.microsoft.com/office/drawing/2014/main" val="123195238"/>
                    </a:ext>
                  </a:extLst>
                </a:gridCol>
                <a:gridCol w="571930">
                  <a:extLst>
                    <a:ext uri="{9D8B030D-6E8A-4147-A177-3AD203B41FA5}">
                      <a16:colId xmlns:a16="http://schemas.microsoft.com/office/drawing/2014/main" val="61784756"/>
                    </a:ext>
                  </a:extLst>
                </a:gridCol>
                <a:gridCol w="727028">
                  <a:extLst>
                    <a:ext uri="{9D8B030D-6E8A-4147-A177-3AD203B41FA5}">
                      <a16:colId xmlns:a16="http://schemas.microsoft.com/office/drawing/2014/main" val="1334613980"/>
                    </a:ext>
                  </a:extLst>
                </a:gridCol>
                <a:gridCol w="749647">
                  <a:extLst>
                    <a:ext uri="{9D8B030D-6E8A-4147-A177-3AD203B41FA5}">
                      <a16:colId xmlns:a16="http://schemas.microsoft.com/office/drawing/2014/main" val="9021035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Membership Status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Season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Total Rides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Percentage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67828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casual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Fall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392662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4E884"/>
                          </a:highlight>
                        </a:rPr>
                        <a:t>26.25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4E8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8555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casual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Spring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326960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DD780"/>
                          </a:highlight>
                        </a:rPr>
                        <a:t>21.85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DD7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1354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casual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Summer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685554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63BE7B"/>
                          </a:highlight>
                        </a:rPr>
                        <a:t>45.82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63BE7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2392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casual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Winter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90943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8696B"/>
                          </a:highlight>
                        </a:rPr>
                        <a:t>6.08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696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350846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9B5E97-EBFD-42B7-013E-08C9CC9A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09227"/>
              </p:ext>
            </p:extLst>
          </p:nvPr>
        </p:nvGraphicFramePr>
        <p:xfrm>
          <a:off x="5360574" y="5703704"/>
          <a:ext cx="3306107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152">
                  <a:extLst>
                    <a:ext uri="{9D8B030D-6E8A-4147-A177-3AD203B41FA5}">
                      <a16:colId xmlns:a16="http://schemas.microsoft.com/office/drawing/2014/main" val="413815709"/>
                    </a:ext>
                  </a:extLst>
                </a:gridCol>
                <a:gridCol w="570352">
                  <a:extLst>
                    <a:ext uri="{9D8B030D-6E8A-4147-A177-3AD203B41FA5}">
                      <a16:colId xmlns:a16="http://schemas.microsoft.com/office/drawing/2014/main" val="271154604"/>
                    </a:ext>
                  </a:extLst>
                </a:gridCol>
                <a:gridCol w="725023">
                  <a:extLst>
                    <a:ext uri="{9D8B030D-6E8A-4147-A177-3AD203B41FA5}">
                      <a16:colId xmlns:a16="http://schemas.microsoft.com/office/drawing/2014/main" val="659828943"/>
                    </a:ext>
                  </a:extLst>
                </a:gridCol>
                <a:gridCol w="747580">
                  <a:extLst>
                    <a:ext uri="{9D8B030D-6E8A-4147-A177-3AD203B41FA5}">
                      <a16:colId xmlns:a16="http://schemas.microsoft.com/office/drawing/2014/main" val="2978669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Membership Status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rgbClr val="B3EE3A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Season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rgbClr val="B3EE3A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Rides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rgbClr val="B3EE3A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Percentage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rgbClr val="B3EE3A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629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Fall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771650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  <a:highlight>
                            <a:srgbClr val="E6E483"/>
                          </a:highlight>
                        </a:rPr>
                        <a:t>28.1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6E48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127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Spring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634632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EE081"/>
                          </a:highlight>
                        </a:rPr>
                        <a:t>23.11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E0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817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member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Summer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974697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B0D480"/>
                          </a:highlight>
                        </a:rPr>
                        <a:t>35.49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0D4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856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member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Winter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365561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  <a:highlight>
                            <a:srgbClr val="FA9B74"/>
                          </a:highlight>
                        </a:rPr>
                        <a:t>13.31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A9B7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6668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0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0C9C-2977-5EAE-3C86-68F9936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Total Number of Rides by Season</a:t>
            </a:r>
            <a:br>
              <a:rPr lang="en-CA" dirty="0"/>
            </a:b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2DEA-EAEF-248C-EB45-B2BD512B0846}"/>
              </a:ext>
            </a:extLst>
          </p:cNvPr>
          <p:cNvSpPr/>
          <p:nvPr/>
        </p:nvSpPr>
        <p:spPr>
          <a:xfrm>
            <a:off x="3102484" y="3408010"/>
            <a:ext cx="7651651" cy="3377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4E939-3A5A-1184-CBD2-366D309868F6}"/>
              </a:ext>
            </a:extLst>
          </p:cNvPr>
          <p:cNvSpPr/>
          <p:nvPr/>
        </p:nvSpPr>
        <p:spPr>
          <a:xfrm>
            <a:off x="808383" y="3041375"/>
            <a:ext cx="2186413" cy="37437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C239-4412-8217-DD43-082E90056228}"/>
              </a:ext>
            </a:extLst>
          </p:cNvPr>
          <p:cNvSpPr txBox="1"/>
          <p:nvPr/>
        </p:nvSpPr>
        <p:spPr>
          <a:xfrm>
            <a:off x="808383" y="1665710"/>
            <a:ext cx="8465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May to September:</a:t>
            </a:r>
          </a:p>
          <a:p>
            <a:r>
              <a:rPr lang="en-CA" dirty="0"/>
              <a:t>	The percentage of rides by </a:t>
            </a:r>
            <a:r>
              <a:rPr lang="en-CA" dirty="0">
                <a:solidFill>
                  <a:srgbClr val="B3EE3A"/>
                </a:solidFill>
              </a:rPr>
              <a:t>casual members</a:t>
            </a:r>
            <a:r>
              <a:rPr lang="en-CA" dirty="0"/>
              <a:t> is higher than annual members</a:t>
            </a:r>
          </a:p>
          <a:p>
            <a:r>
              <a:rPr lang="en-CA" dirty="0"/>
              <a:t>October to April:</a:t>
            </a:r>
          </a:p>
          <a:p>
            <a:r>
              <a:rPr lang="en-CA" dirty="0"/>
              <a:t>	The percentage of rides by </a:t>
            </a:r>
            <a:r>
              <a:rPr lang="en-CA" dirty="0">
                <a:solidFill>
                  <a:srgbClr val="B3EE3A"/>
                </a:solidFill>
              </a:rPr>
              <a:t>annual members </a:t>
            </a:r>
            <a:r>
              <a:rPr lang="en-CA" dirty="0"/>
              <a:t>is higher than casual riders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FE1A-E57F-43F6-B867-BDE43FD53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1" y="3517639"/>
            <a:ext cx="7408506" cy="316909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3297C8-C7FC-34B3-CA06-65CD9428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6271"/>
              </p:ext>
            </p:extLst>
          </p:nvPr>
        </p:nvGraphicFramePr>
        <p:xfrm>
          <a:off x="877189" y="3100982"/>
          <a:ext cx="2048647" cy="3623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45">
                  <a:extLst>
                    <a:ext uri="{9D8B030D-6E8A-4147-A177-3AD203B41FA5}">
                      <a16:colId xmlns:a16="http://schemas.microsoft.com/office/drawing/2014/main" val="324004356"/>
                    </a:ext>
                  </a:extLst>
                </a:gridCol>
                <a:gridCol w="1040246">
                  <a:extLst>
                    <a:ext uri="{9D8B030D-6E8A-4147-A177-3AD203B41FA5}">
                      <a16:colId xmlns:a16="http://schemas.microsoft.com/office/drawing/2014/main" val="3965372685"/>
                    </a:ext>
                  </a:extLst>
                </a:gridCol>
                <a:gridCol w="615656">
                  <a:extLst>
                    <a:ext uri="{9D8B030D-6E8A-4147-A177-3AD203B41FA5}">
                      <a16:colId xmlns:a16="http://schemas.microsoft.com/office/drawing/2014/main" val="3385801274"/>
                    </a:ext>
                  </a:extLst>
                </a:gridCol>
              </a:tblGrid>
              <a:tr h="143102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Month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Membership Status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Percentage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accent2">
                            <a:lumMod val="7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2236611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Jan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8696B"/>
                          </a:highlight>
                        </a:rPr>
                        <a:t>1.16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696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0979708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A9373"/>
                          </a:highlight>
                        </a:rPr>
                        <a:t>3.4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937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1632619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Feb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casual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9826F"/>
                          </a:highlight>
                        </a:rPr>
                        <a:t>2.51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982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49469780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CB679"/>
                          </a:highlight>
                        </a:rPr>
                        <a:t>5.26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B67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3687660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Mar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98C71"/>
                          </a:highlight>
                        </a:rPr>
                        <a:t>3.05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98C7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925487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CB97A"/>
                          </a:highlight>
                        </a:rPr>
                        <a:t>5.42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B97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9941794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Apr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EDB80"/>
                          </a:highlight>
                        </a:rPr>
                        <a:t>7.21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DB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353238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EE182"/>
                          </a:highlight>
                        </a:rPr>
                        <a:t>7.53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E18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7118982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May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BBD881"/>
                          </a:highlight>
                        </a:rPr>
                        <a:t>11.59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BD8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7539753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D6E082"/>
                          </a:highlight>
                        </a:rPr>
                        <a:t>10.16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6E08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8813592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Jun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84C87D"/>
                          </a:highlight>
                        </a:rPr>
                        <a:t>14.41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4C87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7035511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C1DA81"/>
                          </a:highlight>
                        </a:rPr>
                        <a:t>11.24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1DA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8306802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Jul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63BE7B"/>
                          </a:highlight>
                        </a:rPr>
                        <a:t>16.07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3BE7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38875218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B8D780"/>
                          </a:highlight>
                        </a:rPr>
                        <a:t>11.72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8D7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4263485"/>
                  </a:ext>
                </a:extLst>
              </a:tr>
              <a:tr h="802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Aug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71C37C"/>
                          </a:highlight>
                        </a:rPr>
                        <a:t>15.35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71C37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7036777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A8D27F"/>
                          </a:highlight>
                        </a:rPr>
                        <a:t>12.53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8D27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0679080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Sep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A0D07F"/>
                          </a:highlight>
                        </a:rPr>
                        <a:t>12.94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0D07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9430370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C5DB81"/>
                          </a:highlight>
                        </a:rPr>
                        <a:t>11.07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5DB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5051949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5E984"/>
                          </a:highlight>
                        </a:rPr>
                        <a:t>8.56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5E98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93883552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DEE283"/>
                          </a:highlight>
                        </a:rPr>
                        <a:t>9.78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EE28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95556212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Nov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BAC77"/>
                          </a:highlight>
                        </a:rPr>
                        <a:t>4.74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AC7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96372141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EDB81"/>
                          </a:highlight>
                        </a:rPr>
                        <a:t>7.25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DB8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0879310"/>
                  </a:ext>
                </a:extLst>
              </a:tr>
              <a:tr h="1431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Dec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ctr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casual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  <a:highlight>
                            <a:srgbClr val="F9806F"/>
                          </a:highlight>
                        </a:rPr>
                        <a:t>2.41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980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43566328"/>
                  </a:ext>
                </a:extLst>
              </a:tr>
              <a:tr h="1431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member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  <a:highlight>
                            <a:srgbClr val="FBAA77"/>
                          </a:highlight>
                        </a:rPr>
                        <a:t>4.65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AA7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gradFill>
                      <a:gsLst>
                        <a:gs pos="0">
                          <a:schemeClr val="bg2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512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1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B1F-916A-00C3-9E50-869E10F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Weather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59EA-A02F-E12A-E3D1-E03D30F8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B3EE3A"/>
                </a:solidFill>
              </a:rPr>
              <a:t>Annual members are more likely to ride despite harsher weather conditions</a:t>
            </a:r>
          </a:p>
          <a:p>
            <a:pPr marL="0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dirty="0">
                <a:solidFill>
                  <a:srgbClr val="B3EE3A"/>
                </a:solidFill>
              </a:rPr>
              <a:t>Casual riders prefer better weather conditions more than annual members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Casual riders more strongly opt to ride in the </a:t>
            </a:r>
            <a:r>
              <a:rPr lang="en-CA" dirty="0">
                <a:solidFill>
                  <a:srgbClr val="B3EE3A"/>
                </a:solidFill>
              </a:rPr>
              <a:t>Summer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Casual riders are more likely to use bikes from </a:t>
            </a:r>
            <a:r>
              <a:rPr lang="en-CA" dirty="0">
                <a:solidFill>
                  <a:srgbClr val="B3EE3A"/>
                </a:solidFill>
              </a:rPr>
              <a:t>May to September </a:t>
            </a:r>
            <a:r>
              <a:rPr lang="en-CA" dirty="0">
                <a:solidFill>
                  <a:schemeClr val="tx1"/>
                </a:solidFill>
              </a:rPr>
              <a:t>than members</a:t>
            </a:r>
          </a:p>
          <a:p>
            <a:pPr lvl="2"/>
            <a:r>
              <a:rPr lang="en-CA" sz="1600" dirty="0">
                <a:solidFill>
                  <a:schemeClr val="tx1"/>
                </a:solidFill>
              </a:rPr>
              <a:t>This is likely because the </a:t>
            </a:r>
            <a:r>
              <a:rPr lang="en-CA" sz="1600" dirty="0">
                <a:solidFill>
                  <a:srgbClr val="B3EE3A"/>
                </a:solidFill>
              </a:rPr>
              <a:t>temperature </a:t>
            </a:r>
            <a:r>
              <a:rPr lang="en-CA" sz="1600" dirty="0">
                <a:solidFill>
                  <a:schemeClr val="tx1"/>
                </a:solidFill>
              </a:rPr>
              <a:t>and</a:t>
            </a:r>
            <a:r>
              <a:rPr lang="en-CA" sz="1600" dirty="0">
                <a:solidFill>
                  <a:srgbClr val="B3EE3A"/>
                </a:solidFill>
              </a:rPr>
              <a:t> lack of precipitation </a:t>
            </a:r>
            <a:r>
              <a:rPr lang="en-CA" sz="1600" dirty="0">
                <a:solidFill>
                  <a:schemeClr val="tx1"/>
                </a:solidFill>
              </a:rPr>
              <a:t>are more suitable for a leisurely ride</a:t>
            </a:r>
          </a:p>
        </p:txBody>
      </p:sp>
    </p:spTree>
    <p:extLst>
      <p:ext uri="{BB962C8B-B14F-4D97-AF65-F5344CB8AC3E}">
        <p14:creationId xmlns:p14="http://schemas.microsoft.com/office/powerpoint/2010/main" val="686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D8B-EDC9-C2B4-6BCF-B802E52D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Day and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5CB4E-6401-7B8D-4C23-D355351C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2160588"/>
            <a:ext cx="8720137" cy="38814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Weather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prefer better weather conditions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Day and Time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Casual riders prefer to ride on the weekends</a:t>
            </a:r>
          </a:p>
          <a:p>
            <a:pPr lvl="1"/>
            <a:r>
              <a:rPr lang="en-CA" dirty="0">
                <a:solidFill>
                  <a:srgbClr val="B3EE3A"/>
                </a:solidFill>
              </a:rPr>
              <a:t>Annual members ride more during the week and during common commuting hours</a:t>
            </a:r>
          </a:p>
          <a:p>
            <a:pPr marL="457200" lvl="1" indent="0">
              <a:buNone/>
            </a:pPr>
            <a:endParaRPr lang="en-CA" dirty="0">
              <a:solidFill>
                <a:srgbClr val="B3EE3A"/>
              </a:solidFill>
            </a:endParaRPr>
          </a:p>
          <a:p>
            <a:r>
              <a:rPr lang="en-CA" sz="2000" dirty="0">
                <a:solidFill>
                  <a:schemeClr val="tx1">
                    <a:alpha val="10000"/>
                  </a:schemeClr>
                </a:solidFill>
              </a:rPr>
              <a:t>Duration and Distance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Casual riders ride longer than annual members</a:t>
            </a:r>
          </a:p>
          <a:p>
            <a:pPr lvl="1"/>
            <a:r>
              <a:rPr lang="en-CA" dirty="0">
                <a:solidFill>
                  <a:srgbClr val="B3EE3A">
                    <a:alpha val="10000"/>
                  </a:srgbClr>
                </a:solidFill>
              </a:rPr>
              <a:t>The difference in distance between start and end station for each group is negligible</a:t>
            </a:r>
          </a:p>
        </p:txBody>
      </p:sp>
    </p:spTree>
    <p:extLst>
      <p:ext uri="{BB962C8B-B14F-4D97-AF65-F5344CB8AC3E}">
        <p14:creationId xmlns:p14="http://schemas.microsoft.com/office/powerpoint/2010/main" val="2603701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5">
      <a:dk1>
        <a:sysClr val="windowText" lastClr="000000"/>
      </a:dk1>
      <a:lt1>
        <a:srgbClr val="00868B"/>
      </a:lt1>
      <a:dk2>
        <a:srgbClr val="2C3C43"/>
      </a:dk2>
      <a:lt2>
        <a:srgbClr val="EBEBEB"/>
      </a:lt2>
      <a:accent1>
        <a:srgbClr val="B3EE3A"/>
      </a:accent1>
      <a:accent2>
        <a:srgbClr val="B3EE3A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</TotalTime>
  <Words>1124</Words>
  <Application>Microsoft Office PowerPoint</Application>
  <PresentationFormat>Widescreen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Cyclistic Case Study</vt:lpstr>
      <vt:lpstr>Business Task &amp; Initial Hypothesis</vt:lpstr>
      <vt:lpstr>What Does Riding For Leisure Look Like?</vt:lpstr>
      <vt:lpstr>Defining the Metrics Used</vt:lpstr>
      <vt:lpstr>Weather</vt:lpstr>
      <vt:lpstr>Total Number of Rides by Season</vt:lpstr>
      <vt:lpstr>Total Number of Rides by Season </vt:lpstr>
      <vt:lpstr>Weather Summary</vt:lpstr>
      <vt:lpstr>Day and Time</vt:lpstr>
      <vt:lpstr>Total Number of Rides by Day</vt:lpstr>
      <vt:lpstr>Total Number of Rides by Hour</vt:lpstr>
      <vt:lpstr>Day and Time Summary</vt:lpstr>
      <vt:lpstr>Duration and Distance </vt:lpstr>
      <vt:lpstr>Duration</vt:lpstr>
      <vt:lpstr>Distance</vt:lpstr>
      <vt:lpstr>Why Is the Difference in Duration Significant, but Distance Not?</vt:lpstr>
      <vt:lpstr>Duration and Distance Summary</vt:lpstr>
      <vt:lpstr>Conclusion</vt:lpstr>
      <vt:lpstr>The 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Prashad</dc:creator>
  <cp:lastModifiedBy>Daniel Prashad</cp:lastModifiedBy>
  <cp:revision>74</cp:revision>
  <dcterms:created xsi:type="dcterms:W3CDTF">2024-04-13T14:38:20Z</dcterms:created>
  <dcterms:modified xsi:type="dcterms:W3CDTF">2024-04-18T15:56:45Z</dcterms:modified>
</cp:coreProperties>
</file>