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a9fbe75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a9fbe75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a9e9f67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a9e9f67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a9fbe752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a9fbe752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a9e9f67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a9e9f67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ab76dd0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ab76dd0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ab76dd0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ab76dd0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a9fbe752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a9fbe752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a9fbe75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a9fbe75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a9fbe75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a9fbe75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a9fbe752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a9fbe752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a9fbe75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a9fbe75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a9fbe752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a9fbe752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a9fbe75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a9fbe75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a9fbe75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a9fbe75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a9fbe752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a9fbe752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PT"/>
              <a:t>SIRS Project Presentation</a:t>
            </a:r>
            <a:endParaRPr/>
          </a:p>
        </p:txBody>
      </p:sp>
      <p:sp>
        <p:nvSpPr>
          <p:cNvPr id="57" name="Google Shape;57;p13"/>
          <p:cNvSpPr txBox="1"/>
          <p:nvPr>
            <p:ph idx="1" type="subTitle"/>
          </p:nvPr>
        </p:nvSpPr>
        <p:spPr>
          <a:xfrm>
            <a:off x="311700" y="29801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sz="2100"/>
              <a:t>Restaurants &amp; Tourism: BombAppetit</a:t>
            </a:r>
            <a:endParaRPr sz="2100"/>
          </a:p>
        </p:txBody>
      </p:sp>
      <p:sp>
        <p:nvSpPr>
          <p:cNvPr id="58" name="Google Shape;58;p13"/>
          <p:cNvSpPr txBox="1"/>
          <p:nvPr>
            <p:ph idx="1" type="subTitle"/>
          </p:nvPr>
        </p:nvSpPr>
        <p:spPr>
          <a:xfrm>
            <a:off x="0" y="4578275"/>
            <a:ext cx="9144000" cy="565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pt-PT" sz="1600"/>
              <a:t>Daniel Pereira, 99194 | Ricardo Toscanelli, 99315 | Simão Gato, 99328</a:t>
            </a:r>
            <a:endParaRPr sz="1600"/>
          </a:p>
          <a:p>
            <a:pPr indent="0" lvl="0" marL="0" rtl="0" algn="ctr">
              <a:spcBef>
                <a:spcPts val="0"/>
              </a:spcBef>
              <a:spcAft>
                <a:spcPts val="0"/>
              </a:spcAft>
              <a:buNone/>
            </a:pPr>
            <a:r>
              <a:rPr lang="pt-PT" sz="1600"/>
              <a:t>Group 37</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0" y="7360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Configured Secure Channel and Key Distribution</a:t>
            </a:r>
            <a:endParaRPr/>
          </a:p>
        </p:txBody>
      </p:sp>
      <p:sp>
        <p:nvSpPr>
          <p:cNvPr id="113" name="Google Shape;113;p22"/>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b="1" lang="pt-PT"/>
              <a:t>Secure Channel</a:t>
            </a:r>
            <a:r>
              <a:rPr lang="pt-PT"/>
              <a:t>: TLS over gRPC for data confidentiality and integrity.</a:t>
            </a:r>
            <a:endParaRPr/>
          </a:p>
          <a:p>
            <a:pPr indent="-342900" lvl="0" marL="457200" rtl="0" algn="just">
              <a:lnSpc>
                <a:spcPct val="150000"/>
              </a:lnSpc>
              <a:spcBef>
                <a:spcPts val="0"/>
              </a:spcBef>
              <a:spcAft>
                <a:spcPts val="0"/>
              </a:spcAft>
              <a:buSzPts val="1800"/>
              <a:buChar char="●"/>
            </a:pPr>
            <a:r>
              <a:rPr b="1" lang="pt-PT"/>
              <a:t>Key Distribution</a:t>
            </a:r>
            <a:r>
              <a:rPr lang="pt-PT"/>
              <a:t>: Users and application server share public keys mutually.</a:t>
            </a:r>
            <a:endParaRPr/>
          </a:p>
          <a:p>
            <a:pPr indent="-342900" lvl="0" marL="457200" rtl="0" algn="just">
              <a:lnSpc>
                <a:spcPct val="150000"/>
              </a:lnSpc>
              <a:spcBef>
                <a:spcPts val="0"/>
              </a:spcBef>
              <a:spcAft>
                <a:spcPts val="0"/>
              </a:spcAft>
              <a:buSzPts val="1800"/>
              <a:buChar char="●"/>
            </a:pPr>
            <a:r>
              <a:rPr b="1" lang="pt-PT"/>
              <a:t>Assumption</a:t>
            </a:r>
            <a:r>
              <a:rPr lang="pt-PT"/>
              <a:t>: Users and application server assume a priori knowledge of each other's public keys.</a:t>
            </a:r>
            <a:endParaRPr/>
          </a:p>
          <a:p>
            <a:pPr indent="-342900" lvl="0" marL="457200" rtl="0" algn="just">
              <a:lnSpc>
                <a:spcPct val="150000"/>
              </a:lnSpc>
              <a:spcBef>
                <a:spcPts val="0"/>
              </a:spcBef>
              <a:spcAft>
                <a:spcPts val="0"/>
              </a:spcAft>
              <a:buSzPts val="1800"/>
              <a:buChar char="●"/>
            </a:pPr>
            <a:r>
              <a:rPr b="1" lang="pt-PT"/>
              <a:t>Certificate Authority (CA)</a:t>
            </a:r>
            <a:r>
              <a:rPr lang="pt-PT"/>
              <a:t>: OpenSSL-based CA generates certificates and private keys.</a:t>
            </a:r>
            <a:endParaRPr/>
          </a:p>
          <a:p>
            <a:pPr indent="-342900" lvl="0" marL="457200" rtl="0" algn="just">
              <a:lnSpc>
                <a:spcPct val="150000"/>
              </a:lnSpc>
              <a:spcBef>
                <a:spcPts val="0"/>
              </a:spcBef>
              <a:spcAft>
                <a:spcPts val="0"/>
              </a:spcAft>
              <a:buSzPts val="1800"/>
              <a:buChar char="●"/>
            </a:pPr>
            <a:r>
              <a:rPr b="1" lang="pt-PT"/>
              <a:t>Certificate Signing</a:t>
            </a:r>
            <a:r>
              <a:rPr lang="pt-PT"/>
              <a:t>: CA signs all certificates for secure communication.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0" y="7360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Configured Secure Channel and Key Distribution</a:t>
            </a:r>
            <a:endParaRPr/>
          </a:p>
        </p:txBody>
      </p:sp>
      <p:sp>
        <p:nvSpPr>
          <p:cNvPr id="119" name="Google Shape;119;p23"/>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b="1" lang="pt-PT"/>
              <a:t>User Connection</a:t>
            </a:r>
            <a:r>
              <a:rPr lang="pt-PT"/>
              <a:t>: Clients receive server's certificate before connection, requiring trust.</a:t>
            </a:r>
            <a:endParaRPr/>
          </a:p>
          <a:p>
            <a:pPr indent="-342900" lvl="0" marL="457200" rtl="0" algn="just">
              <a:lnSpc>
                <a:spcPct val="150000"/>
              </a:lnSpc>
              <a:spcBef>
                <a:spcPts val="0"/>
              </a:spcBef>
              <a:spcAft>
                <a:spcPts val="0"/>
              </a:spcAft>
              <a:buSzPts val="1800"/>
              <a:buChar char="●"/>
            </a:pPr>
            <a:r>
              <a:rPr b="1" lang="pt-PT"/>
              <a:t>Assumption</a:t>
            </a:r>
            <a:r>
              <a:rPr lang="pt-PT"/>
              <a:t>: In a real-world scenario, a system administrator shares/installs server certificates on user machines.</a:t>
            </a:r>
            <a:endParaRPr/>
          </a:p>
          <a:p>
            <a:pPr indent="-342900" lvl="0" marL="457200" rtl="0" algn="just">
              <a:lnSpc>
                <a:spcPct val="150000"/>
              </a:lnSpc>
              <a:spcBef>
                <a:spcPts val="0"/>
              </a:spcBef>
              <a:spcAft>
                <a:spcPts val="0"/>
              </a:spcAft>
              <a:buSzPts val="1800"/>
              <a:buChar char="●"/>
            </a:pPr>
            <a:r>
              <a:rPr b="1" lang="pt-PT"/>
              <a:t>Server-to-Database Connection</a:t>
            </a:r>
            <a:r>
              <a:rPr lang="pt-PT"/>
              <a:t>: Certificates for both servers signed by a root certificate, establishing mutual trust.</a:t>
            </a:r>
            <a:endParaRPr/>
          </a:p>
          <a:p>
            <a:pPr indent="-342900" lvl="0" marL="457200" rtl="0" algn="just">
              <a:lnSpc>
                <a:spcPct val="150000"/>
              </a:lnSpc>
              <a:spcBef>
                <a:spcPts val="0"/>
              </a:spcBef>
              <a:spcAft>
                <a:spcPts val="0"/>
              </a:spcAft>
              <a:buSzPts val="1800"/>
              <a:buChar char="●"/>
            </a:pPr>
            <a:r>
              <a:rPr b="1" lang="pt-PT"/>
              <a:t>Certificate Generation</a:t>
            </a:r>
            <a:r>
              <a:rPr lang="pt-PT"/>
              <a:t>: All certificates generated centrally, sent via scp to respective servers for simplicity.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Security Challenge: Challenge Overview</a:t>
            </a:r>
            <a:endParaRPr/>
          </a:p>
        </p:txBody>
      </p:sp>
      <p:sp>
        <p:nvSpPr>
          <p:cNvPr id="125" name="Google Shape;125;p24"/>
          <p:cNvSpPr txBox="1"/>
          <p:nvPr>
            <p:ph idx="1" type="body"/>
          </p:nvPr>
        </p:nvSpPr>
        <p:spPr>
          <a:xfrm>
            <a:off x="311700" y="759000"/>
            <a:ext cx="8520600" cy="3810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pt-PT"/>
              <a:t>Users can now review restaurants, requiring secure review signing for authenticity.</a:t>
            </a:r>
            <a:endParaRPr/>
          </a:p>
          <a:p>
            <a:pPr indent="-342900" lvl="0" marL="457200" rtl="0" algn="l">
              <a:lnSpc>
                <a:spcPct val="150000"/>
              </a:lnSpc>
              <a:spcBef>
                <a:spcPts val="0"/>
              </a:spcBef>
              <a:spcAft>
                <a:spcPts val="0"/>
              </a:spcAft>
              <a:buSzPts val="1800"/>
              <a:buAutoNum type="arabicPeriod"/>
            </a:pPr>
            <a:r>
              <a:rPr lang="pt-PT"/>
              <a:t>Users can give vouchers to other users.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Security Challenge</a:t>
            </a:r>
            <a:endParaRPr/>
          </a:p>
        </p:txBody>
      </p:sp>
      <p:sp>
        <p:nvSpPr>
          <p:cNvPr id="131" name="Google Shape;131;p25"/>
          <p:cNvSpPr txBox="1"/>
          <p:nvPr>
            <p:ph idx="1" type="body"/>
          </p:nvPr>
        </p:nvSpPr>
        <p:spPr>
          <a:xfrm>
            <a:off x="311700" y="759000"/>
            <a:ext cx="8520600" cy="3810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pt-PT"/>
              <a:t>Made a simple approach to the security challenge, because our initial Secure Document Format allowed us to do that.</a:t>
            </a:r>
            <a:endParaRPr/>
          </a:p>
          <a:p>
            <a:pPr indent="-342900" lvl="0" marL="457200" rtl="0" algn="l">
              <a:lnSpc>
                <a:spcPct val="150000"/>
              </a:lnSpc>
              <a:spcBef>
                <a:spcPts val="0"/>
              </a:spcBef>
              <a:spcAft>
                <a:spcPts val="0"/>
              </a:spcAft>
              <a:buSzPts val="1800"/>
              <a:buChar char="●"/>
            </a:pPr>
            <a:r>
              <a:rPr b="1" lang="pt-PT"/>
              <a:t>Assumption:</a:t>
            </a:r>
            <a:r>
              <a:rPr lang="pt-PT"/>
              <a:t> Users trust the server never fails and never fools. Users are confident that the reviews sent by the server are authenticated by the respective authors. Reviews are sent to the server when created.</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Security Challenge</a:t>
            </a:r>
            <a:endParaRPr/>
          </a:p>
        </p:txBody>
      </p:sp>
      <p:sp>
        <p:nvSpPr>
          <p:cNvPr id="137" name="Google Shape;137;p26"/>
          <p:cNvSpPr txBox="1"/>
          <p:nvPr>
            <p:ph idx="1" type="body"/>
          </p:nvPr>
        </p:nvSpPr>
        <p:spPr>
          <a:xfrm>
            <a:off x="311700" y="759000"/>
            <a:ext cx="8520600" cy="38100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b="1" lang="pt-PT"/>
              <a:t>JSON Modification</a:t>
            </a:r>
            <a:endParaRPr b="1"/>
          </a:p>
          <a:p>
            <a:pPr indent="-342900" lvl="1" marL="914400" rtl="0" algn="just">
              <a:lnSpc>
                <a:spcPct val="150000"/>
              </a:lnSpc>
              <a:spcBef>
                <a:spcPts val="0"/>
              </a:spcBef>
              <a:spcAft>
                <a:spcPts val="0"/>
              </a:spcAft>
              <a:buSzPts val="1800"/>
              <a:buChar char="○"/>
            </a:pPr>
            <a:r>
              <a:rPr lang="pt-PT" sz="1800"/>
              <a:t>Replaced multiple "mealVoucher" entries with a single field "mealVouchers" containing a list of code-description pairs.</a:t>
            </a:r>
            <a:endParaRPr sz="1800"/>
          </a:p>
          <a:p>
            <a:pPr indent="-342900" lvl="1" marL="914400" rtl="0" algn="just">
              <a:lnSpc>
                <a:spcPct val="150000"/>
              </a:lnSpc>
              <a:spcBef>
                <a:spcPts val="0"/>
              </a:spcBef>
              <a:spcAft>
                <a:spcPts val="0"/>
              </a:spcAft>
              <a:buSzPts val="1800"/>
              <a:buChar char="○"/>
            </a:pPr>
            <a:r>
              <a:rPr lang="pt-PT" sz="1800"/>
              <a:t>Each pair encrypted using established methods.</a:t>
            </a:r>
            <a:endParaRPr sz="1800"/>
          </a:p>
          <a:p>
            <a:pPr indent="-342900" lvl="0" marL="457200" rtl="0" algn="just">
              <a:lnSpc>
                <a:spcPct val="150000"/>
              </a:lnSpc>
              <a:spcBef>
                <a:spcPts val="0"/>
              </a:spcBef>
              <a:spcAft>
                <a:spcPts val="0"/>
              </a:spcAft>
              <a:buSzPts val="1800"/>
              <a:buChar char="●"/>
            </a:pPr>
            <a:r>
              <a:rPr b="1" lang="pt-PT"/>
              <a:t>Review Addition</a:t>
            </a:r>
            <a:endParaRPr b="1"/>
          </a:p>
          <a:p>
            <a:pPr indent="-342900" lvl="1" marL="914400" rtl="0" algn="just">
              <a:lnSpc>
                <a:spcPct val="150000"/>
              </a:lnSpc>
              <a:spcBef>
                <a:spcPts val="0"/>
              </a:spcBef>
              <a:spcAft>
                <a:spcPts val="0"/>
              </a:spcAft>
              <a:buSzPts val="1800"/>
              <a:buChar char="○"/>
            </a:pPr>
            <a:r>
              <a:rPr lang="pt-PT" sz="1800"/>
              <a:t>Introducing a new "reviews" field to the JSON for user reviews.</a:t>
            </a:r>
            <a:endParaRPr sz="1800"/>
          </a:p>
          <a:p>
            <a:pPr indent="-342900" lvl="1" marL="914400" rtl="0" algn="just">
              <a:lnSpc>
                <a:spcPct val="150000"/>
              </a:lnSpc>
              <a:spcBef>
                <a:spcPts val="0"/>
              </a:spcBef>
              <a:spcAft>
                <a:spcPts val="0"/>
              </a:spcAft>
              <a:buSzPts val="1800"/>
              <a:buChar char="○"/>
            </a:pPr>
            <a:r>
              <a:rPr lang="pt-PT" sz="1800"/>
              <a:t>Addition facilitated seamlessly; digital signature ensures non-malicious, authenticated reviews.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Security Challenge: Benefits</a:t>
            </a:r>
            <a:endParaRPr/>
          </a:p>
        </p:txBody>
      </p:sp>
      <p:sp>
        <p:nvSpPr>
          <p:cNvPr id="143" name="Google Shape;143;p27"/>
          <p:cNvSpPr txBox="1"/>
          <p:nvPr>
            <p:ph idx="1" type="body"/>
          </p:nvPr>
        </p:nvSpPr>
        <p:spPr>
          <a:xfrm>
            <a:off x="311700" y="985100"/>
            <a:ext cx="8520600" cy="35838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b="1" lang="pt-PT"/>
              <a:t>Simplicity: </a:t>
            </a:r>
            <a:r>
              <a:rPr lang="pt-PT"/>
              <a:t>Streamlined JSON structure enhances simplicity in managing vouchers and reviews.</a:t>
            </a:r>
            <a:endParaRPr/>
          </a:p>
          <a:p>
            <a:pPr indent="-342900" lvl="0" marL="457200" rtl="0" algn="just">
              <a:lnSpc>
                <a:spcPct val="150000"/>
              </a:lnSpc>
              <a:spcBef>
                <a:spcPts val="0"/>
              </a:spcBef>
              <a:spcAft>
                <a:spcPts val="0"/>
              </a:spcAft>
              <a:buSzPts val="1800"/>
              <a:buChar char="●"/>
            </a:pPr>
            <a:r>
              <a:rPr b="1" lang="pt-PT"/>
              <a:t>Security: </a:t>
            </a:r>
            <a:r>
              <a:rPr lang="pt-PT"/>
              <a:t>Individual encryption of the vouchers ensures data integrity and confidentiality.</a:t>
            </a:r>
            <a:endParaRPr/>
          </a:p>
          <a:p>
            <a:pPr indent="-342900" lvl="0" marL="457200" rtl="0" algn="just">
              <a:lnSpc>
                <a:spcPct val="150000"/>
              </a:lnSpc>
              <a:spcBef>
                <a:spcPts val="0"/>
              </a:spcBef>
              <a:spcAft>
                <a:spcPts val="0"/>
              </a:spcAft>
              <a:buSzPts val="1800"/>
              <a:buChar char="●"/>
            </a:pPr>
            <a:r>
              <a:rPr b="1" lang="pt-PT"/>
              <a:t>User-Friendly: </a:t>
            </a:r>
            <a:r>
              <a:rPr lang="pt-PT"/>
              <a:t>Users can easily contribute reviews without compromising system integrity.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8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Main Results and Conclusions</a:t>
            </a:r>
            <a:endParaRPr/>
          </a:p>
        </p:txBody>
      </p:sp>
      <p:sp>
        <p:nvSpPr>
          <p:cNvPr id="149" name="Google Shape;149;p28"/>
          <p:cNvSpPr txBox="1"/>
          <p:nvPr>
            <p:ph idx="1" type="body"/>
          </p:nvPr>
        </p:nvSpPr>
        <p:spPr>
          <a:xfrm>
            <a:off x="77550" y="702800"/>
            <a:ext cx="8949900" cy="4254900"/>
          </a:xfrm>
          <a:prstGeom prst="rect">
            <a:avLst/>
          </a:prstGeom>
        </p:spPr>
        <p:txBody>
          <a:bodyPr anchorCtr="0" anchor="t" bIns="91425" lIns="91425" spcFirstLastPara="1" rIns="91425" wrap="square" tIns="91425">
            <a:normAutofit lnSpcReduction="20000"/>
          </a:bodyPr>
          <a:lstStyle/>
          <a:p>
            <a:pPr indent="-342900" lvl="0" marL="457200" rtl="0" algn="just">
              <a:lnSpc>
                <a:spcPct val="150000"/>
              </a:lnSpc>
              <a:spcBef>
                <a:spcPts val="0"/>
              </a:spcBef>
              <a:spcAft>
                <a:spcPts val="0"/>
              </a:spcAft>
              <a:buSzPts val="1800"/>
              <a:buAutoNum type="arabicPeriod"/>
            </a:pPr>
            <a:r>
              <a:rPr b="1" lang="pt-PT"/>
              <a:t>Requirement Fulfillment</a:t>
            </a:r>
            <a:r>
              <a:rPr lang="pt-PT"/>
              <a:t>: Met all outlined scenario requirements, security wise.</a:t>
            </a:r>
            <a:endParaRPr/>
          </a:p>
          <a:p>
            <a:pPr indent="-342900" lvl="0" marL="457200" rtl="0" algn="just">
              <a:lnSpc>
                <a:spcPct val="150000"/>
              </a:lnSpc>
              <a:spcBef>
                <a:spcPts val="0"/>
              </a:spcBef>
              <a:spcAft>
                <a:spcPts val="0"/>
              </a:spcAft>
              <a:buSzPts val="1800"/>
              <a:buAutoNum type="arabicPeriod"/>
            </a:pPr>
            <a:r>
              <a:rPr b="1" lang="pt-PT"/>
              <a:t>Database Schematic</a:t>
            </a:r>
            <a:r>
              <a:rPr lang="pt-PT"/>
              <a:t>: Acknowledged partial fulfillment, with future plans for refining alignment with relational database practices.</a:t>
            </a:r>
            <a:endParaRPr/>
          </a:p>
          <a:p>
            <a:pPr indent="-342900" lvl="0" marL="457200" rtl="0" algn="just">
              <a:lnSpc>
                <a:spcPct val="150000"/>
              </a:lnSpc>
              <a:spcBef>
                <a:spcPts val="0"/>
              </a:spcBef>
              <a:spcAft>
                <a:spcPts val="0"/>
              </a:spcAft>
              <a:buSzPts val="1800"/>
              <a:buAutoNum type="arabicPeriod"/>
            </a:pPr>
            <a:r>
              <a:rPr b="1" lang="pt-PT"/>
              <a:t>Modular Service</a:t>
            </a:r>
            <a:r>
              <a:rPr lang="pt-PT"/>
              <a:t>: Envisage introducing a more modular service for efficient client-server communication, minimizing reliance on complete JSON documents.</a:t>
            </a:r>
            <a:endParaRPr/>
          </a:p>
          <a:p>
            <a:pPr indent="-342900" lvl="0" marL="457200" rtl="0" algn="just">
              <a:lnSpc>
                <a:spcPct val="150000"/>
              </a:lnSpc>
              <a:spcBef>
                <a:spcPts val="0"/>
              </a:spcBef>
              <a:spcAft>
                <a:spcPts val="0"/>
              </a:spcAft>
              <a:buSzPts val="1800"/>
              <a:buAutoNum type="arabicPeriod"/>
            </a:pPr>
            <a:r>
              <a:rPr b="1" lang="pt-PT"/>
              <a:t>TLS Handshake Optimization</a:t>
            </a:r>
            <a:r>
              <a:rPr lang="pt-PT"/>
              <a:t>: Exploring streamlined TLS handshake with certificate provision during the process for enhanced efficiency.</a:t>
            </a:r>
            <a:endParaRPr/>
          </a:p>
          <a:p>
            <a:pPr indent="-342900" lvl="0" marL="457200" rtl="0" algn="just">
              <a:lnSpc>
                <a:spcPct val="150000"/>
              </a:lnSpc>
              <a:spcBef>
                <a:spcPts val="0"/>
              </a:spcBef>
              <a:spcAft>
                <a:spcPts val="0"/>
              </a:spcAft>
              <a:buSzPts val="1800"/>
              <a:buAutoNum type="arabicPeriod"/>
            </a:pPr>
            <a:r>
              <a:rPr b="1" lang="pt-PT"/>
              <a:t>Individual Restaurant Keys</a:t>
            </a:r>
            <a:r>
              <a:rPr lang="pt-PT"/>
              <a:t>: Propose implementing individual keys for each restaurant, elevating security and client trust.</a:t>
            </a:r>
            <a:endParaRPr/>
          </a:p>
          <a:p>
            <a:pPr indent="-342900" lvl="0" marL="457200" rtl="0" algn="just">
              <a:lnSpc>
                <a:spcPct val="150000"/>
              </a:lnSpc>
              <a:spcBef>
                <a:spcPts val="0"/>
              </a:spcBef>
              <a:spcAft>
                <a:spcPts val="0"/>
              </a:spcAft>
              <a:buSzPts val="1800"/>
              <a:buAutoNum type="arabicPeriod"/>
            </a:pPr>
            <a:r>
              <a:rPr b="1" lang="pt-PT"/>
              <a:t>Enhanced Frontend</a:t>
            </a:r>
            <a:r>
              <a:rPr lang="pt-PT"/>
              <a:t>: Aspire to develop a sophisticated frontend for an improved user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Format</a:t>
            </a:r>
            <a:endParaRPr/>
          </a:p>
        </p:txBody>
      </p:sp>
      <p:sp>
        <p:nvSpPr>
          <p:cNvPr id="64" name="Google Shape;64;p14"/>
          <p:cNvSpPr txBox="1"/>
          <p:nvPr>
            <p:ph idx="1" type="body"/>
          </p:nvPr>
        </p:nvSpPr>
        <p:spPr>
          <a:xfrm>
            <a:off x="311700" y="759000"/>
            <a:ext cx="8520600" cy="38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The secure document includes three operations:</a:t>
            </a:r>
            <a:endParaRPr/>
          </a:p>
          <a:p>
            <a:pPr indent="-342900" lvl="0" marL="457200" rtl="0" algn="l">
              <a:spcBef>
                <a:spcPts val="1200"/>
              </a:spcBef>
              <a:spcAft>
                <a:spcPts val="0"/>
              </a:spcAft>
              <a:buSzPts val="1800"/>
              <a:buChar char="●"/>
            </a:pPr>
            <a:r>
              <a:rPr lang="pt-PT"/>
              <a:t>protect ( )</a:t>
            </a:r>
            <a:endParaRPr/>
          </a:p>
          <a:p>
            <a:pPr indent="-342900" lvl="0" marL="457200" rtl="0" algn="l">
              <a:spcBef>
                <a:spcPts val="0"/>
              </a:spcBef>
              <a:spcAft>
                <a:spcPts val="0"/>
              </a:spcAft>
              <a:buSzPts val="1800"/>
              <a:buChar char="●"/>
            </a:pPr>
            <a:r>
              <a:rPr lang="pt-PT"/>
              <a:t>check ( )</a:t>
            </a:r>
            <a:endParaRPr/>
          </a:p>
          <a:p>
            <a:pPr indent="-342900" lvl="0" marL="457200" rtl="0" algn="l">
              <a:spcBef>
                <a:spcPts val="0"/>
              </a:spcBef>
              <a:spcAft>
                <a:spcPts val="0"/>
              </a:spcAft>
              <a:buSzPts val="1800"/>
              <a:buChar char="●"/>
            </a:pPr>
            <a:r>
              <a:rPr lang="pt-PT"/>
              <a:t>unprotect (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pt-PT"/>
              <a:t>Assumption:</a:t>
            </a:r>
            <a:r>
              <a:rPr lang="pt-PT"/>
              <a:t> User and service share their respective public keys.</a:t>
            </a:r>
            <a:endParaRPr/>
          </a:p>
          <a:p>
            <a:pPr indent="0" lvl="0" marL="0" rtl="0" algn="l">
              <a:spcBef>
                <a:spcPts val="1200"/>
              </a:spcBef>
              <a:spcAft>
                <a:spcPts val="1200"/>
              </a:spcAft>
              <a:buNone/>
            </a:pPr>
            <a:r>
              <a:rPr b="1" lang="pt-PT"/>
              <a:t>Note:</a:t>
            </a:r>
            <a:r>
              <a:rPr lang="pt-PT"/>
              <a:t> For the implementation of the Secure Document Library, we used java + maven.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775150"/>
            <a:ext cx="8520600" cy="40857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AutoNum type="arabicPeriod"/>
            </a:pPr>
            <a:r>
              <a:rPr lang="pt-PT"/>
              <a:t>We generate a secure symmetric key using AES (Advanced Encryption Standard) with a robust 256-bit key size.</a:t>
            </a:r>
            <a:endParaRPr/>
          </a:p>
          <a:p>
            <a:pPr indent="-342900" lvl="0" marL="457200" rtl="0" algn="just">
              <a:lnSpc>
                <a:spcPct val="150000"/>
              </a:lnSpc>
              <a:spcBef>
                <a:spcPts val="0"/>
              </a:spcBef>
              <a:spcAft>
                <a:spcPts val="0"/>
              </a:spcAft>
              <a:buSzPts val="1800"/>
              <a:buAutoNum type="arabicPeriod"/>
            </a:pPr>
            <a:r>
              <a:rPr lang="pt-PT"/>
              <a:t>The voucher information is encrypted using AES in GCM mode, ensuring both confidentiality and integrity, through authenticated encryption.</a:t>
            </a:r>
            <a:endParaRPr/>
          </a:p>
          <a:p>
            <a:pPr indent="-342900" lvl="0" marL="457200" rtl="0" algn="just">
              <a:lnSpc>
                <a:spcPct val="150000"/>
              </a:lnSpc>
              <a:spcBef>
                <a:spcPts val="0"/>
              </a:spcBef>
              <a:spcAft>
                <a:spcPts val="0"/>
              </a:spcAft>
              <a:buSzPts val="1800"/>
              <a:buAutoNum type="arabicPeriod"/>
            </a:pPr>
            <a:r>
              <a:rPr lang="pt-PT"/>
              <a:t>The symmetric key is encrypted with the user's public key (2048-bit key size) using RSA with SHA256 for added security.</a:t>
            </a:r>
            <a:endParaRPr/>
          </a:p>
          <a:p>
            <a:pPr indent="-342900" lvl="0" marL="457200" rtl="0" algn="just">
              <a:lnSpc>
                <a:spcPct val="150000"/>
              </a:lnSpc>
              <a:spcBef>
                <a:spcPts val="0"/>
              </a:spcBef>
              <a:spcAft>
                <a:spcPts val="0"/>
              </a:spcAft>
              <a:buSzPts val="1800"/>
              <a:buAutoNum type="arabicPeriod"/>
            </a:pPr>
            <a:r>
              <a:rPr lang="pt-PT"/>
              <a:t>A nonce, combining a timestamp and a random number (in our case, we use the IV from the GCM mode), prevents replay attacks.</a:t>
            </a:r>
            <a:endParaRPr/>
          </a:p>
          <a:p>
            <a:pPr indent="-342900" lvl="0" marL="457200" rtl="0" algn="just">
              <a:lnSpc>
                <a:spcPct val="150000"/>
              </a:lnSpc>
              <a:spcBef>
                <a:spcPts val="0"/>
              </a:spcBef>
              <a:spcAft>
                <a:spcPts val="0"/>
              </a:spcAft>
              <a:buSzPts val="1800"/>
              <a:buAutoNum type="arabicPeriod"/>
            </a:pPr>
            <a:r>
              <a:rPr lang="pt-PT"/>
              <a:t>The entire document is signed with the restaurant owner's private key for authenticity (digital signature).</a:t>
            </a:r>
            <a:endParaRPr/>
          </a:p>
        </p:txBody>
      </p:sp>
      <p:sp>
        <p:nvSpPr>
          <p:cNvPr id="70" name="Google Shape;70;p15"/>
          <p:cNvSpPr txBox="1"/>
          <p:nvPr>
            <p:ph type="title"/>
          </p:nvPr>
        </p:nvSpPr>
        <p:spPr>
          <a:xfrm>
            <a:off x="311700" y="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Format: protect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Format: protect ( ) result</a:t>
            </a:r>
            <a:endParaRPr/>
          </a:p>
        </p:txBody>
      </p:sp>
      <p:pic>
        <p:nvPicPr>
          <p:cNvPr id="76" name="Google Shape;76;p16"/>
          <p:cNvPicPr preferRelativeResize="0"/>
          <p:nvPr/>
        </p:nvPicPr>
        <p:blipFill>
          <a:blip r:embed="rId3">
            <a:alphaModFix/>
          </a:blip>
          <a:stretch>
            <a:fillRect/>
          </a:stretch>
        </p:blipFill>
        <p:spPr>
          <a:xfrm>
            <a:off x="2067775" y="646300"/>
            <a:ext cx="5008454" cy="419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AutoNum type="arabicPeriod"/>
            </a:pPr>
            <a:r>
              <a:rPr lang="pt-PT"/>
              <a:t>Nonce verification prevents replay attacks.</a:t>
            </a:r>
            <a:endParaRPr/>
          </a:p>
          <a:p>
            <a:pPr indent="-342900" lvl="0" marL="457200" rtl="0" algn="just">
              <a:lnSpc>
                <a:spcPct val="150000"/>
              </a:lnSpc>
              <a:spcBef>
                <a:spcPts val="0"/>
              </a:spcBef>
              <a:spcAft>
                <a:spcPts val="0"/>
              </a:spcAft>
              <a:buSzPts val="1800"/>
              <a:buAutoNum type="arabicPeriod"/>
            </a:pPr>
            <a:r>
              <a:rPr lang="pt-PT"/>
              <a:t>Digital signature verification ensures the document's authenticity.</a:t>
            </a:r>
            <a:endParaRPr/>
          </a:p>
          <a:p>
            <a:pPr indent="-342900" lvl="0" marL="457200" rtl="0" algn="just">
              <a:lnSpc>
                <a:spcPct val="150000"/>
              </a:lnSpc>
              <a:spcBef>
                <a:spcPts val="0"/>
              </a:spcBef>
              <a:spcAft>
                <a:spcPts val="0"/>
              </a:spcAft>
              <a:buSzPts val="1800"/>
              <a:buAutoNum type="arabicPeriod"/>
            </a:pPr>
            <a:r>
              <a:rPr lang="pt-PT"/>
              <a:t>A boolean status indicates success or failure of verification.</a:t>
            </a:r>
            <a:endParaRPr/>
          </a:p>
        </p:txBody>
      </p:sp>
      <p:sp>
        <p:nvSpPr>
          <p:cNvPr id="82" name="Google Shape;82;p17"/>
          <p:cNvSpPr txBox="1"/>
          <p:nvPr>
            <p:ph type="title"/>
          </p:nvPr>
        </p:nvSpPr>
        <p:spPr>
          <a:xfrm>
            <a:off x="311700" y="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Format: check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AutoNum type="arabicPeriod"/>
            </a:pPr>
            <a:r>
              <a:rPr lang="pt-PT"/>
              <a:t>The symmetric key is decrypted using the user's private key.</a:t>
            </a:r>
            <a:endParaRPr/>
          </a:p>
          <a:p>
            <a:pPr indent="-342900" lvl="0" marL="457200" rtl="0" algn="just">
              <a:lnSpc>
                <a:spcPct val="150000"/>
              </a:lnSpc>
              <a:spcBef>
                <a:spcPts val="0"/>
              </a:spcBef>
              <a:spcAft>
                <a:spcPts val="0"/>
              </a:spcAft>
              <a:buSzPts val="1800"/>
              <a:buAutoNum type="arabicPeriod"/>
            </a:pPr>
            <a:r>
              <a:rPr lang="pt-PT"/>
              <a:t>Voucher information is decrypted using the decrypted symmetric key.</a:t>
            </a:r>
            <a:endParaRPr/>
          </a:p>
          <a:p>
            <a:pPr indent="-342900" lvl="0" marL="457200" rtl="0" algn="just">
              <a:lnSpc>
                <a:spcPct val="150000"/>
              </a:lnSpc>
              <a:spcBef>
                <a:spcPts val="0"/>
              </a:spcBef>
              <a:spcAft>
                <a:spcPts val="0"/>
              </a:spcAft>
              <a:buSzPts val="1800"/>
              <a:buAutoNum type="arabicPeriod"/>
            </a:pPr>
            <a:r>
              <a:rPr lang="pt-PT"/>
              <a:t>All cryptographic protection is removed, leaving the original document intact.</a:t>
            </a:r>
            <a:endParaRPr/>
          </a:p>
        </p:txBody>
      </p:sp>
      <p:sp>
        <p:nvSpPr>
          <p:cNvPr id="88" name="Google Shape;88;p18"/>
          <p:cNvSpPr txBox="1"/>
          <p:nvPr>
            <p:ph type="title"/>
          </p:nvPr>
        </p:nvSpPr>
        <p:spPr>
          <a:xfrm>
            <a:off x="311700" y="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Secure Document Format: unprotect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AutoNum type="arabicPeriod"/>
            </a:pPr>
            <a:r>
              <a:rPr b="1" lang="pt-PT"/>
              <a:t>Confidentiality</a:t>
            </a:r>
            <a:r>
              <a:rPr lang="pt-PT"/>
              <a:t>: Voucher details are accessible only to the intended user.</a:t>
            </a:r>
            <a:endParaRPr/>
          </a:p>
          <a:p>
            <a:pPr indent="-342900" lvl="0" marL="457200" rtl="0" algn="just">
              <a:lnSpc>
                <a:spcPct val="150000"/>
              </a:lnSpc>
              <a:spcBef>
                <a:spcPts val="0"/>
              </a:spcBef>
              <a:spcAft>
                <a:spcPts val="0"/>
              </a:spcAft>
              <a:buSzPts val="1800"/>
              <a:buAutoNum type="arabicPeriod"/>
            </a:pPr>
            <a:r>
              <a:rPr b="1" lang="pt-PT"/>
              <a:t>Authenticity</a:t>
            </a:r>
            <a:r>
              <a:rPr lang="pt-PT"/>
              <a:t>: Digital signature ensures the document's origin.</a:t>
            </a:r>
            <a:endParaRPr/>
          </a:p>
          <a:p>
            <a:pPr indent="-342900" lvl="0" marL="457200" rtl="0" algn="just">
              <a:lnSpc>
                <a:spcPct val="150000"/>
              </a:lnSpc>
              <a:spcBef>
                <a:spcPts val="0"/>
              </a:spcBef>
              <a:spcAft>
                <a:spcPts val="0"/>
              </a:spcAft>
              <a:buSzPts val="1800"/>
              <a:buAutoNum type="arabicPeriod"/>
            </a:pPr>
            <a:r>
              <a:rPr b="1" lang="pt-PT"/>
              <a:t>Integrity</a:t>
            </a:r>
            <a:r>
              <a:rPr lang="pt-PT"/>
              <a:t>: Hashing and signature verification confirm document integrity.</a:t>
            </a:r>
            <a:endParaRPr/>
          </a:p>
          <a:p>
            <a:pPr indent="-342900" lvl="0" marL="457200" rtl="0" algn="just">
              <a:lnSpc>
                <a:spcPct val="150000"/>
              </a:lnSpc>
              <a:spcBef>
                <a:spcPts val="0"/>
              </a:spcBef>
              <a:spcAft>
                <a:spcPts val="0"/>
              </a:spcAft>
              <a:buSzPts val="1800"/>
              <a:buAutoNum type="arabicPeriod"/>
            </a:pPr>
            <a:r>
              <a:rPr b="1" lang="pt-PT"/>
              <a:t>Non-Repudiation</a:t>
            </a:r>
            <a:r>
              <a:rPr lang="pt-PT"/>
              <a:t>: The owner can't deny association with the signed document.</a:t>
            </a:r>
            <a:endParaRPr/>
          </a:p>
          <a:p>
            <a:pPr indent="-342900" lvl="0" marL="457200" rtl="0" algn="just">
              <a:lnSpc>
                <a:spcPct val="150000"/>
              </a:lnSpc>
              <a:spcBef>
                <a:spcPts val="0"/>
              </a:spcBef>
              <a:spcAft>
                <a:spcPts val="0"/>
              </a:spcAft>
              <a:buSzPts val="1800"/>
              <a:buAutoNum type="arabicPeriod"/>
            </a:pPr>
            <a:r>
              <a:rPr b="1" lang="pt-PT"/>
              <a:t>Freshness</a:t>
            </a:r>
            <a:r>
              <a:rPr lang="pt-PT"/>
              <a:t>: Nonce guarantees document recency, preventing replay attacks.</a:t>
            </a:r>
            <a:endParaRPr/>
          </a:p>
        </p:txBody>
      </p:sp>
      <p:sp>
        <p:nvSpPr>
          <p:cNvPr id="94" name="Google Shape;94;p19"/>
          <p:cNvSpPr txBox="1"/>
          <p:nvPr>
            <p:ph type="title"/>
          </p:nvPr>
        </p:nvSpPr>
        <p:spPr>
          <a:xfrm>
            <a:off x="0" y="7360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Secure Document Format: Guarantees Provided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9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Built Infrastructure: key components</a:t>
            </a:r>
            <a:endParaRPr/>
          </a:p>
        </p:txBody>
      </p:sp>
      <p:sp>
        <p:nvSpPr>
          <p:cNvPr id="100" name="Google Shape;100;p20"/>
          <p:cNvSpPr txBox="1"/>
          <p:nvPr>
            <p:ph idx="1" type="body"/>
          </p:nvPr>
        </p:nvSpPr>
        <p:spPr>
          <a:xfrm>
            <a:off x="96900" y="984750"/>
            <a:ext cx="4869000" cy="38436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pt-PT"/>
              <a:t>VM1: External user machine connecting to the application server on port 5000.</a:t>
            </a:r>
            <a:endParaRPr/>
          </a:p>
          <a:p>
            <a:pPr indent="-342900" lvl="0" marL="457200" rtl="0" algn="l">
              <a:lnSpc>
                <a:spcPct val="150000"/>
              </a:lnSpc>
              <a:spcBef>
                <a:spcPts val="0"/>
              </a:spcBef>
              <a:spcAft>
                <a:spcPts val="0"/>
              </a:spcAft>
              <a:buSzPts val="1800"/>
              <a:buChar char="●"/>
            </a:pPr>
            <a:r>
              <a:rPr lang="pt-PT"/>
              <a:t>VM2: Gateway machine separating external and internal networks with a firewall.</a:t>
            </a:r>
            <a:endParaRPr/>
          </a:p>
          <a:p>
            <a:pPr indent="-342900" lvl="0" marL="457200" rtl="0" algn="l">
              <a:lnSpc>
                <a:spcPct val="150000"/>
              </a:lnSpc>
              <a:spcBef>
                <a:spcPts val="0"/>
              </a:spcBef>
              <a:spcAft>
                <a:spcPts val="0"/>
              </a:spcAft>
              <a:buSzPts val="1800"/>
              <a:buChar char="●"/>
            </a:pPr>
            <a:r>
              <a:rPr lang="pt-PT"/>
              <a:t>VM3: Application server receiving external user connections and connected to the database server on port 5432.</a:t>
            </a:r>
            <a:endParaRPr/>
          </a:p>
          <a:p>
            <a:pPr indent="-342900" lvl="0" marL="457200" rtl="0" algn="l">
              <a:lnSpc>
                <a:spcPct val="150000"/>
              </a:lnSpc>
              <a:spcBef>
                <a:spcPts val="0"/>
              </a:spcBef>
              <a:spcAft>
                <a:spcPts val="0"/>
              </a:spcAft>
              <a:buSzPts val="1800"/>
              <a:buChar char="●"/>
            </a:pPr>
            <a:r>
              <a:rPr lang="pt-PT"/>
              <a:t>VM4: Database server accessible only via the application server.</a:t>
            </a:r>
            <a:endParaRPr/>
          </a:p>
        </p:txBody>
      </p:sp>
      <p:pic>
        <p:nvPicPr>
          <p:cNvPr id="101" name="Google Shape;101;p20"/>
          <p:cNvPicPr preferRelativeResize="0"/>
          <p:nvPr/>
        </p:nvPicPr>
        <p:blipFill>
          <a:blip r:embed="rId3">
            <a:alphaModFix/>
          </a:blip>
          <a:stretch>
            <a:fillRect/>
          </a:stretch>
        </p:blipFill>
        <p:spPr>
          <a:xfrm>
            <a:off x="5176640" y="669600"/>
            <a:ext cx="3908785" cy="4473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9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Built Infrastructure: firewall configuration</a:t>
            </a:r>
            <a:endParaRPr/>
          </a:p>
        </p:txBody>
      </p:sp>
      <p:sp>
        <p:nvSpPr>
          <p:cNvPr id="107" name="Google Shape;107;p21"/>
          <p:cNvSpPr txBox="1"/>
          <p:nvPr>
            <p:ph idx="1" type="body"/>
          </p:nvPr>
        </p:nvSpPr>
        <p:spPr>
          <a:xfrm>
            <a:off x="311700" y="848175"/>
            <a:ext cx="8520600" cy="39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b="1" lang="pt-PT"/>
              <a:t>Rule 1</a:t>
            </a:r>
            <a:r>
              <a:rPr lang="pt-PT"/>
              <a:t>: Allows new external connections to the application server on port 5000.</a:t>
            </a:r>
            <a:endParaRPr/>
          </a:p>
          <a:p>
            <a:pPr indent="-342900" lvl="0" marL="457200" rtl="0" algn="just">
              <a:lnSpc>
                <a:spcPct val="150000"/>
              </a:lnSpc>
              <a:spcBef>
                <a:spcPts val="0"/>
              </a:spcBef>
              <a:spcAft>
                <a:spcPts val="0"/>
              </a:spcAft>
              <a:buSzPts val="1800"/>
              <a:buChar char="●"/>
            </a:pPr>
            <a:r>
              <a:rPr b="1" lang="pt-PT"/>
              <a:t>Rule 2</a:t>
            </a:r>
            <a:r>
              <a:rPr lang="pt-PT"/>
              <a:t>: Allows new connections from the application server to the database server on port 5432.</a:t>
            </a:r>
            <a:endParaRPr/>
          </a:p>
          <a:p>
            <a:pPr indent="-342900" lvl="0" marL="457200" rtl="0" algn="just">
              <a:lnSpc>
                <a:spcPct val="150000"/>
              </a:lnSpc>
              <a:spcBef>
                <a:spcPts val="0"/>
              </a:spcBef>
              <a:spcAft>
                <a:spcPts val="0"/>
              </a:spcAft>
              <a:buSzPts val="1800"/>
              <a:buChar char="●"/>
            </a:pPr>
            <a:r>
              <a:rPr b="1" lang="pt-PT"/>
              <a:t>Rule 3</a:t>
            </a:r>
            <a:r>
              <a:rPr lang="pt-PT"/>
              <a:t>: Permits all previously established connections.</a:t>
            </a:r>
            <a:endParaRPr/>
          </a:p>
          <a:p>
            <a:pPr indent="-342900" lvl="0" marL="457200" rtl="0" algn="just">
              <a:lnSpc>
                <a:spcPct val="150000"/>
              </a:lnSpc>
              <a:spcBef>
                <a:spcPts val="0"/>
              </a:spcBef>
              <a:spcAft>
                <a:spcPts val="0"/>
              </a:spcAft>
              <a:buSzPts val="1800"/>
              <a:buChar char="●"/>
            </a:pPr>
            <a:r>
              <a:rPr lang="pt-PT"/>
              <a:t>Blocks everything else.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