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81" r:id="rId5"/>
    <p:sldId id="259" r:id="rId6"/>
    <p:sldId id="260" r:id="rId7"/>
    <p:sldId id="261" r:id="rId8"/>
    <p:sldId id="264" r:id="rId9"/>
    <p:sldId id="263" r:id="rId10"/>
    <p:sldId id="265" r:id="rId11"/>
    <p:sldId id="266" r:id="rId12"/>
    <p:sldId id="267" r:id="rId13"/>
    <p:sldId id="268" r:id="rId14"/>
    <p:sldId id="262" r:id="rId15"/>
    <p:sldId id="271" r:id="rId16"/>
    <p:sldId id="270" r:id="rId17"/>
    <p:sldId id="272" r:id="rId18"/>
    <p:sldId id="269" r:id="rId19"/>
    <p:sldId id="279" r:id="rId20"/>
    <p:sldId id="274" r:id="rId21"/>
    <p:sldId id="275" r:id="rId22"/>
    <p:sldId id="277" r:id="rId23"/>
    <p:sldId id="278" r:id="rId24"/>
    <p:sldId id="280"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98"/>
    <p:restoredTop sz="96327"/>
  </p:normalViewPr>
  <p:slideViewPr>
    <p:cSldViewPr snapToGrid="0">
      <p:cViewPr varScale="1">
        <p:scale>
          <a:sx n="146" d="100"/>
          <a:sy n="146" d="100"/>
        </p:scale>
        <p:origin x="43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C7554D-A64E-4C40-A5C2-C81DB5E39905}"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F8CCF184-07A8-F047-B79E-2F47BBE5B2E2}">
      <dgm:prSet/>
      <dgm:spPr/>
      <dgm:t>
        <a:bodyPr/>
        <a:lstStyle/>
        <a:p>
          <a:r>
            <a:rPr lang="en-US"/>
            <a:t>Many of you are already using it.</a:t>
          </a:r>
        </a:p>
      </dgm:t>
    </dgm:pt>
    <dgm:pt modelId="{4A0BC3C4-48B1-D04C-80DD-B5DED7DB02FD}" type="parTrans" cxnId="{942AA836-6F80-9E45-9519-C6843D6F02D7}">
      <dgm:prSet/>
      <dgm:spPr/>
      <dgm:t>
        <a:bodyPr/>
        <a:lstStyle/>
        <a:p>
          <a:endParaRPr lang="en-US"/>
        </a:p>
      </dgm:t>
    </dgm:pt>
    <dgm:pt modelId="{32494B98-2C2E-7044-B7F3-A67E503E82E8}" type="sibTrans" cxnId="{942AA836-6F80-9E45-9519-C6843D6F02D7}">
      <dgm:prSet/>
      <dgm:spPr/>
      <dgm:t>
        <a:bodyPr/>
        <a:lstStyle/>
        <a:p>
          <a:endParaRPr lang="en-US"/>
        </a:p>
      </dgm:t>
    </dgm:pt>
    <dgm:pt modelId="{2E0DB18C-6D35-0747-BBC8-27805FADC35E}">
      <dgm:prSet/>
      <dgm:spPr/>
      <dgm:t>
        <a:bodyPr/>
        <a:lstStyle/>
        <a:p>
          <a:r>
            <a:rPr lang="en-US"/>
            <a:t>CERTs (including VINCE support).</a:t>
          </a:r>
        </a:p>
      </dgm:t>
    </dgm:pt>
    <dgm:pt modelId="{E2BDEE1D-8197-A140-9CE4-47C38B8E132E}" type="parTrans" cxnId="{1DB96D74-7381-E04C-ADBD-E4DAF0FC8486}">
      <dgm:prSet/>
      <dgm:spPr/>
      <dgm:t>
        <a:bodyPr/>
        <a:lstStyle/>
        <a:p>
          <a:endParaRPr lang="en-US"/>
        </a:p>
      </dgm:t>
    </dgm:pt>
    <dgm:pt modelId="{CBD22E82-5061-6C4D-B4FB-9A1417A3245B}" type="sibTrans" cxnId="{1DB96D74-7381-E04C-ADBD-E4DAF0FC8486}">
      <dgm:prSet/>
      <dgm:spPr/>
      <dgm:t>
        <a:bodyPr/>
        <a:lstStyle/>
        <a:p>
          <a:endParaRPr lang="en-US"/>
        </a:p>
      </dgm:t>
    </dgm:pt>
    <dgm:pt modelId="{7120912B-55A7-C04A-B651-B9142C3C3DA4}">
      <dgm:prSet/>
      <dgm:spPr/>
      <dgm:t>
        <a:bodyPr/>
        <a:lstStyle/>
        <a:p>
          <a:r>
            <a:rPr lang="en-US"/>
            <a:t>Government organizations such as BSI.</a:t>
          </a:r>
        </a:p>
      </dgm:t>
    </dgm:pt>
    <dgm:pt modelId="{5D6EA087-8AEE-5540-BF11-2A104E7D057B}" type="parTrans" cxnId="{1849D030-41A1-5647-82AA-04929B4D07E1}">
      <dgm:prSet/>
      <dgm:spPr/>
      <dgm:t>
        <a:bodyPr/>
        <a:lstStyle/>
        <a:p>
          <a:endParaRPr lang="en-US"/>
        </a:p>
      </dgm:t>
    </dgm:pt>
    <dgm:pt modelId="{D658C5CE-4151-1F4C-A9D5-932B8B30D923}" type="sibTrans" cxnId="{1849D030-41A1-5647-82AA-04929B4D07E1}">
      <dgm:prSet/>
      <dgm:spPr/>
      <dgm:t>
        <a:bodyPr/>
        <a:lstStyle/>
        <a:p>
          <a:endParaRPr lang="en-US"/>
        </a:p>
      </dgm:t>
    </dgm:pt>
    <dgm:pt modelId="{72FB949A-E8C9-2E4F-BBCF-6B8165451305}">
      <dgm:prSet/>
      <dgm:spPr/>
      <dgm:t>
        <a:bodyPr/>
        <a:lstStyle/>
        <a:p>
          <a:r>
            <a:rPr lang="en-US"/>
            <a:t>Recommended in CISA and NTIA references.</a:t>
          </a:r>
        </a:p>
      </dgm:t>
    </dgm:pt>
    <dgm:pt modelId="{639DAE34-C165-FE40-843D-6A0AB73DBE11}" type="parTrans" cxnId="{D9DFBE80-3B59-1B4B-BC6C-9EEF323967A7}">
      <dgm:prSet/>
      <dgm:spPr/>
      <dgm:t>
        <a:bodyPr/>
        <a:lstStyle/>
        <a:p>
          <a:endParaRPr lang="en-US"/>
        </a:p>
      </dgm:t>
    </dgm:pt>
    <dgm:pt modelId="{156A9077-1171-6242-9772-C8E33C3E7378}" type="sibTrans" cxnId="{D9DFBE80-3B59-1B4B-BC6C-9EEF323967A7}">
      <dgm:prSet/>
      <dgm:spPr/>
      <dgm:t>
        <a:bodyPr/>
        <a:lstStyle/>
        <a:p>
          <a:endParaRPr lang="en-US"/>
        </a:p>
      </dgm:t>
    </dgm:pt>
    <dgm:pt modelId="{238CB94F-F33E-4442-805C-2C0FE2EFD26D}">
      <dgm:prSet/>
      <dgm:spPr/>
      <dgm:t>
        <a:bodyPr/>
        <a:lstStyle/>
        <a:p>
          <a:r>
            <a:rPr lang="en-US"/>
            <a:t>Support in other standards (i.e., SPDX, CycloneDX, etc.)</a:t>
          </a:r>
        </a:p>
      </dgm:t>
    </dgm:pt>
    <dgm:pt modelId="{E98966F1-598A-A24E-A4B1-0CD0D1FCB3AE}" type="parTrans" cxnId="{CAB0ED05-E92F-814B-AFA0-24D08E91B4AC}">
      <dgm:prSet/>
      <dgm:spPr/>
      <dgm:t>
        <a:bodyPr/>
        <a:lstStyle/>
        <a:p>
          <a:endParaRPr lang="en-US"/>
        </a:p>
      </dgm:t>
    </dgm:pt>
    <dgm:pt modelId="{CAACEB79-E988-8B4B-8501-392893DC1484}" type="sibTrans" cxnId="{CAB0ED05-E92F-814B-AFA0-24D08E91B4AC}">
      <dgm:prSet/>
      <dgm:spPr/>
      <dgm:t>
        <a:bodyPr/>
        <a:lstStyle/>
        <a:p>
          <a:endParaRPr lang="en-US"/>
        </a:p>
      </dgm:t>
    </dgm:pt>
    <dgm:pt modelId="{1A70254A-D25B-4645-92D6-767B25ABA8A9}" type="pres">
      <dgm:prSet presAssocID="{F2C7554D-A64E-4C40-A5C2-C81DB5E39905}" presName="linear" presStyleCnt="0">
        <dgm:presLayoutVars>
          <dgm:animLvl val="lvl"/>
          <dgm:resizeHandles val="exact"/>
        </dgm:presLayoutVars>
      </dgm:prSet>
      <dgm:spPr/>
    </dgm:pt>
    <dgm:pt modelId="{747FC164-F3AA-8143-AFFD-040F46DC8E37}" type="pres">
      <dgm:prSet presAssocID="{F8CCF184-07A8-F047-B79E-2F47BBE5B2E2}" presName="parentText" presStyleLbl="node1" presStyleIdx="0" presStyleCnt="5">
        <dgm:presLayoutVars>
          <dgm:chMax val="0"/>
          <dgm:bulletEnabled val="1"/>
        </dgm:presLayoutVars>
      </dgm:prSet>
      <dgm:spPr/>
    </dgm:pt>
    <dgm:pt modelId="{8102604A-56A3-C141-97CB-62AB055BC449}" type="pres">
      <dgm:prSet presAssocID="{32494B98-2C2E-7044-B7F3-A67E503E82E8}" presName="spacer" presStyleCnt="0"/>
      <dgm:spPr/>
    </dgm:pt>
    <dgm:pt modelId="{C1F9E8C0-8388-1046-A2F3-E23820B7F8DD}" type="pres">
      <dgm:prSet presAssocID="{2E0DB18C-6D35-0747-BBC8-27805FADC35E}" presName="parentText" presStyleLbl="node1" presStyleIdx="1" presStyleCnt="5">
        <dgm:presLayoutVars>
          <dgm:chMax val="0"/>
          <dgm:bulletEnabled val="1"/>
        </dgm:presLayoutVars>
      </dgm:prSet>
      <dgm:spPr/>
    </dgm:pt>
    <dgm:pt modelId="{9061E1F5-8387-2C4D-825F-9BF9BA87EC26}" type="pres">
      <dgm:prSet presAssocID="{CBD22E82-5061-6C4D-B4FB-9A1417A3245B}" presName="spacer" presStyleCnt="0"/>
      <dgm:spPr/>
    </dgm:pt>
    <dgm:pt modelId="{85AEDB9C-6108-934B-AFFD-5F0460C64313}" type="pres">
      <dgm:prSet presAssocID="{7120912B-55A7-C04A-B651-B9142C3C3DA4}" presName="parentText" presStyleLbl="node1" presStyleIdx="2" presStyleCnt="5">
        <dgm:presLayoutVars>
          <dgm:chMax val="0"/>
          <dgm:bulletEnabled val="1"/>
        </dgm:presLayoutVars>
      </dgm:prSet>
      <dgm:spPr/>
    </dgm:pt>
    <dgm:pt modelId="{6656A92E-48DB-0542-9904-002E931688C7}" type="pres">
      <dgm:prSet presAssocID="{D658C5CE-4151-1F4C-A9D5-932B8B30D923}" presName="spacer" presStyleCnt="0"/>
      <dgm:spPr/>
    </dgm:pt>
    <dgm:pt modelId="{926A1D7D-EFCC-CE43-B6FE-925B2C6C6064}" type="pres">
      <dgm:prSet presAssocID="{72FB949A-E8C9-2E4F-BBCF-6B8165451305}" presName="parentText" presStyleLbl="node1" presStyleIdx="3" presStyleCnt="5">
        <dgm:presLayoutVars>
          <dgm:chMax val="0"/>
          <dgm:bulletEnabled val="1"/>
        </dgm:presLayoutVars>
      </dgm:prSet>
      <dgm:spPr/>
    </dgm:pt>
    <dgm:pt modelId="{B425D656-DCCC-514A-8ADC-8F1DB2F23066}" type="pres">
      <dgm:prSet presAssocID="{156A9077-1171-6242-9772-C8E33C3E7378}" presName="spacer" presStyleCnt="0"/>
      <dgm:spPr/>
    </dgm:pt>
    <dgm:pt modelId="{88A4EAF5-FB10-2C4F-9E89-AD7F2C73195B}" type="pres">
      <dgm:prSet presAssocID="{238CB94F-F33E-4442-805C-2C0FE2EFD26D}" presName="parentText" presStyleLbl="node1" presStyleIdx="4" presStyleCnt="5">
        <dgm:presLayoutVars>
          <dgm:chMax val="0"/>
          <dgm:bulletEnabled val="1"/>
        </dgm:presLayoutVars>
      </dgm:prSet>
      <dgm:spPr/>
    </dgm:pt>
  </dgm:ptLst>
  <dgm:cxnLst>
    <dgm:cxn modelId="{CAB0ED05-E92F-814B-AFA0-24D08E91B4AC}" srcId="{F2C7554D-A64E-4C40-A5C2-C81DB5E39905}" destId="{238CB94F-F33E-4442-805C-2C0FE2EFD26D}" srcOrd="4" destOrd="0" parTransId="{E98966F1-598A-A24E-A4B1-0CD0D1FCB3AE}" sibTransId="{CAACEB79-E988-8B4B-8501-392893DC1484}"/>
    <dgm:cxn modelId="{F21E880B-2042-F74F-818A-D984164B2913}" type="presOf" srcId="{2E0DB18C-6D35-0747-BBC8-27805FADC35E}" destId="{C1F9E8C0-8388-1046-A2F3-E23820B7F8DD}" srcOrd="0" destOrd="0" presId="urn:microsoft.com/office/officeart/2005/8/layout/vList2"/>
    <dgm:cxn modelId="{2EBCF910-7ABA-EA4A-BAA8-3F4C8908317F}" type="presOf" srcId="{F2C7554D-A64E-4C40-A5C2-C81DB5E39905}" destId="{1A70254A-D25B-4645-92D6-767B25ABA8A9}" srcOrd="0" destOrd="0" presId="urn:microsoft.com/office/officeart/2005/8/layout/vList2"/>
    <dgm:cxn modelId="{1849D030-41A1-5647-82AA-04929B4D07E1}" srcId="{F2C7554D-A64E-4C40-A5C2-C81DB5E39905}" destId="{7120912B-55A7-C04A-B651-B9142C3C3DA4}" srcOrd="2" destOrd="0" parTransId="{5D6EA087-8AEE-5540-BF11-2A104E7D057B}" sibTransId="{D658C5CE-4151-1F4C-A9D5-932B8B30D923}"/>
    <dgm:cxn modelId="{987BD932-A2D5-CC41-9418-D7C364A087A8}" type="presOf" srcId="{7120912B-55A7-C04A-B651-B9142C3C3DA4}" destId="{85AEDB9C-6108-934B-AFFD-5F0460C64313}" srcOrd="0" destOrd="0" presId="urn:microsoft.com/office/officeart/2005/8/layout/vList2"/>
    <dgm:cxn modelId="{942AA836-6F80-9E45-9519-C6843D6F02D7}" srcId="{F2C7554D-A64E-4C40-A5C2-C81DB5E39905}" destId="{F8CCF184-07A8-F047-B79E-2F47BBE5B2E2}" srcOrd="0" destOrd="0" parTransId="{4A0BC3C4-48B1-D04C-80DD-B5DED7DB02FD}" sibTransId="{32494B98-2C2E-7044-B7F3-A67E503E82E8}"/>
    <dgm:cxn modelId="{35FBBC5D-83EE-0643-B1CA-BBE339664872}" type="presOf" srcId="{238CB94F-F33E-4442-805C-2C0FE2EFD26D}" destId="{88A4EAF5-FB10-2C4F-9E89-AD7F2C73195B}" srcOrd="0" destOrd="0" presId="urn:microsoft.com/office/officeart/2005/8/layout/vList2"/>
    <dgm:cxn modelId="{3C66885E-F814-F34F-89DE-29501E8E2DB9}" type="presOf" srcId="{F8CCF184-07A8-F047-B79E-2F47BBE5B2E2}" destId="{747FC164-F3AA-8143-AFFD-040F46DC8E37}" srcOrd="0" destOrd="0" presId="urn:microsoft.com/office/officeart/2005/8/layout/vList2"/>
    <dgm:cxn modelId="{1DB96D74-7381-E04C-ADBD-E4DAF0FC8486}" srcId="{F2C7554D-A64E-4C40-A5C2-C81DB5E39905}" destId="{2E0DB18C-6D35-0747-BBC8-27805FADC35E}" srcOrd="1" destOrd="0" parTransId="{E2BDEE1D-8197-A140-9CE4-47C38B8E132E}" sibTransId="{CBD22E82-5061-6C4D-B4FB-9A1417A3245B}"/>
    <dgm:cxn modelId="{D9DFBE80-3B59-1B4B-BC6C-9EEF323967A7}" srcId="{F2C7554D-A64E-4C40-A5C2-C81DB5E39905}" destId="{72FB949A-E8C9-2E4F-BBCF-6B8165451305}" srcOrd="3" destOrd="0" parTransId="{639DAE34-C165-FE40-843D-6A0AB73DBE11}" sibTransId="{156A9077-1171-6242-9772-C8E33C3E7378}"/>
    <dgm:cxn modelId="{260D6895-C23B-BC4D-925F-288944F44A81}" type="presOf" srcId="{72FB949A-E8C9-2E4F-BBCF-6B8165451305}" destId="{926A1D7D-EFCC-CE43-B6FE-925B2C6C6064}" srcOrd="0" destOrd="0" presId="urn:microsoft.com/office/officeart/2005/8/layout/vList2"/>
    <dgm:cxn modelId="{26B3354B-87B2-4748-9D28-7AE8A87917D6}" type="presParOf" srcId="{1A70254A-D25B-4645-92D6-767B25ABA8A9}" destId="{747FC164-F3AA-8143-AFFD-040F46DC8E37}" srcOrd="0" destOrd="0" presId="urn:microsoft.com/office/officeart/2005/8/layout/vList2"/>
    <dgm:cxn modelId="{C2D217A5-A7C6-A14E-98E2-D8A1712CEB58}" type="presParOf" srcId="{1A70254A-D25B-4645-92D6-767B25ABA8A9}" destId="{8102604A-56A3-C141-97CB-62AB055BC449}" srcOrd="1" destOrd="0" presId="urn:microsoft.com/office/officeart/2005/8/layout/vList2"/>
    <dgm:cxn modelId="{5BE61BE0-4581-FA45-8585-A3D1E46495B0}" type="presParOf" srcId="{1A70254A-D25B-4645-92D6-767B25ABA8A9}" destId="{C1F9E8C0-8388-1046-A2F3-E23820B7F8DD}" srcOrd="2" destOrd="0" presId="urn:microsoft.com/office/officeart/2005/8/layout/vList2"/>
    <dgm:cxn modelId="{215675AC-9E0C-7545-87B7-3C0D859DB61D}" type="presParOf" srcId="{1A70254A-D25B-4645-92D6-767B25ABA8A9}" destId="{9061E1F5-8387-2C4D-825F-9BF9BA87EC26}" srcOrd="3" destOrd="0" presId="urn:microsoft.com/office/officeart/2005/8/layout/vList2"/>
    <dgm:cxn modelId="{E56D4FDD-58E5-6049-A44B-3290B9336051}" type="presParOf" srcId="{1A70254A-D25B-4645-92D6-767B25ABA8A9}" destId="{85AEDB9C-6108-934B-AFFD-5F0460C64313}" srcOrd="4" destOrd="0" presId="urn:microsoft.com/office/officeart/2005/8/layout/vList2"/>
    <dgm:cxn modelId="{89F19B9E-BD97-8347-B55E-C4B5D2FB1987}" type="presParOf" srcId="{1A70254A-D25B-4645-92D6-767B25ABA8A9}" destId="{6656A92E-48DB-0542-9904-002E931688C7}" srcOrd="5" destOrd="0" presId="urn:microsoft.com/office/officeart/2005/8/layout/vList2"/>
    <dgm:cxn modelId="{D7E9826F-3D25-834C-B8D5-84259B62ECD9}" type="presParOf" srcId="{1A70254A-D25B-4645-92D6-767B25ABA8A9}" destId="{926A1D7D-EFCC-CE43-B6FE-925B2C6C6064}" srcOrd="6" destOrd="0" presId="urn:microsoft.com/office/officeart/2005/8/layout/vList2"/>
    <dgm:cxn modelId="{D43173F2-E03F-9B4C-9BF0-37CD290281B3}" type="presParOf" srcId="{1A70254A-D25B-4645-92D6-767B25ABA8A9}" destId="{B425D656-DCCC-514A-8ADC-8F1DB2F23066}" srcOrd="7" destOrd="0" presId="urn:microsoft.com/office/officeart/2005/8/layout/vList2"/>
    <dgm:cxn modelId="{96FCAF5C-C6B9-194F-B557-88614E81D683}" type="presParOf" srcId="{1A70254A-D25B-4645-92D6-767B25ABA8A9}" destId="{88A4EAF5-FB10-2C4F-9E89-AD7F2C73195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C3A0FC1-F325-F946-B8C7-315F5F75AEDA}"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0D1C2278-56A7-004A-8072-085ECBE435C6}">
      <dgm:prSet phldrT="[Text]"/>
      <dgm:spPr/>
      <dgm:t>
        <a:bodyPr/>
        <a:lstStyle/>
        <a:p>
          <a:r>
            <a:rPr lang="en-US" dirty="0" err="1"/>
            <a:t>component_not_present</a:t>
          </a:r>
          <a:endParaRPr lang="en-US" dirty="0"/>
        </a:p>
      </dgm:t>
    </dgm:pt>
    <dgm:pt modelId="{2C482A33-DFD5-DD44-9B85-E36C4479F183}" type="parTrans" cxnId="{B7896F0D-CC20-9645-9437-4E3290667E53}">
      <dgm:prSet/>
      <dgm:spPr/>
      <dgm:t>
        <a:bodyPr/>
        <a:lstStyle/>
        <a:p>
          <a:endParaRPr lang="en-US"/>
        </a:p>
      </dgm:t>
    </dgm:pt>
    <dgm:pt modelId="{8092BBB7-A5A8-C947-9ABD-74F01F91A5AA}" type="sibTrans" cxnId="{B7896F0D-CC20-9645-9437-4E3290667E53}">
      <dgm:prSet/>
      <dgm:spPr/>
      <dgm:t>
        <a:bodyPr/>
        <a:lstStyle/>
        <a:p>
          <a:endParaRPr lang="en-US"/>
        </a:p>
      </dgm:t>
    </dgm:pt>
    <dgm:pt modelId="{C1E3C263-E42D-E94A-AF87-A5210A5CC42F}">
      <dgm:prSet phldrT="[Text]"/>
      <dgm:spPr/>
      <dgm:t>
        <a:bodyPr/>
        <a:lstStyle/>
        <a:p>
          <a:r>
            <a:rPr lang="en-US" dirty="0" err="1"/>
            <a:t>inline_mitigations_already_exist</a:t>
          </a:r>
          <a:endParaRPr lang="en-US" dirty="0"/>
        </a:p>
      </dgm:t>
    </dgm:pt>
    <dgm:pt modelId="{58789EC1-3051-F94B-9B37-346DD43D0D57}" type="parTrans" cxnId="{102C92B6-8836-C443-9576-44C672DF557C}">
      <dgm:prSet/>
      <dgm:spPr/>
      <dgm:t>
        <a:bodyPr/>
        <a:lstStyle/>
        <a:p>
          <a:endParaRPr lang="en-US"/>
        </a:p>
      </dgm:t>
    </dgm:pt>
    <dgm:pt modelId="{7DA82EE1-A63C-D747-8CC6-457D42A90CCE}" type="sibTrans" cxnId="{102C92B6-8836-C443-9576-44C672DF557C}">
      <dgm:prSet/>
      <dgm:spPr/>
      <dgm:t>
        <a:bodyPr/>
        <a:lstStyle/>
        <a:p>
          <a:endParaRPr lang="en-US"/>
        </a:p>
      </dgm:t>
    </dgm:pt>
    <dgm:pt modelId="{0448AF44-00B4-424E-8C5D-4680ACC11397}">
      <dgm:prSet phldrT="[Text]"/>
      <dgm:spPr/>
      <dgm:t>
        <a:bodyPr/>
        <a:lstStyle/>
        <a:p>
          <a:r>
            <a:rPr lang="en-US" dirty="0" err="1"/>
            <a:t>vulnerable_code_cannot_be_controlled_by_adversary</a:t>
          </a:r>
          <a:endParaRPr lang="en-US" dirty="0"/>
        </a:p>
      </dgm:t>
    </dgm:pt>
    <dgm:pt modelId="{2E7F8BCD-A6F8-CA4A-AD61-584E71165854}" type="parTrans" cxnId="{93AA0CDB-C599-3F42-A27D-0944ACB7F579}">
      <dgm:prSet/>
      <dgm:spPr/>
      <dgm:t>
        <a:bodyPr/>
        <a:lstStyle/>
        <a:p>
          <a:endParaRPr lang="en-US"/>
        </a:p>
      </dgm:t>
    </dgm:pt>
    <dgm:pt modelId="{8D6ED0E0-F65E-DA4E-A429-0DB3C7DABC01}" type="sibTrans" cxnId="{93AA0CDB-C599-3F42-A27D-0944ACB7F579}">
      <dgm:prSet/>
      <dgm:spPr/>
      <dgm:t>
        <a:bodyPr/>
        <a:lstStyle/>
        <a:p>
          <a:endParaRPr lang="en-US"/>
        </a:p>
      </dgm:t>
    </dgm:pt>
    <dgm:pt modelId="{E075C68C-2BC8-B942-9609-301CFD36E042}">
      <dgm:prSet phldrT="[Text]"/>
      <dgm:spPr/>
      <dgm:t>
        <a:bodyPr/>
        <a:lstStyle/>
        <a:p>
          <a:r>
            <a:rPr lang="en-US" dirty="0" err="1"/>
            <a:t>vulnerable_code_not_in_execute_path</a:t>
          </a:r>
          <a:endParaRPr lang="en-US" dirty="0"/>
        </a:p>
      </dgm:t>
    </dgm:pt>
    <dgm:pt modelId="{40FB7335-BD7E-CD49-B25A-500D89DA50BB}" type="parTrans" cxnId="{78F42F4F-E2CE-3A4F-BD88-23995A047F07}">
      <dgm:prSet/>
      <dgm:spPr/>
      <dgm:t>
        <a:bodyPr/>
        <a:lstStyle/>
        <a:p>
          <a:endParaRPr lang="en-US"/>
        </a:p>
      </dgm:t>
    </dgm:pt>
    <dgm:pt modelId="{A2E217C6-AE8E-4249-8A1E-88EA44AC9C47}" type="sibTrans" cxnId="{78F42F4F-E2CE-3A4F-BD88-23995A047F07}">
      <dgm:prSet/>
      <dgm:spPr/>
      <dgm:t>
        <a:bodyPr/>
        <a:lstStyle/>
        <a:p>
          <a:endParaRPr lang="en-US"/>
        </a:p>
      </dgm:t>
    </dgm:pt>
    <dgm:pt modelId="{CC9A927B-A39F-9C4F-8EB0-7F3DBCF9CA78}">
      <dgm:prSet phldrT="[Text]"/>
      <dgm:spPr/>
      <dgm:t>
        <a:bodyPr/>
        <a:lstStyle/>
        <a:p>
          <a:r>
            <a:rPr lang="en-US" dirty="0" err="1"/>
            <a:t>vulnerable_code_not_present</a:t>
          </a:r>
          <a:endParaRPr lang="en-US" dirty="0"/>
        </a:p>
      </dgm:t>
    </dgm:pt>
    <dgm:pt modelId="{981C7949-6F13-1240-821E-0E461FABB419}" type="parTrans" cxnId="{5D6BCC99-568A-3C41-8503-DB1174AA6D5C}">
      <dgm:prSet/>
      <dgm:spPr/>
      <dgm:t>
        <a:bodyPr/>
        <a:lstStyle/>
        <a:p>
          <a:endParaRPr lang="en-US"/>
        </a:p>
      </dgm:t>
    </dgm:pt>
    <dgm:pt modelId="{38F86679-6F99-8C4D-92D9-071971E8BED9}" type="sibTrans" cxnId="{5D6BCC99-568A-3C41-8503-DB1174AA6D5C}">
      <dgm:prSet/>
      <dgm:spPr/>
      <dgm:t>
        <a:bodyPr/>
        <a:lstStyle/>
        <a:p>
          <a:endParaRPr lang="en-US"/>
        </a:p>
      </dgm:t>
    </dgm:pt>
    <dgm:pt modelId="{2839C929-B169-4F4C-9B7A-83B32DA2F6A6}" type="pres">
      <dgm:prSet presAssocID="{5C3A0FC1-F325-F946-B8C7-315F5F75AEDA}" presName="linear" presStyleCnt="0">
        <dgm:presLayoutVars>
          <dgm:animLvl val="lvl"/>
          <dgm:resizeHandles val="exact"/>
        </dgm:presLayoutVars>
      </dgm:prSet>
      <dgm:spPr/>
    </dgm:pt>
    <dgm:pt modelId="{58AB117D-0BD6-9046-8A8D-B8A82198F107}" type="pres">
      <dgm:prSet presAssocID="{0D1C2278-56A7-004A-8072-085ECBE435C6}" presName="parentText" presStyleLbl="node1" presStyleIdx="0" presStyleCnt="5">
        <dgm:presLayoutVars>
          <dgm:chMax val="0"/>
          <dgm:bulletEnabled val="1"/>
        </dgm:presLayoutVars>
      </dgm:prSet>
      <dgm:spPr/>
    </dgm:pt>
    <dgm:pt modelId="{63588FF2-4515-8448-980D-B1C1F5D26129}" type="pres">
      <dgm:prSet presAssocID="{8092BBB7-A5A8-C947-9ABD-74F01F91A5AA}" presName="spacer" presStyleCnt="0"/>
      <dgm:spPr/>
    </dgm:pt>
    <dgm:pt modelId="{A974623A-71E3-C944-81D9-8217CA72C3DB}" type="pres">
      <dgm:prSet presAssocID="{C1E3C263-E42D-E94A-AF87-A5210A5CC42F}" presName="parentText" presStyleLbl="node1" presStyleIdx="1" presStyleCnt="5">
        <dgm:presLayoutVars>
          <dgm:chMax val="0"/>
          <dgm:bulletEnabled val="1"/>
        </dgm:presLayoutVars>
      </dgm:prSet>
      <dgm:spPr/>
    </dgm:pt>
    <dgm:pt modelId="{607586DD-1AAD-E342-87A4-E7E1833C2097}" type="pres">
      <dgm:prSet presAssocID="{7DA82EE1-A63C-D747-8CC6-457D42A90CCE}" presName="spacer" presStyleCnt="0"/>
      <dgm:spPr/>
    </dgm:pt>
    <dgm:pt modelId="{2830B211-E9DD-0B44-9972-23E032E37A80}" type="pres">
      <dgm:prSet presAssocID="{0448AF44-00B4-424E-8C5D-4680ACC11397}" presName="parentText" presStyleLbl="node1" presStyleIdx="2" presStyleCnt="5">
        <dgm:presLayoutVars>
          <dgm:chMax val="0"/>
          <dgm:bulletEnabled val="1"/>
        </dgm:presLayoutVars>
      </dgm:prSet>
      <dgm:spPr/>
    </dgm:pt>
    <dgm:pt modelId="{0DE9DB93-EE8B-A94D-979C-25961F7F9C96}" type="pres">
      <dgm:prSet presAssocID="{8D6ED0E0-F65E-DA4E-A429-0DB3C7DABC01}" presName="spacer" presStyleCnt="0"/>
      <dgm:spPr/>
    </dgm:pt>
    <dgm:pt modelId="{857DE704-D322-B54F-8811-52451048FD3F}" type="pres">
      <dgm:prSet presAssocID="{E075C68C-2BC8-B942-9609-301CFD36E042}" presName="parentText" presStyleLbl="node1" presStyleIdx="3" presStyleCnt="5">
        <dgm:presLayoutVars>
          <dgm:chMax val="0"/>
          <dgm:bulletEnabled val="1"/>
        </dgm:presLayoutVars>
      </dgm:prSet>
      <dgm:spPr/>
    </dgm:pt>
    <dgm:pt modelId="{E64AD43B-A8D6-114D-BEA2-767F64D0BCCD}" type="pres">
      <dgm:prSet presAssocID="{A2E217C6-AE8E-4249-8A1E-88EA44AC9C47}" presName="spacer" presStyleCnt="0"/>
      <dgm:spPr/>
    </dgm:pt>
    <dgm:pt modelId="{1F313FC3-4DF5-8D47-A7D8-82C42B80D7C0}" type="pres">
      <dgm:prSet presAssocID="{CC9A927B-A39F-9C4F-8EB0-7F3DBCF9CA78}" presName="parentText" presStyleLbl="node1" presStyleIdx="4" presStyleCnt="5">
        <dgm:presLayoutVars>
          <dgm:chMax val="0"/>
          <dgm:bulletEnabled val="1"/>
        </dgm:presLayoutVars>
      </dgm:prSet>
      <dgm:spPr/>
    </dgm:pt>
  </dgm:ptLst>
  <dgm:cxnLst>
    <dgm:cxn modelId="{5AF95301-C62C-5B4D-876E-06950BD7F32B}" type="presOf" srcId="{C1E3C263-E42D-E94A-AF87-A5210A5CC42F}" destId="{A974623A-71E3-C944-81D9-8217CA72C3DB}" srcOrd="0" destOrd="0" presId="urn:microsoft.com/office/officeart/2005/8/layout/vList2"/>
    <dgm:cxn modelId="{B7896F0D-CC20-9645-9437-4E3290667E53}" srcId="{5C3A0FC1-F325-F946-B8C7-315F5F75AEDA}" destId="{0D1C2278-56A7-004A-8072-085ECBE435C6}" srcOrd="0" destOrd="0" parTransId="{2C482A33-DFD5-DD44-9B85-E36C4479F183}" sibTransId="{8092BBB7-A5A8-C947-9ABD-74F01F91A5AA}"/>
    <dgm:cxn modelId="{78F42F4F-E2CE-3A4F-BD88-23995A047F07}" srcId="{5C3A0FC1-F325-F946-B8C7-315F5F75AEDA}" destId="{E075C68C-2BC8-B942-9609-301CFD36E042}" srcOrd="3" destOrd="0" parTransId="{40FB7335-BD7E-CD49-B25A-500D89DA50BB}" sibTransId="{A2E217C6-AE8E-4249-8A1E-88EA44AC9C47}"/>
    <dgm:cxn modelId="{B3CBEB72-DB1C-5B4C-83A8-EDC2DED35A8C}" type="presOf" srcId="{CC9A927B-A39F-9C4F-8EB0-7F3DBCF9CA78}" destId="{1F313FC3-4DF5-8D47-A7D8-82C42B80D7C0}" srcOrd="0" destOrd="0" presId="urn:microsoft.com/office/officeart/2005/8/layout/vList2"/>
    <dgm:cxn modelId="{A51C6775-8B30-7843-A1A8-4028CD929C9F}" type="presOf" srcId="{0D1C2278-56A7-004A-8072-085ECBE435C6}" destId="{58AB117D-0BD6-9046-8A8D-B8A82198F107}" srcOrd="0" destOrd="0" presId="urn:microsoft.com/office/officeart/2005/8/layout/vList2"/>
    <dgm:cxn modelId="{5D6BCC99-568A-3C41-8503-DB1174AA6D5C}" srcId="{5C3A0FC1-F325-F946-B8C7-315F5F75AEDA}" destId="{CC9A927B-A39F-9C4F-8EB0-7F3DBCF9CA78}" srcOrd="4" destOrd="0" parTransId="{981C7949-6F13-1240-821E-0E461FABB419}" sibTransId="{38F86679-6F99-8C4D-92D9-071971E8BED9}"/>
    <dgm:cxn modelId="{15A738A8-8085-F642-8FA0-89F93F4CDC35}" type="presOf" srcId="{5C3A0FC1-F325-F946-B8C7-315F5F75AEDA}" destId="{2839C929-B169-4F4C-9B7A-83B32DA2F6A6}" srcOrd="0" destOrd="0" presId="urn:microsoft.com/office/officeart/2005/8/layout/vList2"/>
    <dgm:cxn modelId="{102C92B6-8836-C443-9576-44C672DF557C}" srcId="{5C3A0FC1-F325-F946-B8C7-315F5F75AEDA}" destId="{C1E3C263-E42D-E94A-AF87-A5210A5CC42F}" srcOrd="1" destOrd="0" parTransId="{58789EC1-3051-F94B-9B37-346DD43D0D57}" sibTransId="{7DA82EE1-A63C-D747-8CC6-457D42A90CCE}"/>
    <dgm:cxn modelId="{57E32EC3-CA9E-1F4F-AB7F-1623141FE7AF}" type="presOf" srcId="{0448AF44-00B4-424E-8C5D-4680ACC11397}" destId="{2830B211-E9DD-0B44-9972-23E032E37A80}" srcOrd="0" destOrd="0" presId="urn:microsoft.com/office/officeart/2005/8/layout/vList2"/>
    <dgm:cxn modelId="{535CD1C4-9E9E-3A4A-871F-4707C491733A}" type="presOf" srcId="{E075C68C-2BC8-B942-9609-301CFD36E042}" destId="{857DE704-D322-B54F-8811-52451048FD3F}" srcOrd="0" destOrd="0" presId="urn:microsoft.com/office/officeart/2005/8/layout/vList2"/>
    <dgm:cxn modelId="{93AA0CDB-C599-3F42-A27D-0944ACB7F579}" srcId="{5C3A0FC1-F325-F946-B8C7-315F5F75AEDA}" destId="{0448AF44-00B4-424E-8C5D-4680ACC11397}" srcOrd="2" destOrd="0" parTransId="{2E7F8BCD-A6F8-CA4A-AD61-584E71165854}" sibTransId="{8D6ED0E0-F65E-DA4E-A429-0DB3C7DABC01}"/>
    <dgm:cxn modelId="{624253BC-7E35-8142-BE84-000F06175EC9}" type="presParOf" srcId="{2839C929-B169-4F4C-9B7A-83B32DA2F6A6}" destId="{58AB117D-0BD6-9046-8A8D-B8A82198F107}" srcOrd="0" destOrd="0" presId="urn:microsoft.com/office/officeart/2005/8/layout/vList2"/>
    <dgm:cxn modelId="{96534B03-2575-4841-809F-C63C510268F8}" type="presParOf" srcId="{2839C929-B169-4F4C-9B7A-83B32DA2F6A6}" destId="{63588FF2-4515-8448-980D-B1C1F5D26129}" srcOrd="1" destOrd="0" presId="urn:microsoft.com/office/officeart/2005/8/layout/vList2"/>
    <dgm:cxn modelId="{E1502F9B-2BBF-8C49-8094-35CE9AADCD57}" type="presParOf" srcId="{2839C929-B169-4F4C-9B7A-83B32DA2F6A6}" destId="{A974623A-71E3-C944-81D9-8217CA72C3DB}" srcOrd="2" destOrd="0" presId="urn:microsoft.com/office/officeart/2005/8/layout/vList2"/>
    <dgm:cxn modelId="{A7C7E6B1-06F5-0145-BC62-2D7AC3A4583E}" type="presParOf" srcId="{2839C929-B169-4F4C-9B7A-83B32DA2F6A6}" destId="{607586DD-1AAD-E342-87A4-E7E1833C2097}" srcOrd="3" destOrd="0" presId="urn:microsoft.com/office/officeart/2005/8/layout/vList2"/>
    <dgm:cxn modelId="{AC5EBA06-CE41-C545-B155-BED2021E4512}" type="presParOf" srcId="{2839C929-B169-4F4C-9B7A-83B32DA2F6A6}" destId="{2830B211-E9DD-0B44-9972-23E032E37A80}" srcOrd="4" destOrd="0" presId="urn:microsoft.com/office/officeart/2005/8/layout/vList2"/>
    <dgm:cxn modelId="{5729AE06-9BA2-9844-B573-19EBD9E01200}" type="presParOf" srcId="{2839C929-B169-4F4C-9B7A-83B32DA2F6A6}" destId="{0DE9DB93-EE8B-A94D-979C-25961F7F9C96}" srcOrd="5" destOrd="0" presId="urn:microsoft.com/office/officeart/2005/8/layout/vList2"/>
    <dgm:cxn modelId="{E0AA713B-F09E-AE48-BB28-33FAC5367B8F}" type="presParOf" srcId="{2839C929-B169-4F4C-9B7A-83B32DA2F6A6}" destId="{857DE704-D322-B54F-8811-52451048FD3F}" srcOrd="6" destOrd="0" presId="urn:microsoft.com/office/officeart/2005/8/layout/vList2"/>
    <dgm:cxn modelId="{4148CACF-0F7F-FC48-A42A-BE6C9DFA58DE}" type="presParOf" srcId="{2839C929-B169-4F4C-9B7A-83B32DA2F6A6}" destId="{E64AD43B-A8D6-114D-BEA2-767F64D0BCCD}" srcOrd="7" destOrd="0" presId="urn:microsoft.com/office/officeart/2005/8/layout/vList2"/>
    <dgm:cxn modelId="{2B3B8824-02BF-7A4C-A70B-34D851687D4A}" type="presParOf" srcId="{2839C929-B169-4F4C-9B7A-83B32DA2F6A6}" destId="{1F313FC3-4DF5-8D47-A7D8-82C42B80D7C0}"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BAFCA2-DD2F-4A9F-A8D3-02DD9D139C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77D8758-133A-4A0E-940B-D30372749953}">
      <dgm:prSet/>
      <dgm:spPr/>
      <dgm:t>
        <a:bodyPr/>
        <a:lstStyle/>
        <a:p>
          <a:r>
            <a:rPr lang="en-US"/>
            <a:t>CSAF is the replacement for the Common Vulnerability Reporting Framework (CVRF).</a:t>
          </a:r>
        </a:p>
      </dgm:t>
    </dgm:pt>
    <dgm:pt modelId="{CFA01B67-F1D7-4122-AC5A-414F99C32DA4}" type="parTrans" cxnId="{48A33EDE-DDB5-48E1-9DA8-B7265E637F37}">
      <dgm:prSet/>
      <dgm:spPr/>
      <dgm:t>
        <a:bodyPr/>
        <a:lstStyle/>
        <a:p>
          <a:endParaRPr lang="en-US"/>
        </a:p>
      </dgm:t>
    </dgm:pt>
    <dgm:pt modelId="{61E905F0-EEF0-491B-ACBE-A7FD739045AD}" type="sibTrans" cxnId="{48A33EDE-DDB5-48E1-9DA8-B7265E637F37}">
      <dgm:prSet/>
      <dgm:spPr/>
      <dgm:t>
        <a:bodyPr/>
        <a:lstStyle/>
        <a:p>
          <a:endParaRPr lang="en-US"/>
        </a:p>
      </dgm:t>
    </dgm:pt>
    <dgm:pt modelId="{F4FFBF25-3853-49C2-AD4D-FD5EE217D481}">
      <dgm:prSet/>
      <dgm:spPr/>
      <dgm:t>
        <a:bodyPr/>
        <a:lstStyle/>
        <a:p>
          <a:r>
            <a:rPr lang="en-US"/>
            <a:t>However, it introduces a completely new ecosystems and several additional features.</a:t>
          </a:r>
        </a:p>
      </dgm:t>
    </dgm:pt>
    <dgm:pt modelId="{FD1BD2ED-23B4-477E-91FD-1FB5F6AFCB9F}" type="parTrans" cxnId="{A6539530-8840-42DE-A30C-1493E1016326}">
      <dgm:prSet/>
      <dgm:spPr/>
      <dgm:t>
        <a:bodyPr/>
        <a:lstStyle/>
        <a:p>
          <a:endParaRPr lang="en-US"/>
        </a:p>
      </dgm:t>
    </dgm:pt>
    <dgm:pt modelId="{1549AD72-B8F1-4324-A65F-A9AE256A5E0A}" type="sibTrans" cxnId="{A6539530-8840-42DE-A30C-1493E1016326}">
      <dgm:prSet/>
      <dgm:spPr/>
      <dgm:t>
        <a:bodyPr/>
        <a:lstStyle/>
        <a:p>
          <a:endParaRPr lang="en-US"/>
        </a:p>
      </dgm:t>
    </dgm:pt>
    <dgm:pt modelId="{AF440AC1-AEAB-4BA6-90A0-25BFD1525CFF}" type="pres">
      <dgm:prSet presAssocID="{BDBAFCA2-DD2F-4A9F-A8D3-02DD9D139C1E}" presName="root" presStyleCnt="0">
        <dgm:presLayoutVars>
          <dgm:dir/>
          <dgm:resizeHandles val="exact"/>
        </dgm:presLayoutVars>
      </dgm:prSet>
      <dgm:spPr/>
    </dgm:pt>
    <dgm:pt modelId="{F819878F-553D-4A46-86F9-0505FC69C85F}" type="pres">
      <dgm:prSet presAssocID="{477D8758-133A-4A0E-940B-D30372749953}" presName="compNode" presStyleCnt="0"/>
      <dgm:spPr/>
    </dgm:pt>
    <dgm:pt modelId="{CEB21C40-B9DF-45A9-A46D-05BC639383D0}" type="pres">
      <dgm:prSet presAssocID="{477D8758-133A-4A0E-940B-D30372749953}" presName="bgRect" presStyleLbl="bgShp" presStyleIdx="0" presStyleCnt="2"/>
      <dgm:spPr>
        <a:solidFill>
          <a:srgbClr val="002060"/>
        </a:solidFill>
      </dgm:spPr>
    </dgm:pt>
    <dgm:pt modelId="{CCECCEB6-14FA-4E9C-B40E-0286C51E5EAA}" type="pres">
      <dgm:prSet presAssocID="{477D8758-133A-4A0E-940B-D303727499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nd outline"/>
        </a:ext>
      </dgm:extLst>
    </dgm:pt>
    <dgm:pt modelId="{C968DD0C-0243-43F6-A152-1E2B02EF3913}" type="pres">
      <dgm:prSet presAssocID="{477D8758-133A-4A0E-940B-D30372749953}" presName="spaceRect" presStyleCnt="0"/>
      <dgm:spPr/>
    </dgm:pt>
    <dgm:pt modelId="{64812CEE-6B47-447A-B73D-7867D0BF596C}" type="pres">
      <dgm:prSet presAssocID="{477D8758-133A-4A0E-940B-D30372749953}" presName="parTx" presStyleLbl="revTx" presStyleIdx="0" presStyleCnt="2">
        <dgm:presLayoutVars>
          <dgm:chMax val="0"/>
          <dgm:chPref val="0"/>
        </dgm:presLayoutVars>
      </dgm:prSet>
      <dgm:spPr/>
    </dgm:pt>
    <dgm:pt modelId="{4147B0AF-89F4-4622-B836-88D8DB9FFA4F}" type="pres">
      <dgm:prSet presAssocID="{61E905F0-EEF0-491B-ACBE-A7FD739045AD}" presName="sibTrans" presStyleCnt="0"/>
      <dgm:spPr/>
    </dgm:pt>
    <dgm:pt modelId="{82D6F0F6-1D40-4041-AC7A-B302EC951C34}" type="pres">
      <dgm:prSet presAssocID="{F4FFBF25-3853-49C2-AD4D-FD5EE217D481}" presName="compNode" presStyleCnt="0"/>
      <dgm:spPr/>
    </dgm:pt>
    <dgm:pt modelId="{18E19D5C-7682-4EA0-9C51-C740233EB76B}" type="pres">
      <dgm:prSet presAssocID="{F4FFBF25-3853-49C2-AD4D-FD5EE217D481}" presName="bgRect" presStyleLbl="bgShp" presStyleIdx="1" presStyleCnt="2"/>
      <dgm:spPr>
        <a:solidFill>
          <a:srgbClr val="002060"/>
        </a:solidFill>
      </dgm:spPr>
    </dgm:pt>
    <dgm:pt modelId="{5BE0E54C-D9EC-4C68-BB86-44155BDA0C03}" type="pres">
      <dgm:prSet presAssocID="{F4FFBF25-3853-49C2-AD4D-FD5EE217D4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ocket outline"/>
        </a:ext>
      </dgm:extLst>
    </dgm:pt>
    <dgm:pt modelId="{BEF61993-3D3A-42E5-9EC0-C693DC0AB87F}" type="pres">
      <dgm:prSet presAssocID="{F4FFBF25-3853-49C2-AD4D-FD5EE217D481}" presName="spaceRect" presStyleCnt="0"/>
      <dgm:spPr/>
    </dgm:pt>
    <dgm:pt modelId="{914A543D-E15C-43BB-9F4F-0EA7C2222D77}" type="pres">
      <dgm:prSet presAssocID="{F4FFBF25-3853-49C2-AD4D-FD5EE217D481}" presName="parTx" presStyleLbl="revTx" presStyleIdx="1" presStyleCnt="2">
        <dgm:presLayoutVars>
          <dgm:chMax val="0"/>
          <dgm:chPref val="0"/>
        </dgm:presLayoutVars>
      </dgm:prSet>
      <dgm:spPr/>
    </dgm:pt>
  </dgm:ptLst>
  <dgm:cxnLst>
    <dgm:cxn modelId="{A6539530-8840-42DE-A30C-1493E1016326}" srcId="{BDBAFCA2-DD2F-4A9F-A8D3-02DD9D139C1E}" destId="{F4FFBF25-3853-49C2-AD4D-FD5EE217D481}" srcOrd="1" destOrd="0" parTransId="{FD1BD2ED-23B4-477E-91FD-1FB5F6AFCB9F}" sibTransId="{1549AD72-B8F1-4324-A65F-A9AE256A5E0A}"/>
    <dgm:cxn modelId="{B177C395-D356-452E-97F3-350A41B4CB98}" type="presOf" srcId="{F4FFBF25-3853-49C2-AD4D-FD5EE217D481}" destId="{914A543D-E15C-43BB-9F4F-0EA7C2222D77}" srcOrd="0" destOrd="0" presId="urn:microsoft.com/office/officeart/2018/2/layout/IconVerticalSolidList"/>
    <dgm:cxn modelId="{1FE597B7-CC9E-4BF4-81B5-250CE1DE834F}" type="presOf" srcId="{BDBAFCA2-DD2F-4A9F-A8D3-02DD9D139C1E}" destId="{AF440AC1-AEAB-4BA6-90A0-25BFD1525CFF}" srcOrd="0" destOrd="0" presId="urn:microsoft.com/office/officeart/2018/2/layout/IconVerticalSolidList"/>
    <dgm:cxn modelId="{48A33EDE-DDB5-48E1-9DA8-B7265E637F37}" srcId="{BDBAFCA2-DD2F-4A9F-A8D3-02DD9D139C1E}" destId="{477D8758-133A-4A0E-940B-D30372749953}" srcOrd="0" destOrd="0" parTransId="{CFA01B67-F1D7-4122-AC5A-414F99C32DA4}" sibTransId="{61E905F0-EEF0-491B-ACBE-A7FD739045AD}"/>
    <dgm:cxn modelId="{9B6A10F7-BD01-4FA4-923A-2F88C2D8E0E3}" type="presOf" srcId="{477D8758-133A-4A0E-940B-D30372749953}" destId="{64812CEE-6B47-447A-B73D-7867D0BF596C}" srcOrd="0" destOrd="0" presId="urn:microsoft.com/office/officeart/2018/2/layout/IconVerticalSolidList"/>
    <dgm:cxn modelId="{0E793F61-04A1-4AC7-81A3-562AD0103A06}" type="presParOf" srcId="{AF440AC1-AEAB-4BA6-90A0-25BFD1525CFF}" destId="{F819878F-553D-4A46-86F9-0505FC69C85F}" srcOrd="0" destOrd="0" presId="urn:microsoft.com/office/officeart/2018/2/layout/IconVerticalSolidList"/>
    <dgm:cxn modelId="{B6D1CB37-48F4-4E10-84CD-D4F9905BB31B}" type="presParOf" srcId="{F819878F-553D-4A46-86F9-0505FC69C85F}" destId="{CEB21C40-B9DF-45A9-A46D-05BC639383D0}" srcOrd="0" destOrd="0" presId="urn:microsoft.com/office/officeart/2018/2/layout/IconVerticalSolidList"/>
    <dgm:cxn modelId="{BCA46833-BBEE-4C77-ACF1-BDEFBA39725B}" type="presParOf" srcId="{F819878F-553D-4A46-86F9-0505FC69C85F}" destId="{CCECCEB6-14FA-4E9C-B40E-0286C51E5EAA}" srcOrd="1" destOrd="0" presId="urn:microsoft.com/office/officeart/2018/2/layout/IconVerticalSolidList"/>
    <dgm:cxn modelId="{EC05A82D-EE7C-484B-8F83-C4C86E91B170}" type="presParOf" srcId="{F819878F-553D-4A46-86F9-0505FC69C85F}" destId="{C968DD0C-0243-43F6-A152-1E2B02EF3913}" srcOrd="2" destOrd="0" presId="urn:microsoft.com/office/officeart/2018/2/layout/IconVerticalSolidList"/>
    <dgm:cxn modelId="{B22E68A3-2E8A-4C73-AE55-5C8A740C503E}" type="presParOf" srcId="{F819878F-553D-4A46-86F9-0505FC69C85F}" destId="{64812CEE-6B47-447A-B73D-7867D0BF596C}" srcOrd="3" destOrd="0" presId="urn:microsoft.com/office/officeart/2018/2/layout/IconVerticalSolidList"/>
    <dgm:cxn modelId="{92C74B04-FC0A-4C7F-9BD6-466E3337D1B1}" type="presParOf" srcId="{AF440AC1-AEAB-4BA6-90A0-25BFD1525CFF}" destId="{4147B0AF-89F4-4622-B836-88D8DB9FFA4F}" srcOrd="1" destOrd="0" presId="urn:microsoft.com/office/officeart/2018/2/layout/IconVerticalSolidList"/>
    <dgm:cxn modelId="{418A2E15-C722-4DD9-8845-B6FA6CD16FF9}" type="presParOf" srcId="{AF440AC1-AEAB-4BA6-90A0-25BFD1525CFF}" destId="{82D6F0F6-1D40-4041-AC7A-B302EC951C34}" srcOrd="2" destOrd="0" presId="urn:microsoft.com/office/officeart/2018/2/layout/IconVerticalSolidList"/>
    <dgm:cxn modelId="{73A61120-DBAB-4B3C-B3FD-D4A51A28AAD3}" type="presParOf" srcId="{82D6F0F6-1D40-4041-AC7A-B302EC951C34}" destId="{18E19D5C-7682-4EA0-9C51-C740233EB76B}" srcOrd="0" destOrd="0" presId="urn:microsoft.com/office/officeart/2018/2/layout/IconVerticalSolidList"/>
    <dgm:cxn modelId="{D83458F6-4C43-4456-BDA7-DDB8D5EE5F82}" type="presParOf" srcId="{82D6F0F6-1D40-4041-AC7A-B302EC951C34}" destId="{5BE0E54C-D9EC-4C68-BB86-44155BDA0C03}" srcOrd="1" destOrd="0" presId="urn:microsoft.com/office/officeart/2018/2/layout/IconVerticalSolidList"/>
    <dgm:cxn modelId="{4565F107-F5E9-4D7E-A811-6EBFCC47E39A}" type="presParOf" srcId="{82D6F0F6-1D40-4041-AC7A-B302EC951C34}" destId="{BEF61993-3D3A-42E5-9EC0-C693DC0AB87F}" srcOrd="2" destOrd="0" presId="urn:microsoft.com/office/officeart/2018/2/layout/IconVerticalSolidList"/>
    <dgm:cxn modelId="{82DB36C4-486C-4E54-AC13-6EEE1B52D0E7}" type="presParOf" srcId="{82D6F0F6-1D40-4041-AC7A-B302EC951C34}" destId="{914A543D-E15C-43BB-9F4F-0EA7C2222D7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E3EC2F-CDEE-3747-8DC9-1923670D75E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D12480A-8A32-624C-A8D3-1D37699B3675}">
      <dgm:prSet/>
      <dgm:spPr/>
      <dgm:t>
        <a:bodyPr/>
        <a:lstStyle/>
        <a:p>
          <a:r>
            <a:rPr lang="en-US" dirty="0"/>
            <a:t>CSAF Base</a:t>
          </a:r>
        </a:p>
      </dgm:t>
    </dgm:pt>
    <dgm:pt modelId="{5F21F01D-C9C9-AF42-BE21-5E692CE12487}" type="parTrans" cxnId="{85968CA7-57F4-814D-8E9C-4331162F1C51}">
      <dgm:prSet/>
      <dgm:spPr/>
      <dgm:t>
        <a:bodyPr/>
        <a:lstStyle/>
        <a:p>
          <a:endParaRPr lang="en-US"/>
        </a:p>
      </dgm:t>
    </dgm:pt>
    <dgm:pt modelId="{6428CC68-AD67-DC48-8C3A-1B994BC760AE}" type="sibTrans" cxnId="{85968CA7-57F4-814D-8E9C-4331162F1C51}">
      <dgm:prSet/>
      <dgm:spPr/>
      <dgm:t>
        <a:bodyPr/>
        <a:lstStyle/>
        <a:p>
          <a:endParaRPr lang="en-US"/>
        </a:p>
      </dgm:t>
    </dgm:pt>
    <dgm:pt modelId="{73DE4EC2-2799-BA44-BC58-FE12DE43C9FB}">
      <dgm:prSet/>
      <dgm:spPr/>
      <dgm:t>
        <a:bodyPr/>
        <a:lstStyle/>
        <a:p>
          <a:r>
            <a:rPr lang="en-US" dirty="0"/>
            <a:t>Security Advisory</a:t>
          </a:r>
        </a:p>
      </dgm:t>
    </dgm:pt>
    <dgm:pt modelId="{57899F21-BD03-6D4F-BA7C-E9D39D1C73F8}" type="parTrans" cxnId="{8D1A64B2-699F-C247-AB3E-58EF1FABA0CD}">
      <dgm:prSet/>
      <dgm:spPr/>
      <dgm:t>
        <a:bodyPr/>
        <a:lstStyle/>
        <a:p>
          <a:endParaRPr lang="en-US"/>
        </a:p>
      </dgm:t>
    </dgm:pt>
    <dgm:pt modelId="{ADBF0CF9-1075-EA44-A491-E71E098315D6}" type="sibTrans" cxnId="{8D1A64B2-699F-C247-AB3E-58EF1FABA0CD}">
      <dgm:prSet/>
      <dgm:spPr/>
      <dgm:t>
        <a:bodyPr/>
        <a:lstStyle/>
        <a:p>
          <a:endParaRPr lang="en-US"/>
        </a:p>
      </dgm:t>
    </dgm:pt>
    <dgm:pt modelId="{75580F0A-A1AD-B841-9679-5803195FC405}">
      <dgm:prSet/>
      <dgm:spPr/>
      <dgm:t>
        <a:bodyPr/>
        <a:lstStyle/>
        <a:p>
          <a:r>
            <a:rPr lang="en-US" dirty="0"/>
            <a:t>Informational Advisory</a:t>
          </a:r>
        </a:p>
      </dgm:t>
    </dgm:pt>
    <dgm:pt modelId="{1162F4AF-2450-5844-836A-5B635FEB3A76}" type="parTrans" cxnId="{180F8E4C-B3B9-1B4D-A5EA-9087EDD635E1}">
      <dgm:prSet/>
      <dgm:spPr/>
      <dgm:t>
        <a:bodyPr/>
        <a:lstStyle/>
        <a:p>
          <a:endParaRPr lang="en-US"/>
        </a:p>
      </dgm:t>
    </dgm:pt>
    <dgm:pt modelId="{4937B151-9C05-584B-8FC4-78E039CEA857}" type="sibTrans" cxnId="{180F8E4C-B3B9-1B4D-A5EA-9087EDD635E1}">
      <dgm:prSet/>
      <dgm:spPr/>
      <dgm:t>
        <a:bodyPr/>
        <a:lstStyle/>
        <a:p>
          <a:endParaRPr lang="en-US"/>
        </a:p>
      </dgm:t>
    </dgm:pt>
    <dgm:pt modelId="{35FE9E59-8162-1B41-AF32-B036A67A8D15}">
      <dgm:prSet/>
      <dgm:spPr/>
      <dgm:t>
        <a:bodyPr/>
        <a:lstStyle/>
        <a:p>
          <a:r>
            <a:rPr lang="en-US" dirty="0"/>
            <a:t>Security Incident Response</a:t>
          </a:r>
        </a:p>
      </dgm:t>
    </dgm:pt>
    <dgm:pt modelId="{EF103122-774C-794A-B7A4-9B14082CD248}" type="parTrans" cxnId="{8708480E-5E96-6D4C-A739-B6D8B3A2A1EC}">
      <dgm:prSet/>
      <dgm:spPr/>
      <dgm:t>
        <a:bodyPr/>
        <a:lstStyle/>
        <a:p>
          <a:endParaRPr lang="en-US"/>
        </a:p>
      </dgm:t>
    </dgm:pt>
    <dgm:pt modelId="{E6AD5C51-B0EA-3E4F-8FEB-4042700B3690}" type="sibTrans" cxnId="{8708480E-5E96-6D4C-A739-B6D8B3A2A1EC}">
      <dgm:prSet/>
      <dgm:spPr/>
      <dgm:t>
        <a:bodyPr/>
        <a:lstStyle/>
        <a:p>
          <a:endParaRPr lang="en-US"/>
        </a:p>
      </dgm:t>
    </dgm:pt>
    <dgm:pt modelId="{B8BCC0DC-9688-D24D-9AC9-F3356529CFAB}">
      <dgm:prSet/>
      <dgm:spPr/>
      <dgm:t>
        <a:bodyPr/>
        <a:lstStyle/>
        <a:p>
          <a:r>
            <a:rPr lang="en-US" dirty="0"/>
            <a:t>Vulnerability Exploitability Exchange (VEX)</a:t>
          </a:r>
        </a:p>
      </dgm:t>
    </dgm:pt>
    <dgm:pt modelId="{1375A38B-E56D-7145-8EA4-601F2AE7F05E}" type="parTrans" cxnId="{72A2506C-D23C-8F49-9748-5A2FCC527D78}">
      <dgm:prSet/>
      <dgm:spPr/>
      <dgm:t>
        <a:bodyPr/>
        <a:lstStyle/>
        <a:p>
          <a:endParaRPr lang="en-US"/>
        </a:p>
      </dgm:t>
    </dgm:pt>
    <dgm:pt modelId="{398555A6-C7B9-1949-840E-F509275FEDBE}" type="sibTrans" cxnId="{72A2506C-D23C-8F49-9748-5A2FCC527D78}">
      <dgm:prSet/>
      <dgm:spPr/>
      <dgm:t>
        <a:bodyPr/>
        <a:lstStyle/>
        <a:p>
          <a:endParaRPr lang="en-US"/>
        </a:p>
      </dgm:t>
    </dgm:pt>
    <dgm:pt modelId="{A7168A79-B4E9-DD47-A39A-4A8921E9B19C}" type="pres">
      <dgm:prSet presAssocID="{CBE3EC2F-CDEE-3747-8DC9-1923670D75E0}" presName="linear" presStyleCnt="0">
        <dgm:presLayoutVars>
          <dgm:dir/>
          <dgm:animLvl val="lvl"/>
          <dgm:resizeHandles val="exact"/>
        </dgm:presLayoutVars>
      </dgm:prSet>
      <dgm:spPr/>
    </dgm:pt>
    <dgm:pt modelId="{3B64BAD8-8ABB-3243-97B6-128CC994E110}" type="pres">
      <dgm:prSet presAssocID="{3D12480A-8A32-624C-A8D3-1D37699B3675}" presName="parentLin" presStyleCnt="0"/>
      <dgm:spPr/>
    </dgm:pt>
    <dgm:pt modelId="{F8688719-B843-2345-A1D1-0C4C2F74507D}" type="pres">
      <dgm:prSet presAssocID="{3D12480A-8A32-624C-A8D3-1D37699B3675}" presName="parentLeftMargin" presStyleLbl="node1" presStyleIdx="0" presStyleCnt="5"/>
      <dgm:spPr/>
    </dgm:pt>
    <dgm:pt modelId="{CA4FD0A0-1CCB-0544-8704-0845740A9298}" type="pres">
      <dgm:prSet presAssocID="{3D12480A-8A32-624C-A8D3-1D37699B3675}" presName="parentText" presStyleLbl="node1" presStyleIdx="0" presStyleCnt="5">
        <dgm:presLayoutVars>
          <dgm:chMax val="0"/>
          <dgm:bulletEnabled val="1"/>
        </dgm:presLayoutVars>
      </dgm:prSet>
      <dgm:spPr/>
    </dgm:pt>
    <dgm:pt modelId="{6C8621AE-8C19-3B45-91CE-BA67DC9596AD}" type="pres">
      <dgm:prSet presAssocID="{3D12480A-8A32-624C-A8D3-1D37699B3675}" presName="negativeSpace" presStyleCnt="0"/>
      <dgm:spPr/>
    </dgm:pt>
    <dgm:pt modelId="{BDF1A752-6F60-9548-A61B-C703C29FF208}" type="pres">
      <dgm:prSet presAssocID="{3D12480A-8A32-624C-A8D3-1D37699B3675}" presName="childText" presStyleLbl="conFgAcc1" presStyleIdx="0" presStyleCnt="5">
        <dgm:presLayoutVars>
          <dgm:bulletEnabled val="1"/>
        </dgm:presLayoutVars>
      </dgm:prSet>
      <dgm:spPr/>
    </dgm:pt>
    <dgm:pt modelId="{CEA53EDC-176C-444B-9377-A89A132C428E}" type="pres">
      <dgm:prSet presAssocID="{6428CC68-AD67-DC48-8C3A-1B994BC760AE}" presName="spaceBetweenRectangles" presStyleCnt="0"/>
      <dgm:spPr/>
    </dgm:pt>
    <dgm:pt modelId="{F18438D3-59E0-6544-8EC7-B3A7C542982A}" type="pres">
      <dgm:prSet presAssocID="{73DE4EC2-2799-BA44-BC58-FE12DE43C9FB}" presName="parentLin" presStyleCnt="0"/>
      <dgm:spPr/>
    </dgm:pt>
    <dgm:pt modelId="{CED23E56-E000-A342-9BE5-E546077203C8}" type="pres">
      <dgm:prSet presAssocID="{73DE4EC2-2799-BA44-BC58-FE12DE43C9FB}" presName="parentLeftMargin" presStyleLbl="node1" presStyleIdx="0" presStyleCnt="5"/>
      <dgm:spPr/>
    </dgm:pt>
    <dgm:pt modelId="{9758F223-EFB9-A647-B8F8-17A0528B826B}" type="pres">
      <dgm:prSet presAssocID="{73DE4EC2-2799-BA44-BC58-FE12DE43C9FB}" presName="parentText" presStyleLbl="node1" presStyleIdx="1" presStyleCnt="5">
        <dgm:presLayoutVars>
          <dgm:chMax val="0"/>
          <dgm:bulletEnabled val="1"/>
        </dgm:presLayoutVars>
      </dgm:prSet>
      <dgm:spPr/>
    </dgm:pt>
    <dgm:pt modelId="{0E612593-6111-6E48-882F-040F81498447}" type="pres">
      <dgm:prSet presAssocID="{73DE4EC2-2799-BA44-BC58-FE12DE43C9FB}" presName="negativeSpace" presStyleCnt="0"/>
      <dgm:spPr/>
    </dgm:pt>
    <dgm:pt modelId="{2D32EE52-10DF-7E4B-B092-B368884742E5}" type="pres">
      <dgm:prSet presAssocID="{73DE4EC2-2799-BA44-BC58-FE12DE43C9FB}" presName="childText" presStyleLbl="conFgAcc1" presStyleIdx="1" presStyleCnt="5">
        <dgm:presLayoutVars>
          <dgm:bulletEnabled val="1"/>
        </dgm:presLayoutVars>
      </dgm:prSet>
      <dgm:spPr/>
    </dgm:pt>
    <dgm:pt modelId="{FE4D63E8-6DA5-8B48-884E-AAB6CB2E388B}" type="pres">
      <dgm:prSet presAssocID="{ADBF0CF9-1075-EA44-A491-E71E098315D6}" presName="spaceBetweenRectangles" presStyleCnt="0"/>
      <dgm:spPr/>
    </dgm:pt>
    <dgm:pt modelId="{2E87A263-0AD0-FA44-BFCD-D3AD0294F088}" type="pres">
      <dgm:prSet presAssocID="{75580F0A-A1AD-B841-9679-5803195FC405}" presName="parentLin" presStyleCnt="0"/>
      <dgm:spPr/>
    </dgm:pt>
    <dgm:pt modelId="{82882329-42D1-5A4F-BBFC-8DEAFAAEC308}" type="pres">
      <dgm:prSet presAssocID="{75580F0A-A1AD-B841-9679-5803195FC405}" presName="parentLeftMargin" presStyleLbl="node1" presStyleIdx="1" presStyleCnt="5"/>
      <dgm:spPr/>
    </dgm:pt>
    <dgm:pt modelId="{86AC9F17-00D7-D74D-9B95-CCEBEA980B22}" type="pres">
      <dgm:prSet presAssocID="{75580F0A-A1AD-B841-9679-5803195FC405}" presName="parentText" presStyleLbl="node1" presStyleIdx="2" presStyleCnt="5">
        <dgm:presLayoutVars>
          <dgm:chMax val="0"/>
          <dgm:bulletEnabled val="1"/>
        </dgm:presLayoutVars>
      </dgm:prSet>
      <dgm:spPr/>
    </dgm:pt>
    <dgm:pt modelId="{1DD0C181-ECC6-3C47-AD8B-0311A1E00BEB}" type="pres">
      <dgm:prSet presAssocID="{75580F0A-A1AD-B841-9679-5803195FC405}" presName="negativeSpace" presStyleCnt="0"/>
      <dgm:spPr/>
    </dgm:pt>
    <dgm:pt modelId="{C4921380-C4CD-9140-86C6-338155D79B22}" type="pres">
      <dgm:prSet presAssocID="{75580F0A-A1AD-B841-9679-5803195FC405}" presName="childText" presStyleLbl="conFgAcc1" presStyleIdx="2" presStyleCnt="5">
        <dgm:presLayoutVars>
          <dgm:bulletEnabled val="1"/>
        </dgm:presLayoutVars>
      </dgm:prSet>
      <dgm:spPr/>
    </dgm:pt>
    <dgm:pt modelId="{3949A103-CAEE-024D-9F0E-44D5231FF2ED}" type="pres">
      <dgm:prSet presAssocID="{4937B151-9C05-584B-8FC4-78E039CEA857}" presName="spaceBetweenRectangles" presStyleCnt="0"/>
      <dgm:spPr/>
    </dgm:pt>
    <dgm:pt modelId="{7858720E-9BAC-3F49-AE78-B188F722994E}" type="pres">
      <dgm:prSet presAssocID="{35FE9E59-8162-1B41-AF32-B036A67A8D15}" presName="parentLin" presStyleCnt="0"/>
      <dgm:spPr/>
    </dgm:pt>
    <dgm:pt modelId="{11B1324A-937B-E74A-86B0-90E1A93454B2}" type="pres">
      <dgm:prSet presAssocID="{35FE9E59-8162-1B41-AF32-B036A67A8D15}" presName="parentLeftMargin" presStyleLbl="node1" presStyleIdx="2" presStyleCnt="5"/>
      <dgm:spPr/>
    </dgm:pt>
    <dgm:pt modelId="{4DA397B7-7673-1C40-9D87-BEC0489249E9}" type="pres">
      <dgm:prSet presAssocID="{35FE9E59-8162-1B41-AF32-B036A67A8D15}" presName="parentText" presStyleLbl="node1" presStyleIdx="3" presStyleCnt="5">
        <dgm:presLayoutVars>
          <dgm:chMax val="0"/>
          <dgm:bulletEnabled val="1"/>
        </dgm:presLayoutVars>
      </dgm:prSet>
      <dgm:spPr/>
    </dgm:pt>
    <dgm:pt modelId="{65A62101-D238-274E-B5B4-127CA2344987}" type="pres">
      <dgm:prSet presAssocID="{35FE9E59-8162-1B41-AF32-B036A67A8D15}" presName="negativeSpace" presStyleCnt="0"/>
      <dgm:spPr/>
    </dgm:pt>
    <dgm:pt modelId="{C8EC8715-3CFA-9341-BE62-3E73F742B8EB}" type="pres">
      <dgm:prSet presAssocID="{35FE9E59-8162-1B41-AF32-B036A67A8D15}" presName="childText" presStyleLbl="conFgAcc1" presStyleIdx="3" presStyleCnt="5">
        <dgm:presLayoutVars>
          <dgm:bulletEnabled val="1"/>
        </dgm:presLayoutVars>
      </dgm:prSet>
      <dgm:spPr/>
    </dgm:pt>
    <dgm:pt modelId="{CF5DC204-9910-424F-ABB9-6535FA0268EA}" type="pres">
      <dgm:prSet presAssocID="{E6AD5C51-B0EA-3E4F-8FEB-4042700B3690}" presName="spaceBetweenRectangles" presStyleCnt="0"/>
      <dgm:spPr/>
    </dgm:pt>
    <dgm:pt modelId="{69F292C7-0325-6344-A52C-E4E4535846B6}" type="pres">
      <dgm:prSet presAssocID="{B8BCC0DC-9688-D24D-9AC9-F3356529CFAB}" presName="parentLin" presStyleCnt="0"/>
      <dgm:spPr/>
    </dgm:pt>
    <dgm:pt modelId="{BB19DAEA-F0DE-7942-B9E3-29625FB1A922}" type="pres">
      <dgm:prSet presAssocID="{B8BCC0DC-9688-D24D-9AC9-F3356529CFAB}" presName="parentLeftMargin" presStyleLbl="node1" presStyleIdx="3" presStyleCnt="5"/>
      <dgm:spPr/>
    </dgm:pt>
    <dgm:pt modelId="{DE14FBA8-C51E-A744-8D2D-4154BDA2D62C}" type="pres">
      <dgm:prSet presAssocID="{B8BCC0DC-9688-D24D-9AC9-F3356529CFAB}" presName="parentText" presStyleLbl="node1" presStyleIdx="4" presStyleCnt="5">
        <dgm:presLayoutVars>
          <dgm:chMax val="0"/>
          <dgm:bulletEnabled val="1"/>
        </dgm:presLayoutVars>
      </dgm:prSet>
      <dgm:spPr/>
    </dgm:pt>
    <dgm:pt modelId="{CC48F698-E4B6-CF41-A928-53E692EBEAA6}" type="pres">
      <dgm:prSet presAssocID="{B8BCC0DC-9688-D24D-9AC9-F3356529CFAB}" presName="negativeSpace" presStyleCnt="0"/>
      <dgm:spPr/>
    </dgm:pt>
    <dgm:pt modelId="{2CED7EC7-D2D4-604C-92C0-6EFFE7CBF189}" type="pres">
      <dgm:prSet presAssocID="{B8BCC0DC-9688-D24D-9AC9-F3356529CFAB}" presName="childText" presStyleLbl="conFgAcc1" presStyleIdx="4" presStyleCnt="5">
        <dgm:presLayoutVars>
          <dgm:bulletEnabled val="1"/>
        </dgm:presLayoutVars>
      </dgm:prSet>
      <dgm:spPr/>
    </dgm:pt>
  </dgm:ptLst>
  <dgm:cxnLst>
    <dgm:cxn modelId="{6AE77109-9A87-D34F-9A5A-911417F93906}" type="presOf" srcId="{35FE9E59-8162-1B41-AF32-B036A67A8D15}" destId="{4DA397B7-7673-1C40-9D87-BEC0489249E9}" srcOrd="1" destOrd="0" presId="urn:microsoft.com/office/officeart/2005/8/layout/list1"/>
    <dgm:cxn modelId="{8708480E-5E96-6D4C-A739-B6D8B3A2A1EC}" srcId="{CBE3EC2F-CDEE-3747-8DC9-1923670D75E0}" destId="{35FE9E59-8162-1B41-AF32-B036A67A8D15}" srcOrd="3" destOrd="0" parTransId="{EF103122-774C-794A-B7A4-9B14082CD248}" sibTransId="{E6AD5C51-B0EA-3E4F-8FEB-4042700B3690}"/>
    <dgm:cxn modelId="{F9F1F54B-49DE-1647-A18D-8F22E9E620D7}" type="presOf" srcId="{3D12480A-8A32-624C-A8D3-1D37699B3675}" destId="{CA4FD0A0-1CCB-0544-8704-0845740A9298}" srcOrd="1" destOrd="0" presId="urn:microsoft.com/office/officeart/2005/8/layout/list1"/>
    <dgm:cxn modelId="{180F8E4C-B3B9-1B4D-A5EA-9087EDD635E1}" srcId="{CBE3EC2F-CDEE-3747-8DC9-1923670D75E0}" destId="{75580F0A-A1AD-B841-9679-5803195FC405}" srcOrd="2" destOrd="0" parTransId="{1162F4AF-2450-5844-836A-5B635FEB3A76}" sibTransId="{4937B151-9C05-584B-8FC4-78E039CEA857}"/>
    <dgm:cxn modelId="{2C576E5E-5C1A-F64A-8F82-B6E0386423A2}" type="presOf" srcId="{75580F0A-A1AD-B841-9679-5803195FC405}" destId="{82882329-42D1-5A4F-BBFC-8DEAFAAEC308}" srcOrd="0" destOrd="0" presId="urn:microsoft.com/office/officeart/2005/8/layout/list1"/>
    <dgm:cxn modelId="{05971C62-93A4-834A-AACB-C2D5BC895D86}" type="presOf" srcId="{B8BCC0DC-9688-D24D-9AC9-F3356529CFAB}" destId="{BB19DAEA-F0DE-7942-B9E3-29625FB1A922}" srcOrd="0" destOrd="0" presId="urn:microsoft.com/office/officeart/2005/8/layout/list1"/>
    <dgm:cxn modelId="{72A2506C-D23C-8F49-9748-5A2FCC527D78}" srcId="{CBE3EC2F-CDEE-3747-8DC9-1923670D75E0}" destId="{B8BCC0DC-9688-D24D-9AC9-F3356529CFAB}" srcOrd="4" destOrd="0" parTransId="{1375A38B-E56D-7145-8EA4-601F2AE7F05E}" sibTransId="{398555A6-C7B9-1949-840E-F509275FEDBE}"/>
    <dgm:cxn modelId="{C4D73E70-2361-D944-B992-4C6852BA0945}" type="presOf" srcId="{35FE9E59-8162-1B41-AF32-B036A67A8D15}" destId="{11B1324A-937B-E74A-86B0-90E1A93454B2}" srcOrd="0" destOrd="0" presId="urn:microsoft.com/office/officeart/2005/8/layout/list1"/>
    <dgm:cxn modelId="{16C85380-A777-4443-9DE1-C3CFDB3C005C}" type="presOf" srcId="{73DE4EC2-2799-BA44-BC58-FE12DE43C9FB}" destId="{CED23E56-E000-A342-9BE5-E546077203C8}" srcOrd="0" destOrd="0" presId="urn:microsoft.com/office/officeart/2005/8/layout/list1"/>
    <dgm:cxn modelId="{E128B5A0-0152-A94F-A00E-5198FF8B2615}" type="presOf" srcId="{73DE4EC2-2799-BA44-BC58-FE12DE43C9FB}" destId="{9758F223-EFB9-A647-B8F8-17A0528B826B}" srcOrd="1" destOrd="0" presId="urn:microsoft.com/office/officeart/2005/8/layout/list1"/>
    <dgm:cxn modelId="{85968CA7-57F4-814D-8E9C-4331162F1C51}" srcId="{CBE3EC2F-CDEE-3747-8DC9-1923670D75E0}" destId="{3D12480A-8A32-624C-A8D3-1D37699B3675}" srcOrd="0" destOrd="0" parTransId="{5F21F01D-C9C9-AF42-BE21-5E692CE12487}" sibTransId="{6428CC68-AD67-DC48-8C3A-1B994BC760AE}"/>
    <dgm:cxn modelId="{343D5BA9-9CB5-274C-A19D-7213005E7D06}" type="presOf" srcId="{CBE3EC2F-CDEE-3747-8DC9-1923670D75E0}" destId="{A7168A79-B4E9-DD47-A39A-4A8921E9B19C}" srcOrd="0" destOrd="0" presId="urn:microsoft.com/office/officeart/2005/8/layout/list1"/>
    <dgm:cxn modelId="{641138B1-E93A-3D40-9A02-0A95976B510A}" type="presOf" srcId="{B8BCC0DC-9688-D24D-9AC9-F3356529CFAB}" destId="{DE14FBA8-C51E-A744-8D2D-4154BDA2D62C}" srcOrd="1" destOrd="0" presId="urn:microsoft.com/office/officeart/2005/8/layout/list1"/>
    <dgm:cxn modelId="{8D1A64B2-699F-C247-AB3E-58EF1FABA0CD}" srcId="{CBE3EC2F-CDEE-3747-8DC9-1923670D75E0}" destId="{73DE4EC2-2799-BA44-BC58-FE12DE43C9FB}" srcOrd="1" destOrd="0" parTransId="{57899F21-BD03-6D4F-BA7C-E9D39D1C73F8}" sibTransId="{ADBF0CF9-1075-EA44-A491-E71E098315D6}"/>
    <dgm:cxn modelId="{D6274DEB-4F53-7A46-97E1-9DC143429FF9}" type="presOf" srcId="{3D12480A-8A32-624C-A8D3-1D37699B3675}" destId="{F8688719-B843-2345-A1D1-0C4C2F74507D}" srcOrd="0" destOrd="0" presId="urn:microsoft.com/office/officeart/2005/8/layout/list1"/>
    <dgm:cxn modelId="{873D3BF5-C294-8146-83BD-B8CF0AE9B604}" type="presOf" srcId="{75580F0A-A1AD-B841-9679-5803195FC405}" destId="{86AC9F17-00D7-D74D-9B95-CCEBEA980B22}" srcOrd="1" destOrd="0" presId="urn:microsoft.com/office/officeart/2005/8/layout/list1"/>
    <dgm:cxn modelId="{25220958-21D6-FD46-A2EA-2A700F907EAD}" type="presParOf" srcId="{A7168A79-B4E9-DD47-A39A-4A8921E9B19C}" destId="{3B64BAD8-8ABB-3243-97B6-128CC994E110}" srcOrd="0" destOrd="0" presId="urn:microsoft.com/office/officeart/2005/8/layout/list1"/>
    <dgm:cxn modelId="{D488C82A-1CC0-CB47-8867-E933E2997AA5}" type="presParOf" srcId="{3B64BAD8-8ABB-3243-97B6-128CC994E110}" destId="{F8688719-B843-2345-A1D1-0C4C2F74507D}" srcOrd="0" destOrd="0" presId="urn:microsoft.com/office/officeart/2005/8/layout/list1"/>
    <dgm:cxn modelId="{A3E8E9D7-ACE5-0F49-A40B-947DE6CD92D6}" type="presParOf" srcId="{3B64BAD8-8ABB-3243-97B6-128CC994E110}" destId="{CA4FD0A0-1CCB-0544-8704-0845740A9298}" srcOrd="1" destOrd="0" presId="urn:microsoft.com/office/officeart/2005/8/layout/list1"/>
    <dgm:cxn modelId="{904944A5-93B4-5F4B-8766-7188E038F88C}" type="presParOf" srcId="{A7168A79-B4E9-DD47-A39A-4A8921E9B19C}" destId="{6C8621AE-8C19-3B45-91CE-BA67DC9596AD}" srcOrd="1" destOrd="0" presId="urn:microsoft.com/office/officeart/2005/8/layout/list1"/>
    <dgm:cxn modelId="{168F7BE6-AF54-3843-9ADF-FA2990999961}" type="presParOf" srcId="{A7168A79-B4E9-DD47-A39A-4A8921E9B19C}" destId="{BDF1A752-6F60-9548-A61B-C703C29FF208}" srcOrd="2" destOrd="0" presId="urn:microsoft.com/office/officeart/2005/8/layout/list1"/>
    <dgm:cxn modelId="{9F0EE789-8DED-6947-BC70-5ECAE9C71639}" type="presParOf" srcId="{A7168A79-B4E9-DD47-A39A-4A8921E9B19C}" destId="{CEA53EDC-176C-444B-9377-A89A132C428E}" srcOrd="3" destOrd="0" presId="urn:microsoft.com/office/officeart/2005/8/layout/list1"/>
    <dgm:cxn modelId="{34674EB9-4EEE-A543-B81C-715F82DB8373}" type="presParOf" srcId="{A7168A79-B4E9-DD47-A39A-4A8921E9B19C}" destId="{F18438D3-59E0-6544-8EC7-B3A7C542982A}" srcOrd="4" destOrd="0" presId="urn:microsoft.com/office/officeart/2005/8/layout/list1"/>
    <dgm:cxn modelId="{94173B77-2912-C248-8EF9-D124855B017D}" type="presParOf" srcId="{F18438D3-59E0-6544-8EC7-B3A7C542982A}" destId="{CED23E56-E000-A342-9BE5-E546077203C8}" srcOrd="0" destOrd="0" presId="urn:microsoft.com/office/officeart/2005/8/layout/list1"/>
    <dgm:cxn modelId="{2E5363B8-FF6A-C54D-8AFF-2BCA77A686AB}" type="presParOf" srcId="{F18438D3-59E0-6544-8EC7-B3A7C542982A}" destId="{9758F223-EFB9-A647-B8F8-17A0528B826B}" srcOrd="1" destOrd="0" presId="urn:microsoft.com/office/officeart/2005/8/layout/list1"/>
    <dgm:cxn modelId="{1DB466E4-7747-C843-914B-28E149BDDC61}" type="presParOf" srcId="{A7168A79-B4E9-DD47-A39A-4A8921E9B19C}" destId="{0E612593-6111-6E48-882F-040F81498447}" srcOrd="5" destOrd="0" presId="urn:microsoft.com/office/officeart/2005/8/layout/list1"/>
    <dgm:cxn modelId="{9CA0917F-3B18-5A42-B512-ADE2847286DB}" type="presParOf" srcId="{A7168A79-B4E9-DD47-A39A-4A8921E9B19C}" destId="{2D32EE52-10DF-7E4B-B092-B368884742E5}" srcOrd="6" destOrd="0" presId="urn:microsoft.com/office/officeart/2005/8/layout/list1"/>
    <dgm:cxn modelId="{7997EAE0-664F-DF44-89CF-959E26D3FAA9}" type="presParOf" srcId="{A7168A79-B4E9-DD47-A39A-4A8921E9B19C}" destId="{FE4D63E8-6DA5-8B48-884E-AAB6CB2E388B}" srcOrd="7" destOrd="0" presId="urn:microsoft.com/office/officeart/2005/8/layout/list1"/>
    <dgm:cxn modelId="{5BDB604F-E4D3-5749-8C11-2F2FE1F32B82}" type="presParOf" srcId="{A7168A79-B4E9-DD47-A39A-4A8921E9B19C}" destId="{2E87A263-0AD0-FA44-BFCD-D3AD0294F088}" srcOrd="8" destOrd="0" presId="urn:microsoft.com/office/officeart/2005/8/layout/list1"/>
    <dgm:cxn modelId="{9A7805F1-48FF-4C43-B0A1-CC0CB6991370}" type="presParOf" srcId="{2E87A263-0AD0-FA44-BFCD-D3AD0294F088}" destId="{82882329-42D1-5A4F-BBFC-8DEAFAAEC308}" srcOrd="0" destOrd="0" presId="urn:microsoft.com/office/officeart/2005/8/layout/list1"/>
    <dgm:cxn modelId="{95096D2D-7E19-F74E-96CB-1AB0B0AD7AF2}" type="presParOf" srcId="{2E87A263-0AD0-FA44-BFCD-D3AD0294F088}" destId="{86AC9F17-00D7-D74D-9B95-CCEBEA980B22}" srcOrd="1" destOrd="0" presId="urn:microsoft.com/office/officeart/2005/8/layout/list1"/>
    <dgm:cxn modelId="{916B26A9-27E2-C148-AD9E-F1DEE641341E}" type="presParOf" srcId="{A7168A79-B4E9-DD47-A39A-4A8921E9B19C}" destId="{1DD0C181-ECC6-3C47-AD8B-0311A1E00BEB}" srcOrd="9" destOrd="0" presId="urn:microsoft.com/office/officeart/2005/8/layout/list1"/>
    <dgm:cxn modelId="{C8EFDEB6-6063-5E4B-A590-CBCFA68E7314}" type="presParOf" srcId="{A7168A79-B4E9-DD47-A39A-4A8921E9B19C}" destId="{C4921380-C4CD-9140-86C6-338155D79B22}" srcOrd="10" destOrd="0" presId="urn:microsoft.com/office/officeart/2005/8/layout/list1"/>
    <dgm:cxn modelId="{4B846C2A-2DBC-0542-A864-CC828EDF5187}" type="presParOf" srcId="{A7168A79-B4E9-DD47-A39A-4A8921E9B19C}" destId="{3949A103-CAEE-024D-9F0E-44D5231FF2ED}" srcOrd="11" destOrd="0" presId="urn:microsoft.com/office/officeart/2005/8/layout/list1"/>
    <dgm:cxn modelId="{C1D26BFB-CFB5-CC45-9598-EF6E872803CF}" type="presParOf" srcId="{A7168A79-B4E9-DD47-A39A-4A8921E9B19C}" destId="{7858720E-9BAC-3F49-AE78-B188F722994E}" srcOrd="12" destOrd="0" presId="urn:microsoft.com/office/officeart/2005/8/layout/list1"/>
    <dgm:cxn modelId="{82C74738-DEB3-B749-B56B-609391AFF7EE}" type="presParOf" srcId="{7858720E-9BAC-3F49-AE78-B188F722994E}" destId="{11B1324A-937B-E74A-86B0-90E1A93454B2}" srcOrd="0" destOrd="0" presId="urn:microsoft.com/office/officeart/2005/8/layout/list1"/>
    <dgm:cxn modelId="{C8B2F10F-4951-A146-9C0F-4B18F69A30EC}" type="presParOf" srcId="{7858720E-9BAC-3F49-AE78-B188F722994E}" destId="{4DA397B7-7673-1C40-9D87-BEC0489249E9}" srcOrd="1" destOrd="0" presId="urn:microsoft.com/office/officeart/2005/8/layout/list1"/>
    <dgm:cxn modelId="{0405BAFC-91F8-D34D-9384-EB86F3AFC1F7}" type="presParOf" srcId="{A7168A79-B4E9-DD47-A39A-4A8921E9B19C}" destId="{65A62101-D238-274E-B5B4-127CA2344987}" srcOrd="13" destOrd="0" presId="urn:microsoft.com/office/officeart/2005/8/layout/list1"/>
    <dgm:cxn modelId="{5223C3C4-E55B-9F47-B2BD-07B1B6175CD6}" type="presParOf" srcId="{A7168A79-B4E9-DD47-A39A-4A8921E9B19C}" destId="{C8EC8715-3CFA-9341-BE62-3E73F742B8EB}" srcOrd="14" destOrd="0" presId="urn:microsoft.com/office/officeart/2005/8/layout/list1"/>
    <dgm:cxn modelId="{E3EF3ABD-4A04-444C-A4DE-256CE3EA9963}" type="presParOf" srcId="{A7168A79-B4E9-DD47-A39A-4A8921E9B19C}" destId="{CF5DC204-9910-424F-ABB9-6535FA0268EA}" srcOrd="15" destOrd="0" presId="urn:microsoft.com/office/officeart/2005/8/layout/list1"/>
    <dgm:cxn modelId="{895CEDCE-0DBC-3B4F-B045-B76571FBA556}" type="presParOf" srcId="{A7168A79-B4E9-DD47-A39A-4A8921E9B19C}" destId="{69F292C7-0325-6344-A52C-E4E4535846B6}" srcOrd="16" destOrd="0" presId="urn:microsoft.com/office/officeart/2005/8/layout/list1"/>
    <dgm:cxn modelId="{C4B50FE7-A0EB-314F-A843-689489BD624F}" type="presParOf" srcId="{69F292C7-0325-6344-A52C-E4E4535846B6}" destId="{BB19DAEA-F0DE-7942-B9E3-29625FB1A922}" srcOrd="0" destOrd="0" presId="urn:microsoft.com/office/officeart/2005/8/layout/list1"/>
    <dgm:cxn modelId="{8866993F-D98E-F947-92F9-8000B1949CC5}" type="presParOf" srcId="{69F292C7-0325-6344-A52C-E4E4535846B6}" destId="{DE14FBA8-C51E-A744-8D2D-4154BDA2D62C}" srcOrd="1" destOrd="0" presId="urn:microsoft.com/office/officeart/2005/8/layout/list1"/>
    <dgm:cxn modelId="{6BD334D2-C103-1F4D-9761-D4E4A2C1E97A}" type="presParOf" srcId="{A7168A79-B4E9-DD47-A39A-4A8921E9B19C}" destId="{CC48F698-E4B6-CF41-A928-53E692EBEAA6}" srcOrd="17" destOrd="0" presId="urn:microsoft.com/office/officeart/2005/8/layout/list1"/>
    <dgm:cxn modelId="{0182D377-E059-3642-B58D-CFF7333B0F89}" type="presParOf" srcId="{A7168A79-B4E9-DD47-A39A-4A8921E9B19C}" destId="{2CED7EC7-D2D4-604C-92C0-6EFFE7CBF18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94FC6A-70B8-6C4B-A0A6-011F45E8AF6F}"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943B02DD-D067-1F4F-B2EE-6CE30C77A116}">
      <dgm:prSet/>
      <dgm:spPr/>
      <dgm:t>
        <a:bodyPr/>
        <a:lstStyle/>
        <a:p>
          <a:r>
            <a:rPr lang="en-US"/>
            <a:t>This profile defines the default required fields for any CSAF document. </a:t>
          </a:r>
        </a:p>
      </dgm:t>
    </dgm:pt>
    <dgm:pt modelId="{6A48E9C9-CC7C-DF4D-A394-E1BA1C3FF7E0}" type="parTrans" cxnId="{C688CD8A-DEF1-D44C-9526-F8097171068F}">
      <dgm:prSet/>
      <dgm:spPr/>
      <dgm:t>
        <a:bodyPr/>
        <a:lstStyle/>
        <a:p>
          <a:endParaRPr lang="en-US"/>
        </a:p>
      </dgm:t>
    </dgm:pt>
    <dgm:pt modelId="{6D77075E-5942-A94C-B053-DB6481A4CC4F}" type="sibTrans" cxnId="{C688CD8A-DEF1-D44C-9526-F8097171068F}">
      <dgm:prSet/>
      <dgm:spPr/>
      <dgm:t>
        <a:bodyPr/>
        <a:lstStyle/>
        <a:p>
          <a:endParaRPr lang="en-US"/>
        </a:p>
      </dgm:t>
    </dgm:pt>
    <dgm:pt modelId="{54D6FE44-6C69-4D45-968F-1CF4BC1C5C83}">
      <dgm:prSet/>
      <dgm:spPr/>
      <dgm:t>
        <a:bodyPr/>
        <a:lstStyle/>
        <a:p>
          <a:r>
            <a:rPr lang="en-US"/>
            <a:t>A "catch all" for CSAF documents that do not satisfy any other profiles.</a:t>
          </a:r>
        </a:p>
      </dgm:t>
    </dgm:pt>
    <dgm:pt modelId="{803E9211-62DE-574A-A159-17ACB19932B6}" type="parTrans" cxnId="{673AE298-3B43-4740-96CA-57F323D3A422}">
      <dgm:prSet/>
      <dgm:spPr/>
      <dgm:t>
        <a:bodyPr/>
        <a:lstStyle/>
        <a:p>
          <a:endParaRPr lang="en-US"/>
        </a:p>
      </dgm:t>
    </dgm:pt>
    <dgm:pt modelId="{100B5E00-1A04-ED47-B171-746EDD8EEE09}" type="sibTrans" cxnId="{673AE298-3B43-4740-96CA-57F323D3A422}">
      <dgm:prSet/>
      <dgm:spPr/>
      <dgm:t>
        <a:bodyPr/>
        <a:lstStyle/>
        <a:p>
          <a:endParaRPr lang="en-US"/>
        </a:p>
      </dgm:t>
    </dgm:pt>
    <dgm:pt modelId="{439C69A0-676F-0544-94C7-365E311F0FE8}">
      <dgm:prSet/>
      <dgm:spPr/>
      <dgm:t>
        <a:bodyPr/>
        <a:lstStyle/>
        <a:p>
          <a:r>
            <a:rPr lang="en-US"/>
            <a:t>Furthermore, it is the foundation all other profiles are build on.</a:t>
          </a:r>
        </a:p>
      </dgm:t>
    </dgm:pt>
    <dgm:pt modelId="{A3896E54-4C7B-6F4B-AD23-8A90BD9B81D0}" type="parTrans" cxnId="{0F0618F6-C25A-764B-B644-D0F5ECEF8BD7}">
      <dgm:prSet/>
      <dgm:spPr/>
      <dgm:t>
        <a:bodyPr/>
        <a:lstStyle/>
        <a:p>
          <a:endParaRPr lang="en-US"/>
        </a:p>
      </dgm:t>
    </dgm:pt>
    <dgm:pt modelId="{968E66EF-ED42-1F43-ABDB-3D1DD076F5EA}" type="sibTrans" cxnId="{0F0618F6-C25A-764B-B644-D0F5ECEF8BD7}">
      <dgm:prSet/>
      <dgm:spPr/>
      <dgm:t>
        <a:bodyPr/>
        <a:lstStyle/>
        <a:p>
          <a:endParaRPr lang="en-US"/>
        </a:p>
      </dgm:t>
    </dgm:pt>
    <dgm:pt modelId="{6ADBAD64-3215-834F-85FA-B099EF699E29}" type="pres">
      <dgm:prSet presAssocID="{B294FC6A-70B8-6C4B-A0A6-011F45E8AF6F}" presName="linear" presStyleCnt="0">
        <dgm:presLayoutVars>
          <dgm:animLvl val="lvl"/>
          <dgm:resizeHandles val="exact"/>
        </dgm:presLayoutVars>
      </dgm:prSet>
      <dgm:spPr/>
    </dgm:pt>
    <dgm:pt modelId="{7DDCC5F1-4E93-5C45-B444-5D3ED54ED91C}" type="pres">
      <dgm:prSet presAssocID="{943B02DD-D067-1F4F-B2EE-6CE30C77A116}" presName="parentText" presStyleLbl="node1" presStyleIdx="0" presStyleCnt="3">
        <dgm:presLayoutVars>
          <dgm:chMax val="0"/>
          <dgm:bulletEnabled val="1"/>
        </dgm:presLayoutVars>
      </dgm:prSet>
      <dgm:spPr/>
    </dgm:pt>
    <dgm:pt modelId="{7D81DF5B-3E76-BA4A-8EB0-0376D5B5AFDB}" type="pres">
      <dgm:prSet presAssocID="{6D77075E-5942-A94C-B053-DB6481A4CC4F}" presName="spacer" presStyleCnt="0"/>
      <dgm:spPr/>
    </dgm:pt>
    <dgm:pt modelId="{2B47EBE2-405E-574E-8EC5-EF22A6B1DF98}" type="pres">
      <dgm:prSet presAssocID="{54D6FE44-6C69-4D45-968F-1CF4BC1C5C83}" presName="parentText" presStyleLbl="node1" presStyleIdx="1" presStyleCnt="3">
        <dgm:presLayoutVars>
          <dgm:chMax val="0"/>
          <dgm:bulletEnabled val="1"/>
        </dgm:presLayoutVars>
      </dgm:prSet>
      <dgm:spPr/>
    </dgm:pt>
    <dgm:pt modelId="{0570A13F-0E7C-3149-A116-2A528B1AF42F}" type="pres">
      <dgm:prSet presAssocID="{100B5E00-1A04-ED47-B171-746EDD8EEE09}" presName="spacer" presStyleCnt="0"/>
      <dgm:spPr/>
    </dgm:pt>
    <dgm:pt modelId="{2A87A8F6-F6D6-8E4A-80B1-AF21CC42B5D4}" type="pres">
      <dgm:prSet presAssocID="{439C69A0-676F-0544-94C7-365E311F0FE8}" presName="parentText" presStyleLbl="node1" presStyleIdx="2" presStyleCnt="3">
        <dgm:presLayoutVars>
          <dgm:chMax val="0"/>
          <dgm:bulletEnabled val="1"/>
        </dgm:presLayoutVars>
      </dgm:prSet>
      <dgm:spPr/>
    </dgm:pt>
  </dgm:ptLst>
  <dgm:cxnLst>
    <dgm:cxn modelId="{94E50C15-5406-4D40-97E4-BBA506819726}" type="presOf" srcId="{54D6FE44-6C69-4D45-968F-1CF4BC1C5C83}" destId="{2B47EBE2-405E-574E-8EC5-EF22A6B1DF98}" srcOrd="0" destOrd="0" presId="urn:microsoft.com/office/officeart/2005/8/layout/vList2"/>
    <dgm:cxn modelId="{75307F58-AE21-4042-A67F-587E5AF87FBE}" type="presOf" srcId="{943B02DD-D067-1F4F-B2EE-6CE30C77A116}" destId="{7DDCC5F1-4E93-5C45-B444-5D3ED54ED91C}" srcOrd="0" destOrd="0" presId="urn:microsoft.com/office/officeart/2005/8/layout/vList2"/>
    <dgm:cxn modelId="{C688CD8A-DEF1-D44C-9526-F8097171068F}" srcId="{B294FC6A-70B8-6C4B-A0A6-011F45E8AF6F}" destId="{943B02DD-D067-1F4F-B2EE-6CE30C77A116}" srcOrd="0" destOrd="0" parTransId="{6A48E9C9-CC7C-DF4D-A394-E1BA1C3FF7E0}" sibTransId="{6D77075E-5942-A94C-B053-DB6481A4CC4F}"/>
    <dgm:cxn modelId="{673AE298-3B43-4740-96CA-57F323D3A422}" srcId="{B294FC6A-70B8-6C4B-A0A6-011F45E8AF6F}" destId="{54D6FE44-6C69-4D45-968F-1CF4BC1C5C83}" srcOrd="1" destOrd="0" parTransId="{803E9211-62DE-574A-A159-17ACB19932B6}" sibTransId="{100B5E00-1A04-ED47-B171-746EDD8EEE09}"/>
    <dgm:cxn modelId="{FB4E8AEF-0C15-D443-9AD1-23E7A36DE372}" type="presOf" srcId="{439C69A0-676F-0544-94C7-365E311F0FE8}" destId="{2A87A8F6-F6D6-8E4A-80B1-AF21CC42B5D4}" srcOrd="0" destOrd="0" presId="urn:microsoft.com/office/officeart/2005/8/layout/vList2"/>
    <dgm:cxn modelId="{0F0618F6-C25A-764B-B644-D0F5ECEF8BD7}" srcId="{B294FC6A-70B8-6C4B-A0A6-011F45E8AF6F}" destId="{439C69A0-676F-0544-94C7-365E311F0FE8}" srcOrd="2" destOrd="0" parTransId="{A3896E54-4C7B-6F4B-AD23-8A90BD9B81D0}" sibTransId="{968E66EF-ED42-1F43-ABDB-3D1DD076F5EA}"/>
    <dgm:cxn modelId="{B19941F8-3E22-FF44-919E-2C6E863092E5}" type="presOf" srcId="{B294FC6A-70B8-6C4B-A0A6-011F45E8AF6F}" destId="{6ADBAD64-3215-834F-85FA-B099EF699E29}" srcOrd="0" destOrd="0" presId="urn:microsoft.com/office/officeart/2005/8/layout/vList2"/>
    <dgm:cxn modelId="{FA1F52D7-108F-C743-AC4C-00AEDD16F80A}" type="presParOf" srcId="{6ADBAD64-3215-834F-85FA-B099EF699E29}" destId="{7DDCC5F1-4E93-5C45-B444-5D3ED54ED91C}" srcOrd="0" destOrd="0" presId="urn:microsoft.com/office/officeart/2005/8/layout/vList2"/>
    <dgm:cxn modelId="{E56D33F9-EBA7-9541-AB6A-0C4825C81CB4}" type="presParOf" srcId="{6ADBAD64-3215-834F-85FA-B099EF699E29}" destId="{7D81DF5B-3E76-BA4A-8EB0-0376D5B5AFDB}" srcOrd="1" destOrd="0" presId="urn:microsoft.com/office/officeart/2005/8/layout/vList2"/>
    <dgm:cxn modelId="{CA8835E1-CCB5-974C-B99E-34E25F06CA44}" type="presParOf" srcId="{6ADBAD64-3215-834F-85FA-B099EF699E29}" destId="{2B47EBE2-405E-574E-8EC5-EF22A6B1DF98}" srcOrd="2" destOrd="0" presId="urn:microsoft.com/office/officeart/2005/8/layout/vList2"/>
    <dgm:cxn modelId="{6572AA09-D35E-2146-8C12-1CA52074C003}" type="presParOf" srcId="{6ADBAD64-3215-834F-85FA-B099EF699E29}" destId="{0570A13F-0E7C-3149-A116-2A528B1AF42F}" srcOrd="3" destOrd="0" presId="urn:microsoft.com/office/officeart/2005/8/layout/vList2"/>
    <dgm:cxn modelId="{2BFD7B57-F075-0748-B2E6-CA7B278E685F}" type="presParOf" srcId="{6ADBAD64-3215-834F-85FA-B099EF699E29}" destId="{2A87A8F6-F6D6-8E4A-80B1-AF21CC42B5D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94FC6A-70B8-6C4B-A0A6-011F45E8AF6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943B02DD-D067-1F4F-B2EE-6CE30C77A116}">
      <dgm:prSet/>
      <dgm:spPr/>
      <dgm:t>
        <a:bodyPr/>
        <a:lstStyle/>
        <a:p>
          <a:r>
            <a:rPr lang="en-US" dirty="0"/>
            <a:t>Traditional Security Advisories Similar to CVRF</a:t>
          </a:r>
        </a:p>
      </dgm:t>
    </dgm:pt>
    <dgm:pt modelId="{6A48E9C9-CC7C-DF4D-A394-E1BA1C3FF7E0}" type="parTrans" cxnId="{C688CD8A-DEF1-D44C-9526-F8097171068F}">
      <dgm:prSet/>
      <dgm:spPr/>
      <dgm:t>
        <a:bodyPr/>
        <a:lstStyle/>
        <a:p>
          <a:endParaRPr lang="en-US"/>
        </a:p>
      </dgm:t>
    </dgm:pt>
    <dgm:pt modelId="{6D77075E-5942-A94C-B053-DB6481A4CC4F}" type="sibTrans" cxnId="{C688CD8A-DEF1-D44C-9526-F8097171068F}">
      <dgm:prSet/>
      <dgm:spPr/>
      <dgm:t>
        <a:bodyPr/>
        <a:lstStyle/>
        <a:p>
          <a:endParaRPr lang="en-US"/>
        </a:p>
      </dgm:t>
    </dgm:pt>
    <dgm:pt modelId="{54D6FE44-6C69-4D45-968F-1CF4BC1C5C83}">
      <dgm:prSet/>
      <dgm:spPr/>
      <dgm:t>
        <a:bodyPr/>
        <a:lstStyle/>
        <a:p>
          <a:r>
            <a:rPr lang="en-US" dirty="0"/>
            <a:t>This profile is used to provide information which is related to vulnerabilities and corresponding remediations.</a:t>
          </a:r>
        </a:p>
      </dgm:t>
    </dgm:pt>
    <dgm:pt modelId="{803E9211-62DE-574A-A159-17ACB19932B6}" type="parTrans" cxnId="{673AE298-3B43-4740-96CA-57F323D3A422}">
      <dgm:prSet/>
      <dgm:spPr/>
      <dgm:t>
        <a:bodyPr/>
        <a:lstStyle/>
        <a:p>
          <a:endParaRPr lang="en-US"/>
        </a:p>
      </dgm:t>
    </dgm:pt>
    <dgm:pt modelId="{100B5E00-1A04-ED47-B171-746EDD8EEE09}" type="sibTrans" cxnId="{673AE298-3B43-4740-96CA-57F323D3A422}">
      <dgm:prSet/>
      <dgm:spPr/>
      <dgm:t>
        <a:bodyPr/>
        <a:lstStyle/>
        <a:p>
          <a:endParaRPr lang="en-US"/>
        </a:p>
      </dgm:t>
    </dgm:pt>
    <dgm:pt modelId="{6ADBAD64-3215-834F-85FA-B099EF699E29}" type="pres">
      <dgm:prSet presAssocID="{B294FC6A-70B8-6C4B-A0A6-011F45E8AF6F}" presName="linear" presStyleCnt="0">
        <dgm:presLayoutVars>
          <dgm:animLvl val="lvl"/>
          <dgm:resizeHandles val="exact"/>
        </dgm:presLayoutVars>
      </dgm:prSet>
      <dgm:spPr/>
    </dgm:pt>
    <dgm:pt modelId="{7DDCC5F1-4E93-5C45-B444-5D3ED54ED91C}" type="pres">
      <dgm:prSet presAssocID="{943B02DD-D067-1F4F-B2EE-6CE30C77A116}" presName="parentText" presStyleLbl="node1" presStyleIdx="0" presStyleCnt="2">
        <dgm:presLayoutVars>
          <dgm:chMax val="0"/>
          <dgm:bulletEnabled val="1"/>
        </dgm:presLayoutVars>
      </dgm:prSet>
      <dgm:spPr/>
    </dgm:pt>
    <dgm:pt modelId="{7D81DF5B-3E76-BA4A-8EB0-0376D5B5AFDB}" type="pres">
      <dgm:prSet presAssocID="{6D77075E-5942-A94C-B053-DB6481A4CC4F}" presName="spacer" presStyleCnt="0"/>
      <dgm:spPr/>
    </dgm:pt>
    <dgm:pt modelId="{2B47EBE2-405E-574E-8EC5-EF22A6B1DF98}" type="pres">
      <dgm:prSet presAssocID="{54D6FE44-6C69-4D45-968F-1CF4BC1C5C83}" presName="parentText" presStyleLbl="node1" presStyleIdx="1" presStyleCnt="2">
        <dgm:presLayoutVars>
          <dgm:chMax val="0"/>
          <dgm:bulletEnabled val="1"/>
        </dgm:presLayoutVars>
      </dgm:prSet>
      <dgm:spPr/>
    </dgm:pt>
  </dgm:ptLst>
  <dgm:cxnLst>
    <dgm:cxn modelId="{94E50C15-5406-4D40-97E4-BBA506819726}" type="presOf" srcId="{54D6FE44-6C69-4D45-968F-1CF4BC1C5C83}" destId="{2B47EBE2-405E-574E-8EC5-EF22A6B1DF98}" srcOrd="0" destOrd="0" presId="urn:microsoft.com/office/officeart/2005/8/layout/vList2"/>
    <dgm:cxn modelId="{75307F58-AE21-4042-A67F-587E5AF87FBE}" type="presOf" srcId="{943B02DD-D067-1F4F-B2EE-6CE30C77A116}" destId="{7DDCC5F1-4E93-5C45-B444-5D3ED54ED91C}" srcOrd="0" destOrd="0" presId="urn:microsoft.com/office/officeart/2005/8/layout/vList2"/>
    <dgm:cxn modelId="{C688CD8A-DEF1-D44C-9526-F8097171068F}" srcId="{B294FC6A-70B8-6C4B-A0A6-011F45E8AF6F}" destId="{943B02DD-D067-1F4F-B2EE-6CE30C77A116}" srcOrd="0" destOrd="0" parTransId="{6A48E9C9-CC7C-DF4D-A394-E1BA1C3FF7E0}" sibTransId="{6D77075E-5942-A94C-B053-DB6481A4CC4F}"/>
    <dgm:cxn modelId="{673AE298-3B43-4740-96CA-57F323D3A422}" srcId="{B294FC6A-70B8-6C4B-A0A6-011F45E8AF6F}" destId="{54D6FE44-6C69-4D45-968F-1CF4BC1C5C83}" srcOrd="1" destOrd="0" parTransId="{803E9211-62DE-574A-A159-17ACB19932B6}" sibTransId="{100B5E00-1A04-ED47-B171-746EDD8EEE09}"/>
    <dgm:cxn modelId="{B19941F8-3E22-FF44-919E-2C6E863092E5}" type="presOf" srcId="{B294FC6A-70B8-6C4B-A0A6-011F45E8AF6F}" destId="{6ADBAD64-3215-834F-85FA-B099EF699E29}" srcOrd="0" destOrd="0" presId="urn:microsoft.com/office/officeart/2005/8/layout/vList2"/>
    <dgm:cxn modelId="{FA1F52D7-108F-C743-AC4C-00AEDD16F80A}" type="presParOf" srcId="{6ADBAD64-3215-834F-85FA-B099EF699E29}" destId="{7DDCC5F1-4E93-5C45-B444-5D3ED54ED91C}" srcOrd="0" destOrd="0" presId="urn:microsoft.com/office/officeart/2005/8/layout/vList2"/>
    <dgm:cxn modelId="{E56D33F9-EBA7-9541-AB6A-0C4825C81CB4}" type="presParOf" srcId="{6ADBAD64-3215-834F-85FA-B099EF699E29}" destId="{7D81DF5B-3E76-BA4A-8EB0-0376D5B5AFDB}" srcOrd="1" destOrd="0" presId="urn:microsoft.com/office/officeart/2005/8/layout/vList2"/>
    <dgm:cxn modelId="{CA8835E1-CCB5-974C-B99E-34E25F06CA44}" type="presParOf" srcId="{6ADBAD64-3215-834F-85FA-B099EF699E29}" destId="{2B47EBE2-405E-574E-8EC5-EF22A6B1DF9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94FC6A-70B8-6C4B-A0A6-011F45E8AF6F}"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943B02DD-D067-1F4F-B2EE-6CE30C77A116}">
      <dgm:prSet/>
      <dgm:spPr/>
      <dgm:t>
        <a:bodyPr/>
        <a:lstStyle/>
        <a:p>
          <a:r>
            <a:rPr lang="en-US" dirty="0"/>
            <a:t>This profile is used to provide information which are not related to a vulnerability.</a:t>
          </a:r>
        </a:p>
      </dgm:t>
    </dgm:pt>
    <dgm:pt modelId="{6A48E9C9-CC7C-DF4D-A394-E1BA1C3FF7E0}" type="parTrans" cxnId="{C688CD8A-DEF1-D44C-9526-F8097171068F}">
      <dgm:prSet/>
      <dgm:spPr/>
      <dgm:t>
        <a:bodyPr/>
        <a:lstStyle/>
        <a:p>
          <a:endParaRPr lang="en-US"/>
        </a:p>
      </dgm:t>
    </dgm:pt>
    <dgm:pt modelId="{6D77075E-5942-A94C-B053-DB6481A4CC4F}" type="sibTrans" cxnId="{C688CD8A-DEF1-D44C-9526-F8097171068F}">
      <dgm:prSet/>
      <dgm:spPr/>
      <dgm:t>
        <a:bodyPr/>
        <a:lstStyle/>
        <a:p>
          <a:endParaRPr lang="en-US"/>
        </a:p>
      </dgm:t>
    </dgm:pt>
    <dgm:pt modelId="{54D6FE44-6C69-4D45-968F-1CF4BC1C5C83}">
      <dgm:prSet/>
      <dgm:spPr/>
      <dgm:t>
        <a:bodyPr/>
        <a:lstStyle/>
        <a:p>
          <a:r>
            <a:rPr lang="en-US" dirty="0"/>
            <a:t>For example: misconfigurations, security responses to an "external" event or disclosure, etc.</a:t>
          </a:r>
        </a:p>
      </dgm:t>
    </dgm:pt>
    <dgm:pt modelId="{803E9211-62DE-574A-A159-17ACB19932B6}" type="parTrans" cxnId="{673AE298-3B43-4740-96CA-57F323D3A422}">
      <dgm:prSet/>
      <dgm:spPr/>
      <dgm:t>
        <a:bodyPr/>
        <a:lstStyle/>
        <a:p>
          <a:endParaRPr lang="en-US"/>
        </a:p>
      </dgm:t>
    </dgm:pt>
    <dgm:pt modelId="{100B5E00-1A04-ED47-B171-746EDD8EEE09}" type="sibTrans" cxnId="{673AE298-3B43-4740-96CA-57F323D3A422}">
      <dgm:prSet/>
      <dgm:spPr/>
      <dgm:t>
        <a:bodyPr/>
        <a:lstStyle/>
        <a:p>
          <a:endParaRPr lang="en-US"/>
        </a:p>
      </dgm:t>
    </dgm:pt>
    <dgm:pt modelId="{3A296E7C-830D-2C47-8C3D-4F59B937B9D2}" type="pres">
      <dgm:prSet presAssocID="{B294FC6A-70B8-6C4B-A0A6-011F45E8AF6F}" presName="linear" presStyleCnt="0">
        <dgm:presLayoutVars>
          <dgm:animLvl val="lvl"/>
          <dgm:resizeHandles val="exact"/>
        </dgm:presLayoutVars>
      </dgm:prSet>
      <dgm:spPr/>
    </dgm:pt>
    <dgm:pt modelId="{620021E9-4F87-1042-8EEB-7D5D0F4E9B2B}" type="pres">
      <dgm:prSet presAssocID="{943B02DD-D067-1F4F-B2EE-6CE30C77A116}" presName="parentText" presStyleLbl="node1" presStyleIdx="0" presStyleCnt="2">
        <dgm:presLayoutVars>
          <dgm:chMax val="0"/>
          <dgm:bulletEnabled val="1"/>
        </dgm:presLayoutVars>
      </dgm:prSet>
      <dgm:spPr/>
    </dgm:pt>
    <dgm:pt modelId="{273152DA-54A6-E04B-A5C5-0B594BF1F520}" type="pres">
      <dgm:prSet presAssocID="{6D77075E-5942-A94C-B053-DB6481A4CC4F}" presName="spacer" presStyleCnt="0"/>
      <dgm:spPr/>
    </dgm:pt>
    <dgm:pt modelId="{D0268689-1C7E-2243-A7C4-A3B0B73706AF}" type="pres">
      <dgm:prSet presAssocID="{54D6FE44-6C69-4D45-968F-1CF4BC1C5C83}" presName="parentText" presStyleLbl="node1" presStyleIdx="1" presStyleCnt="2">
        <dgm:presLayoutVars>
          <dgm:chMax val="0"/>
          <dgm:bulletEnabled val="1"/>
        </dgm:presLayoutVars>
      </dgm:prSet>
      <dgm:spPr/>
    </dgm:pt>
  </dgm:ptLst>
  <dgm:cxnLst>
    <dgm:cxn modelId="{1FD2FA09-D7AB-8740-B96C-1EA2A1B35D50}" type="presOf" srcId="{943B02DD-D067-1F4F-B2EE-6CE30C77A116}" destId="{620021E9-4F87-1042-8EEB-7D5D0F4E9B2B}" srcOrd="0" destOrd="0" presId="urn:microsoft.com/office/officeart/2005/8/layout/vList2"/>
    <dgm:cxn modelId="{C688CD8A-DEF1-D44C-9526-F8097171068F}" srcId="{B294FC6A-70B8-6C4B-A0A6-011F45E8AF6F}" destId="{943B02DD-D067-1F4F-B2EE-6CE30C77A116}" srcOrd="0" destOrd="0" parTransId="{6A48E9C9-CC7C-DF4D-A394-E1BA1C3FF7E0}" sibTransId="{6D77075E-5942-A94C-B053-DB6481A4CC4F}"/>
    <dgm:cxn modelId="{B432368D-D2C5-A346-A355-13531B884D64}" type="presOf" srcId="{54D6FE44-6C69-4D45-968F-1CF4BC1C5C83}" destId="{D0268689-1C7E-2243-A7C4-A3B0B73706AF}" srcOrd="0" destOrd="0" presId="urn:microsoft.com/office/officeart/2005/8/layout/vList2"/>
    <dgm:cxn modelId="{673AE298-3B43-4740-96CA-57F323D3A422}" srcId="{B294FC6A-70B8-6C4B-A0A6-011F45E8AF6F}" destId="{54D6FE44-6C69-4D45-968F-1CF4BC1C5C83}" srcOrd="1" destOrd="0" parTransId="{803E9211-62DE-574A-A159-17ACB19932B6}" sibTransId="{100B5E00-1A04-ED47-B171-746EDD8EEE09}"/>
    <dgm:cxn modelId="{5E0A22D4-C76B-5B4B-9560-06CF06A3746D}" type="presOf" srcId="{B294FC6A-70B8-6C4B-A0A6-011F45E8AF6F}" destId="{3A296E7C-830D-2C47-8C3D-4F59B937B9D2}" srcOrd="0" destOrd="0" presId="urn:microsoft.com/office/officeart/2005/8/layout/vList2"/>
    <dgm:cxn modelId="{508C7728-AF1F-A741-B417-0C7BB531F73E}" type="presParOf" srcId="{3A296E7C-830D-2C47-8C3D-4F59B937B9D2}" destId="{620021E9-4F87-1042-8EEB-7D5D0F4E9B2B}" srcOrd="0" destOrd="0" presId="urn:microsoft.com/office/officeart/2005/8/layout/vList2"/>
    <dgm:cxn modelId="{D33ABBDC-8064-1F46-BDB9-D19B71194279}" type="presParOf" srcId="{3A296E7C-830D-2C47-8C3D-4F59B937B9D2}" destId="{273152DA-54A6-E04B-A5C5-0B594BF1F520}" srcOrd="1" destOrd="0" presId="urn:microsoft.com/office/officeart/2005/8/layout/vList2"/>
    <dgm:cxn modelId="{1D9C79B1-7F07-0D44-A348-A1DB7DD5F9AE}" type="presParOf" srcId="{3A296E7C-830D-2C47-8C3D-4F59B937B9D2}" destId="{D0268689-1C7E-2243-A7C4-A3B0B73706AF}"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94FC6A-70B8-6C4B-A0A6-011F45E8AF6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943B02DD-D067-1F4F-B2EE-6CE30C77A116}">
      <dgm:prSet/>
      <dgm:spPr/>
      <dgm:t>
        <a:bodyPr/>
        <a:lstStyle/>
        <a:p>
          <a:r>
            <a:rPr lang="en-US" dirty="0"/>
            <a:t>This profile can be used to provide a response to a security breach or incident. </a:t>
          </a:r>
        </a:p>
      </dgm:t>
    </dgm:pt>
    <dgm:pt modelId="{6A48E9C9-CC7C-DF4D-A394-E1BA1C3FF7E0}" type="parTrans" cxnId="{C688CD8A-DEF1-D44C-9526-F8097171068F}">
      <dgm:prSet/>
      <dgm:spPr/>
      <dgm:t>
        <a:bodyPr/>
        <a:lstStyle/>
        <a:p>
          <a:endParaRPr lang="en-US"/>
        </a:p>
      </dgm:t>
    </dgm:pt>
    <dgm:pt modelId="{6D77075E-5942-A94C-B053-DB6481A4CC4F}" type="sibTrans" cxnId="{C688CD8A-DEF1-D44C-9526-F8097171068F}">
      <dgm:prSet/>
      <dgm:spPr/>
      <dgm:t>
        <a:bodyPr/>
        <a:lstStyle/>
        <a:p>
          <a:endParaRPr lang="en-US"/>
        </a:p>
      </dgm:t>
    </dgm:pt>
    <dgm:pt modelId="{8293361A-F619-1640-B739-3037DC0BC40E}">
      <dgm:prSet/>
      <dgm:spPr/>
      <dgm:t>
        <a:bodyPr/>
        <a:lstStyle/>
        <a:p>
          <a:r>
            <a:rPr lang="en-US" dirty="0"/>
            <a:t>May also be used to convey information about an incident that is unrelated to the issuing party's own products or infrastructure.</a:t>
          </a:r>
        </a:p>
      </dgm:t>
    </dgm:pt>
    <dgm:pt modelId="{AEC024EE-43C1-9C4C-9D28-EAF0628B794B}" type="parTrans" cxnId="{C9840B7A-376C-6647-A373-1256B5E615CC}">
      <dgm:prSet/>
      <dgm:spPr/>
      <dgm:t>
        <a:bodyPr/>
        <a:lstStyle/>
        <a:p>
          <a:endParaRPr lang="en-US"/>
        </a:p>
      </dgm:t>
    </dgm:pt>
    <dgm:pt modelId="{A3BC7497-6C96-564D-9FA5-210F2848FAC2}" type="sibTrans" cxnId="{C9840B7A-376C-6647-A373-1256B5E615CC}">
      <dgm:prSet/>
      <dgm:spPr/>
      <dgm:t>
        <a:bodyPr/>
        <a:lstStyle/>
        <a:p>
          <a:endParaRPr lang="en-US"/>
        </a:p>
      </dgm:t>
    </dgm:pt>
    <dgm:pt modelId="{ECFC1E72-B9C4-0F48-8A64-23CE87CAE7FA}">
      <dgm:prSet/>
      <dgm:spPr/>
      <dgm:t>
        <a:bodyPr/>
        <a:lstStyle/>
        <a:p>
          <a:r>
            <a:rPr lang="en-US" dirty="0"/>
            <a:t>For example: Company X might use a CSAF document satisfying this profile to respond to a security incident at ACME Inc. and the implications on its own products and infrastructure.</a:t>
          </a:r>
        </a:p>
      </dgm:t>
    </dgm:pt>
    <dgm:pt modelId="{3C776C68-8CAF-A946-AAB6-FDA4FDB147CD}" type="parTrans" cxnId="{7BD3E9A8-690D-8046-846A-6C1BDCC228DB}">
      <dgm:prSet/>
      <dgm:spPr/>
    </dgm:pt>
    <dgm:pt modelId="{252D5C6B-0171-684C-B947-4EC9AA7B07D5}" type="sibTrans" cxnId="{7BD3E9A8-690D-8046-846A-6C1BDCC228DB}">
      <dgm:prSet/>
      <dgm:spPr/>
    </dgm:pt>
    <dgm:pt modelId="{6ADBAD64-3215-834F-85FA-B099EF699E29}" type="pres">
      <dgm:prSet presAssocID="{B294FC6A-70B8-6C4B-A0A6-011F45E8AF6F}" presName="linear" presStyleCnt="0">
        <dgm:presLayoutVars>
          <dgm:animLvl val="lvl"/>
          <dgm:resizeHandles val="exact"/>
        </dgm:presLayoutVars>
      </dgm:prSet>
      <dgm:spPr/>
    </dgm:pt>
    <dgm:pt modelId="{7DDCC5F1-4E93-5C45-B444-5D3ED54ED91C}" type="pres">
      <dgm:prSet presAssocID="{943B02DD-D067-1F4F-B2EE-6CE30C77A116}" presName="parentText" presStyleLbl="node1" presStyleIdx="0" presStyleCnt="3">
        <dgm:presLayoutVars>
          <dgm:chMax val="0"/>
          <dgm:bulletEnabled val="1"/>
        </dgm:presLayoutVars>
      </dgm:prSet>
      <dgm:spPr/>
    </dgm:pt>
    <dgm:pt modelId="{122B7C39-5DC7-EA44-9E18-3DD3BBE6A98B}" type="pres">
      <dgm:prSet presAssocID="{6D77075E-5942-A94C-B053-DB6481A4CC4F}" presName="spacer" presStyleCnt="0"/>
      <dgm:spPr/>
    </dgm:pt>
    <dgm:pt modelId="{ACBBEE31-3EAD-834C-8C37-722DECA13ECD}" type="pres">
      <dgm:prSet presAssocID="{8293361A-F619-1640-B739-3037DC0BC40E}" presName="parentText" presStyleLbl="node1" presStyleIdx="1" presStyleCnt="3">
        <dgm:presLayoutVars>
          <dgm:chMax val="0"/>
          <dgm:bulletEnabled val="1"/>
        </dgm:presLayoutVars>
      </dgm:prSet>
      <dgm:spPr/>
    </dgm:pt>
    <dgm:pt modelId="{E3E5190A-6EC0-4144-8A82-9EE4DC3D5D2B}" type="pres">
      <dgm:prSet presAssocID="{A3BC7497-6C96-564D-9FA5-210F2848FAC2}" presName="spacer" presStyleCnt="0"/>
      <dgm:spPr/>
    </dgm:pt>
    <dgm:pt modelId="{AF4E0056-9965-6845-ADC2-02F4B29CAB7E}" type="pres">
      <dgm:prSet presAssocID="{ECFC1E72-B9C4-0F48-8A64-23CE87CAE7FA}" presName="parentText" presStyleLbl="node1" presStyleIdx="2" presStyleCnt="3">
        <dgm:presLayoutVars>
          <dgm:chMax val="0"/>
          <dgm:bulletEnabled val="1"/>
        </dgm:presLayoutVars>
      </dgm:prSet>
      <dgm:spPr/>
    </dgm:pt>
  </dgm:ptLst>
  <dgm:cxnLst>
    <dgm:cxn modelId="{F8317A2E-6BB9-8F4D-87AF-699913344016}" type="presOf" srcId="{8293361A-F619-1640-B739-3037DC0BC40E}" destId="{ACBBEE31-3EAD-834C-8C37-722DECA13ECD}" srcOrd="0" destOrd="0" presId="urn:microsoft.com/office/officeart/2005/8/layout/vList2"/>
    <dgm:cxn modelId="{75307F58-AE21-4042-A67F-587E5AF87FBE}" type="presOf" srcId="{943B02DD-D067-1F4F-B2EE-6CE30C77A116}" destId="{7DDCC5F1-4E93-5C45-B444-5D3ED54ED91C}" srcOrd="0" destOrd="0" presId="urn:microsoft.com/office/officeart/2005/8/layout/vList2"/>
    <dgm:cxn modelId="{C9840B7A-376C-6647-A373-1256B5E615CC}" srcId="{B294FC6A-70B8-6C4B-A0A6-011F45E8AF6F}" destId="{8293361A-F619-1640-B739-3037DC0BC40E}" srcOrd="1" destOrd="0" parTransId="{AEC024EE-43C1-9C4C-9D28-EAF0628B794B}" sibTransId="{A3BC7497-6C96-564D-9FA5-210F2848FAC2}"/>
    <dgm:cxn modelId="{C04C317E-BC6B-0546-95A9-7222EFABC27D}" type="presOf" srcId="{ECFC1E72-B9C4-0F48-8A64-23CE87CAE7FA}" destId="{AF4E0056-9965-6845-ADC2-02F4B29CAB7E}" srcOrd="0" destOrd="0" presId="urn:microsoft.com/office/officeart/2005/8/layout/vList2"/>
    <dgm:cxn modelId="{C688CD8A-DEF1-D44C-9526-F8097171068F}" srcId="{B294FC6A-70B8-6C4B-A0A6-011F45E8AF6F}" destId="{943B02DD-D067-1F4F-B2EE-6CE30C77A116}" srcOrd="0" destOrd="0" parTransId="{6A48E9C9-CC7C-DF4D-A394-E1BA1C3FF7E0}" sibTransId="{6D77075E-5942-A94C-B053-DB6481A4CC4F}"/>
    <dgm:cxn modelId="{7BD3E9A8-690D-8046-846A-6C1BDCC228DB}" srcId="{B294FC6A-70B8-6C4B-A0A6-011F45E8AF6F}" destId="{ECFC1E72-B9C4-0F48-8A64-23CE87CAE7FA}" srcOrd="2" destOrd="0" parTransId="{3C776C68-8CAF-A946-AAB6-FDA4FDB147CD}" sibTransId="{252D5C6B-0171-684C-B947-4EC9AA7B07D5}"/>
    <dgm:cxn modelId="{B19941F8-3E22-FF44-919E-2C6E863092E5}" type="presOf" srcId="{B294FC6A-70B8-6C4B-A0A6-011F45E8AF6F}" destId="{6ADBAD64-3215-834F-85FA-B099EF699E29}" srcOrd="0" destOrd="0" presId="urn:microsoft.com/office/officeart/2005/8/layout/vList2"/>
    <dgm:cxn modelId="{FA1F52D7-108F-C743-AC4C-00AEDD16F80A}" type="presParOf" srcId="{6ADBAD64-3215-834F-85FA-B099EF699E29}" destId="{7DDCC5F1-4E93-5C45-B444-5D3ED54ED91C}" srcOrd="0" destOrd="0" presId="urn:microsoft.com/office/officeart/2005/8/layout/vList2"/>
    <dgm:cxn modelId="{4F7A8570-B90A-514B-B235-654805ECC915}" type="presParOf" srcId="{6ADBAD64-3215-834F-85FA-B099EF699E29}" destId="{122B7C39-5DC7-EA44-9E18-3DD3BBE6A98B}" srcOrd="1" destOrd="0" presId="urn:microsoft.com/office/officeart/2005/8/layout/vList2"/>
    <dgm:cxn modelId="{BC9DD700-0469-F448-AE22-53447A3A5B38}" type="presParOf" srcId="{6ADBAD64-3215-834F-85FA-B099EF699E29}" destId="{ACBBEE31-3EAD-834C-8C37-722DECA13ECD}" srcOrd="2" destOrd="0" presId="urn:microsoft.com/office/officeart/2005/8/layout/vList2"/>
    <dgm:cxn modelId="{6792E141-01D5-9D44-9DB4-AC2132C64138}" type="presParOf" srcId="{6ADBAD64-3215-834F-85FA-B099EF699E29}" destId="{E3E5190A-6EC0-4144-8A82-9EE4DC3D5D2B}" srcOrd="3" destOrd="0" presId="urn:microsoft.com/office/officeart/2005/8/layout/vList2"/>
    <dgm:cxn modelId="{63761AA8-D9DF-8544-97C9-C9F814672C94}" type="presParOf" srcId="{6ADBAD64-3215-834F-85FA-B099EF699E29}" destId="{AF4E0056-9965-6845-ADC2-02F4B29CAB7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94FC6A-70B8-6C4B-A0A6-011F45E8AF6F}"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943B02DD-D067-1F4F-B2EE-6CE30C77A116}">
      <dgm:prSet/>
      <dgm:spPr/>
      <dgm:t>
        <a:bodyPr/>
        <a:lstStyle/>
        <a:p>
          <a:r>
            <a:rPr lang="en-US" dirty="0"/>
            <a:t>The Vulnerability Exploitability </a:t>
          </a:r>
          <a:r>
            <a:rPr lang="en-US" dirty="0" err="1"/>
            <a:t>eXchange</a:t>
          </a:r>
          <a:r>
            <a:rPr lang="en-US" dirty="0"/>
            <a:t> (VEX) allows a software supplier or other parties to assert the status of specific vulnerabilities in a particular </a:t>
          </a:r>
          <a:r>
            <a:rPr lang="en-US"/>
            <a:t>product..</a:t>
          </a:r>
          <a:endParaRPr lang="en-US" dirty="0"/>
        </a:p>
      </dgm:t>
    </dgm:pt>
    <dgm:pt modelId="{6A48E9C9-CC7C-DF4D-A394-E1BA1C3FF7E0}" type="parTrans" cxnId="{C688CD8A-DEF1-D44C-9526-F8097171068F}">
      <dgm:prSet/>
      <dgm:spPr/>
      <dgm:t>
        <a:bodyPr/>
        <a:lstStyle/>
        <a:p>
          <a:endParaRPr lang="en-US"/>
        </a:p>
      </dgm:t>
    </dgm:pt>
    <dgm:pt modelId="{6D77075E-5942-A94C-B053-DB6481A4CC4F}" type="sibTrans" cxnId="{C688CD8A-DEF1-D44C-9526-F8097171068F}">
      <dgm:prSet/>
      <dgm:spPr/>
      <dgm:t>
        <a:bodyPr/>
        <a:lstStyle/>
        <a:p>
          <a:endParaRPr lang="en-US"/>
        </a:p>
      </dgm:t>
    </dgm:pt>
    <dgm:pt modelId="{6ADBAD64-3215-834F-85FA-B099EF699E29}" type="pres">
      <dgm:prSet presAssocID="{B294FC6A-70B8-6C4B-A0A6-011F45E8AF6F}" presName="linear" presStyleCnt="0">
        <dgm:presLayoutVars>
          <dgm:animLvl val="lvl"/>
          <dgm:resizeHandles val="exact"/>
        </dgm:presLayoutVars>
      </dgm:prSet>
      <dgm:spPr/>
    </dgm:pt>
    <dgm:pt modelId="{7DDCC5F1-4E93-5C45-B444-5D3ED54ED91C}" type="pres">
      <dgm:prSet presAssocID="{943B02DD-D067-1F4F-B2EE-6CE30C77A116}" presName="parentText" presStyleLbl="node1" presStyleIdx="0" presStyleCnt="1">
        <dgm:presLayoutVars>
          <dgm:chMax val="0"/>
          <dgm:bulletEnabled val="1"/>
        </dgm:presLayoutVars>
      </dgm:prSet>
      <dgm:spPr/>
    </dgm:pt>
  </dgm:ptLst>
  <dgm:cxnLst>
    <dgm:cxn modelId="{75307F58-AE21-4042-A67F-587E5AF87FBE}" type="presOf" srcId="{943B02DD-D067-1F4F-B2EE-6CE30C77A116}" destId="{7DDCC5F1-4E93-5C45-B444-5D3ED54ED91C}" srcOrd="0" destOrd="0" presId="urn:microsoft.com/office/officeart/2005/8/layout/vList2"/>
    <dgm:cxn modelId="{C688CD8A-DEF1-D44C-9526-F8097171068F}" srcId="{B294FC6A-70B8-6C4B-A0A6-011F45E8AF6F}" destId="{943B02DD-D067-1F4F-B2EE-6CE30C77A116}" srcOrd="0" destOrd="0" parTransId="{6A48E9C9-CC7C-DF4D-A394-E1BA1C3FF7E0}" sibTransId="{6D77075E-5942-A94C-B053-DB6481A4CC4F}"/>
    <dgm:cxn modelId="{B19941F8-3E22-FF44-919E-2C6E863092E5}" type="presOf" srcId="{B294FC6A-70B8-6C4B-A0A6-011F45E8AF6F}" destId="{6ADBAD64-3215-834F-85FA-B099EF699E29}" srcOrd="0" destOrd="0" presId="urn:microsoft.com/office/officeart/2005/8/layout/vList2"/>
    <dgm:cxn modelId="{FA1F52D7-108F-C743-AC4C-00AEDD16F80A}" type="presParOf" srcId="{6ADBAD64-3215-834F-85FA-B099EF699E29}" destId="{7DDCC5F1-4E93-5C45-B444-5D3ED54ED91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C3A0FC1-F325-F946-B8C7-315F5F75AEDA}"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0D1C2278-56A7-004A-8072-085ECBE435C6}">
      <dgm:prSet phldrT="[Text]"/>
      <dgm:spPr>
        <a:solidFill>
          <a:srgbClr val="FFC000"/>
        </a:solidFill>
      </dgm:spPr>
      <dgm:t>
        <a:bodyPr/>
        <a:lstStyle/>
        <a:p>
          <a:r>
            <a:rPr lang="en-US" dirty="0" err="1"/>
            <a:t>under_investigation</a:t>
          </a:r>
          <a:endParaRPr lang="en-US" dirty="0"/>
        </a:p>
      </dgm:t>
    </dgm:pt>
    <dgm:pt modelId="{2C482A33-DFD5-DD44-9B85-E36C4479F183}" type="parTrans" cxnId="{B7896F0D-CC20-9645-9437-4E3290667E53}">
      <dgm:prSet/>
      <dgm:spPr/>
      <dgm:t>
        <a:bodyPr/>
        <a:lstStyle/>
        <a:p>
          <a:endParaRPr lang="en-US"/>
        </a:p>
      </dgm:t>
    </dgm:pt>
    <dgm:pt modelId="{8092BBB7-A5A8-C947-9ABD-74F01F91A5AA}" type="sibTrans" cxnId="{B7896F0D-CC20-9645-9437-4E3290667E53}">
      <dgm:prSet/>
      <dgm:spPr/>
      <dgm:t>
        <a:bodyPr/>
        <a:lstStyle/>
        <a:p>
          <a:endParaRPr lang="en-US"/>
        </a:p>
      </dgm:t>
    </dgm:pt>
    <dgm:pt modelId="{9D37A252-C061-8341-B864-D486661D4FD5}">
      <dgm:prSet phldrT="[Text]"/>
      <dgm:spPr>
        <a:solidFill>
          <a:srgbClr val="C00000"/>
        </a:solidFill>
      </dgm:spPr>
      <dgm:t>
        <a:bodyPr/>
        <a:lstStyle/>
        <a:p>
          <a:r>
            <a:rPr lang="en-US" dirty="0" err="1"/>
            <a:t>known_affected</a:t>
          </a:r>
          <a:endParaRPr lang="en-US" dirty="0"/>
        </a:p>
      </dgm:t>
    </dgm:pt>
    <dgm:pt modelId="{BB118692-ED37-6E4E-83D5-A78AB73A6B28}" type="parTrans" cxnId="{A585B117-53E0-6844-A6AC-9AE095986ED6}">
      <dgm:prSet/>
      <dgm:spPr/>
      <dgm:t>
        <a:bodyPr/>
        <a:lstStyle/>
        <a:p>
          <a:endParaRPr lang="en-US"/>
        </a:p>
      </dgm:t>
    </dgm:pt>
    <dgm:pt modelId="{BB34C41F-1A57-4A4F-8962-9EC79C64DD4A}" type="sibTrans" cxnId="{A585B117-53E0-6844-A6AC-9AE095986ED6}">
      <dgm:prSet/>
      <dgm:spPr/>
      <dgm:t>
        <a:bodyPr/>
        <a:lstStyle/>
        <a:p>
          <a:endParaRPr lang="en-US"/>
        </a:p>
      </dgm:t>
    </dgm:pt>
    <dgm:pt modelId="{5A00D14E-2D86-D74D-8155-49E905791E4D}">
      <dgm:prSet phldrT="[Text]"/>
      <dgm:spPr>
        <a:solidFill>
          <a:srgbClr val="00B050"/>
        </a:solidFill>
      </dgm:spPr>
      <dgm:t>
        <a:bodyPr/>
        <a:lstStyle/>
        <a:p>
          <a:r>
            <a:rPr lang="en-US" dirty="0"/>
            <a:t>fixed</a:t>
          </a:r>
        </a:p>
      </dgm:t>
    </dgm:pt>
    <dgm:pt modelId="{E1BA1D35-746B-AA46-AA00-44AD2612B94A}" type="parTrans" cxnId="{19B8D86D-668E-F042-8C90-02F99DB92BB9}">
      <dgm:prSet/>
      <dgm:spPr/>
      <dgm:t>
        <a:bodyPr/>
        <a:lstStyle/>
        <a:p>
          <a:endParaRPr lang="en-US"/>
        </a:p>
      </dgm:t>
    </dgm:pt>
    <dgm:pt modelId="{F636E6EC-2E15-F448-BECD-871BCDA1A48C}" type="sibTrans" cxnId="{19B8D86D-668E-F042-8C90-02F99DB92BB9}">
      <dgm:prSet/>
      <dgm:spPr/>
      <dgm:t>
        <a:bodyPr/>
        <a:lstStyle/>
        <a:p>
          <a:endParaRPr lang="en-US"/>
        </a:p>
      </dgm:t>
    </dgm:pt>
    <dgm:pt modelId="{7606E1DB-BAA3-F04A-BA26-1BC8806B817D}">
      <dgm:prSet phldrT="[Text]"/>
      <dgm:spPr/>
      <dgm:t>
        <a:bodyPr/>
        <a:lstStyle/>
        <a:p>
          <a:r>
            <a:rPr lang="en-US" dirty="0" err="1"/>
            <a:t>known_not_affected</a:t>
          </a:r>
          <a:endParaRPr lang="en-US" dirty="0"/>
        </a:p>
      </dgm:t>
    </dgm:pt>
    <dgm:pt modelId="{7784517F-963E-0F47-A101-28467886EC5E}" type="parTrans" cxnId="{1B09ED84-5E25-854C-BABB-47917D45F6EB}">
      <dgm:prSet/>
      <dgm:spPr/>
      <dgm:t>
        <a:bodyPr/>
        <a:lstStyle/>
        <a:p>
          <a:endParaRPr lang="en-US"/>
        </a:p>
      </dgm:t>
    </dgm:pt>
    <dgm:pt modelId="{594621BD-F492-944F-9F71-C897E7A0CD3D}" type="sibTrans" cxnId="{1B09ED84-5E25-854C-BABB-47917D45F6EB}">
      <dgm:prSet/>
      <dgm:spPr/>
      <dgm:t>
        <a:bodyPr/>
        <a:lstStyle/>
        <a:p>
          <a:endParaRPr lang="en-US"/>
        </a:p>
      </dgm:t>
    </dgm:pt>
    <dgm:pt modelId="{2839C929-B169-4F4C-9B7A-83B32DA2F6A6}" type="pres">
      <dgm:prSet presAssocID="{5C3A0FC1-F325-F946-B8C7-315F5F75AEDA}" presName="linear" presStyleCnt="0">
        <dgm:presLayoutVars>
          <dgm:animLvl val="lvl"/>
          <dgm:resizeHandles val="exact"/>
        </dgm:presLayoutVars>
      </dgm:prSet>
      <dgm:spPr/>
    </dgm:pt>
    <dgm:pt modelId="{58AB117D-0BD6-9046-8A8D-B8A82198F107}" type="pres">
      <dgm:prSet presAssocID="{0D1C2278-56A7-004A-8072-085ECBE435C6}" presName="parentText" presStyleLbl="node1" presStyleIdx="0" presStyleCnt="4">
        <dgm:presLayoutVars>
          <dgm:chMax val="0"/>
          <dgm:bulletEnabled val="1"/>
        </dgm:presLayoutVars>
      </dgm:prSet>
      <dgm:spPr/>
    </dgm:pt>
    <dgm:pt modelId="{1444FA96-8B1C-3641-BC47-73780BF05E55}" type="pres">
      <dgm:prSet presAssocID="{8092BBB7-A5A8-C947-9ABD-74F01F91A5AA}" presName="spacer" presStyleCnt="0"/>
      <dgm:spPr/>
    </dgm:pt>
    <dgm:pt modelId="{6040F138-1758-F147-95BC-9B24C54A1ECC}" type="pres">
      <dgm:prSet presAssocID="{9D37A252-C061-8341-B864-D486661D4FD5}" presName="parentText" presStyleLbl="node1" presStyleIdx="1" presStyleCnt="4">
        <dgm:presLayoutVars>
          <dgm:chMax val="0"/>
          <dgm:bulletEnabled val="1"/>
        </dgm:presLayoutVars>
      </dgm:prSet>
      <dgm:spPr/>
    </dgm:pt>
    <dgm:pt modelId="{A07E082E-F0F2-C249-A473-446F02C83A87}" type="pres">
      <dgm:prSet presAssocID="{BB34C41F-1A57-4A4F-8962-9EC79C64DD4A}" presName="spacer" presStyleCnt="0"/>
      <dgm:spPr/>
    </dgm:pt>
    <dgm:pt modelId="{19B7969E-0AAC-794B-8729-18F2E9E24858}" type="pres">
      <dgm:prSet presAssocID="{5A00D14E-2D86-D74D-8155-49E905791E4D}" presName="parentText" presStyleLbl="node1" presStyleIdx="2" presStyleCnt="4">
        <dgm:presLayoutVars>
          <dgm:chMax val="0"/>
          <dgm:bulletEnabled val="1"/>
        </dgm:presLayoutVars>
      </dgm:prSet>
      <dgm:spPr/>
    </dgm:pt>
    <dgm:pt modelId="{734CEF90-5BD9-6B4D-8B16-C1BE090AE499}" type="pres">
      <dgm:prSet presAssocID="{F636E6EC-2E15-F448-BECD-871BCDA1A48C}" presName="spacer" presStyleCnt="0"/>
      <dgm:spPr/>
    </dgm:pt>
    <dgm:pt modelId="{1811EA5F-C54F-EC4F-9F0B-C6C491DC7211}" type="pres">
      <dgm:prSet presAssocID="{7606E1DB-BAA3-F04A-BA26-1BC8806B817D}" presName="parentText" presStyleLbl="node1" presStyleIdx="3" presStyleCnt="4">
        <dgm:presLayoutVars>
          <dgm:chMax val="0"/>
          <dgm:bulletEnabled val="1"/>
        </dgm:presLayoutVars>
      </dgm:prSet>
      <dgm:spPr/>
    </dgm:pt>
  </dgm:ptLst>
  <dgm:cxnLst>
    <dgm:cxn modelId="{BD639D01-7B32-494D-B766-4980420A10A9}" type="presOf" srcId="{7606E1DB-BAA3-F04A-BA26-1BC8806B817D}" destId="{1811EA5F-C54F-EC4F-9F0B-C6C491DC7211}" srcOrd="0" destOrd="0" presId="urn:microsoft.com/office/officeart/2005/8/layout/vList2"/>
    <dgm:cxn modelId="{69403B0C-B293-8847-A2A8-2A806768F811}" type="presOf" srcId="{9D37A252-C061-8341-B864-D486661D4FD5}" destId="{6040F138-1758-F147-95BC-9B24C54A1ECC}" srcOrd="0" destOrd="0" presId="urn:microsoft.com/office/officeart/2005/8/layout/vList2"/>
    <dgm:cxn modelId="{B7896F0D-CC20-9645-9437-4E3290667E53}" srcId="{5C3A0FC1-F325-F946-B8C7-315F5F75AEDA}" destId="{0D1C2278-56A7-004A-8072-085ECBE435C6}" srcOrd="0" destOrd="0" parTransId="{2C482A33-DFD5-DD44-9B85-E36C4479F183}" sibTransId="{8092BBB7-A5A8-C947-9ABD-74F01F91A5AA}"/>
    <dgm:cxn modelId="{A585B117-53E0-6844-A6AC-9AE095986ED6}" srcId="{5C3A0FC1-F325-F946-B8C7-315F5F75AEDA}" destId="{9D37A252-C061-8341-B864-D486661D4FD5}" srcOrd="1" destOrd="0" parTransId="{BB118692-ED37-6E4E-83D5-A78AB73A6B28}" sibTransId="{BB34C41F-1A57-4A4F-8962-9EC79C64DD4A}"/>
    <dgm:cxn modelId="{19B8D86D-668E-F042-8C90-02F99DB92BB9}" srcId="{5C3A0FC1-F325-F946-B8C7-315F5F75AEDA}" destId="{5A00D14E-2D86-D74D-8155-49E905791E4D}" srcOrd="2" destOrd="0" parTransId="{E1BA1D35-746B-AA46-AA00-44AD2612B94A}" sibTransId="{F636E6EC-2E15-F448-BECD-871BCDA1A48C}"/>
    <dgm:cxn modelId="{A51C6775-8B30-7843-A1A8-4028CD929C9F}" type="presOf" srcId="{0D1C2278-56A7-004A-8072-085ECBE435C6}" destId="{58AB117D-0BD6-9046-8A8D-B8A82198F107}" srcOrd="0" destOrd="0" presId="urn:microsoft.com/office/officeart/2005/8/layout/vList2"/>
    <dgm:cxn modelId="{D6874B84-3EC3-454F-B488-97AF3F377B64}" type="presOf" srcId="{5A00D14E-2D86-D74D-8155-49E905791E4D}" destId="{19B7969E-0AAC-794B-8729-18F2E9E24858}" srcOrd="0" destOrd="0" presId="urn:microsoft.com/office/officeart/2005/8/layout/vList2"/>
    <dgm:cxn modelId="{1B09ED84-5E25-854C-BABB-47917D45F6EB}" srcId="{5C3A0FC1-F325-F946-B8C7-315F5F75AEDA}" destId="{7606E1DB-BAA3-F04A-BA26-1BC8806B817D}" srcOrd="3" destOrd="0" parTransId="{7784517F-963E-0F47-A101-28467886EC5E}" sibTransId="{594621BD-F492-944F-9F71-C897E7A0CD3D}"/>
    <dgm:cxn modelId="{15A738A8-8085-F642-8FA0-89F93F4CDC35}" type="presOf" srcId="{5C3A0FC1-F325-F946-B8C7-315F5F75AEDA}" destId="{2839C929-B169-4F4C-9B7A-83B32DA2F6A6}" srcOrd="0" destOrd="0" presId="urn:microsoft.com/office/officeart/2005/8/layout/vList2"/>
    <dgm:cxn modelId="{624253BC-7E35-8142-BE84-000F06175EC9}" type="presParOf" srcId="{2839C929-B169-4F4C-9B7A-83B32DA2F6A6}" destId="{58AB117D-0BD6-9046-8A8D-B8A82198F107}" srcOrd="0" destOrd="0" presId="urn:microsoft.com/office/officeart/2005/8/layout/vList2"/>
    <dgm:cxn modelId="{C3C9FAFE-21DF-8B4F-BB6A-C0ECCD0A5164}" type="presParOf" srcId="{2839C929-B169-4F4C-9B7A-83B32DA2F6A6}" destId="{1444FA96-8B1C-3641-BC47-73780BF05E55}" srcOrd="1" destOrd="0" presId="urn:microsoft.com/office/officeart/2005/8/layout/vList2"/>
    <dgm:cxn modelId="{180BC5F6-7615-C042-BBE1-65E5BB117496}" type="presParOf" srcId="{2839C929-B169-4F4C-9B7A-83B32DA2F6A6}" destId="{6040F138-1758-F147-95BC-9B24C54A1ECC}" srcOrd="2" destOrd="0" presId="urn:microsoft.com/office/officeart/2005/8/layout/vList2"/>
    <dgm:cxn modelId="{E0FC8E05-CC54-4D4B-9392-EE4521FF67DC}" type="presParOf" srcId="{2839C929-B169-4F4C-9B7A-83B32DA2F6A6}" destId="{A07E082E-F0F2-C249-A473-446F02C83A87}" srcOrd="3" destOrd="0" presId="urn:microsoft.com/office/officeart/2005/8/layout/vList2"/>
    <dgm:cxn modelId="{F429A873-20DC-9D48-95A5-76D1CE66F5D5}" type="presParOf" srcId="{2839C929-B169-4F4C-9B7A-83B32DA2F6A6}" destId="{19B7969E-0AAC-794B-8729-18F2E9E24858}" srcOrd="4" destOrd="0" presId="urn:microsoft.com/office/officeart/2005/8/layout/vList2"/>
    <dgm:cxn modelId="{FE095AAE-5BEB-9C40-9A66-A9AFD95E2B19}" type="presParOf" srcId="{2839C929-B169-4F4C-9B7A-83B32DA2F6A6}" destId="{734CEF90-5BD9-6B4D-8B16-C1BE090AE499}" srcOrd="5" destOrd="0" presId="urn:microsoft.com/office/officeart/2005/8/layout/vList2"/>
    <dgm:cxn modelId="{6CE479BE-9BA7-9349-AFD4-0F78510715DE}" type="presParOf" srcId="{2839C929-B169-4F4C-9B7A-83B32DA2F6A6}" destId="{1811EA5F-C54F-EC4F-9F0B-C6C491DC721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FC164-F3AA-8143-AFFD-040F46DC8E37}">
      <dsp:nvSpPr>
        <dsp:cNvPr id="0" name=""/>
        <dsp:cNvSpPr/>
      </dsp:nvSpPr>
      <dsp:spPr>
        <a:xfrm>
          <a:off x="0" y="6826"/>
          <a:ext cx="10515600" cy="79150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Many of you are already using it.</a:t>
          </a:r>
        </a:p>
      </dsp:txBody>
      <dsp:txXfrm>
        <a:off x="38638" y="45464"/>
        <a:ext cx="10438324" cy="714229"/>
      </dsp:txXfrm>
    </dsp:sp>
    <dsp:sp modelId="{C1F9E8C0-8388-1046-A2F3-E23820B7F8DD}">
      <dsp:nvSpPr>
        <dsp:cNvPr id="0" name=""/>
        <dsp:cNvSpPr/>
      </dsp:nvSpPr>
      <dsp:spPr>
        <a:xfrm>
          <a:off x="0" y="893371"/>
          <a:ext cx="10515600" cy="79150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CERTs (including VINCE support).</a:t>
          </a:r>
        </a:p>
      </dsp:txBody>
      <dsp:txXfrm>
        <a:off x="38638" y="932009"/>
        <a:ext cx="10438324" cy="714229"/>
      </dsp:txXfrm>
    </dsp:sp>
    <dsp:sp modelId="{85AEDB9C-6108-934B-AFFD-5F0460C64313}">
      <dsp:nvSpPr>
        <dsp:cNvPr id="0" name=""/>
        <dsp:cNvSpPr/>
      </dsp:nvSpPr>
      <dsp:spPr>
        <a:xfrm>
          <a:off x="0" y="1779916"/>
          <a:ext cx="10515600" cy="79150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Government organizations such as BSI.</a:t>
          </a:r>
        </a:p>
      </dsp:txBody>
      <dsp:txXfrm>
        <a:off x="38638" y="1818554"/>
        <a:ext cx="10438324" cy="714229"/>
      </dsp:txXfrm>
    </dsp:sp>
    <dsp:sp modelId="{926A1D7D-EFCC-CE43-B6FE-925B2C6C6064}">
      <dsp:nvSpPr>
        <dsp:cNvPr id="0" name=""/>
        <dsp:cNvSpPr/>
      </dsp:nvSpPr>
      <dsp:spPr>
        <a:xfrm>
          <a:off x="0" y="2666461"/>
          <a:ext cx="10515600" cy="79150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Recommended in CISA and NTIA references.</a:t>
          </a:r>
        </a:p>
      </dsp:txBody>
      <dsp:txXfrm>
        <a:off x="38638" y="2705099"/>
        <a:ext cx="10438324" cy="714229"/>
      </dsp:txXfrm>
    </dsp:sp>
    <dsp:sp modelId="{88A4EAF5-FB10-2C4F-9E89-AD7F2C73195B}">
      <dsp:nvSpPr>
        <dsp:cNvPr id="0" name=""/>
        <dsp:cNvSpPr/>
      </dsp:nvSpPr>
      <dsp:spPr>
        <a:xfrm>
          <a:off x="0" y="3553006"/>
          <a:ext cx="10515600" cy="791505"/>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Support in other standards (i.e., SPDX, CycloneDX, etc.)</a:t>
          </a:r>
        </a:p>
      </dsp:txBody>
      <dsp:txXfrm>
        <a:off x="38638" y="3591644"/>
        <a:ext cx="10438324" cy="7142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117D-0BD6-9046-8A8D-B8A82198F107}">
      <dsp:nvSpPr>
        <dsp:cNvPr id="0" name=""/>
        <dsp:cNvSpPr/>
      </dsp:nvSpPr>
      <dsp:spPr>
        <a:xfrm>
          <a:off x="0" y="1318301"/>
          <a:ext cx="630140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component_not_present</a:t>
          </a:r>
          <a:endParaRPr lang="en-US" sz="2100" kern="1200" dirty="0"/>
        </a:p>
      </dsp:txBody>
      <dsp:txXfrm>
        <a:off x="24588" y="1342889"/>
        <a:ext cx="6252232" cy="454509"/>
      </dsp:txXfrm>
    </dsp:sp>
    <dsp:sp modelId="{A974623A-71E3-C944-81D9-8217CA72C3DB}">
      <dsp:nvSpPr>
        <dsp:cNvPr id="0" name=""/>
        <dsp:cNvSpPr/>
      </dsp:nvSpPr>
      <dsp:spPr>
        <a:xfrm>
          <a:off x="0" y="1882466"/>
          <a:ext cx="630140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inline_mitigations_already_exist</a:t>
          </a:r>
          <a:endParaRPr lang="en-US" sz="2100" kern="1200" dirty="0"/>
        </a:p>
      </dsp:txBody>
      <dsp:txXfrm>
        <a:off x="24588" y="1907054"/>
        <a:ext cx="6252232" cy="454509"/>
      </dsp:txXfrm>
    </dsp:sp>
    <dsp:sp modelId="{2830B211-E9DD-0B44-9972-23E032E37A80}">
      <dsp:nvSpPr>
        <dsp:cNvPr id="0" name=""/>
        <dsp:cNvSpPr/>
      </dsp:nvSpPr>
      <dsp:spPr>
        <a:xfrm>
          <a:off x="0" y="2446631"/>
          <a:ext cx="630140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vulnerable_code_cannot_be_controlled_by_adversary</a:t>
          </a:r>
          <a:endParaRPr lang="en-US" sz="2100" kern="1200" dirty="0"/>
        </a:p>
      </dsp:txBody>
      <dsp:txXfrm>
        <a:off x="24588" y="2471219"/>
        <a:ext cx="6252232" cy="454509"/>
      </dsp:txXfrm>
    </dsp:sp>
    <dsp:sp modelId="{857DE704-D322-B54F-8811-52451048FD3F}">
      <dsp:nvSpPr>
        <dsp:cNvPr id="0" name=""/>
        <dsp:cNvSpPr/>
      </dsp:nvSpPr>
      <dsp:spPr>
        <a:xfrm>
          <a:off x="0" y="3010796"/>
          <a:ext cx="630140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vulnerable_code_not_in_execute_path</a:t>
          </a:r>
          <a:endParaRPr lang="en-US" sz="2100" kern="1200" dirty="0"/>
        </a:p>
      </dsp:txBody>
      <dsp:txXfrm>
        <a:off x="24588" y="3035384"/>
        <a:ext cx="6252232" cy="454509"/>
      </dsp:txXfrm>
    </dsp:sp>
    <dsp:sp modelId="{1F313FC3-4DF5-8D47-A7D8-82C42B80D7C0}">
      <dsp:nvSpPr>
        <dsp:cNvPr id="0" name=""/>
        <dsp:cNvSpPr/>
      </dsp:nvSpPr>
      <dsp:spPr>
        <a:xfrm>
          <a:off x="0" y="3574961"/>
          <a:ext cx="6301408"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err="1"/>
            <a:t>vulnerable_code_not_present</a:t>
          </a:r>
          <a:endParaRPr lang="en-US" sz="2100" kern="1200" dirty="0"/>
        </a:p>
      </dsp:txBody>
      <dsp:txXfrm>
        <a:off x="24588" y="3599549"/>
        <a:ext cx="6252232"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21C40-B9DF-45A9-A46D-05BC639383D0}">
      <dsp:nvSpPr>
        <dsp:cNvPr id="0" name=""/>
        <dsp:cNvSpPr/>
      </dsp:nvSpPr>
      <dsp:spPr>
        <a:xfrm>
          <a:off x="0" y="681330"/>
          <a:ext cx="10927829" cy="1257841"/>
        </a:xfrm>
        <a:prstGeom prst="roundRect">
          <a:avLst>
            <a:gd name="adj" fmla="val 10000"/>
          </a:avLst>
        </a:prstGeom>
        <a:solidFill>
          <a:srgbClr val="002060"/>
        </a:solidFill>
        <a:ln>
          <a:noFill/>
        </a:ln>
        <a:effectLst/>
      </dsp:spPr>
      <dsp:style>
        <a:lnRef idx="0">
          <a:scrgbClr r="0" g="0" b="0"/>
        </a:lnRef>
        <a:fillRef idx="1">
          <a:scrgbClr r="0" g="0" b="0"/>
        </a:fillRef>
        <a:effectRef idx="0">
          <a:scrgbClr r="0" g="0" b="0"/>
        </a:effectRef>
        <a:fontRef idx="minor"/>
      </dsp:style>
    </dsp:sp>
    <dsp:sp modelId="{CCECCEB6-14FA-4E9C-B40E-0286C51E5EAA}">
      <dsp:nvSpPr>
        <dsp:cNvPr id="0" name=""/>
        <dsp:cNvSpPr/>
      </dsp:nvSpPr>
      <dsp:spPr>
        <a:xfrm>
          <a:off x="380497" y="964345"/>
          <a:ext cx="691812" cy="691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812CEE-6B47-447A-B73D-7867D0BF596C}">
      <dsp:nvSpPr>
        <dsp:cNvPr id="0" name=""/>
        <dsp:cNvSpPr/>
      </dsp:nvSpPr>
      <dsp:spPr>
        <a:xfrm>
          <a:off x="1452806" y="681330"/>
          <a:ext cx="9475022"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1111250">
            <a:lnSpc>
              <a:spcPct val="90000"/>
            </a:lnSpc>
            <a:spcBef>
              <a:spcPct val="0"/>
            </a:spcBef>
            <a:spcAft>
              <a:spcPct val="35000"/>
            </a:spcAft>
            <a:buNone/>
          </a:pPr>
          <a:r>
            <a:rPr lang="en-US" sz="2500" kern="1200"/>
            <a:t>CSAF is the replacement for the Common Vulnerability Reporting Framework (CVRF).</a:t>
          </a:r>
        </a:p>
      </dsp:txBody>
      <dsp:txXfrm>
        <a:off x="1452806" y="681330"/>
        <a:ext cx="9475022" cy="1257841"/>
      </dsp:txXfrm>
    </dsp:sp>
    <dsp:sp modelId="{18E19D5C-7682-4EA0-9C51-C740233EB76B}">
      <dsp:nvSpPr>
        <dsp:cNvPr id="0" name=""/>
        <dsp:cNvSpPr/>
      </dsp:nvSpPr>
      <dsp:spPr>
        <a:xfrm>
          <a:off x="0" y="2253632"/>
          <a:ext cx="10927829" cy="1257841"/>
        </a:xfrm>
        <a:prstGeom prst="roundRect">
          <a:avLst>
            <a:gd name="adj" fmla="val 10000"/>
          </a:avLst>
        </a:prstGeom>
        <a:solidFill>
          <a:srgbClr val="002060"/>
        </a:solidFill>
        <a:ln>
          <a:noFill/>
        </a:ln>
        <a:effectLst/>
      </dsp:spPr>
      <dsp:style>
        <a:lnRef idx="0">
          <a:scrgbClr r="0" g="0" b="0"/>
        </a:lnRef>
        <a:fillRef idx="1">
          <a:scrgbClr r="0" g="0" b="0"/>
        </a:fillRef>
        <a:effectRef idx="0">
          <a:scrgbClr r="0" g="0" b="0"/>
        </a:effectRef>
        <a:fontRef idx="minor"/>
      </dsp:style>
    </dsp:sp>
    <dsp:sp modelId="{5BE0E54C-D9EC-4C68-BB86-44155BDA0C03}">
      <dsp:nvSpPr>
        <dsp:cNvPr id="0" name=""/>
        <dsp:cNvSpPr/>
      </dsp:nvSpPr>
      <dsp:spPr>
        <a:xfrm>
          <a:off x="380497" y="2536647"/>
          <a:ext cx="691812" cy="691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4A543D-E15C-43BB-9F4F-0EA7C2222D77}">
      <dsp:nvSpPr>
        <dsp:cNvPr id="0" name=""/>
        <dsp:cNvSpPr/>
      </dsp:nvSpPr>
      <dsp:spPr>
        <a:xfrm>
          <a:off x="1452806" y="2253632"/>
          <a:ext cx="9475022"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1111250">
            <a:lnSpc>
              <a:spcPct val="90000"/>
            </a:lnSpc>
            <a:spcBef>
              <a:spcPct val="0"/>
            </a:spcBef>
            <a:spcAft>
              <a:spcPct val="35000"/>
            </a:spcAft>
            <a:buNone/>
          </a:pPr>
          <a:r>
            <a:rPr lang="en-US" sz="2500" kern="1200"/>
            <a:t>However, it introduces a completely new ecosystems and several additional features.</a:t>
          </a:r>
        </a:p>
      </dsp:txBody>
      <dsp:txXfrm>
        <a:off x="1452806" y="2253632"/>
        <a:ext cx="9475022" cy="12578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1A752-6F60-9548-A61B-C703C29FF208}">
      <dsp:nvSpPr>
        <dsp:cNvPr id="0" name=""/>
        <dsp:cNvSpPr/>
      </dsp:nvSpPr>
      <dsp:spPr>
        <a:xfrm>
          <a:off x="0" y="391181"/>
          <a:ext cx="11016727"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4FD0A0-1CCB-0544-8704-0845740A9298}">
      <dsp:nvSpPr>
        <dsp:cNvPr id="0" name=""/>
        <dsp:cNvSpPr/>
      </dsp:nvSpPr>
      <dsp:spPr>
        <a:xfrm>
          <a:off x="550836" y="81221"/>
          <a:ext cx="7711708"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484" tIns="0" rIns="291484" bIns="0" numCol="1" spcCol="1270" anchor="ctr" anchorCtr="0">
          <a:noAutofit/>
        </a:bodyPr>
        <a:lstStyle/>
        <a:p>
          <a:pPr marL="0" lvl="0" indent="0" algn="l" defTabSz="933450">
            <a:lnSpc>
              <a:spcPct val="90000"/>
            </a:lnSpc>
            <a:spcBef>
              <a:spcPct val="0"/>
            </a:spcBef>
            <a:spcAft>
              <a:spcPct val="35000"/>
            </a:spcAft>
            <a:buNone/>
          </a:pPr>
          <a:r>
            <a:rPr lang="en-US" sz="2100" kern="1200" dirty="0"/>
            <a:t>CSAF Base</a:t>
          </a:r>
        </a:p>
      </dsp:txBody>
      <dsp:txXfrm>
        <a:off x="581098" y="111483"/>
        <a:ext cx="7651184" cy="559396"/>
      </dsp:txXfrm>
    </dsp:sp>
    <dsp:sp modelId="{2D32EE52-10DF-7E4B-B092-B368884742E5}">
      <dsp:nvSpPr>
        <dsp:cNvPr id="0" name=""/>
        <dsp:cNvSpPr/>
      </dsp:nvSpPr>
      <dsp:spPr>
        <a:xfrm>
          <a:off x="0" y="1343741"/>
          <a:ext cx="11016727"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58F223-EFB9-A647-B8F8-17A0528B826B}">
      <dsp:nvSpPr>
        <dsp:cNvPr id="0" name=""/>
        <dsp:cNvSpPr/>
      </dsp:nvSpPr>
      <dsp:spPr>
        <a:xfrm>
          <a:off x="550836" y="1033781"/>
          <a:ext cx="7711708"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484" tIns="0" rIns="291484" bIns="0" numCol="1" spcCol="1270" anchor="ctr" anchorCtr="0">
          <a:noAutofit/>
        </a:bodyPr>
        <a:lstStyle/>
        <a:p>
          <a:pPr marL="0" lvl="0" indent="0" algn="l" defTabSz="933450">
            <a:lnSpc>
              <a:spcPct val="90000"/>
            </a:lnSpc>
            <a:spcBef>
              <a:spcPct val="0"/>
            </a:spcBef>
            <a:spcAft>
              <a:spcPct val="35000"/>
            </a:spcAft>
            <a:buNone/>
          </a:pPr>
          <a:r>
            <a:rPr lang="en-US" sz="2100" kern="1200" dirty="0"/>
            <a:t>Security Advisory</a:t>
          </a:r>
        </a:p>
      </dsp:txBody>
      <dsp:txXfrm>
        <a:off x="581098" y="1064043"/>
        <a:ext cx="7651184" cy="559396"/>
      </dsp:txXfrm>
    </dsp:sp>
    <dsp:sp modelId="{C4921380-C4CD-9140-86C6-338155D79B22}">
      <dsp:nvSpPr>
        <dsp:cNvPr id="0" name=""/>
        <dsp:cNvSpPr/>
      </dsp:nvSpPr>
      <dsp:spPr>
        <a:xfrm>
          <a:off x="0" y="2296301"/>
          <a:ext cx="11016727"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AC9F17-00D7-D74D-9B95-CCEBEA980B22}">
      <dsp:nvSpPr>
        <dsp:cNvPr id="0" name=""/>
        <dsp:cNvSpPr/>
      </dsp:nvSpPr>
      <dsp:spPr>
        <a:xfrm>
          <a:off x="550836" y="1986341"/>
          <a:ext cx="7711708"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484" tIns="0" rIns="291484" bIns="0" numCol="1" spcCol="1270" anchor="ctr" anchorCtr="0">
          <a:noAutofit/>
        </a:bodyPr>
        <a:lstStyle/>
        <a:p>
          <a:pPr marL="0" lvl="0" indent="0" algn="l" defTabSz="933450">
            <a:lnSpc>
              <a:spcPct val="90000"/>
            </a:lnSpc>
            <a:spcBef>
              <a:spcPct val="0"/>
            </a:spcBef>
            <a:spcAft>
              <a:spcPct val="35000"/>
            </a:spcAft>
            <a:buNone/>
          </a:pPr>
          <a:r>
            <a:rPr lang="en-US" sz="2100" kern="1200" dirty="0"/>
            <a:t>Informational Advisory</a:t>
          </a:r>
        </a:p>
      </dsp:txBody>
      <dsp:txXfrm>
        <a:off x="581098" y="2016603"/>
        <a:ext cx="7651184" cy="559396"/>
      </dsp:txXfrm>
    </dsp:sp>
    <dsp:sp modelId="{C8EC8715-3CFA-9341-BE62-3E73F742B8EB}">
      <dsp:nvSpPr>
        <dsp:cNvPr id="0" name=""/>
        <dsp:cNvSpPr/>
      </dsp:nvSpPr>
      <dsp:spPr>
        <a:xfrm>
          <a:off x="0" y="3248861"/>
          <a:ext cx="11016727"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397B7-7673-1C40-9D87-BEC0489249E9}">
      <dsp:nvSpPr>
        <dsp:cNvPr id="0" name=""/>
        <dsp:cNvSpPr/>
      </dsp:nvSpPr>
      <dsp:spPr>
        <a:xfrm>
          <a:off x="550836" y="2938901"/>
          <a:ext cx="7711708"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484" tIns="0" rIns="291484" bIns="0" numCol="1" spcCol="1270" anchor="ctr" anchorCtr="0">
          <a:noAutofit/>
        </a:bodyPr>
        <a:lstStyle/>
        <a:p>
          <a:pPr marL="0" lvl="0" indent="0" algn="l" defTabSz="933450">
            <a:lnSpc>
              <a:spcPct val="90000"/>
            </a:lnSpc>
            <a:spcBef>
              <a:spcPct val="0"/>
            </a:spcBef>
            <a:spcAft>
              <a:spcPct val="35000"/>
            </a:spcAft>
            <a:buNone/>
          </a:pPr>
          <a:r>
            <a:rPr lang="en-US" sz="2100" kern="1200" dirty="0"/>
            <a:t>Security Incident Response</a:t>
          </a:r>
        </a:p>
      </dsp:txBody>
      <dsp:txXfrm>
        <a:off x="581098" y="2969163"/>
        <a:ext cx="7651184" cy="559396"/>
      </dsp:txXfrm>
    </dsp:sp>
    <dsp:sp modelId="{2CED7EC7-D2D4-604C-92C0-6EFFE7CBF189}">
      <dsp:nvSpPr>
        <dsp:cNvPr id="0" name=""/>
        <dsp:cNvSpPr/>
      </dsp:nvSpPr>
      <dsp:spPr>
        <a:xfrm>
          <a:off x="0" y="4201421"/>
          <a:ext cx="11016727"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14FBA8-C51E-A744-8D2D-4154BDA2D62C}">
      <dsp:nvSpPr>
        <dsp:cNvPr id="0" name=""/>
        <dsp:cNvSpPr/>
      </dsp:nvSpPr>
      <dsp:spPr>
        <a:xfrm>
          <a:off x="550836" y="3891461"/>
          <a:ext cx="7711708"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1484" tIns="0" rIns="291484" bIns="0" numCol="1" spcCol="1270" anchor="ctr" anchorCtr="0">
          <a:noAutofit/>
        </a:bodyPr>
        <a:lstStyle/>
        <a:p>
          <a:pPr marL="0" lvl="0" indent="0" algn="l" defTabSz="933450">
            <a:lnSpc>
              <a:spcPct val="90000"/>
            </a:lnSpc>
            <a:spcBef>
              <a:spcPct val="0"/>
            </a:spcBef>
            <a:spcAft>
              <a:spcPct val="35000"/>
            </a:spcAft>
            <a:buNone/>
          </a:pPr>
          <a:r>
            <a:rPr lang="en-US" sz="2100" kern="1200" dirty="0"/>
            <a:t>Vulnerability Exploitability Exchange (VEX)</a:t>
          </a:r>
        </a:p>
      </dsp:txBody>
      <dsp:txXfrm>
        <a:off x="581098" y="3921723"/>
        <a:ext cx="7651184" cy="5593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CC5F1-4E93-5C45-B444-5D3ED54ED91C}">
      <dsp:nvSpPr>
        <dsp:cNvPr id="0" name=""/>
        <dsp:cNvSpPr/>
      </dsp:nvSpPr>
      <dsp:spPr>
        <a:xfrm>
          <a:off x="0" y="48969"/>
          <a:ext cx="10952181" cy="1352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This profile defines the default required fields for any CSAF document. </a:t>
          </a:r>
        </a:p>
      </dsp:txBody>
      <dsp:txXfrm>
        <a:off x="66025" y="114994"/>
        <a:ext cx="10820131" cy="1220470"/>
      </dsp:txXfrm>
    </dsp:sp>
    <dsp:sp modelId="{2B47EBE2-405E-574E-8EC5-EF22A6B1DF98}">
      <dsp:nvSpPr>
        <dsp:cNvPr id="0" name=""/>
        <dsp:cNvSpPr/>
      </dsp:nvSpPr>
      <dsp:spPr>
        <a:xfrm>
          <a:off x="0" y="1499409"/>
          <a:ext cx="10952181" cy="1352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 "catch all" for CSAF documents that do not satisfy any other profiles.</a:t>
          </a:r>
        </a:p>
      </dsp:txBody>
      <dsp:txXfrm>
        <a:off x="66025" y="1565434"/>
        <a:ext cx="10820131" cy="1220470"/>
      </dsp:txXfrm>
    </dsp:sp>
    <dsp:sp modelId="{2A87A8F6-F6D6-8E4A-80B1-AF21CC42B5D4}">
      <dsp:nvSpPr>
        <dsp:cNvPr id="0" name=""/>
        <dsp:cNvSpPr/>
      </dsp:nvSpPr>
      <dsp:spPr>
        <a:xfrm>
          <a:off x="0" y="2949848"/>
          <a:ext cx="10952181" cy="135252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Furthermore, it is the foundation all other profiles are build on.</a:t>
          </a:r>
        </a:p>
      </dsp:txBody>
      <dsp:txXfrm>
        <a:off x="66025" y="3015873"/>
        <a:ext cx="10820131" cy="12204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CC5F1-4E93-5C45-B444-5D3ED54ED91C}">
      <dsp:nvSpPr>
        <dsp:cNvPr id="0" name=""/>
        <dsp:cNvSpPr/>
      </dsp:nvSpPr>
      <dsp:spPr>
        <a:xfrm>
          <a:off x="0" y="13267"/>
          <a:ext cx="10952181" cy="210768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Traditional Security Advisories Similar to CVRF</a:t>
          </a:r>
        </a:p>
      </dsp:txBody>
      <dsp:txXfrm>
        <a:off x="102889" y="116156"/>
        <a:ext cx="10746403" cy="1901903"/>
      </dsp:txXfrm>
    </dsp:sp>
    <dsp:sp modelId="{2B47EBE2-405E-574E-8EC5-EF22A6B1DF98}">
      <dsp:nvSpPr>
        <dsp:cNvPr id="0" name=""/>
        <dsp:cNvSpPr/>
      </dsp:nvSpPr>
      <dsp:spPr>
        <a:xfrm>
          <a:off x="0" y="2230389"/>
          <a:ext cx="10952181" cy="2107681"/>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This profile is used to provide information which is related to vulnerabilities and corresponding remediations.</a:t>
          </a:r>
        </a:p>
      </dsp:txBody>
      <dsp:txXfrm>
        <a:off x="102889" y="2333278"/>
        <a:ext cx="10746403" cy="19019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021E9-4F87-1042-8EEB-7D5D0F4E9B2B}">
      <dsp:nvSpPr>
        <dsp:cNvPr id="0" name=""/>
        <dsp:cNvSpPr/>
      </dsp:nvSpPr>
      <dsp:spPr>
        <a:xfrm>
          <a:off x="0" y="488706"/>
          <a:ext cx="8240357" cy="1193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This profile is used to provide information which are not related to a vulnerability.</a:t>
          </a:r>
        </a:p>
      </dsp:txBody>
      <dsp:txXfrm>
        <a:off x="58257" y="546963"/>
        <a:ext cx="8123843" cy="1076886"/>
      </dsp:txXfrm>
    </dsp:sp>
    <dsp:sp modelId="{D0268689-1C7E-2243-A7C4-A3B0B73706AF}">
      <dsp:nvSpPr>
        <dsp:cNvPr id="0" name=""/>
        <dsp:cNvSpPr/>
      </dsp:nvSpPr>
      <dsp:spPr>
        <a:xfrm>
          <a:off x="0" y="1768506"/>
          <a:ext cx="8240357" cy="11934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For example: misconfigurations, security responses to an "external" event or disclosure, etc.</a:t>
          </a:r>
        </a:p>
      </dsp:txBody>
      <dsp:txXfrm>
        <a:off x="58257" y="1826763"/>
        <a:ext cx="8123843" cy="10768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CC5F1-4E93-5C45-B444-5D3ED54ED91C}">
      <dsp:nvSpPr>
        <dsp:cNvPr id="0" name=""/>
        <dsp:cNvSpPr/>
      </dsp:nvSpPr>
      <dsp:spPr>
        <a:xfrm>
          <a:off x="0" y="8787"/>
          <a:ext cx="10952181" cy="139658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This profile can be used to provide a response to a security breach or incident. </a:t>
          </a:r>
        </a:p>
      </dsp:txBody>
      <dsp:txXfrm>
        <a:off x="68176" y="76963"/>
        <a:ext cx="10815829" cy="1260235"/>
      </dsp:txXfrm>
    </dsp:sp>
    <dsp:sp modelId="{ACBBEE31-3EAD-834C-8C37-722DECA13ECD}">
      <dsp:nvSpPr>
        <dsp:cNvPr id="0" name=""/>
        <dsp:cNvSpPr/>
      </dsp:nvSpPr>
      <dsp:spPr>
        <a:xfrm>
          <a:off x="0" y="1477375"/>
          <a:ext cx="10952181" cy="139658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May also be used to convey information about an incident that is unrelated to the issuing party's own products or infrastructure.</a:t>
          </a:r>
        </a:p>
      </dsp:txBody>
      <dsp:txXfrm>
        <a:off x="68176" y="1545551"/>
        <a:ext cx="10815829" cy="1260235"/>
      </dsp:txXfrm>
    </dsp:sp>
    <dsp:sp modelId="{AF4E0056-9965-6845-ADC2-02F4B29CAB7E}">
      <dsp:nvSpPr>
        <dsp:cNvPr id="0" name=""/>
        <dsp:cNvSpPr/>
      </dsp:nvSpPr>
      <dsp:spPr>
        <a:xfrm>
          <a:off x="0" y="2945962"/>
          <a:ext cx="10952181" cy="1396587"/>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For example: Company X might use a CSAF document satisfying this profile to respond to a security incident at ACME Inc. and the implications on its own products and infrastructure.</a:t>
          </a:r>
        </a:p>
      </dsp:txBody>
      <dsp:txXfrm>
        <a:off x="68176" y="3014138"/>
        <a:ext cx="10815829" cy="12602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CC5F1-4E93-5C45-B444-5D3ED54ED91C}">
      <dsp:nvSpPr>
        <dsp:cNvPr id="0" name=""/>
        <dsp:cNvSpPr/>
      </dsp:nvSpPr>
      <dsp:spPr>
        <a:xfrm>
          <a:off x="0" y="18363"/>
          <a:ext cx="10059297" cy="1539719"/>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The Vulnerability Exploitability </a:t>
          </a:r>
          <a:r>
            <a:rPr lang="en-US" sz="2800" kern="1200" dirty="0" err="1"/>
            <a:t>eXchange</a:t>
          </a:r>
          <a:r>
            <a:rPr lang="en-US" sz="2800" kern="1200" dirty="0"/>
            <a:t> (VEX) allows a software supplier or other parties to assert the status of specific vulnerabilities in a particular </a:t>
          </a:r>
          <a:r>
            <a:rPr lang="en-US" sz="2800" kern="1200"/>
            <a:t>product..</a:t>
          </a:r>
          <a:endParaRPr lang="en-US" sz="2800" kern="1200" dirty="0"/>
        </a:p>
      </dsp:txBody>
      <dsp:txXfrm>
        <a:off x="75163" y="93526"/>
        <a:ext cx="9908971" cy="13893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B117D-0BD6-9046-8A8D-B8A82198F107}">
      <dsp:nvSpPr>
        <dsp:cNvPr id="0" name=""/>
        <dsp:cNvSpPr/>
      </dsp:nvSpPr>
      <dsp:spPr>
        <a:xfrm>
          <a:off x="0" y="188649"/>
          <a:ext cx="4530093" cy="911430"/>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err="1"/>
            <a:t>under_investigation</a:t>
          </a:r>
          <a:endParaRPr lang="en-US" sz="3800" kern="1200" dirty="0"/>
        </a:p>
      </dsp:txBody>
      <dsp:txXfrm>
        <a:off x="44492" y="233141"/>
        <a:ext cx="4441109" cy="822446"/>
      </dsp:txXfrm>
    </dsp:sp>
    <dsp:sp modelId="{6040F138-1758-F147-95BC-9B24C54A1ECC}">
      <dsp:nvSpPr>
        <dsp:cNvPr id="0" name=""/>
        <dsp:cNvSpPr/>
      </dsp:nvSpPr>
      <dsp:spPr>
        <a:xfrm>
          <a:off x="0" y="1209519"/>
          <a:ext cx="4530093" cy="911430"/>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err="1"/>
            <a:t>known_affected</a:t>
          </a:r>
          <a:endParaRPr lang="en-US" sz="3800" kern="1200" dirty="0"/>
        </a:p>
      </dsp:txBody>
      <dsp:txXfrm>
        <a:off x="44492" y="1254011"/>
        <a:ext cx="4441109" cy="822446"/>
      </dsp:txXfrm>
    </dsp:sp>
    <dsp:sp modelId="{19B7969E-0AAC-794B-8729-18F2E9E24858}">
      <dsp:nvSpPr>
        <dsp:cNvPr id="0" name=""/>
        <dsp:cNvSpPr/>
      </dsp:nvSpPr>
      <dsp:spPr>
        <a:xfrm>
          <a:off x="0" y="2230389"/>
          <a:ext cx="4530093" cy="911430"/>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fixed</a:t>
          </a:r>
        </a:p>
      </dsp:txBody>
      <dsp:txXfrm>
        <a:off x="44492" y="2274881"/>
        <a:ext cx="4441109" cy="822446"/>
      </dsp:txXfrm>
    </dsp:sp>
    <dsp:sp modelId="{1811EA5F-C54F-EC4F-9F0B-C6C491DC7211}">
      <dsp:nvSpPr>
        <dsp:cNvPr id="0" name=""/>
        <dsp:cNvSpPr/>
      </dsp:nvSpPr>
      <dsp:spPr>
        <a:xfrm>
          <a:off x="0" y="3251259"/>
          <a:ext cx="4530093" cy="9114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err="1"/>
            <a:t>known_not_affected</a:t>
          </a:r>
          <a:endParaRPr lang="en-US" sz="3800" kern="1200" dirty="0"/>
        </a:p>
      </dsp:txBody>
      <dsp:txXfrm>
        <a:off x="44492" y="3295751"/>
        <a:ext cx="4441109" cy="8224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83FD-C11F-ED29-4C95-97F07FCC5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4CD6BC-32C6-0B86-6032-53D62FA741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83437-1372-EE7E-0226-3E1A6B211458}"/>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5" name="Footer Placeholder 4">
            <a:extLst>
              <a:ext uri="{FF2B5EF4-FFF2-40B4-BE49-F238E27FC236}">
                <a16:creationId xmlns:a16="http://schemas.microsoft.com/office/drawing/2014/main" id="{7808BCDB-4DAF-B3C0-A8D8-73FB201B8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4AFC4-5D5F-FDD7-DECD-3C46583A3C84}"/>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230886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10B1-11B6-EF7D-51AF-DEBF8A5764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1BB159-97FD-65DF-EBE4-A1300117F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6FC9B9-AD25-4FE5-1FE9-351DEEE148CB}"/>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5" name="Footer Placeholder 4">
            <a:extLst>
              <a:ext uri="{FF2B5EF4-FFF2-40B4-BE49-F238E27FC236}">
                <a16:creationId xmlns:a16="http://schemas.microsoft.com/office/drawing/2014/main" id="{2C4D57E2-D567-BB4F-0208-6DABDC0564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57C2E-CBEF-8F8C-9FC6-B79837283208}"/>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427006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30D76-064D-A0E6-DF88-ED36773707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A3FA07-D3D4-464B-54AB-28BD40F24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1B102-45B3-1C6D-4592-E507599A28C7}"/>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5" name="Footer Placeholder 4">
            <a:extLst>
              <a:ext uri="{FF2B5EF4-FFF2-40B4-BE49-F238E27FC236}">
                <a16:creationId xmlns:a16="http://schemas.microsoft.com/office/drawing/2014/main" id="{F88C3156-519F-F45D-D48F-6CFE3DC15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59149-BA9D-0B02-6392-3BD15173FFF7}"/>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127571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5039-F214-46EC-6642-AB5A233EE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CB733-4A8A-59CC-6E68-EF35A2F011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A1FA4-D882-13AD-EDB0-71FA8392D3D5}"/>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5" name="Footer Placeholder 4">
            <a:extLst>
              <a:ext uri="{FF2B5EF4-FFF2-40B4-BE49-F238E27FC236}">
                <a16:creationId xmlns:a16="http://schemas.microsoft.com/office/drawing/2014/main" id="{A79F00E7-F4DA-604B-0978-C9A22A00C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6B8AA-71B6-0B92-1F16-C55E3E4D2C77}"/>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116601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1979-59C1-AC20-13A1-FEE912F9C4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1E3666-A927-FF8C-5C85-8F3084A32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F0A44-4F31-7809-E79E-FEADAF119602}"/>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5" name="Footer Placeholder 4">
            <a:extLst>
              <a:ext uri="{FF2B5EF4-FFF2-40B4-BE49-F238E27FC236}">
                <a16:creationId xmlns:a16="http://schemas.microsoft.com/office/drawing/2014/main" id="{5103D7A4-877B-DE7E-5846-71316BF8E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5672D0-1EFB-482D-88B8-C6F1040D5CA3}"/>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53026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7424-24F2-5FF5-5A33-968A69F14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4596A-ED52-12AE-D3C1-D013DEE422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71DB03-A533-522E-DD1C-59C14A9A3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A58C25-46C3-31B2-F87D-9773E0594A4F}"/>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6" name="Footer Placeholder 5">
            <a:extLst>
              <a:ext uri="{FF2B5EF4-FFF2-40B4-BE49-F238E27FC236}">
                <a16:creationId xmlns:a16="http://schemas.microsoft.com/office/drawing/2014/main" id="{542A4296-5962-A306-EE26-2F6E96E6DF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4B6EFF-9770-0B5D-093E-B383DFCBFA47}"/>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2392139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DF35-35C2-22C1-047C-DFC0A1BD9D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0534EC-B3A2-6DDF-3CF3-5BAB8A256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47EB85-ECE6-95F1-7CBB-2DA4CA6382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C4406C-75EF-9D22-3F52-796D1D8C70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56826-0AEC-8B60-0EE9-56C14384D7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ED4E95-83A1-5C0F-FF1E-7681F854BEE8}"/>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8" name="Footer Placeholder 7">
            <a:extLst>
              <a:ext uri="{FF2B5EF4-FFF2-40B4-BE49-F238E27FC236}">
                <a16:creationId xmlns:a16="http://schemas.microsoft.com/office/drawing/2014/main" id="{5763EB59-6379-0D3B-550F-20225511CD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778863-BDFC-CFF3-4F4C-9237F486A467}"/>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342551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BF0A-5F14-FE91-FB23-A6EEDD28A8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5964D3-4776-0D80-50A7-12E6E07A1E79}"/>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4" name="Footer Placeholder 3">
            <a:extLst>
              <a:ext uri="{FF2B5EF4-FFF2-40B4-BE49-F238E27FC236}">
                <a16:creationId xmlns:a16="http://schemas.microsoft.com/office/drawing/2014/main" id="{FEA5AF03-0E1C-743C-4E16-A1255AFD68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D7684-3AB0-AB84-FC6D-24784C84C3B3}"/>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4022247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68BEC-76F9-C88B-72E1-08CB21C5CF6B}"/>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3" name="Footer Placeholder 2">
            <a:extLst>
              <a:ext uri="{FF2B5EF4-FFF2-40B4-BE49-F238E27FC236}">
                <a16:creationId xmlns:a16="http://schemas.microsoft.com/office/drawing/2014/main" id="{D707C8E8-CB8B-CC87-DDDF-BF9BCCCE1D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39415B-402A-C9E3-F705-284587615B4F}"/>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56264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ACE0-DBA4-958E-3247-FFD5365C2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D321E5-074A-0BFF-6254-D3AD3D9FB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E86AC0-63FA-BC88-F869-4C78EC6F3D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39C94-F23D-3697-57E6-AE478400F597}"/>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6" name="Footer Placeholder 5">
            <a:extLst>
              <a:ext uri="{FF2B5EF4-FFF2-40B4-BE49-F238E27FC236}">
                <a16:creationId xmlns:a16="http://schemas.microsoft.com/office/drawing/2014/main" id="{73B9FD07-0A72-EA89-D087-B99ACD82B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9D84DE-B8D7-6F47-8B96-E07CA9E87ADE}"/>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241759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B96E-C345-DABF-F1B7-CC6167611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F3224D-882A-8A2F-46D6-8F46972F1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6887CA-2526-4BE7-E84C-8A02D3A8F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2B272-993B-86BE-4F16-FE0A1D8AB9D7}"/>
              </a:ext>
            </a:extLst>
          </p:cNvPr>
          <p:cNvSpPr>
            <a:spLocks noGrp="1"/>
          </p:cNvSpPr>
          <p:nvPr>
            <p:ph type="dt" sz="half" idx="10"/>
          </p:nvPr>
        </p:nvSpPr>
        <p:spPr/>
        <p:txBody>
          <a:bodyPr/>
          <a:lstStyle/>
          <a:p>
            <a:fld id="{B4E9E960-083A-AD4E-8775-88F23E3A31C7}" type="datetimeFigureOut">
              <a:rPr lang="en-US" smtClean="0"/>
              <a:t>9/28/22</a:t>
            </a:fld>
            <a:endParaRPr lang="en-US"/>
          </a:p>
        </p:txBody>
      </p:sp>
      <p:sp>
        <p:nvSpPr>
          <p:cNvPr id="6" name="Footer Placeholder 5">
            <a:extLst>
              <a:ext uri="{FF2B5EF4-FFF2-40B4-BE49-F238E27FC236}">
                <a16:creationId xmlns:a16="http://schemas.microsoft.com/office/drawing/2014/main" id="{A4E3E3FD-C85B-E8D7-AB8C-F129FD3210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49FC4B-5AB7-D32F-5AA4-D7B3F88B2994}"/>
              </a:ext>
            </a:extLst>
          </p:cNvPr>
          <p:cNvSpPr>
            <a:spLocks noGrp="1"/>
          </p:cNvSpPr>
          <p:nvPr>
            <p:ph type="sldNum" sz="quarter" idx="12"/>
          </p:nvPr>
        </p:nvSpPr>
        <p:spPr/>
        <p:txBody>
          <a:bodyPr/>
          <a:lstStyle/>
          <a:p>
            <a:fld id="{09D8EDD2-0CBC-284F-B054-71D93AAE41E0}" type="slidenum">
              <a:rPr lang="en-US" smtClean="0"/>
              <a:t>‹#›</a:t>
            </a:fld>
            <a:endParaRPr lang="en-US"/>
          </a:p>
        </p:txBody>
      </p:sp>
    </p:spTree>
    <p:extLst>
      <p:ext uri="{BB962C8B-B14F-4D97-AF65-F5344CB8AC3E}">
        <p14:creationId xmlns:p14="http://schemas.microsoft.com/office/powerpoint/2010/main" val="101189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72D48-313D-915D-FDE8-8A035D70B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74EF53-07E5-CED2-BE79-16C72AC29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2ADF1-DC93-89CD-3E1A-D3119D410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E960-083A-AD4E-8775-88F23E3A31C7}" type="datetimeFigureOut">
              <a:rPr lang="en-US" smtClean="0"/>
              <a:t>9/28/22</a:t>
            </a:fld>
            <a:endParaRPr lang="en-US"/>
          </a:p>
        </p:txBody>
      </p:sp>
      <p:sp>
        <p:nvSpPr>
          <p:cNvPr id="5" name="Footer Placeholder 4">
            <a:extLst>
              <a:ext uri="{FF2B5EF4-FFF2-40B4-BE49-F238E27FC236}">
                <a16:creationId xmlns:a16="http://schemas.microsoft.com/office/drawing/2014/main" id="{E593F09E-D1C9-8DC7-F352-A0FE168F5C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EA645E-42D2-C42D-ED82-A3EAC65500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8EDD2-0CBC-284F-B054-71D93AAE41E0}" type="slidenum">
              <a:rPr lang="en-US" smtClean="0"/>
              <a:t>‹#›</a:t>
            </a:fld>
            <a:endParaRPr lang="en-US"/>
          </a:p>
        </p:txBody>
      </p:sp>
    </p:spTree>
    <p:extLst>
      <p:ext uri="{BB962C8B-B14F-4D97-AF65-F5344CB8AC3E}">
        <p14:creationId xmlns:p14="http://schemas.microsoft.com/office/powerpoint/2010/main" val="12959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7.svg"/><Relationship Id="rId7" Type="http://schemas.openxmlformats.org/officeDocument/2006/relationships/diagramColors" Target="../diagrams/colors6.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19.svg"/></Relationships>
</file>

<file path=ppt/slides/_rels/slide13.xml.rels><?xml version="1.0" encoding="UTF-8" standalone="yes"?>
<Relationships xmlns="http://schemas.openxmlformats.org/package/2006/relationships"><Relationship Id="rId8" Type="http://schemas.openxmlformats.org/officeDocument/2006/relationships/hyperlink" Target="https://www.cisa.gov/sites/default/files/publications/VEX_Use_Cases_Aprill2022.pdf" TargetMode="External"/><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hyperlink" Target="https://www.cisa.gov/sites/default/files/publications/VEX_Status_Justification_Jun22.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yclonedx.org/" TargetMode="External"/><Relationship Id="rId2" Type="http://schemas.openxmlformats.org/officeDocument/2006/relationships/hyperlink" Target="https://spdx.dev/" TargetMode="External"/><Relationship Id="rId1" Type="http://schemas.openxmlformats.org/officeDocument/2006/relationships/slideLayout" Target="../slideLayouts/slideLayout2.xml"/><Relationship Id="rId5" Type="http://schemas.openxmlformats.org/officeDocument/2006/relationships/hyperlink" Target="https://ntia.gov/" TargetMode="External"/><Relationship Id="rId4" Type="http://schemas.openxmlformats.org/officeDocument/2006/relationships/hyperlink" Target="https://ntia.gov/files/ntia/publications/sbom_formats_survey-version-2021.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hyperlink" Target="https://spdx.github.io/spdx-spec/v2.3-RC1/how-to-use/"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yclonedx.org/use-cases/#security-advisories" TargetMode="External"/><Relationship Id="rId4" Type="http://schemas.openxmlformats.org/officeDocument/2006/relationships/hyperlink" Target="https://cyclonedx.org/capabilities/vex/#cyclonedx-and-third-party-advisory-forma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hyperlink" Target="https://www.cisa.gov/sites/default/files/publications/VEX_Status_Justification_Jun22.pdf" TargetMode="Externa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fc-editor.org/rfc/rfc8322.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secvisogram/csaf-validator-service" TargetMode="External"/><Relationship Id="rId13" Type="http://schemas.openxmlformats.org/officeDocument/2006/relationships/image" Target="../media/image30.svg"/><Relationship Id="rId3" Type="http://schemas.openxmlformats.org/officeDocument/2006/relationships/hyperlink" Target="https://secvisogram.github.io/" TargetMode="External"/><Relationship Id="rId7" Type="http://schemas.openxmlformats.org/officeDocument/2006/relationships/hyperlink" Target="https://github.com/secvisogram/csaf-validator-lib" TargetMode="External"/><Relationship Id="rId12"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github.com/csaf-poc/csaf_distribution" TargetMode="External"/><Relationship Id="rId11" Type="http://schemas.openxmlformats.org/officeDocument/2006/relationships/hyperlink" Target="https://github.com/TIBCOSoftware/vulnrep" TargetMode="External"/><Relationship Id="rId5" Type="http://schemas.openxmlformats.org/officeDocument/2006/relationships/hyperlink" Target="https://json.csaf.io/" TargetMode="External"/><Relationship Id="rId10" Type="http://schemas.openxmlformats.org/officeDocument/2006/relationships/hyperlink" Target="https://github.com/csaf-poc/csaf_distribution/blob/main/docs/csaf_downloader.md" TargetMode="External"/><Relationship Id="rId4" Type="http://schemas.openxmlformats.org/officeDocument/2006/relationships/hyperlink" Target="https://github.com/oasis-open/csaf-parser" TargetMode="External"/><Relationship Id="rId9" Type="http://schemas.openxmlformats.org/officeDocument/2006/relationships/hyperlink" Target="https://github.com/secvisogram/csaf-cms-backen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6" Type="http://schemas.microsoft.com/office/2007/relationships/hdphoto" Target="../media/hdphoto3.wdp"/><Relationship Id="rId5" Type="http://schemas.openxmlformats.org/officeDocument/2006/relationships/image" Target="../media/image34.png"/><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8" Type="http://schemas.openxmlformats.org/officeDocument/2006/relationships/hyperlink" Target="https://csaf.io/" TargetMode="External"/><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F5D53-8F80-0CF4-28F8-69EF7EABAF4B}"/>
              </a:ext>
            </a:extLst>
          </p:cNvPr>
          <p:cNvSpPr>
            <a:spLocks noGrp="1"/>
          </p:cNvSpPr>
          <p:nvPr>
            <p:ph type="ctrTitle"/>
          </p:nvPr>
        </p:nvSpPr>
        <p:spPr>
          <a:xfrm>
            <a:off x="643468" y="643467"/>
            <a:ext cx="5452532" cy="4005445"/>
          </a:xfrm>
        </p:spPr>
        <p:txBody>
          <a:bodyPr>
            <a:normAutofit/>
          </a:bodyPr>
          <a:lstStyle/>
          <a:p>
            <a:pPr algn="l"/>
            <a:r>
              <a:rPr lang="en-US" sz="4400" dirty="0"/>
              <a:t>CSAF, VEX, and SBOMs a Today's Cybersecurity Acronym Soup </a:t>
            </a:r>
          </a:p>
        </p:txBody>
      </p:sp>
      <p:sp>
        <p:nvSpPr>
          <p:cNvPr id="3" name="Subtitle 2">
            <a:extLst>
              <a:ext uri="{FF2B5EF4-FFF2-40B4-BE49-F238E27FC236}">
                <a16:creationId xmlns:a16="http://schemas.microsoft.com/office/drawing/2014/main" id="{2A8CB1E3-B2EF-9CC4-3B44-27C244E2962D}"/>
              </a:ext>
            </a:extLst>
          </p:cNvPr>
          <p:cNvSpPr>
            <a:spLocks noGrp="1"/>
          </p:cNvSpPr>
          <p:nvPr>
            <p:ph type="subTitle" idx="1"/>
          </p:nvPr>
        </p:nvSpPr>
        <p:spPr>
          <a:xfrm>
            <a:off x="643468" y="5179407"/>
            <a:ext cx="5851337" cy="1234211"/>
          </a:xfrm>
        </p:spPr>
        <p:txBody>
          <a:bodyPr>
            <a:normAutofit/>
          </a:bodyPr>
          <a:lstStyle/>
          <a:p>
            <a:pPr algn="l"/>
            <a:r>
              <a:rPr lang="en-US" dirty="0"/>
              <a:t>Omar Santos</a:t>
            </a:r>
          </a:p>
          <a:p>
            <a:pPr algn="l"/>
            <a:r>
              <a:rPr lang="en-US" sz="1600"/>
              <a:t>Cybersecurity Peasant @ Cisco PSIRT // CSAF </a:t>
            </a:r>
            <a:r>
              <a:rPr lang="en-US" sz="1600" dirty="0"/>
              <a:t>Chair</a:t>
            </a:r>
          </a:p>
          <a:p>
            <a:pPr algn="l"/>
            <a:r>
              <a:rPr lang="en-US" sz="1600" dirty="0"/>
              <a:t>@</a:t>
            </a:r>
            <a:r>
              <a:rPr lang="en-US" sz="1600" dirty="0" err="1"/>
              <a:t>santosomar</a:t>
            </a:r>
            <a:endParaRPr lang="en-US" sz="1600" dirty="0"/>
          </a:p>
        </p:txBody>
      </p:sp>
      <p:pic>
        <p:nvPicPr>
          <p:cNvPr id="4" name="Picture 3" descr="A bowl of soup next to a bowl of bread and a spoon&#10;&#10;Description automatically generated with low confidence">
            <a:extLst>
              <a:ext uri="{FF2B5EF4-FFF2-40B4-BE49-F238E27FC236}">
                <a16:creationId xmlns:a16="http://schemas.microsoft.com/office/drawing/2014/main" id="{F0582D76-5D62-E76C-417B-871C52273BDF}"/>
              </a:ext>
            </a:extLst>
          </p:cNvPr>
          <p:cNvPicPr>
            <a:picLocks noChangeAspect="1"/>
          </p:cNvPicPr>
          <p:nvPr/>
        </p:nvPicPr>
        <p:blipFill rotWithShape="1">
          <a:blip r:embed="rId2"/>
          <a:srcRect l="6893" r="2354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523326F7-4681-6879-AFC8-EDE5D3678729}"/>
              </a:ext>
            </a:extLst>
          </p:cNvPr>
          <p:cNvSpPr txBox="1"/>
          <p:nvPr/>
        </p:nvSpPr>
        <p:spPr>
          <a:xfrm>
            <a:off x="331355" y="259716"/>
            <a:ext cx="1531951" cy="369332"/>
          </a:xfrm>
          <a:prstGeom prst="rect">
            <a:avLst/>
          </a:prstGeom>
          <a:solidFill>
            <a:schemeClr val="tx1"/>
          </a:solidFill>
        </p:spPr>
        <p:txBody>
          <a:bodyPr wrap="square">
            <a:spAutoFit/>
          </a:bodyPr>
          <a:lstStyle/>
          <a:p>
            <a:r>
              <a:rPr lang="en-US" b="1" i="0" dirty="0">
                <a:solidFill>
                  <a:srgbClr val="FFFFFF"/>
                </a:solidFill>
                <a:effectLst/>
                <a:latin typeface="Open Sans" panose="020B0606030504020204" pitchFamily="34" charset="0"/>
              </a:rPr>
              <a:t> TLP:CLEAR </a:t>
            </a:r>
            <a:endParaRPr lang="en-US" dirty="0"/>
          </a:p>
        </p:txBody>
      </p:sp>
    </p:spTree>
    <p:extLst>
      <p:ext uri="{BB962C8B-B14F-4D97-AF65-F5344CB8AC3E}">
        <p14:creationId xmlns:p14="http://schemas.microsoft.com/office/powerpoint/2010/main" val="36195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Security Advisory Profile</a:t>
            </a:r>
          </a:p>
        </p:txBody>
      </p:sp>
      <p:graphicFrame>
        <p:nvGraphicFramePr>
          <p:cNvPr id="13" name="Content Placeholder 12">
            <a:extLst>
              <a:ext uri="{FF2B5EF4-FFF2-40B4-BE49-F238E27FC236}">
                <a16:creationId xmlns:a16="http://schemas.microsoft.com/office/drawing/2014/main" id="{2A84C09A-05FF-EF0F-71A8-E2339B0CC75E}"/>
              </a:ext>
            </a:extLst>
          </p:cNvPr>
          <p:cNvGraphicFramePr>
            <a:graphicFrameLocks noGrp="1"/>
          </p:cNvGraphicFramePr>
          <p:nvPr>
            <p:ph idx="1"/>
            <p:extLst>
              <p:ext uri="{D42A27DB-BD31-4B8C-83A1-F6EECF244321}">
                <p14:modId xmlns:p14="http://schemas.microsoft.com/office/powerpoint/2010/main" val="2937214846"/>
              </p:ext>
            </p:extLst>
          </p:nvPr>
        </p:nvGraphicFramePr>
        <p:xfrm>
          <a:off x="838199" y="1825625"/>
          <a:ext cx="1095218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Common Security Advisory Framework (CSAF)">
            <a:extLst>
              <a:ext uri="{FF2B5EF4-FFF2-40B4-BE49-F238E27FC236}">
                <a16:creationId xmlns:a16="http://schemas.microsoft.com/office/drawing/2014/main" id="{D41AD117-5ACB-F78C-DC6D-12FFFEE8B2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084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527125" y="315593"/>
            <a:ext cx="10030010" cy="1325563"/>
          </a:xfrm>
        </p:spPr>
        <p:txBody>
          <a:bodyPr>
            <a:normAutofit/>
          </a:bodyPr>
          <a:lstStyle/>
          <a:p>
            <a:r>
              <a:rPr lang="en-US" dirty="0"/>
              <a:t>Informational Security Advisory Profile</a:t>
            </a:r>
          </a:p>
        </p:txBody>
      </p:sp>
      <p:sp>
        <p:nvSpPr>
          <p:cNvPr id="55" name="Rectangle 5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Information with solid fill">
            <a:extLst>
              <a:ext uri="{FF2B5EF4-FFF2-40B4-BE49-F238E27FC236}">
                <a16:creationId xmlns:a16="http://schemas.microsoft.com/office/drawing/2014/main" id="{37A9944B-C7B0-8D82-B4F6-A58FD55C4E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graphicFrame>
        <p:nvGraphicFramePr>
          <p:cNvPr id="13" name="Content Placeholder 12">
            <a:extLst>
              <a:ext uri="{FF2B5EF4-FFF2-40B4-BE49-F238E27FC236}">
                <a16:creationId xmlns:a16="http://schemas.microsoft.com/office/drawing/2014/main" id="{2A84C09A-05FF-EF0F-71A8-E2339B0CC75E}"/>
              </a:ext>
            </a:extLst>
          </p:cNvPr>
          <p:cNvGraphicFramePr>
            <a:graphicFrameLocks noGrp="1"/>
          </p:cNvGraphicFramePr>
          <p:nvPr>
            <p:ph idx="1"/>
            <p:extLst>
              <p:ext uri="{D42A27DB-BD31-4B8C-83A1-F6EECF244321}">
                <p14:modId xmlns:p14="http://schemas.microsoft.com/office/powerpoint/2010/main" val="3412433949"/>
              </p:ext>
            </p:extLst>
          </p:nvPr>
        </p:nvGraphicFramePr>
        <p:xfrm>
          <a:off x="425749" y="1847867"/>
          <a:ext cx="8240357" cy="345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descr="Common Security Advisory Framework (CSAF)">
            <a:extLst>
              <a:ext uri="{FF2B5EF4-FFF2-40B4-BE49-F238E27FC236}">
                <a16:creationId xmlns:a16="http://schemas.microsoft.com/office/drawing/2014/main" id="{646FAC9F-F954-282C-0F47-E5AC78D1A9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90555" y="5830644"/>
            <a:ext cx="1899770" cy="634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35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693865" y="349087"/>
            <a:ext cx="10044023" cy="877729"/>
          </a:xfrm>
        </p:spPr>
        <p:txBody>
          <a:bodyPr anchor="ctr">
            <a:normAutofit/>
          </a:bodyPr>
          <a:lstStyle/>
          <a:p>
            <a:r>
              <a:rPr lang="en-US" sz="4000" dirty="0">
                <a:solidFill>
                  <a:srgbClr val="FFFFFF"/>
                </a:solidFill>
              </a:rPr>
              <a:t>Security Incident Response Profile</a:t>
            </a:r>
          </a:p>
        </p:txBody>
      </p:sp>
      <p:graphicFrame>
        <p:nvGraphicFramePr>
          <p:cNvPr id="13" name="Content Placeholder 12">
            <a:extLst>
              <a:ext uri="{FF2B5EF4-FFF2-40B4-BE49-F238E27FC236}">
                <a16:creationId xmlns:a16="http://schemas.microsoft.com/office/drawing/2014/main" id="{2A84C09A-05FF-EF0F-71A8-E2339B0CC75E}"/>
              </a:ext>
            </a:extLst>
          </p:cNvPr>
          <p:cNvGraphicFramePr>
            <a:graphicFrameLocks noGrp="1"/>
          </p:cNvGraphicFramePr>
          <p:nvPr>
            <p:ph idx="1"/>
            <p:extLst>
              <p:ext uri="{D42A27DB-BD31-4B8C-83A1-F6EECF244321}">
                <p14:modId xmlns:p14="http://schemas.microsoft.com/office/powerpoint/2010/main" val="4253746414"/>
              </p:ext>
            </p:extLst>
          </p:nvPr>
        </p:nvGraphicFramePr>
        <p:xfrm>
          <a:off x="838199" y="1825625"/>
          <a:ext cx="1095218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Common Security Advisory Framework (CSAF)">
            <a:extLst>
              <a:ext uri="{FF2B5EF4-FFF2-40B4-BE49-F238E27FC236}">
                <a16:creationId xmlns:a16="http://schemas.microsoft.com/office/drawing/2014/main" id="{D41AD117-5ACB-F78C-DC6D-12FFFEE8B2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Siren outline">
            <a:extLst>
              <a:ext uri="{FF2B5EF4-FFF2-40B4-BE49-F238E27FC236}">
                <a16:creationId xmlns:a16="http://schemas.microsoft.com/office/drawing/2014/main" id="{C90BC074-C846-74CE-0F69-09ACA6576F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097" y="5876365"/>
            <a:ext cx="914400" cy="914400"/>
          </a:xfrm>
          <a:prstGeom prst="rect">
            <a:avLst/>
          </a:prstGeom>
        </p:spPr>
      </p:pic>
    </p:spTree>
    <p:extLst>
      <p:ext uri="{BB962C8B-B14F-4D97-AF65-F5344CB8AC3E}">
        <p14:creationId xmlns:p14="http://schemas.microsoft.com/office/powerpoint/2010/main" val="319417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693865" y="349087"/>
            <a:ext cx="10044023" cy="877729"/>
          </a:xfrm>
        </p:spPr>
        <p:txBody>
          <a:bodyPr anchor="ctr">
            <a:normAutofit/>
          </a:bodyPr>
          <a:lstStyle/>
          <a:p>
            <a:r>
              <a:rPr lang="en-US" sz="4000" dirty="0">
                <a:solidFill>
                  <a:srgbClr val="FFFFFF"/>
                </a:solidFill>
              </a:rPr>
              <a:t>VEX Profile</a:t>
            </a:r>
          </a:p>
        </p:txBody>
      </p:sp>
      <p:graphicFrame>
        <p:nvGraphicFramePr>
          <p:cNvPr id="13" name="Content Placeholder 12">
            <a:extLst>
              <a:ext uri="{FF2B5EF4-FFF2-40B4-BE49-F238E27FC236}">
                <a16:creationId xmlns:a16="http://schemas.microsoft.com/office/drawing/2014/main" id="{2A84C09A-05FF-EF0F-71A8-E2339B0CC75E}"/>
              </a:ext>
            </a:extLst>
          </p:cNvPr>
          <p:cNvGraphicFramePr>
            <a:graphicFrameLocks noGrp="1"/>
          </p:cNvGraphicFramePr>
          <p:nvPr>
            <p:ph idx="1"/>
            <p:extLst>
              <p:ext uri="{D42A27DB-BD31-4B8C-83A1-F6EECF244321}">
                <p14:modId xmlns:p14="http://schemas.microsoft.com/office/powerpoint/2010/main" val="2270984894"/>
              </p:ext>
            </p:extLst>
          </p:nvPr>
        </p:nvGraphicFramePr>
        <p:xfrm>
          <a:off x="795168" y="1948629"/>
          <a:ext cx="10059297" cy="1576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Common Security Advisory Framework (CSAF)">
            <a:extLst>
              <a:ext uri="{FF2B5EF4-FFF2-40B4-BE49-F238E27FC236}">
                <a16:creationId xmlns:a16="http://schemas.microsoft.com/office/drawing/2014/main" id="{D41AD117-5ACB-F78C-DC6D-12FFFEE8B2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B80A02-B091-C844-5AB5-873E458A0FFB}"/>
              </a:ext>
            </a:extLst>
          </p:cNvPr>
          <p:cNvSpPr txBox="1"/>
          <p:nvPr/>
        </p:nvSpPr>
        <p:spPr>
          <a:xfrm>
            <a:off x="795168" y="4268208"/>
            <a:ext cx="10897855" cy="923330"/>
          </a:xfrm>
          <a:prstGeom prst="rect">
            <a:avLst/>
          </a:prstGeom>
          <a:noFill/>
        </p:spPr>
        <p:txBody>
          <a:bodyPr wrap="none" rtlCol="0">
            <a:spAutoFit/>
          </a:bodyPr>
          <a:lstStyle/>
          <a:p>
            <a:r>
              <a:rPr lang="en-US" dirty="0"/>
              <a:t>References:</a:t>
            </a:r>
          </a:p>
          <a:p>
            <a:r>
              <a:rPr lang="en-US" dirty="0"/>
              <a:t>CISA’s VEX Use Cases: </a:t>
            </a:r>
            <a:r>
              <a:rPr lang="en-US" dirty="0">
                <a:hlinkClick r:id="rId8"/>
              </a:rPr>
              <a:t>https://www.cisa.gov/sites/default/files/publications/VEX_Use_Cases_Aprill2022.pdf</a:t>
            </a:r>
            <a:r>
              <a:rPr lang="en-US" dirty="0"/>
              <a:t> </a:t>
            </a:r>
          </a:p>
          <a:p>
            <a:r>
              <a:rPr lang="en-US" dirty="0"/>
              <a:t>CISA’s VEX Justifications: </a:t>
            </a:r>
            <a:r>
              <a:rPr lang="en-US" dirty="0">
                <a:hlinkClick r:id="rId9"/>
              </a:rPr>
              <a:t>https://www.cisa.gov/sites/default/files/publications/VEX_Status_Justification_Jun22.pdf</a:t>
            </a:r>
            <a:r>
              <a:rPr lang="en-US" dirty="0"/>
              <a:t> </a:t>
            </a:r>
          </a:p>
        </p:txBody>
      </p:sp>
    </p:spTree>
    <p:extLst>
      <p:ext uri="{BB962C8B-B14F-4D97-AF65-F5344CB8AC3E}">
        <p14:creationId xmlns:p14="http://schemas.microsoft.com/office/powerpoint/2010/main" val="3932817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2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2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4B665F-F48C-A376-ADCF-A9993EEBFC9C}"/>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How does CSAF relates to SBOMs? </a:t>
            </a:r>
          </a:p>
        </p:txBody>
      </p:sp>
      <p:pic>
        <p:nvPicPr>
          <p:cNvPr id="5" name="Picture 4" descr="Common Security Advisory Framework (CSAF)">
            <a:extLst>
              <a:ext uri="{FF2B5EF4-FFF2-40B4-BE49-F238E27FC236}">
                <a16:creationId xmlns:a16="http://schemas.microsoft.com/office/drawing/2014/main" id="{444E0E00-F015-1533-FCAC-7BA52D8B4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736" y="3938635"/>
            <a:ext cx="2894786" cy="96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410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A7AA387-02F3-AB1E-733C-1D895BCB7F3D}"/>
              </a:ext>
            </a:extLst>
          </p:cNvPr>
          <p:cNvSpPr>
            <a:spLocks noGrp="1"/>
          </p:cNvSpPr>
          <p:nvPr>
            <p:ph type="title"/>
          </p:nvPr>
        </p:nvSpPr>
        <p:spPr>
          <a:xfrm>
            <a:off x="822958" y="339645"/>
            <a:ext cx="9895951" cy="1033669"/>
          </a:xfrm>
        </p:spPr>
        <p:txBody>
          <a:bodyPr>
            <a:normAutofit/>
          </a:bodyPr>
          <a:lstStyle/>
          <a:p>
            <a:r>
              <a:rPr lang="en-US" sz="4000" dirty="0">
                <a:solidFill>
                  <a:srgbClr val="FFFFFF"/>
                </a:solidFill>
              </a:rPr>
              <a:t>Recap on SBOM Standards</a:t>
            </a:r>
          </a:p>
        </p:txBody>
      </p:sp>
      <p:sp>
        <p:nvSpPr>
          <p:cNvPr id="5" name="Content Placeholder 4">
            <a:extLst>
              <a:ext uri="{FF2B5EF4-FFF2-40B4-BE49-F238E27FC236}">
                <a16:creationId xmlns:a16="http://schemas.microsoft.com/office/drawing/2014/main" id="{F22774A2-C95F-A869-AEFE-853582D75A3E}"/>
              </a:ext>
            </a:extLst>
          </p:cNvPr>
          <p:cNvSpPr>
            <a:spLocks noGrp="1"/>
          </p:cNvSpPr>
          <p:nvPr>
            <p:ph idx="1"/>
          </p:nvPr>
        </p:nvSpPr>
        <p:spPr>
          <a:xfrm>
            <a:off x="580913" y="2054710"/>
            <a:ext cx="11317045" cy="4410635"/>
          </a:xfrm>
        </p:spPr>
        <p:txBody>
          <a:bodyPr anchor="ctr">
            <a:normAutofit/>
          </a:bodyPr>
          <a:lstStyle/>
          <a:p>
            <a:pPr marL="0" indent="0" algn="l">
              <a:buNone/>
            </a:pPr>
            <a:r>
              <a:rPr lang="en-US" sz="2400" b="0" i="0" dirty="0">
                <a:solidFill>
                  <a:srgbClr val="292929"/>
                </a:solidFill>
                <a:effectLst/>
                <a:latin typeface="source-serif-pro"/>
              </a:rPr>
              <a:t>The two “most popular” or “widely-adopted” SBOM machine readable formats are:</a:t>
            </a:r>
          </a:p>
          <a:p>
            <a:pPr algn="l">
              <a:buFont typeface="Arial" panose="020B0604020202020204" pitchFamily="34" charset="0"/>
              <a:buChar char="•"/>
            </a:pPr>
            <a:r>
              <a:rPr lang="en-US" sz="2400" b="0" i="0" u="sng" dirty="0">
                <a:solidFill>
                  <a:srgbClr val="292929"/>
                </a:solidFill>
                <a:effectLst/>
                <a:latin typeface="source-serif-pro"/>
                <a:hlinkClick r:id="rId2"/>
              </a:rPr>
              <a:t>Software Package Data Exchange (SPDX®)</a:t>
            </a:r>
            <a:r>
              <a:rPr lang="en-US" sz="2400" b="0" i="0" dirty="0">
                <a:solidFill>
                  <a:srgbClr val="292929"/>
                </a:solidFill>
                <a:effectLst/>
                <a:latin typeface="source-serif-pro"/>
              </a:rPr>
              <a:t>: an ISO/IEC standard introduced as a Linux Foundation Project.</a:t>
            </a:r>
          </a:p>
          <a:p>
            <a:pPr algn="l">
              <a:buFont typeface="Arial" panose="020B0604020202020204" pitchFamily="34" charset="0"/>
              <a:buChar char="•"/>
            </a:pPr>
            <a:r>
              <a:rPr lang="en-US" sz="2400" b="0" i="0" u="sng" dirty="0">
                <a:solidFill>
                  <a:srgbClr val="292929"/>
                </a:solidFill>
                <a:effectLst/>
                <a:latin typeface="source-serif-pro"/>
                <a:hlinkClick r:id="rId3"/>
              </a:rPr>
              <a:t>CycloneDX</a:t>
            </a:r>
            <a:r>
              <a:rPr lang="en-US" sz="2400" b="0" i="0" dirty="0">
                <a:solidFill>
                  <a:srgbClr val="292929"/>
                </a:solidFill>
                <a:effectLst/>
                <a:latin typeface="source-serif-pro"/>
              </a:rPr>
              <a:t>: a lightweight SBOM specification and an open-source OWASP</a:t>
            </a:r>
            <a:br>
              <a:rPr lang="en-US" sz="2400" b="0" i="0" dirty="0">
                <a:solidFill>
                  <a:srgbClr val="292929"/>
                </a:solidFill>
                <a:effectLst/>
                <a:latin typeface="source-serif-pro"/>
              </a:rPr>
            </a:br>
            <a:r>
              <a:rPr lang="en-US" sz="2400" b="0" i="0" dirty="0">
                <a:solidFill>
                  <a:srgbClr val="292929"/>
                </a:solidFill>
                <a:effectLst/>
                <a:latin typeface="source-serif-pro"/>
              </a:rPr>
              <a:t>standard.</a:t>
            </a:r>
          </a:p>
          <a:p>
            <a:pPr marL="0" indent="0" algn="l">
              <a:buNone/>
            </a:pPr>
            <a:endParaRPr lang="en-US" sz="2400" b="1" i="0" dirty="0">
              <a:solidFill>
                <a:srgbClr val="292929"/>
              </a:solidFill>
              <a:effectLst/>
              <a:latin typeface="source-serif-pro"/>
            </a:endParaRPr>
          </a:p>
          <a:p>
            <a:pPr marL="0" indent="0" algn="l">
              <a:buNone/>
            </a:pPr>
            <a:r>
              <a:rPr lang="en-US" sz="2400" b="1" i="0" dirty="0">
                <a:solidFill>
                  <a:srgbClr val="292929"/>
                </a:solidFill>
                <a:effectLst/>
                <a:latin typeface="source-serif-pro"/>
              </a:rPr>
              <a:t>Note</a:t>
            </a:r>
            <a:r>
              <a:rPr lang="en-US" sz="2400" b="0" i="0" dirty="0">
                <a:solidFill>
                  <a:srgbClr val="292929"/>
                </a:solidFill>
                <a:effectLst/>
                <a:latin typeface="source-serif-pro"/>
              </a:rPr>
              <a:t>: Check out the “</a:t>
            </a:r>
            <a:r>
              <a:rPr lang="en-US" sz="2400" b="0" i="0" u="sng" dirty="0">
                <a:solidFill>
                  <a:srgbClr val="292929"/>
                </a:solidFill>
                <a:effectLst/>
                <a:latin typeface="source-serif-pro"/>
                <a:hlinkClick r:id="rId4"/>
              </a:rPr>
              <a:t>Survey of Existing SBOM Formats and Standards</a:t>
            </a:r>
            <a:r>
              <a:rPr lang="en-US" sz="2400" b="0" i="0" dirty="0">
                <a:solidFill>
                  <a:srgbClr val="292929"/>
                </a:solidFill>
                <a:effectLst/>
                <a:latin typeface="source-serif-pro"/>
              </a:rPr>
              <a:t>”, created by the </a:t>
            </a:r>
            <a:r>
              <a:rPr lang="en-US" sz="2400" b="0" i="0" u="sng" dirty="0">
                <a:solidFill>
                  <a:srgbClr val="292929"/>
                </a:solidFill>
                <a:effectLst/>
                <a:latin typeface="source-serif-pro"/>
                <a:hlinkClick r:id="rId5"/>
              </a:rPr>
              <a:t>NTIA</a:t>
            </a:r>
            <a:r>
              <a:rPr lang="en-US" sz="2400" b="0" i="0" dirty="0">
                <a:solidFill>
                  <a:srgbClr val="292929"/>
                </a:solidFill>
                <a:effectLst/>
                <a:latin typeface="source-serif-pro"/>
              </a:rPr>
              <a:t> and other collaborators, to learn more about how these standards (along with others) are used in the industry.</a:t>
            </a:r>
          </a:p>
          <a:p>
            <a:endParaRPr lang="en-US" sz="3600" dirty="0"/>
          </a:p>
        </p:txBody>
      </p:sp>
    </p:spTree>
    <p:extLst>
      <p:ext uri="{BB962C8B-B14F-4D97-AF65-F5344CB8AC3E}">
        <p14:creationId xmlns:p14="http://schemas.microsoft.com/office/powerpoint/2010/main" val="283421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693865" y="349087"/>
            <a:ext cx="10044023" cy="877729"/>
          </a:xfrm>
        </p:spPr>
        <p:txBody>
          <a:bodyPr anchor="ctr">
            <a:normAutofit/>
          </a:bodyPr>
          <a:lstStyle/>
          <a:p>
            <a:r>
              <a:rPr lang="en-US" sz="4000" dirty="0">
                <a:solidFill>
                  <a:srgbClr val="FFFFFF"/>
                </a:solidFill>
              </a:rPr>
              <a:t>How Does This Work?</a:t>
            </a:r>
          </a:p>
        </p:txBody>
      </p:sp>
      <p:pic>
        <p:nvPicPr>
          <p:cNvPr id="3" name="Picture 2" descr="Common Security Advisory Framework (CSAF)">
            <a:extLst>
              <a:ext uri="{FF2B5EF4-FFF2-40B4-BE49-F238E27FC236}">
                <a16:creationId xmlns:a16="http://schemas.microsoft.com/office/drawing/2014/main" id="{D41AD117-5ACB-F78C-DC6D-12FFFEE8B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66FAC645-C322-D0F4-CD8B-41F1FCC71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34" y="2479936"/>
            <a:ext cx="11201400"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63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693865" y="349087"/>
            <a:ext cx="10044023" cy="877729"/>
          </a:xfrm>
        </p:spPr>
        <p:txBody>
          <a:bodyPr anchor="ctr">
            <a:normAutofit/>
          </a:bodyPr>
          <a:lstStyle/>
          <a:p>
            <a:r>
              <a:rPr lang="en-US" sz="4000" dirty="0">
                <a:solidFill>
                  <a:srgbClr val="FFFFFF"/>
                </a:solidFill>
              </a:rPr>
              <a:t>How Does This Work?</a:t>
            </a:r>
          </a:p>
        </p:txBody>
      </p:sp>
      <p:pic>
        <p:nvPicPr>
          <p:cNvPr id="3" name="Picture 2" descr="Common Security Advisory Framework (CSAF)">
            <a:extLst>
              <a:ext uri="{FF2B5EF4-FFF2-40B4-BE49-F238E27FC236}">
                <a16:creationId xmlns:a16="http://schemas.microsoft.com/office/drawing/2014/main" id="{D41AD117-5ACB-F78C-DC6D-12FFFEE8B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60DD7570-A6BF-59DF-D456-35CCF4737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070" y="1620196"/>
            <a:ext cx="9577444" cy="5016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648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03BAC02-A4BA-53F1-E1DE-116A02BB0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0" y="0"/>
            <a:ext cx="7937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ommon Security Advisory Framework (CSAF)">
            <a:extLst>
              <a:ext uri="{FF2B5EF4-FFF2-40B4-BE49-F238E27FC236}">
                <a16:creationId xmlns:a16="http://schemas.microsoft.com/office/drawing/2014/main" id="{ED69DCED-C88C-8D3A-5A9C-A757815E01B3}"/>
              </a:ext>
            </a:extLst>
          </p:cNvPr>
          <p:cNvPicPr>
            <a:picLocks noChangeAspect="1" noChangeArrowheads="1"/>
          </p:cNvPicPr>
          <p:nvPr/>
        </p:nvPicPr>
        <p:blipFill>
          <a:blip r:embed="rId3">
            <a:duotone>
              <a:prstClr val="black"/>
              <a:schemeClr val="tx1">
                <a:tint val="45000"/>
                <a:satMod val="400000"/>
              </a:schemeClr>
            </a:duotone>
            <a:extLst>
              <a:ext uri="{BEBA8EAE-BF5A-486C-A8C5-ECC9F3942E4B}">
                <a14:imgProps xmlns:a14="http://schemas.microsoft.com/office/drawing/2010/main">
                  <a14:imgLayer r:embed="rId4">
                    <a14:imgEffect>
                      <a14:brightnessContrast bright="-59000"/>
                    </a14:imgEffect>
                  </a14:imgLayer>
                </a14:imgProps>
              </a:ext>
              <a:ext uri="{28A0092B-C50C-407E-A947-70E740481C1C}">
                <a14:useLocalDpi xmlns:a14="http://schemas.microsoft.com/office/drawing/2010/main" val="0"/>
              </a:ext>
            </a:extLst>
          </a:blip>
          <a:srcRect/>
          <a:stretch>
            <a:fillRect/>
          </a:stretch>
        </p:blipFill>
        <p:spPr bwMode="auto">
          <a:xfrm>
            <a:off x="8994490" y="6002767"/>
            <a:ext cx="2140519" cy="71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412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ACFE33-C379-F731-2A35-A7CAE983A35A}"/>
              </a:ext>
            </a:extLst>
          </p:cNvPr>
          <p:cNvSpPr>
            <a:spLocks noGrp="1"/>
          </p:cNvSpPr>
          <p:nvPr>
            <p:ph type="title"/>
          </p:nvPr>
        </p:nvSpPr>
        <p:spPr>
          <a:xfrm>
            <a:off x="288640" y="339760"/>
            <a:ext cx="9895951" cy="1033669"/>
          </a:xfrm>
        </p:spPr>
        <p:txBody>
          <a:bodyPr>
            <a:normAutofit/>
          </a:bodyPr>
          <a:lstStyle/>
          <a:p>
            <a:r>
              <a:rPr lang="en-US" sz="4000" dirty="0">
                <a:solidFill>
                  <a:srgbClr val="FFFFFF"/>
                </a:solidFill>
              </a:rPr>
              <a:t>CSAF in SPDX and </a:t>
            </a:r>
            <a:r>
              <a:rPr lang="en-US" sz="4000" dirty="0" err="1">
                <a:solidFill>
                  <a:srgbClr val="FFFFFF"/>
                </a:solidFill>
              </a:rPr>
              <a:t>CycloneDX</a:t>
            </a:r>
            <a:endParaRPr lang="en-US" sz="4000" dirty="0">
              <a:solidFill>
                <a:srgbClr val="FFFFFF"/>
              </a:solidFill>
            </a:endParaRPr>
          </a:p>
        </p:txBody>
      </p:sp>
      <p:pic>
        <p:nvPicPr>
          <p:cNvPr id="3" name="Picture 2" descr="Common Security Advisory Framework (CSAF)">
            <a:extLst>
              <a:ext uri="{FF2B5EF4-FFF2-40B4-BE49-F238E27FC236}">
                <a16:creationId xmlns:a16="http://schemas.microsoft.com/office/drawing/2014/main" id="{66AA4A13-6F74-763B-01EC-AF54C4979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8574" y="360740"/>
            <a:ext cx="2894786" cy="96746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3E63E048-619B-92A3-306B-2280B8C6690F}"/>
              </a:ext>
            </a:extLst>
          </p:cNvPr>
          <p:cNvSpPr>
            <a:spLocks noGrp="1"/>
          </p:cNvSpPr>
          <p:nvPr>
            <p:ph idx="1"/>
          </p:nvPr>
        </p:nvSpPr>
        <p:spPr>
          <a:xfrm>
            <a:off x="459350" y="1632765"/>
            <a:ext cx="10515600" cy="595472"/>
          </a:xfrm>
        </p:spPr>
        <p:txBody>
          <a:bodyPr/>
          <a:lstStyle/>
          <a:p>
            <a:r>
              <a:rPr lang="en-US" dirty="0"/>
              <a:t>CSAF is Supported in SPDX and </a:t>
            </a:r>
            <a:r>
              <a:rPr lang="en-US" dirty="0" err="1"/>
              <a:t>CycloneDX</a:t>
            </a:r>
            <a:endParaRPr lang="en-US" dirty="0"/>
          </a:p>
        </p:txBody>
      </p:sp>
      <p:sp>
        <p:nvSpPr>
          <p:cNvPr id="9" name="TextBox 8">
            <a:extLst>
              <a:ext uri="{FF2B5EF4-FFF2-40B4-BE49-F238E27FC236}">
                <a16:creationId xmlns:a16="http://schemas.microsoft.com/office/drawing/2014/main" id="{8889F069-DE7A-E8B0-3BE1-FAF710E15346}"/>
              </a:ext>
            </a:extLst>
          </p:cNvPr>
          <p:cNvSpPr txBox="1"/>
          <p:nvPr/>
        </p:nvSpPr>
        <p:spPr>
          <a:xfrm>
            <a:off x="459350" y="2263570"/>
            <a:ext cx="11444010" cy="1754326"/>
          </a:xfrm>
          <a:prstGeom prst="rect">
            <a:avLst/>
          </a:prstGeom>
          <a:noFill/>
          <a:ln>
            <a:solidFill>
              <a:schemeClr val="accent1"/>
            </a:solidFill>
          </a:ln>
        </p:spPr>
        <p:txBody>
          <a:bodyPr wrap="square" rtlCol="0">
            <a:spAutoFit/>
          </a:bodyPr>
          <a:lstStyle/>
          <a:p>
            <a:r>
              <a:rPr lang="en-US" b="1" dirty="0"/>
              <a:t>SPDX 2.3</a:t>
            </a:r>
            <a:r>
              <a:rPr lang="en-US" dirty="0"/>
              <a:t>: </a:t>
            </a:r>
            <a:r>
              <a:rPr lang="en-US" dirty="0">
                <a:hlinkClick r:id="rId3"/>
              </a:rPr>
              <a:t>https://spdx.github.io/spdx-spec/v2.3-RC1/how-to-use/</a:t>
            </a:r>
            <a:r>
              <a:rPr lang="en-US" dirty="0"/>
              <a:t> </a:t>
            </a:r>
          </a:p>
          <a:p>
            <a:r>
              <a:rPr lang="en-US" dirty="0"/>
              <a:t>"</a:t>
            </a:r>
            <a:r>
              <a:rPr lang="en-US" dirty="0" err="1"/>
              <a:t>externalRefs</a:t>
            </a:r>
            <a:r>
              <a:rPr lang="en-US" dirty="0"/>
              <a:t>" : [ { </a:t>
            </a:r>
          </a:p>
          <a:p>
            <a:r>
              <a:rPr lang="en-US" dirty="0"/>
              <a:t>	"</a:t>
            </a:r>
            <a:r>
              <a:rPr lang="en-US" dirty="0" err="1"/>
              <a:t>referenceCategory</a:t>
            </a:r>
            <a:r>
              <a:rPr lang="en-US" dirty="0"/>
              <a:t>" : "SECURITY",</a:t>
            </a:r>
          </a:p>
          <a:p>
            <a:r>
              <a:rPr lang="en-US" dirty="0"/>
              <a:t> 	"</a:t>
            </a:r>
            <a:r>
              <a:rPr lang="en-US" dirty="0" err="1"/>
              <a:t>referenceLocator</a:t>
            </a:r>
            <a:r>
              <a:rPr lang="en-US" dirty="0"/>
              <a:t>" : "https://</a:t>
            </a:r>
            <a:r>
              <a:rPr lang="en-US" dirty="0" err="1"/>
              <a:t>github.com</a:t>
            </a:r>
            <a:r>
              <a:rPr lang="en-US" dirty="0"/>
              <a:t>/oasis-</a:t>
            </a:r>
            <a:r>
              <a:rPr lang="en-US" dirty="0" err="1"/>
              <a:t>tcs</a:t>
            </a:r>
            <a:r>
              <a:rPr lang="en-US" dirty="0"/>
              <a:t>/</a:t>
            </a:r>
            <a:r>
              <a:rPr lang="en-US" dirty="0" err="1"/>
              <a:t>csaf</a:t>
            </a:r>
            <a:r>
              <a:rPr lang="en-US" dirty="0"/>
              <a:t>/blob/master/csaf_2.0/examples/</a:t>
            </a:r>
            <a:r>
              <a:rPr lang="en-US" dirty="0" err="1"/>
              <a:t>csaf</a:t>
            </a:r>
            <a:r>
              <a:rPr lang="en-US" dirty="0"/>
              <a:t>/</a:t>
            </a:r>
            <a:r>
              <a:rPr lang="en-US" dirty="0" err="1"/>
              <a:t>csaf_vex</a:t>
            </a:r>
            <a:r>
              <a:rPr lang="en-US" dirty="0"/>
              <a:t>/2022-evd-uc-01-a-001.json",</a:t>
            </a:r>
          </a:p>
          <a:p>
            <a:r>
              <a:rPr lang="en-US" dirty="0"/>
              <a:t>	 "</a:t>
            </a:r>
            <a:r>
              <a:rPr lang="en-US" dirty="0" err="1"/>
              <a:t>referenceType</a:t>
            </a:r>
            <a:r>
              <a:rPr lang="en-US" dirty="0"/>
              <a:t>" : "advisory" } ]</a:t>
            </a:r>
          </a:p>
        </p:txBody>
      </p:sp>
      <p:sp>
        <p:nvSpPr>
          <p:cNvPr id="11" name="TextBox 10">
            <a:extLst>
              <a:ext uri="{FF2B5EF4-FFF2-40B4-BE49-F238E27FC236}">
                <a16:creationId xmlns:a16="http://schemas.microsoft.com/office/drawing/2014/main" id="{A986D16D-F530-4177-E41E-1B0E88836AB9}"/>
              </a:ext>
            </a:extLst>
          </p:cNvPr>
          <p:cNvSpPr txBox="1"/>
          <p:nvPr/>
        </p:nvSpPr>
        <p:spPr>
          <a:xfrm>
            <a:off x="459350" y="4145286"/>
            <a:ext cx="11444010" cy="2308324"/>
          </a:xfrm>
          <a:prstGeom prst="rect">
            <a:avLst/>
          </a:prstGeom>
          <a:noFill/>
          <a:ln>
            <a:solidFill>
              <a:schemeClr val="accent1"/>
            </a:solidFill>
          </a:ln>
        </p:spPr>
        <p:txBody>
          <a:bodyPr wrap="square" rtlCol="0">
            <a:spAutoFit/>
          </a:bodyPr>
          <a:lstStyle/>
          <a:p>
            <a:r>
              <a:rPr lang="en-US" b="1" dirty="0" err="1"/>
              <a:t>CycloneDX</a:t>
            </a:r>
            <a:r>
              <a:rPr lang="en-US" dirty="0"/>
              <a:t>: </a:t>
            </a:r>
            <a:r>
              <a:rPr lang="en-US" dirty="0">
                <a:hlinkClick r:id="rId4"/>
              </a:rPr>
              <a:t>https://cyclonedx.org/capabilities/vex/#cyclonedx-and-third-party-advisory-formats</a:t>
            </a:r>
            <a:r>
              <a:rPr lang="en-US" dirty="0"/>
              <a:t> and </a:t>
            </a:r>
            <a:r>
              <a:rPr lang="en-US" dirty="0">
                <a:hlinkClick r:id="rId5"/>
              </a:rPr>
              <a:t>https://cyclonedx.org/use-cases/#security-advisories</a:t>
            </a:r>
            <a:r>
              <a:rPr lang="en-US" dirty="0"/>
              <a:t> </a:t>
            </a:r>
          </a:p>
          <a:p>
            <a:endParaRPr lang="en-US" dirty="0"/>
          </a:p>
          <a:p>
            <a:r>
              <a:rPr lang="en-US" dirty="0"/>
              <a:t>"</a:t>
            </a:r>
            <a:r>
              <a:rPr lang="en-US" dirty="0" err="1"/>
              <a:t>externalReferences</a:t>
            </a:r>
            <a:r>
              <a:rPr lang="en-US" dirty="0"/>
              <a:t>": [</a:t>
            </a:r>
          </a:p>
          <a:p>
            <a:r>
              <a:rPr lang="en-US" dirty="0"/>
              <a:t>        {</a:t>
            </a:r>
          </a:p>
          <a:p>
            <a:r>
              <a:rPr lang="en-US" dirty="0"/>
              <a:t>          "type": "advisories",</a:t>
            </a:r>
          </a:p>
          <a:p>
            <a:r>
              <a:rPr lang="en-US" dirty="0"/>
              <a:t>          "</a:t>
            </a:r>
            <a:r>
              <a:rPr lang="en-US" dirty="0" err="1"/>
              <a:t>url</a:t>
            </a:r>
            <a:r>
              <a:rPr lang="en-US" dirty="0"/>
              <a:t>": "https://</a:t>
            </a:r>
            <a:r>
              <a:rPr lang="en-US" dirty="0" err="1"/>
              <a:t>example.org</a:t>
            </a:r>
            <a:r>
              <a:rPr lang="en-US" dirty="0"/>
              <a:t>/.well-known/</a:t>
            </a:r>
            <a:r>
              <a:rPr lang="en-US" dirty="0" err="1"/>
              <a:t>csaf</a:t>
            </a:r>
            <a:r>
              <a:rPr lang="en-US" dirty="0"/>
              <a:t>/advisory1.json"</a:t>
            </a:r>
          </a:p>
          <a:p>
            <a:r>
              <a:rPr lang="en-US" dirty="0"/>
              <a:t>        }</a:t>
            </a:r>
          </a:p>
        </p:txBody>
      </p:sp>
    </p:spTree>
    <p:extLst>
      <p:ext uri="{BB962C8B-B14F-4D97-AF65-F5344CB8AC3E}">
        <p14:creationId xmlns:p14="http://schemas.microsoft.com/office/powerpoint/2010/main" val="215842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E0E8A-8E2D-BC97-BFD7-3524EB4B23F2}"/>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Agenda</a:t>
            </a:r>
          </a:p>
        </p:txBody>
      </p:sp>
      <p:sp>
        <p:nvSpPr>
          <p:cNvPr id="3" name="Content Placeholder 2">
            <a:extLst>
              <a:ext uri="{FF2B5EF4-FFF2-40B4-BE49-F238E27FC236}">
                <a16:creationId xmlns:a16="http://schemas.microsoft.com/office/drawing/2014/main" id="{80ADFE2D-4235-C59E-8FF0-ABC6FA4A946C}"/>
              </a:ext>
            </a:extLst>
          </p:cNvPr>
          <p:cNvSpPr>
            <a:spLocks noGrp="1"/>
          </p:cNvSpPr>
          <p:nvPr>
            <p:ph idx="1"/>
          </p:nvPr>
        </p:nvSpPr>
        <p:spPr>
          <a:xfrm>
            <a:off x="602428" y="2438399"/>
            <a:ext cx="11589572" cy="4054475"/>
          </a:xfrm>
        </p:spPr>
        <p:txBody>
          <a:bodyPr>
            <a:normAutofit/>
          </a:bodyPr>
          <a:lstStyle/>
          <a:p>
            <a:r>
              <a:rPr lang="en-US" sz="1800" dirty="0"/>
              <a:t>An Update and Overview of the Common Security Advisory Framework (CSAF) 2.0</a:t>
            </a:r>
          </a:p>
          <a:p>
            <a:r>
              <a:rPr lang="en-US" sz="1800" dirty="0"/>
              <a:t>Traditional and New CSAF Use Cases</a:t>
            </a:r>
          </a:p>
          <a:p>
            <a:r>
              <a:rPr lang="en-US" sz="1800" dirty="0"/>
              <a:t>The Relationship between SBOMs and CSAF and the Vulnerability Exploitability </a:t>
            </a:r>
            <a:r>
              <a:rPr lang="en-US" sz="1800" dirty="0" err="1"/>
              <a:t>eXchange</a:t>
            </a:r>
            <a:r>
              <a:rPr lang="en-US" sz="1800" dirty="0"/>
              <a:t> (VEX)</a:t>
            </a:r>
          </a:p>
          <a:p>
            <a:r>
              <a:rPr lang="en-US" sz="1800" dirty="0"/>
              <a:t>VEX Justifications in Advisories?</a:t>
            </a:r>
          </a:p>
          <a:p>
            <a:r>
              <a:rPr lang="en-US" sz="1800" dirty="0"/>
              <a:t>Informational Security Advisories?</a:t>
            </a:r>
          </a:p>
          <a:p>
            <a:r>
              <a:rPr lang="en-US" sz="1800" dirty="0"/>
              <a:t>Dynamic vs. "Static" Security Advisories</a:t>
            </a:r>
          </a:p>
          <a:p>
            <a:r>
              <a:rPr lang="en-US" sz="1800" dirty="0"/>
              <a:t>APIs, ROLIE Feeds, etc.</a:t>
            </a:r>
          </a:p>
          <a:p>
            <a:r>
              <a:rPr lang="en-US" sz="1800" dirty="0"/>
              <a:t>CSAF Open-Source Tools</a:t>
            </a:r>
          </a:p>
          <a:p>
            <a:r>
              <a:rPr lang="en-US" sz="1800" dirty="0"/>
              <a:t>An Interactive Discussion of the Future of Security Advisories</a:t>
            </a:r>
          </a:p>
        </p:txBody>
      </p:sp>
      <p:pic>
        <p:nvPicPr>
          <p:cNvPr id="1026" name="Picture 2" descr="Common Security Advisory Framework (CSAF)">
            <a:extLst>
              <a:ext uri="{FF2B5EF4-FFF2-40B4-BE49-F238E27FC236}">
                <a16:creationId xmlns:a16="http://schemas.microsoft.com/office/drawing/2014/main" id="{884976C6-621B-DF31-9055-7907A85C6B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6128" y="471941"/>
            <a:ext cx="2894786" cy="9674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F668EE8-4336-E24F-A19D-4A2809F3F295}"/>
              </a:ext>
            </a:extLst>
          </p:cNvPr>
          <p:cNvSpPr txBox="1"/>
          <p:nvPr/>
        </p:nvSpPr>
        <p:spPr>
          <a:xfrm>
            <a:off x="10501898" y="6308209"/>
            <a:ext cx="1531951" cy="369332"/>
          </a:xfrm>
          <a:prstGeom prst="rect">
            <a:avLst/>
          </a:prstGeom>
          <a:solidFill>
            <a:schemeClr val="tx1"/>
          </a:solidFill>
        </p:spPr>
        <p:txBody>
          <a:bodyPr wrap="square">
            <a:spAutoFit/>
          </a:bodyPr>
          <a:lstStyle/>
          <a:p>
            <a:r>
              <a:rPr lang="en-US" b="1" i="0" dirty="0">
                <a:solidFill>
                  <a:srgbClr val="FFFFFF"/>
                </a:solidFill>
                <a:effectLst/>
                <a:latin typeface="Open Sans" panose="020B0606030504020204" pitchFamily="34" charset="0"/>
              </a:rPr>
              <a:t> TLP:CLEAR </a:t>
            </a:r>
            <a:endParaRPr lang="en-US" dirty="0"/>
          </a:p>
        </p:txBody>
      </p:sp>
    </p:spTree>
    <p:extLst>
      <p:ext uri="{BB962C8B-B14F-4D97-AF65-F5344CB8AC3E}">
        <p14:creationId xmlns:p14="http://schemas.microsoft.com/office/powerpoint/2010/main" val="307471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ACFE33-C379-F731-2A35-A7CAE983A35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VEX Statuses and Justifications</a:t>
            </a:r>
          </a:p>
        </p:txBody>
      </p:sp>
      <p:graphicFrame>
        <p:nvGraphicFramePr>
          <p:cNvPr id="5" name="Content Placeholder 4">
            <a:extLst>
              <a:ext uri="{FF2B5EF4-FFF2-40B4-BE49-F238E27FC236}">
                <a16:creationId xmlns:a16="http://schemas.microsoft.com/office/drawing/2014/main" id="{5E73D407-AD39-498B-0989-9A6FC3726F94}"/>
              </a:ext>
            </a:extLst>
          </p:cNvPr>
          <p:cNvGraphicFramePr>
            <a:graphicFrameLocks noGrp="1"/>
          </p:cNvGraphicFramePr>
          <p:nvPr>
            <p:ph idx="1"/>
          </p:nvPr>
        </p:nvGraphicFramePr>
        <p:xfrm>
          <a:off x="330141" y="1765989"/>
          <a:ext cx="453009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4">
            <a:extLst>
              <a:ext uri="{FF2B5EF4-FFF2-40B4-BE49-F238E27FC236}">
                <a16:creationId xmlns:a16="http://schemas.microsoft.com/office/drawing/2014/main" id="{34F8C915-6AE9-F549-38E0-3640FAEA65F8}"/>
              </a:ext>
            </a:extLst>
          </p:cNvPr>
          <p:cNvGraphicFramePr>
            <a:graphicFrameLocks/>
          </p:cNvGraphicFramePr>
          <p:nvPr/>
        </p:nvGraphicFramePr>
        <p:xfrm>
          <a:off x="5774635" y="1461052"/>
          <a:ext cx="6301408" cy="53969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3" name="Elbow Connector 12">
            <a:extLst>
              <a:ext uri="{FF2B5EF4-FFF2-40B4-BE49-F238E27FC236}">
                <a16:creationId xmlns:a16="http://schemas.microsoft.com/office/drawing/2014/main" id="{E3E4967C-2B96-4227-F694-534A14DC93F7}"/>
              </a:ext>
            </a:extLst>
          </p:cNvPr>
          <p:cNvCxnSpPr>
            <a:cxnSpLocks/>
            <a:endCxn id="6" idx="1"/>
          </p:cNvCxnSpPr>
          <p:nvPr/>
        </p:nvCxnSpPr>
        <p:spPr>
          <a:xfrm rot="5400000" flipH="1" flipV="1">
            <a:off x="4758359" y="4480063"/>
            <a:ext cx="1336813" cy="69574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descr="Common Security Advisory Framework (CSAF)">
            <a:extLst>
              <a:ext uri="{FF2B5EF4-FFF2-40B4-BE49-F238E27FC236}">
                <a16:creationId xmlns:a16="http://schemas.microsoft.com/office/drawing/2014/main" id="{66AA4A13-6F74-763B-01EC-AF54C49791A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8574" y="360740"/>
            <a:ext cx="2894786" cy="9674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AE7514-18F6-64B5-8F12-46657D8CD8AD}"/>
              </a:ext>
            </a:extLst>
          </p:cNvPr>
          <p:cNvSpPr txBox="1"/>
          <p:nvPr/>
        </p:nvSpPr>
        <p:spPr>
          <a:xfrm>
            <a:off x="757859" y="6292573"/>
            <a:ext cx="11123430" cy="369332"/>
          </a:xfrm>
          <a:prstGeom prst="rect">
            <a:avLst/>
          </a:prstGeom>
          <a:noFill/>
        </p:spPr>
        <p:txBody>
          <a:bodyPr wrap="square">
            <a:spAutoFit/>
          </a:bodyPr>
          <a:lstStyle/>
          <a:p>
            <a:r>
              <a:rPr lang="en-US" dirty="0"/>
              <a:t>VEX Justifications: </a:t>
            </a:r>
            <a:r>
              <a:rPr lang="en-US" dirty="0">
                <a:hlinkClick r:id="rId13"/>
              </a:rPr>
              <a:t>https://www.cisa.gov/sites/default/files/publications/VEX_Status_Justification_Jun22.pdf</a:t>
            </a:r>
            <a:r>
              <a:rPr lang="en-US" dirty="0"/>
              <a:t> </a:t>
            </a:r>
          </a:p>
        </p:txBody>
      </p:sp>
    </p:spTree>
    <p:extLst>
      <p:ext uri="{BB962C8B-B14F-4D97-AF65-F5344CB8AC3E}">
        <p14:creationId xmlns:p14="http://schemas.microsoft.com/office/powerpoint/2010/main" val="361210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2AC59C3-83C3-4034-BB94-10236DACC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7" y="476777"/>
            <a:ext cx="3864383" cy="3480257"/>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CBD3CA6B-6DC5-4402-A8F7-AC4EC7F44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7" y="4118658"/>
            <a:ext cx="3864383" cy="2278771"/>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5A92BC41-5AE1-432E-87C7-12BF9E03D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01415" y="476778"/>
            <a:ext cx="7212450" cy="5920653"/>
          </a:xfrm>
          <a:prstGeom prst="rect">
            <a:avLst/>
          </a:prstGeom>
          <a:solidFill>
            <a:schemeClr val="accent5">
              <a:alpha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5141495" y="760490"/>
            <a:ext cx="5956353" cy="3129827"/>
          </a:xfrm>
        </p:spPr>
        <p:txBody>
          <a:bodyPr vert="horz" lIns="91440" tIns="45720" rIns="91440" bIns="45720" rtlCol="0" anchor="b">
            <a:normAutofit/>
          </a:bodyPr>
          <a:lstStyle/>
          <a:p>
            <a:r>
              <a:rPr lang="en-US" sz="4800">
                <a:solidFill>
                  <a:srgbClr val="FFFFFF"/>
                </a:solidFill>
              </a:rPr>
              <a:t>You Don’t Need an SBOM to VEX</a:t>
            </a:r>
          </a:p>
        </p:txBody>
      </p:sp>
      <p:pic>
        <p:nvPicPr>
          <p:cNvPr id="5" name="Graphic 4" descr="Dancing with solid fill">
            <a:extLst>
              <a:ext uri="{FF2B5EF4-FFF2-40B4-BE49-F238E27FC236}">
                <a16:creationId xmlns:a16="http://schemas.microsoft.com/office/drawing/2014/main" id="{B9C6FC9E-B6F2-CB22-91B9-296A0AFEF3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7006" y="660649"/>
            <a:ext cx="3112511" cy="3112511"/>
          </a:xfrm>
          <a:prstGeom prst="rect">
            <a:avLst/>
          </a:prstGeom>
        </p:spPr>
      </p:pic>
      <p:cxnSp>
        <p:nvCxnSpPr>
          <p:cNvPr id="38" name="Straight Connector 37">
            <a:extLst>
              <a:ext uri="{FF2B5EF4-FFF2-40B4-BE49-F238E27FC236}">
                <a16:creationId xmlns:a16="http://schemas.microsoft.com/office/drawing/2014/main" id="{DC0E1208-0B30-4396-AE7C-AEBFFAEE6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478" y="4020397"/>
            <a:ext cx="365760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3" name="Picture 2" descr="Common Security Advisory Framework (CSAF)">
            <a:extLst>
              <a:ext uri="{FF2B5EF4-FFF2-40B4-BE49-F238E27FC236}">
                <a16:creationId xmlns:a16="http://schemas.microsoft.com/office/drawing/2014/main" id="{D41AD117-5ACB-F78C-DC6D-12FFFEE8B25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7675"/>
                    </a14:imgEffect>
                    <a14:imgEffect>
                      <a14:saturation sat="83000"/>
                    </a14:imgEffect>
                    <a14:imgEffect>
                      <a14:brightnessContrast bright="100000" contrast="-18000"/>
                    </a14:imgEffect>
                  </a14:imgLayer>
                </a14:imgProps>
              </a:ext>
              <a:ext uri="{28A0092B-C50C-407E-A947-70E740481C1C}">
                <a14:useLocalDpi xmlns:a14="http://schemas.microsoft.com/office/drawing/2010/main" val="0"/>
              </a:ext>
            </a:extLst>
          </a:blip>
          <a:stretch>
            <a:fillRect/>
          </a:stretch>
        </p:blipFill>
        <p:spPr bwMode="auto">
          <a:xfrm>
            <a:off x="686366" y="4679919"/>
            <a:ext cx="3459637" cy="1156247"/>
          </a:xfrm>
          <a:prstGeom prst="rect">
            <a:avLst/>
          </a:prstGeom>
          <a:solidFill>
            <a:srgbClr val="002060"/>
          </a:solidFill>
        </p:spPr>
      </p:pic>
    </p:spTree>
    <p:extLst>
      <p:ext uri="{BB962C8B-B14F-4D97-AF65-F5344CB8AC3E}">
        <p14:creationId xmlns:p14="http://schemas.microsoft.com/office/powerpoint/2010/main" val="3660273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693865" y="349087"/>
            <a:ext cx="10044023" cy="877729"/>
          </a:xfrm>
        </p:spPr>
        <p:txBody>
          <a:bodyPr anchor="ctr">
            <a:normAutofit/>
          </a:bodyPr>
          <a:lstStyle/>
          <a:p>
            <a:r>
              <a:rPr lang="en-US" sz="4000" dirty="0">
                <a:solidFill>
                  <a:srgbClr val="FFFFFF"/>
                </a:solidFill>
              </a:rPr>
              <a:t>”Dynamic vs Static” Advisories</a:t>
            </a:r>
          </a:p>
        </p:txBody>
      </p:sp>
      <p:pic>
        <p:nvPicPr>
          <p:cNvPr id="3" name="Picture 2" descr="Common Security Advisory Framework (CSAF)">
            <a:extLst>
              <a:ext uri="{FF2B5EF4-FFF2-40B4-BE49-F238E27FC236}">
                <a16:creationId xmlns:a16="http://schemas.microsoft.com/office/drawing/2014/main" id="{D41AD117-5ACB-F78C-DC6D-12FFFEE8B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C331DA7-8C55-715E-1404-D3B27D85C877}"/>
              </a:ext>
            </a:extLst>
          </p:cNvPr>
          <p:cNvPicPr>
            <a:picLocks noChangeAspect="1"/>
          </p:cNvPicPr>
          <p:nvPr/>
        </p:nvPicPr>
        <p:blipFill>
          <a:blip r:embed="rId3"/>
          <a:stretch>
            <a:fillRect/>
          </a:stretch>
        </p:blipFill>
        <p:spPr>
          <a:xfrm>
            <a:off x="1071113" y="1691657"/>
            <a:ext cx="9245471" cy="4817256"/>
          </a:xfrm>
          <a:prstGeom prst="rect">
            <a:avLst/>
          </a:prstGeom>
        </p:spPr>
      </p:pic>
      <p:sp>
        <p:nvSpPr>
          <p:cNvPr id="5" name="TextBox 4">
            <a:extLst>
              <a:ext uri="{FF2B5EF4-FFF2-40B4-BE49-F238E27FC236}">
                <a16:creationId xmlns:a16="http://schemas.microsoft.com/office/drawing/2014/main" id="{D0F75FE6-668A-C678-4CF8-90F2E28F19FD}"/>
              </a:ext>
            </a:extLst>
          </p:cNvPr>
          <p:cNvSpPr txBox="1"/>
          <p:nvPr/>
        </p:nvSpPr>
        <p:spPr>
          <a:xfrm>
            <a:off x="9988310" y="3937299"/>
            <a:ext cx="1983620" cy="954107"/>
          </a:xfrm>
          <a:prstGeom prst="rect">
            <a:avLst/>
          </a:prstGeom>
          <a:noFill/>
        </p:spPr>
        <p:txBody>
          <a:bodyPr wrap="none" rtlCol="0">
            <a:spAutoFit/>
          </a:bodyPr>
          <a:lstStyle/>
          <a:p>
            <a:pPr marL="285750" indent="-285750">
              <a:buFont typeface="Wingdings" pitchFamily="2" charset="2"/>
              <a:buChar char="ü"/>
            </a:pPr>
            <a:r>
              <a:rPr lang="en-US" sz="1400" dirty="0"/>
              <a:t>Scan Reports</a:t>
            </a:r>
          </a:p>
          <a:p>
            <a:pPr marL="285750" indent="-285750">
              <a:buFont typeface="Wingdings" pitchFamily="2" charset="2"/>
              <a:buChar char="ü"/>
            </a:pPr>
            <a:r>
              <a:rPr lang="en-US" sz="1400" dirty="0"/>
              <a:t>Rumors</a:t>
            </a:r>
          </a:p>
          <a:p>
            <a:pPr marL="285750" indent="-285750">
              <a:buFont typeface="Wingdings" pitchFamily="2" charset="2"/>
              <a:buChar char="ü"/>
            </a:pPr>
            <a:r>
              <a:rPr lang="en-US" sz="1400" dirty="0"/>
              <a:t>Compliance</a:t>
            </a:r>
          </a:p>
          <a:p>
            <a:pPr marL="285750" indent="-285750">
              <a:buFont typeface="Wingdings" pitchFamily="2" charset="2"/>
              <a:buChar char="ü"/>
            </a:pPr>
            <a:r>
              <a:rPr lang="en-US" sz="1400" dirty="0"/>
              <a:t>Product Certification</a:t>
            </a:r>
          </a:p>
        </p:txBody>
      </p:sp>
    </p:spTree>
    <p:extLst>
      <p:ext uri="{BB962C8B-B14F-4D97-AF65-F5344CB8AC3E}">
        <p14:creationId xmlns:p14="http://schemas.microsoft.com/office/powerpoint/2010/main" val="2055159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693865" y="349087"/>
            <a:ext cx="10044023" cy="877729"/>
          </a:xfrm>
        </p:spPr>
        <p:txBody>
          <a:bodyPr anchor="ctr">
            <a:normAutofit/>
          </a:bodyPr>
          <a:lstStyle/>
          <a:p>
            <a:r>
              <a:rPr lang="en-US" sz="4000" dirty="0">
                <a:solidFill>
                  <a:srgbClr val="FFFFFF"/>
                </a:solidFill>
              </a:rPr>
              <a:t>ROLIE Feeds?</a:t>
            </a:r>
          </a:p>
        </p:txBody>
      </p:sp>
      <p:pic>
        <p:nvPicPr>
          <p:cNvPr id="3" name="Picture 2" descr="Common Security Advisory Framework (CSAF)">
            <a:extLst>
              <a:ext uri="{FF2B5EF4-FFF2-40B4-BE49-F238E27FC236}">
                <a16:creationId xmlns:a16="http://schemas.microsoft.com/office/drawing/2014/main" id="{D41AD117-5ACB-F78C-DC6D-12FFFEE8B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74F926-E3E0-ACCB-2F6F-6AA362F3D8D5}"/>
              </a:ext>
            </a:extLst>
          </p:cNvPr>
          <p:cNvSpPr txBox="1"/>
          <p:nvPr/>
        </p:nvSpPr>
        <p:spPr>
          <a:xfrm>
            <a:off x="1182443" y="2783306"/>
            <a:ext cx="9827114" cy="1569660"/>
          </a:xfrm>
          <a:prstGeom prst="rect">
            <a:avLst/>
          </a:prstGeom>
          <a:noFill/>
        </p:spPr>
        <p:txBody>
          <a:bodyPr wrap="square" rtlCol="0">
            <a:spAutoFit/>
          </a:bodyPr>
          <a:lstStyle/>
          <a:p>
            <a:r>
              <a:rPr lang="en-US" sz="3200" dirty="0"/>
              <a:t>CSAF Supports the Resource-Oriented Lightweight Information Exchange (ROLIE), as defined in RFC 8322: </a:t>
            </a:r>
            <a:r>
              <a:rPr lang="en-US" sz="3200" dirty="0">
                <a:hlinkClick r:id="rId3"/>
              </a:rPr>
              <a:t>https://www.rfc-editor.org/rfc/rfc8322.html</a:t>
            </a:r>
            <a:r>
              <a:rPr lang="en-US" sz="3200" dirty="0"/>
              <a:t>  </a:t>
            </a:r>
          </a:p>
        </p:txBody>
      </p:sp>
      <p:pic>
        <p:nvPicPr>
          <p:cNvPr id="10242" name="Picture 2" descr="Olie Polie | Rolie Polie Olie Wiki | Fandom">
            <a:extLst>
              <a:ext uri="{FF2B5EF4-FFF2-40B4-BE49-F238E27FC236}">
                <a16:creationId xmlns:a16="http://schemas.microsoft.com/office/drawing/2014/main" id="{5C1A2016-26AD-29A8-9D65-70B43E760A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3622" y="3999542"/>
            <a:ext cx="1446400" cy="2746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227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693865" y="349087"/>
            <a:ext cx="10044023" cy="877729"/>
          </a:xfrm>
        </p:spPr>
        <p:txBody>
          <a:bodyPr anchor="ctr">
            <a:normAutofit/>
          </a:bodyPr>
          <a:lstStyle/>
          <a:p>
            <a:r>
              <a:rPr lang="en-US" sz="4000" dirty="0">
                <a:solidFill>
                  <a:srgbClr val="FFFFFF"/>
                </a:solidFill>
              </a:rPr>
              <a:t>CSAF Open-Source Tools</a:t>
            </a:r>
          </a:p>
        </p:txBody>
      </p:sp>
      <p:pic>
        <p:nvPicPr>
          <p:cNvPr id="3" name="Picture 2" descr="Common Security Advisory Framework (CSAF)">
            <a:extLst>
              <a:ext uri="{FF2B5EF4-FFF2-40B4-BE49-F238E27FC236}">
                <a16:creationId xmlns:a16="http://schemas.microsoft.com/office/drawing/2014/main" id="{D41AD117-5ACB-F78C-DC6D-12FFFEE8B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EC2DE8-580C-6D54-04B5-A8649F7564B6}"/>
              </a:ext>
            </a:extLst>
          </p:cNvPr>
          <p:cNvSpPr txBox="1"/>
          <p:nvPr/>
        </p:nvSpPr>
        <p:spPr>
          <a:xfrm>
            <a:off x="898264" y="1854440"/>
            <a:ext cx="6099586" cy="4524315"/>
          </a:xfrm>
          <a:prstGeom prst="rect">
            <a:avLst/>
          </a:prstGeom>
          <a:noFill/>
        </p:spPr>
        <p:txBody>
          <a:bodyPr wrap="square">
            <a:spAutoFit/>
          </a:bodyPr>
          <a:lstStyle/>
          <a:p>
            <a:r>
              <a:rPr lang="en-US" sz="2400" b="0" i="0" dirty="0">
                <a:solidFill>
                  <a:srgbClr val="767676"/>
                </a:solidFill>
                <a:effectLst/>
                <a:latin typeface="Rubik"/>
              </a:rPr>
              <a:t>- </a:t>
            </a:r>
            <a:r>
              <a:rPr lang="en-US" sz="2400" b="0" i="0" u="none" strike="noStrike" dirty="0">
                <a:solidFill>
                  <a:srgbClr val="149DCC"/>
                </a:solidFill>
                <a:effectLst/>
                <a:latin typeface="Rubik"/>
                <a:hlinkClick r:id="rId3"/>
              </a:rPr>
              <a:t>Secvisogram</a:t>
            </a:r>
            <a:br>
              <a:rPr lang="en-US" sz="2400" dirty="0"/>
            </a:br>
            <a:r>
              <a:rPr lang="en-US" sz="2400" b="0" i="0" dirty="0">
                <a:solidFill>
                  <a:srgbClr val="767676"/>
                </a:solidFill>
                <a:effectLst/>
                <a:latin typeface="Rubik"/>
              </a:rPr>
              <a:t>- </a:t>
            </a:r>
            <a:r>
              <a:rPr lang="en-US" sz="2400" b="0" i="0" u="none" strike="noStrike" dirty="0">
                <a:solidFill>
                  <a:srgbClr val="149DCC"/>
                </a:solidFill>
                <a:effectLst/>
                <a:latin typeface="Rubik"/>
                <a:hlinkClick r:id="rId4"/>
              </a:rPr>
              <a:t>CSAF Parser</a:t>
            </a:r>
            <a:br>
              <a:rPr lang="en-US" sz="2400" dirty="0"/>
            </a:br>
            <a:r>
              <a:rPr lang="en-US" sz="2400" b="0" i="0" u="none" strike="noStrike" dirty="0">
                <a:solidFill>
                  <a:srgbClr val="149DCC"/>
                </a:solidFill>
                <a:effectLst/>
                <a:latin typeface="Rubik"/>
                <a:hlinkClick r:id="rId4"/>
              </a:rPr>
              <a:t>-</a:t>
            </a:r>
            <a:r>
              <a:rPr lang="en-US" sz="2400" b="0" i="0" dirty="0">
                <a:solidFill>
                  <a:srgbClr val="767676"/>
                </a:solidFill>
                <a:effectLst/>
                <a:latin typeface="Rubik"/>
              </a:rPr>
              <a:t> </a:t>
            </a:r>
            <a:r>
              <a:rPr lang="en-US" sz="2400" b="0" i="0" u="none" strike="noStrike" dirty="0">
                <a:solidFill>
                  <a:srgbClr val="149DCC"/>
                </a:solidFill>
                <a:effectLst/>
                <a:latin typeface="Rubik"/>
                <a:hlinkClick r:id="rId5"/>
              </a:rPr>
              <a:t>CSAF Visualizer</a:t>
            </a:r>
            <a:br>
              <a:rPr lang="en-US" sz="2400" dirty="0"/>
            </a:br>
            <a:r>
              <a:rPr lang="en-US" sz="2400" b="0" i="0" dirty="0">
                <a:solidFill>
                  <a:srgbClr val="767676"/>
                </a:solidFill>
                <a:effectLst/>
                <a:latin typeface="Rubik"/>
              </a:rPr>
              <a:t>- </a:t>
            </a:r>
            <a:r>
              <a:rPr lang="en-US" sz="2400" b="0" i="0" u="none" strike="noStrike" dirty="0">
                <a:solidFill>
                  <a:srgbClr val="149DCC"/>
                </a:solidFill>
                <a:effectLst/>
                <a:latin typeface="Rubik"/>
                <a:hlinkClick r:id="rId6"/>
              </a:rPr>
              <a:t>CSAF Trusted Provider</a:t>
            </a:r>
            <a:br>
              <a:rPr lang="en-US" sz="2400" dirty="0"/>
            </a:br>
            <a:r>
              <a:rPr lang="en-US" sz="2400" b="0" i="0" dirty="0">
                <a:solidFill>
                  <a:srgbClr val="767676"/>
                </a:solidFill>
                <a:effectLst/>
                <a:latin typeface="Rubik"/>
              </a:rPr>
              <a:t>- </a:t>
            </a:r>
            <a:r>
              <a:rPr lang="en-US" sz="2400" b="0" i="0" u="none" strike="noStrike" dirty="0">
                <a:solidFill>
                  <a:srgbClr val="149DCC"/>
                </a:solidFill>
                <a:effectLst/>
                <a:latin typeface="Rubik"/>
                <a:hlinkClick r:id="rId6"/>
              </a:rPr>
              <a:t>CSAF Uploader</a:t>
            </a:r>
            <a:br>
              <a:rPr lang="en-US" sz="2400" dirty="0"/>
            </a:br>
            <a:r>
              <a:rPr lang="en-US" sz="2400" b="0" i="0" dirty="0">
                <a:solidFill>
                  <a:srgbClr val="767676"/>
                </a:solidFill>
                <a:effectLst/>
                <a:latin typeface="Rubik"/>
              </a:rPr>
              <a:t>- </a:t>
            </a:r>
            <a:r>
              <a:rPr lang="en-US" sz="2400" b="0" i="0" u="none" strike="noStrike" dirty="0">
                <a:solidFill>
                  <a:srgbClr val="149DCC"/>
                </a:solidFill>
                <a:effectLst/>
                <a:latin typeface="Rubik"/>
                <a:hlinkClick r:id="rId6"/>
              </a:rPr>
              <a:t>CSAF Aggregator</a:t>
            </a:r>
            <a:br>
              <a:rPr lang="en-US" sz="2400" dirty="0"/>
            </a:br>
            <a:r>
              <a:rPr lang="en-US" sz="2400" b="0" i="0" dirty="0">
                <a:solidFill>
                  <a:srgbClr val="767676"/>
                </a:solidFill>
                <a:effectLst/>
                <a:latin typeface="Rubik"/>
              </a:rPr>
              <a:t>- </a:t>
            </a:r>
            <a:r>
              <a:rPr lang="en-US" sz="2400" b="0" i="0" u="none" strike="noStrike" dirty="0">
                <a:solidFill>
                  <a:srgbClr val="149DCC"/>
                </a:solidFill>
                <a:effectLst/>
                <a:latin typeface="Rubik"/>
                <a:hlinkClick r:id="rId6"/>
              </a:rPr>
              <a:t>CSAF Checker</a:t>
            </a:r>
            <a:br>
              <a:rPr lang="en-US" sz="2400" dirty="0"/>
            </a:br>
            <a:r>
              <a:rPr lang="en-US" sz="2400" b="0" i="0" dirty="0">
                <a:solidFill>
                  <a:srgbClr val="767676"/>
                </a:solidFill>
                <a:effectLst/>
                <a:latin typeface="Rubik"/>
              </a:rPr>
              <a:t>- </a:t>
            </a:r>
            <a:r>
              <a:rPr lang="en-US" sz="2400" b="0" i="0" u="none" strike="noStrike" dirty="0">
                <a:solidFill>
                  <a:srgbClr val="149DCC"/>
                </a:solidFill>
                <a:effectLst/>
                <a:latin typeface="Rubik"/>
                <a:hlinkClick r:id="rId7"/>
              </a:rPr>
              <a:t>CSAF Validator Library</a:t>
            </a:r>
            <a:br>
              <a:rPr lang="en-US" sz="2400" dirty="0"/>
            </a:br>
            <a:r>
              <a:rPr lang="en-US" sz="2400" b="0" i="0" dirty="0">
                <a:solidFill>
                  <a:srgbClr val="767676"/>
                </a:solidFill>
                <a:effectLst/>
                <a:latin typeface="Rubik"/>
              </a:rPr>
              <a:t>- </a:t>
            </a:r>
            <a:r>
              <a:rPr lang="en-US" sz="2400" b="0" i="0" u="none" strike="noStrike" dirty="0">
                <a:solidFill>
                  <a:srgbClr val="149DCC"/>
                </a:solidFill>
                <a:effectLst/>
                <a:latin typeface="Rubik"/>
                <a:hlinkClick r:id="rId8"/>
              </a:rPr>
              <a:t>CSAF Validator Service</a:t>
            </a:r>
            <a:br>
              <a:rPr lang="en-US" sz="2400" dirty="0"/>
            </a:br>
            <a:r>
              <a:rPr lang="en-US" sz="2400" b="0" i="0" dirty="0">
                <a:solidFill>
                  <a:srgbClr val="767676"/>
                </a:solidFill>
                <a:effectLst/>
                <a:latin typeface="Rubik"/>
              </a:rPr>
              <a:t>- </a:t>
            </a:r>
            <a:r>
              <a:rPr lang="en-US" sz="2400" b="0" i="0" u="none" strike="noStrike" dirty="0">
                <a:solidFill>
                  <a:srgbClr val="149DCC"/>
                </a:solidFill>
                <a:effectLst/>
                <a:latin typeface="Rubik"/>
                <a:hlinkClick r:id="rId9"/>
              </a:rPr>
              <a:t>CSAF Content Management System</a:t>
            </a:r>
            <a:br>
              <a:rPr lang="en-US" sz="2400" dirty="0"/>
            </a:br>
            <a:r>
              <a:rPr lang="en-US" sz="2400" b="0" i="0" dirty="0">
                <a:solidFill>
                  <a:srgbClr val="767676"/>
                </a:solidFill>
                <a:effectLst/>
                <a:latin typeface="Rubik"/>
              </a:rPr>
              <a:t>- </a:t>
            </a:r>
            <a:r>
              <a:rPr lang="en-US" sz="2400" b="0" i="0" u="none" strike="noStrike" dirty="0">
                <a:solidFill>
                  <a:srgbClr val="149DCC"/>
                </a:solidFill>
                <a:effectLst/>
                <a:latin typeface="Rubik"/>
                <a:hlinkClick r:id="rId10"/>
              </a:rPr>
              <a:t>CSAF Downloader</a:t>
            </a:r>
            <a:br>
              <a:rPr lang="en-US" sz="2400" b="0" i="0" u="none" strike="noStrike" dirty="0">
                <a:solidFill>
                  <a:srgbClr val="149DCC"/>
                </a:solidFill>
                <a:effectLst/>
                <a:latin typeface="Rubik"/>
                <a:hlinkClick r:id="rId6"/>
              </a:rPr>
            </a:br>
            <a:r>
              <a:rPr lang="en-US" sz="2400" b="0" i="0" dirty="0">
                <a:solidFill>
                  <a:srgbClr val="767676"/>
                </a:solidFill>
                <a:effectLst/>
                <a:latin typeface="Rubik"/>
              </a:rPr>
              <a:t>- </a:t>
            </a:r>
            <a:r>
              <a:rPr lang="en-US" sz="2400" b="0" i="0" u="none" strike="noStrike" dirty="0">
                <a:solidFill>
                  <a:srgbClr val="149DCC"/>
                </a:solidFill>
                <a:effectLst/>
                <a:latin typeface="Rubik"/>
                <a:hlinkClick r:id="rId11"/>
              </a:rPr>
              <a:t>vulnrep</a:t>
            </a:r>
            <a:r>
              <a:rPr lang="en-US" sz="2400" b="0" i="0" dirty="0">
                <a:solidFill>
                  <a:srgbClr val="767676"/>
                </a:solidFill>
                <a:effectLst/>
                <a:latin typeface="Rubik"/>
              </a:rPr>
              <a:t> </a:t>
            </a:r>
            <a:endParaRPr lang="en-US" sz="2400" dirty="0"/>
          </a:p>
        </p:txBody>
      </p:sp>
      <p:sp>
        <p:nvSpPr>
          <p:cNvPr id="6" name="TextBox 5">
            <a:extLst>
              <a:ext uri="{FF2B5EF4-FFF2-40B4-BE49-F238E27FC236}">
                <a16:creationId xmlns:a16="http://schemas.microsoft.com/office/drawing/2014/main" id="{360CA104-C5EA-B38A-3AAE-9D5FBCBB7FDD}"/>
              </a:ext>
            </a:extLst>
          </p:cNvPr>
          <p:cNvSpPr txBox="1"/>
          <p:nvPr/>
        </p:nvSpPr>
        <p:spPr>
          <a:xfrm>
            <a:off x="1086889" y="6428621"/>
            <a:ext cx="2861168" cy="369332"/>
          </a:xfrm>
          <a:prstGeom prst="rect">
            <a:avLst/>
          </a:prstGeom>
          <a:noFill/>
        </p:spPr>
        <p:txBody>
          <a:bodyPr wrap="none" rtlCol="0">
            <a:spAutoFit/>
          </a:bodyPr>
          <a:lstStyle/>
          <a:p>
            <a:r>
              <a:rPr lang="en-US" dirty="0"/>
              <a:t>* and more in development!</a:t>
            </a:r>
          </a:p>
        </p:txBody>
      </p:sp>
      <p:pic>
        <p:nvPicPr>
          <p:cNvPr id="10" name="Graphic 9" descr="Tools with solid fill">
            <a:extLst>
              <a:ext uri="{FF2B5EF4-FFF2-40B4-BE49-F238E27FC236}">
                <a16:creationId xmlns:a16="http://schemas.microsoft.com/office/drawing/2014/main" id="{EE529774-7809-A32F-7E29-37EA881BD42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82752" y="2261794"/>
            <a:ext cx="3360359" cy="3360359"/>
          </a:xfrm>
          <a:prstGeom prst="rect">
            <a:avLst/>
          </a:prstGeom>
        </p:spPr>
      </p:pic>
    </p:spTree>
    <p:extLst>
      <p:ext uri="{BB962C8B-B14F-4D97-AF65-F5344CB8AC3E}">
        <p14:creationId xmlns:p14="http://schemas.microsoft.com/office/powerpoint/2010/main" val="2514850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654E6D0-A14C-40BE-8E45-081517266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7">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 name="Rectangle 29">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4" name="Title 3">
            <a:extLst>
              <a:ext uri="{FF2B5EF4-FFF2-40B4-BE49-F238E27FC236}">
                <a16:creationId xmlns:a16="http://schemas.microsoft.com/office/drawing/2014/main" id="{04000DE4-8D84-0863-77A7-9A883EC64285}"/>
              </a:ext>
            </a:extLst>
          </p:cNvPr>
          <p:cNvSpPr>
            <a:spLocks noGrp="1"/>
          </p:cNvSpPr>
          <p:nvPr>
            <p:ph type="title"/>
          </p:nvPr>
        </p:nvSpPr>
        <p:spPr>
          <a:xfrm>
            <a:off x="1198181" y="3508940"/>
            <a:ext cx="4987810" cy="2228763"/>
          </a:xfrm>
        </p:spPr>
        <p:txBody>
          <a:bodyPr vert="horz" lIns="91440" tIns="45720" rIns="91440" bIns="45720" rtlCol="0" anchor="t">
            <a:normAutofit/>
          </a:bodyPr>
          <a:lstStyle/>
          <a:p>
            <a:r>
              <a:rPr lang="en-US" sz="3700"/>
              <a:t>An Interactive Discussion of the Future of Security Advisories</a:t>
            </a:r>
            <a:br>
              <a:rPr lang="en-US" sz="3700"/>
            </a:br>
            <a:endParaRPr lang="en-US" sz="3700"/>
          </a:p>
        </p:txBody>
      </p:sp>
      <p:pic>
        <p:nvPicPr>
          <p:cNvPr id="9" name="Graphic 8" descr="Chat outline">
            <a:extLst>
              <a:ext uri="{FF2B5EF4-FFF2-40B4-BE49-F238E27FC236}">
                <a16:creationId xmlns:a16="http://schemas.microsoft.com/office/drawing/2014/main" id="{7DA80156-C1AF-DD5F-A376-A67FCF5A41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99454" y="895610"/>
            <a:ext cx="2443149" cy="2443149"/>
          </a:xfrm>
          <a:prstGeom prst="rect">
            <a:avLst/>
          </a:prstGeom>
        </p:spPr>
      </p:pic>
      <p:pic>
        <p:nvPicPr>
          <p:cNvPr id="6" name="Picture 5" descr="Common Security Advisory Framework (CSAF)">
            <a:extLst>
              <a:ext uri="{FF2B5EF4-FFF2-40B4-BE49-F238E27FC236}">
                <a16:creationId xmlns:a16="http://schemas.microsoft.com/office/drawing/2014/main" id="{32848094-D929-5DAA-0DA6-797825807D8A}"/>
              </a:ext>
            </a:extLst>
          </p:cNvPr>
          <p:cNvPicPr>
            <a:picLocks noChangeAspect="1" noChangeArrowheads="1"/>
          </p:cNvPicPr>
          <p:nvPr/>
        </p:nvPicPr>
        <p:blipFill>
          <a:blip r:embed="rId5">
            <a:duotone>
              <a:prstClr val="black"/>
              <a:srgbClr val="0432FF">
                <a:tint val="45000"/>
                <a:satMod val="400000"/>
              </a:srgbClr>
            </a:duotone>
            <a:extLst>
              <a:ext uri="{BEBA8EAE-BF5A-486C-A8C5-ECC9F3942E4B}">
                <a14:imgProps xmlns:a14="http://schemas.microsoft.com/office/drawing/2010/main">
                  <a14:imgLayer r:embed="rId6">
                    <a14:imgEffect>
                      <a14:colorTemperature colorTemp="6075"/>
                    </a14:imgEffect>
                    <a14:imgEffect>
                      <a14:saturation sat="209000"/>
                    </a14:imgEffect>
                    <a14:imgEffect>
                      <a14:brightnessContrast bright="-53000" contrast="-9000"/>
                    </a14:imgEffect>
                  </a14:imgLayer>
                </a14:imgProps>
              </a:ext>
              <a:ext uri="{28A0092B-C50C-407E-A947-70E740481C1C}">
                <a14:useLocalDpi xmlns:a14="http://schemas.microsoft.com/office/drawing/2010/main" val="0"/>
              </a:ext>
            </a:extLst>
          </a:blip>
          <a:stretch>
            <a:fillRect/>
          </a:stretch>
        </p:blipFill>
        <p:spPr bwMode="auto">
          <a:xfrm>
            <a:off x="6569857" y="3519241"/>
            <a:ext cx="4890576" cy="1634481"/>
          </a:xfrm>
          <a:prstGeom prst="rect">
            <a:avLst/>
          </a:prstGeom>
          <a:solidFill>
            <a:schemeClr val="bg1"/>
          </a:solidFill>
          <a:scene3d>
            <a:camera prst="orthographicFront"/>
            <a:lightRig rig="glow" dir="t"/>
          </a:scene3d>
        </p:spPr>
      </p:pic>
    </p:spTree>
    <p:extLst>
      <p:ext uri="{BB962C8B-B14F-4D97-AF65-F5344CB8AC3E}">
        <p14:creationId xmlns:p14="http://schemas.microsoft.com/office/powerpoint/2010/main" val="3072048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1268D-5497-E344-0952-B8A38EF15E9C}"/>
              </a:ext>
            </a:extLst>
          </p:cNvPr>
          <p:cNvSpPr>
            <a:spLocks noGrp="1"/>
          </p:cNvSpPr>
          <p:nvPr>
            <p:ph type="title"/>
          </p:nvPr>
        </p:nvSpPr>
        <p:spPr>
          <a:xfrm>
            <a:off x="1371599" y="294538"/>
            <a:ext cx="9895951" cy="1033669"/>
          </a:xfrm>
        </p:spPr>
        <p:txBody>
          <a:bodyPr>
            <a:normAutofit/>
          </a:bodyPr>
          <a:lstStyle/>
          <a:p>
            <a:r>
              <a:rPr lang="en-US" sz="3700">
                <a:solidFill>
                  <a:srgbClr val="FFFFFF"/>
                </a:solidFill>
              </a:rPr>
              <a:t>The Common Security Advisory Framework (CSAF)</a:t>
            </a:r>
          </a:p>
        </p:txBody>
      </p:sp>
      <p:sp>
        <p:nvSpPr>
          <p:cNvPr id="3" name="Content Placeholder 2">
            <a:extLst>
              <a:ext uri="{FF2B5EF4-FFF2-40B4-BE49-F238E27FC236}">
                <a16:creationId xmlns:a16="http://schemas.microsoft.com/office/drawing/2014/main" id="{17CEE1C6-5F7B-DF6F-413B-0D0A8AB4A3C1}"/>
              </a:ext>
            </a:extLst>
          </p:cNvPr>
          <p:cNvSpPr>
            <a:spLocks noGrp="1"/>
          </p:cNvSpPr>
          <p:nvPr>
            <p:ph idx="1"/>
          </p:nvPr>
        </p:nvSpPr>
        <p:spPr>
          <a:xfrm>
            <a:off x="1217049" y="1079504"/>
            <a:ext cx="10515601" cy="3875774"/>
          </a:xfrm>
        </p:spPr>
        <p:txBody>
          <a:bodyPr anchor="ctr">
            <a:normAutofit/>
          </a:bodyPr>
          <a:lstStyle/>
          <a:p>
            <a:pPr marL="0" indent="0">
              <a:buNone/>
            </a:pPr>
            <a:r>
              <a:rPr lang="en-US" i="1" dirty="0"/>
              <a:t>An open and definitive reference for the language which supports the creation, update, and interoperable exchange of security advisories as structured information on products, vulnerabilities and the status of impact and remediation among interested parties.</a:t>
            </a:r>
          </a:p>
        </p:txBody>
      </p:sp>
      <p:grpSp>
        <p:nvGrpSpPr>
          <p:cNvPr id="17" name="Group 16">
            <a:extLst>
              <a:ext uri="{FF2B5EF4-FFF2-40B4-BE49-F238E27FC236}">
                <a16:creationId xmlns:a16="http://schemas.microsoft.com/office/drawing/2014/main" id="{BA2BD145-B900-4A82-7B59-C639499CC80D}"/>
              </a:ext>
            </a:extLst>
          </p:cNvPr>
          <p:cNvGrpSpPr/>
          <p:nvPr/>
        </p:nvGrpSpPr>
        <p:grpSpPr>
          <a:xfrm>
            <a:off x="1556657" y="5655832"/>
            <a:ext cx="2789464" cy="715785"/>
            <a:chOff x="1556657" y="5655832"/>
            <a:chExt cx="2789464" cy="715785"/>
          </a:xfrm>
        </p:grpSpPr>
        <p:pic>
          <p:nvPicPr>
            <p:cNvPr id="2050" name="Picture 2" descr="Github Logo - Free social media icons">
              <a:extLst>
                <a:ext uri="{FF2B5EF4-FFF2-40B4-BE49-F238E27FC236}">
                  <a16:creationId xmlns:a16="http://schemas.microsoft.com/office/drawing/2014/main" id="{066A932B-FD1B-68A0-6C68-D9431F46C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951" y="5725253"/>
              <a:ext cx="576943" cy="57694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 wide web - Free web icons">
              <a:extLst>
                <a:ext uri="{FF2B5EF4-FFF2-40B4-BE49-F238E27FC236}">
                  <a16:creationId xmlns:a16="http://schemas.microsoft.com/office/drawing/2014/main" id="{C962FABB-AFEC-27D3-8810-2B4C20281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725" y="5725253"/>
              <a:ext cx="576943" cy="576943"/>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Tools with solid fill">
              <a:extLst>
                <a:ext uri="{FF2B5EF4-FFF2-40B4-BE49-F238E27FC236}">
                  <a16:creationId xmlns:a16="http://schemas.microsoft.com/office/drawing/2014/main" id="{250AB3D3-D4C1-C71B-09BB-FE42BF618B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69178" y="5725253"/>
              <a:ext cx="576943" cy="576943"/>
            </a:xfrm>
            <a:prstGeom prst="rect">
              <a:avLst/>
            </a:prstGeom>
          </p:spPr>
        </p:pic>
        <p:pic>
          <p:nvPicPr>
            <p:cNvPr id="11" name="Graphic 10" descr="Document with solid fill">
              <a:extLst>
                <a:ext uri="{FF2B5EF4-FFF2-40B4-BE49-F238E27FC236}">
                  <a16:creationId xmlns:a16="http://schemas.microsoft.com/office/drawing/2014/main" id="{ABC7EA00-46E0-191F-4438-77D6618549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56657" y="5655832"/>
              <a:ext cx="715785" cy="715785"/>
            </a:xfrm>
            <a:prstGeom prst="rect">
              <a:avLst/>
            </a:prstGeom>
          </p:spPr>
        </p:pic>
      </p:grpSp>
      <p:grpSp>
        <p:nvGrpSpPr>
          <p:cNvPr id="15" name="Group 14">
            <a:extLst>
              <a:ext uri="{FF2B5EF4-FFF2-40B4-BE49-F238E27FC236}">
                <a16:creationId xmlns:a16="http://schemas.microsoft.com/office/drawing/2014/main" id="{8FD79433-3CA9-D7A6-E8E3-1D439FCD4C2D}"/>
              </a:ext>
            </a:extLst>
          </p:cNvPr>
          <p:cNvGrpSpPr/>
          <p:nvPr/>
        </p:nvGrpSpPr>
        <p:grpSpPr>
          <a:xfrm>
            <a:off x="1217049" y="5056499"/>
            <a:ext cx="5996279" cy="369734"/>
            <a:chOff x="774635" y="5136584"/>
            <a:chExt cx="5996279" cy="369734"/>
          </a:xfrm>
        </p:grpSpPr>
        <p:sp>
          <p:nvSpPr>
            <p:cNvPr id="5" name="TextBox 4">
              <a:extLst>
                <a:ext uri="{FF2B5EF4-FFF2-40B4-BE49-F238E27FC236}">
                  <a16:creationId xmlns:a16="http://schemas.microsoft.com/office/drawing/2014/main" id="{5A92916C-1AFB-0163-36A8-2BA2A68D88B5}"/>
                </a:ext>
              </a:extLst>
            </p:cNvPr>
            <p:cNvSpPr txBox="1"/>
            <p:nvPr/>
          </p:nvSpPr>
          <p:spPr>
            <a:xfrm>
              <a:off x="4574792" y="5136986"/>
              <a:ext cx="2196122" cy="369332"/>
            </a:xfrm>
            <a:prstGeom prst="rect">
              <a:avLst/>
            </a:prstGeom>
            <a:noFill/>
            <a:ln>
              <a:solidFill>
                <a:schemeClr val="tx1"/>
              </a:solidFill>
            </a:ln>
          </p:spPr>
          <p:txBody>
            <a:bodyPr wrap="square">
              <a:spAutoFit/>
            </a:bodyPr>
            <a:lstStyle/>
            <a:p>
              <a:r>
                <a:rPr lang="en-US" dirty="0">
                  <a:hlinkClick r:id="rId8"/>
                </a:rPr>
                <a:t>https://csaf.io</a:t>
              </a:r>
              <a:r>
                <a:rPr lang="en-US" dirty="0"/>
                <a:t> </a:t>
              </a:r>
            </a:p>
          </p:txBody>
        </p:sp>
        <p:sp>
          <p:nvSpPr>
            <p:cNvPr id="13" name="TextBox 12">
              <a:extLst>
                <a:ext uri="{FF2B5EF4-FFF2-40B4-BE49-F238E27FC236}">
                  <a16:creationId xmlns:a16="http://schemas.microsoft.com/office/drawing/2014/main" id="{EEC102F4-952B-CE5C-023E-C542FEA6B2E7}"/>
                </a:ext>
              </a:extLst>
            </p:cNvPr>
            <p:cNvSpPr txBox="1"/>
            <p:nvPr/>
          </p:nvSpPr>
          <p:spPr>
            <a:xfrm>
              <a:off x="774635" y="5136584"/>
              <a:ext cx="3811043" cy="369332"/>
            </a:xfrm>
            <a:prstGeom prst="rect">
              <a:avLst/>
            </a:prstGeom>
            <a:solidFill>
              <a:schemeClr val="tx1"/>
            </a:solidFill>
          </p:spPr>
          <p:txBody>
            <a:bodyPr wrap="none" rtlCol="0">
              <a:spAutoFit/>
            </a:bodyPr>
            <a:lstStyle/>
            <a:p>
              <a:r>
                <a:rPr lang="en-US" dirty="0">
                  <a:solidFill>
                    <a:schemeClr val="bg1"/>
                  </a:solidFill>
                </a:rPr>
                <a:t>Spec, Docs, Tools, Presentations, FAQs:</a:t>
              </a:r>
            </a:p>
          </p:txBody>
        </p:sp>
      </p:grpSp>
      <p:sp>
        <p:nvSpPr>
          <p:cNvPr id="18" name="TextBox 17">
            <a:extLst>
              <a:ext uri="{FF2B5EF4-FFF2-40B4-BE49-F238E27FC236}">
                <a16:creationId xmlns:a16="http://schemas.microsoft.com/office/drawing/2014/main" id="{B3FF826B-10A4-BD3D-6823-57712D33F373}"/>
              </a:ext>
            </a:extLst>
          </p:cNvPr>
          <p:cNvSpPr txBox="1"/>
          <p:nvPr/>
        </p:nvSpPr>
        <p:spPr>
          <a:xfrm>
            <a:off x="10501898" y="6308209"/>
            <a:ext cx="1531951" cy="369332"/>
          </a:xfrm>
          <a:prstGeom prst="rect">
            <a:avLst/>
          </a:prstGeom>
          <a:solidFill>
            <a:schemeClr val="tx1"/>
          </a:solidFill>
        </p:spPr>
        <p:txBody>
          <a:bodyPr wrap="square">
            <a:spAutoFit/>
          </a:bodyPr>
          <a:lstStyle/>
          <a:p>
            <a:r>
              <a:rPr lang="en-US" b="1" i="0" dirty="0">
                <a:solidFill>
                  <a:srgbClr val="FFFFFF"/>
                </a:solidFill>
                <a:effectLst/>
                <a:latin typeface="Open Sans" panose="020B0606030504020204" pitchFamily="34" charset="0"/>
              </a:rPr>
              <a:t> TLP:CLEAR </a:t>
            </a:r>
            <a:endParaRPr lang="en-US" dirty="0"/>
          </a:p>
        </p:txBody>
      </p:sp>
      <p:pic>
        <p:nvPicPr>
          <p:cNvPr id="2054" name="Picture 6" descr="OASIS Open - OASIS Open">
            <a:extLst>
              <a:ext uri="{FF2B5EF4-FFF2-40B4-BE49-F238E27FC236}">
                <a16:creationId xmlns:a16="http://schemas.microsoft.com/office/drawing/2014/main" id="{D1645BAF-C814-FD7C-D42B-EA7CCB0CDF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04849" y="4877939"/>
            <a:ext cx="3429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83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984322" y="359845"/>
            <a:ext cx="10044023" cy="877729"/>
          </a:xfrm>
        </p:spPr>
        <p:txBody>
          <a:bodyPr anchor="ctr">
            <a:normAutofit/>
          </a:bodyPr>
          <a:lstStyle/>
          <a:p>
            <a:r>
              <a:rPr lang="en-US" sz="4000" dirty="0">
                <a:solidFill>
                  <a:srgbClr val="FFFFFF"/>
                </a:solidFill>
              </a:rPr>
              <a:t>Early Adopters</a:t>
            </a:r>
          </a:p>
        </p:txBody>
      </p:sp>
      <p:pic>
        <p:nvPicPr>
          <p:cNvPr id="3" name="Picture 2" descr="Common Security Advisory Framework (CSAF)">
            <a:extLst>
              <a:ext uri="{FF2B5EF4-FFF2-40B4-BE49-F238E27FC236}">
                <a16:creationId xmlns:a16="http://schemas.microsoft.com/office/drawing/2014/main" id="{00C683D5-E15D-B68D-C2A7-3BBC2B342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Content Placeholder 6">
            <a:extLst>
              <a:ext uri="{FF2B5EF4-FFF2-40B4-BE49-F238E27FC236}">
                <a16:creationId xmlns:a16="http://schemas.microsoft.com/office/drawing/2014/main" id="{78EA1B5A-21DF-EDCF-4071-10EF04EE7621}"/>
              </a:ext>
            </a:extLst>
          </p:cNvPr>
          <p:cNvGraphicFramePr>
            <a:graphicFrameLocks noGrp="1"/>
          </p:cNvGraphicFramePr>
          <p:nvPr>
            <p:ph idx="1"/>
            <p:extLst>
              <p:ext uri="{D42A27DB-BD31-4B8C-83A1-F6EECF244321}">
                <p14:modId xmlns:p14="http://schemas.microsoft.com/office/powerpoint/2010/main" val="26239142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543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51D47C0C-1C05-EA9E-C979-72FAB2DC07D7}"/>
              </a:ext>
            </a:extLst>
          </p:cNvPr>
          <p:cNvSpPr>
            <a:spLocks noGrp="1"/>
          </p:cNvSpPr>
          <p:nvPr>
            <p:ph idx="1"/>
          </p:nvPr>
        </p:nvSpPr>
        <p:spPr>
          <a:xfrm>
            <a:off x="4504256" y="4153142"/>
            <a:ext cx="3312734" cy="1141851"/>
          </a:xfrm>
          <a:noFill/>
        </p:spPr>
        <p:txBody>
          <a:bodyPr vert="horz" lIns="91440" tIns="45720" rIns="91440" bIns="45720" rtlCol="0">
            <a:normAutofit/>
          </a:bodyPr>
          <a:lstStyle/>
          <a:p>
            <a:pPr marL="0" indent="0" algn="ctr">
              <a:buNone/>
            </a:pPr>
            <a:r>
              <a:rPr lang="en-US" sz="5400" kern="1200" dirty="0">
                <a:solidFill>
                  <a:srgbClr val="080808"/>
                </a:solidFill>
                <a:latin typeface="+mn-lt"/>
                <a:ea typeface="+mn-ea"/>
                <a:cs typeface="+mn-cs"/>
              </a:rPr>
              <a:t>NO</a:t>
            </a:r>
          </a:p>
        </p:txBody>
      </p:sp>
      <p:sp>
        <p:nvSpPr>
          <p:cNvPr id="2" name="Title 1">
            <a:extLst>
              <a:ext uri="{FF2B5EF4-FFF2-40B4-BE49-F238E27FC236}">
                <a16:creationId xmlns:a16="http://schemas.microsoft.com/office/drawing/2014/main" id="{7057D7E5-7D89-BFA6-09BF-F304BFD54F65}"/>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Is CSAF a Replacement or Alternative to CVE?</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995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CSAF vs. CVRF</a:t>
            </a:r>
          </a:p>
        </p:txBody>
      </p:sp>
      <p:graphicFrame>
        <p:nvGraphicFramePr>
          <p:cNvPr id="5" name="Content Placeholder 2">
            <a:extLst>
              <a:ext uri="{FF2B5EF4-FFF2-40B4-BE49-F238E27FC236}">
                <a16:creationId xmlns:a16="http://schemas.microsoft.com/office/drawing/2014/main" id="{7F9CE772-C88F-C310-A09B-F3A646B590A0}"/>
              </a:ext>
            </a:extLst>
          </p:cNvPr>
          <p:cNvGraphicFramePr>
            <a:graphicFrameLocks noGrp="1"/>
          </p:cNvGraphicFramePr>
          <p:nvPr>
            <p:ph idx="1"/>
            <p:extLst>
              <p:ext uri="{D42A27DB-BD31-4B8C-83A1-F6EECF244321}">
                <p14:modId xmlns:p14="http://schemas.microsoft.com/office/powerpoint/2010/main" val="2132254922"/>
              </p:ext>
            </p:extLst>
          </p:nvPr>
        </p:nvGraphicFramePr>
        <p:xfrm>
          <a:off x="742027" y="1775122"/>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Common Security Advisory Framework (CSAF)">
            <a:extLst>
              <a:ext uri="{FF2B5EF4-FFF2-40B4-BE49-F238E27FC236}">
                <a16:creationId xmlns:a16="http://schemas.microsoft.com/office/drawing/2014/main" id="{00C683D5-E15D-B68D-C2A7-3BBC2B3426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68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CSAF Traditional Security Advisories</a:t>
            </a:r>
          </a:p>
        </p:txBody>
      </p:sp>
      <p:pic>
        <p:nvPicPr>
          <p:cNvPr id="6" name="Graphic 5" descr="Document with solid fill">
            <a:extLst>
              <a:ext uri="{FF2B5EF4-FFF2-40B4-BE49-F238E27FC236}">
                <a16:creationId xmlns:a16="http://schemas.microsoft.com/office/drawing/2014/main" id="{CE8CB45D-9DB0-6F04-D2CD-6C5BD85359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4945" y="3385457"/>
            <a:ext cx="1353304" cy="1353304"/>
          </a:xfrm>
          <a:prstGeom prst="rect">
            <a:avLst/>
          </a:prstGeom>
        </p:spPr>
      </p:pic>
      <p:sp>
        <p:nvSpPr>
          <p:cNvPr id="7" name="TextBox 6">
            <a:extLst>
              <a:ext uri="{FF2B5EF4-FFF2-40B4-BE49-F238E27FC236}">
                <a16:creationId xmlns:a16="http://schemas.microsoft.com/office/drawing/2014/main" id="{6C1823AD-640F-55F0-2668-E71CCA2FCE66}"/>
              </a:ext>
            </a:extLst>
          </p:cNvPr>
          <p:cNvSpPr txBox="1"/>
          <p:nvPr/>
        </p:nvSpPr>
        <p:spPr>
          <a:xfrm>
            <a:off x="535206" y="4851073"/>
            <a:ext cx="1513043" cy="369332"/>
          </a:xfrm>
          <a:prstGeom prst="rect">
            <a:avLst/>
          </a:prstGeom>
          <a:noFill/>
        </p:spPr>
        <p:txBody>
          <a:bodyPr wrap="none" rtlCol="0">
            <a:spAutoFit/>
          </a:bodyPr>
          <a:lstStyle/>
          <a:p>
            <a:r>
              <a:rPr lang="en-US" dirty="0"/>
              <a:t>CSAF Advisory</a:t>
            </a:r>
          </a:p>
        </p:txBody>
      </p:sp>
      <p:cxnSp>
        <p:nvCxnSpPr>
          <p:cNvPr id="10" name="Straight Arrow Connector 9">
            <a:extLst>
              <a:ext uri="{FF2B5EF4-FFF2-40B4-BE49-F238E27FC236}">
                <a16:creationId xmlns:a16="http://schemas.microsoft.com/office/drawing/2014/main" id="{34C64F61-0ED1-111E-4BD7-6419D890FFCF}"/>
              </a:ext>
            </a:extLst>
          </p:cNvPr>
          <p:cNvCxnSpPr/>
          <p:nvPr/>
        </p:nvCxnSpPr>
        <p:spPr>
          <a:xfrm>
            <a:off x="1981200" y="4172948"/>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Graphic 3" descr="Beetle outline">
            <a:extLst>
              <a:ext uri="{FF2B5EF4-FFF2-40B4-BE49-F238E27FC236}">
                <a16:creationId xmlns:a16="http://schemas.microsoft.com/office/drawing/2014/main" id="{486B9182-B9CA-4A00-8EB6-844E9A42CD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74075" y="3712519"/>
            <a:ext cx="920857" cy="920857"/>
          </a:xfrm>
          <a:prstGeom prst="rect">
            <a:avLst/>
          </a:prstGeom>
        </p:spPr>
      </p:pic>
      <p:sp>
        <p:nvSpPr>
          <p:cNvPr id="5" name="TextBox 4">
            <a:extLst>
              <a:ext uri="{FF2B5EF4-FFF2-40B4-BE49-F238E27FC236}">
                <a16:creationId xmlns:a16="http://schemas.microsoft.com/office/drawing/2014/main" id="{672916E4-2D71-242B-2A75-EB9791F57079}"/>
              </a:ext>
            </a:extLst>
          </p:cNvPr>
          <p:cNvSpPr txBox="1"/>
          <p:nvPr/>
        </p:nvSpPr>
        <p:spPr>
          <a:xfrm>
            <a:off x="2649443" y="4849600"/>
            <a:ext cx="1370119" cy="369332"/>
          </a:xfrm>
          <a:prstGeom prst="rect">
            <a:avLst/>
          </a:prstGeom>
          <a:noFill/>
        </p:spPr>
        <p:txBody>
          <a:bodyPr wrap="none" rtlCol="0">
            <a:spAutoFit/>
          </a:bodyPr>
          <a:lstStyle/>
          <a:p>
            <a:r>
              <a:rPr lang="en-US" dirty="0"/>
              <a:t>Vulnerability</a:t>
            </a:r>
          </a:p>
        </p:txBody>
      </p:sp>
      <p:cxnSp>
        <p:nvCxnSpPr>
          <p:cNvPr id="12" name="Straight Connector 11">
            <a:extLst>
              <a:ext uri="{FF2B5EF4-FFF2-40B4-BE49-F238E27FC236}">
                <a16:creationId xmlns:a16="http://schemas.microsoft.com/office/drawing/2014/main" id="{7633AEC5-1930-B4CA-455C-95683B2A7D57}"/>
              </a:ext>
            </a:extLst>
          </p:cNvPr>
          <p:cNvCxnSpPr>
            <a:cxnSpLocks/>
          </p:cNvCxnSpPr>
          <p:nvPr/>
        </p:nvCxnSpPr>
        <p:spPr>
          <a:xfrm>
            <a:off x="4464424" y="1936376"/>
            <a:ext cx="0" cy="4572759"/>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Graphic 15" descr="Document with solid fill">
            <a:extLst>
              <a:ext uri="{FF2B5EF4-FFF2-40B4-BE49-F238E27FC236}">
                <a16:creationId xmlns:a16="http://schemas.microsoft.com/office/drawing/2014/main" id="{6030F4C7-61C7-CBB0-7D84-5436723BCD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875" y="3306846"/>
            <a:ext cx="1353304" cy="1353304"/>
          </a:xfrm>
          <a:prstGeom prst="rect">
            <a:avLst/>
          </a:prstGeom>
        </p:spPr>
      </p:pic>
      <p:sp>
        <p:nvSpPr>
          <p:cNvPr id="17" name="TextBox 16">
            <a:extLst>
              <a:ext uri="{FF2B5EF4-FFF2-40B4-BE49-F238E27FC236}">
                <a16:creationId xmlns:a16="http://schemas.microsoft.com/office/drawing/2014/main" id="{B80E3578-73A7-89FD-204A-C3BC58BCD426}"/>
              </a:ext>
            </a:extLst>
          </p:cNvPr>
          <p:cNvSpPr txBox="1"/>
          <p:nvPr/>
        </p:nvSpPr>
        <p:spPr>
          <a:xfrm>
            <a:off x="5071136" y="4772462"/>
            <a:ext cx="1513043" cy="369332"/>
          </a:xfrm>
          <a:prstGeom prst="rect">
            <a:avLst/>
          </a:prstGeom>
          <a:noFill/>
        </p:spPr>
        <p:txBody>
          <a:bodyPr wrap="none" rtlCol="0">
            <a:spAutoFit/>
          </a:bodyPr>
          <a:lstStyle/>
          <a:p>
            <a:r>
              <a:rPr lang="en-US" dirty="0"/>
              <a:t>CSAF Advisory</a:t>
            </a:r>
          </a:p>
        </p:txBody>
      </p:sp>
      <p:cxnSp>
        <p:nvCxnSpPr>
          <p:cNvPr id="18" name="Straight Arrow Connector 17">
            <a:extLst>
              <a:ext uri="{FF2B5EF4-FFF2-40B4-BE49-F238E27FC236}">
                <a16:creationId xmlns:a16="http://schemas.microsoft.com/office/drawing/2014/main" id="{54AF6815-0950-57B7-885C-822BC2937987}"/>
              </a:ext>
            </a:extLst>
          </p:cNvPr>
          <p:cNvCxnSpPr/>
          <p:nvPr/>
        </p:nvCxnSpPr>
        <p:spPr>
          <a:xfrm>
            <a:off x="6517130" y="4094337"/>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Beetle outline">
            <a:extLst>
              <a:ext uri="{FF2B5EF4-FFF2-40B4-BE49-F238E27FC236}">
                <a16:creationId xmlns:a16="http://schemas.microsoft.com/office/drawing/2014/main" id="{4AC1AA46-00DF-3242-E93C-202BBBF7EC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07730" y="1974366"/>
            <a:ext cx="920857" cy="920857"/>
          </a:xfrm>
          <a:prstGeom prst="rect">
            <a:avLst/>
          </a:prstGeom>
        </p:spPr>
      </p:pic>
      <p:sp>
        <p:nvSpPr>
          <p:cNvPr id="20" name="TextBox 19">
            <a:extLst>
              <a:ext uri="{FF2B5EF4-FFF2-40B4-BE49-F238E27FC236}">
                <a16:creationId xmlns:a16="http://schemas.microsoft.com/office/drawing/2014/main" id="{CFDD3D6A-3D0D-7110-CFE1-09F98421812F}"/>
              </a:ext>
            </a:extLst>
          </p:cNvPr>
          <p:cNvSpPr txBox="1"/>
          <p:nvPr/>
        </p:nvSpPr>
        <p:spPr>
          <a:xfrm>
            <a:off x="7662772" y="5714682"/>
            <a:ext cx="2368790" cy="369332"/>
          </a:xfrm>
          <a:prstGeom prst="rect">
            <a:avLst/>
          </a:prstGeom>
          <a:noFill/>
        </p:spPr>
        <p:txBody>
          <a:bodyPr wrap="none" rtlCol="0">
            <a:spAutoFit/>
          </a:bodyPr>
          <a:lstStyle/>
          <a:p>
            <a:r>
              <a:rPr lang="en-US" dirty="0"/>
              <a:t>Multiple Vulnerabilities</a:t>
            </a:r>
          </a:p>
        </p:txBody>
      </p:sp>
      <p:pic>
        <p:nvPicPr>
          <p:cNvPr id="21" name="Graphic 20" descr="Beetle outline">
            <a:extLst>
              <a:ext uri="{FF2B5EF4-FFF2-40B4-BE49-F238E27FC236}">
                <a16:creationId xmlns:a16="http://schemas.microsoft.com/office/drawing/2014/main" id="{31882872-AF35-A0E6-D020-37DFF256A5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07730" y="2895223"/>
            <a:ext cx="920857" cy="920857"/>
          </a:xfrm>
          <a:prstGeom prst="rect">
            <a:avLst/>
          </a:prstGeom>
        </p:spPr>
      </p:pic>
      <p:pic>
        <p:nvPicPr>
          <p:cNvPr id="22" name="Graphic 21" descr="Beetle outline">
            <a:extLst>
              <a:ext uri="{FF2B5EF4-FFF2-40B4-BE49-F238E27FC236}">
                <a16:creationId xmlns:a16="http://schemas.microsoft.com/office/drawing/2014/main" id="{F6FA98D5-AB0E-B3EE-2F39-85BAD79718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07730" y="3816080"/>
            <a:ext cx="920857" cy="920857"/>
          </a:xfrm>
          <a:prstGeom prst="rect">
            <a:avLst/>
          </a:prstGeom>
        </p:spPr>
      </p:pic>
      <p:pic>
        <p:nvPicPr>
          <p:cNvPr id="23" name="Graphic 22" descr="Beetle outline">
            <a:extLst>
              <a:ext uri="{FF2B5EF4-FFF2-40B4-BE49-F238E27FC236}">
                <a16:creationId xmlns:a16="http://schemas.microsoft.com/office/drawing/2014/main" id="{56A33124-B9DF-5D5F-6993-61D9D72653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11108" y="4758503"/>
            <a:ext cx="920857" cy="920857"/>
          </a:xfrm>
          <a:prstGeom prst="rect">
            <a:avLst/>
          </a:prstGeom>
        </p:spPr>
      </p:pic>
      <p:pic>
        <p:nvPicPr>
          <p:cNvPr id="24" name="Graphic 23" descr="Beetle outline">
            <a:extLst>
              <a:ext uri="{FF2B5EF4-FFF2-40B4-BE49-F238E27FC236}">
                <a16:creationId xmlns:a16="http://schemas.microsoft.com/office/drawing/2014/main" id="{8C52A32E-E2E5-0681-A403-A9AE4FB483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70272" y="1974366"/>
            <a:ext cx="920857" cy="920857"/>
          </a:xfrm>
          <a:prstGeom prst="rect">
            <a:avLst/>
          </a:prstGeom>
        </p:spPr>
      </p:pic>
      <p:pic>
        <p:nvPicPr>
          <p:cNvPr id="25" name="Graphic 24" descr="Beetle outline">
            <a:extLst>
              <a:ext uri="{FF2B5EF4-FFF2-40B4-BE49-F238E27FC236}">
                <a16:creationId xmlns:a16="http://schemas.microsoft.com/office/drawing/2014/main" id="{CAE0DA48-1FE7-9A67-3A0A-F1D40ED2CE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70272" y="2895223"/>
            <a:ext cx="920857" cy="920857"/>
          </a:xfrm>
          <a:prstGeom prst="rect">
            <a:avLst/>
          </a:prstGeom>
        </p:spPr>
      </p:pic>
      <p:pic>
        <p:nvPicPr>
          <p:cNvPr id="28" name="Graphic 27" descr="Beetle outline">
            <a:extLst>
              <a:ext uri="{FF2B5EF4-FFF2-40B4-BE49-F238E27FC236}">
                <a16:creationId xmlns:a16="http://schemas.microsoft.com/office/drawing/2014/main" id="{892A5139-4D0A-C191-C8A4-7BA62E0101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70272" y="3816080"/>
            <a:ext cx="920857" cy="920857"/>
          </a:xfrm>
          <a:prstGeom prst="rect">
            <a:avLst/>
          </a:prstGeom>
        </p:spPr>
      </p:pic>
      <p:pic>
        <p:nvPicPr>
          <p:cNvPr id="29" name="Graphic 28" descr="Beetle outline">
            <a:extLst>
              <a:ext uri="{FF2B5EF4-FFF2-40B4-BE49-F238E27FC236}">
                <a16:creationId xmlns:a16="http://schemas.microsoft.com/office/drawing/2014/main" id="{DDD3E20A-DD7E-3336-89E6-A2ED9425B5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73650" y="4758503"/>
            <a:ext cx="920857" cy="920857"/>
          </a:xfrm>
          <a:prstGeom prst="rect">
            <a:avLst/>
          </a:prstGeom>
        </p:spPr>
      </p:pic>
      <p:pic>
        <p:nvPicPr>
          <p:cNvPr id="30" name="Graphic 29" descr="Beetle outline">
            <a:extLst>
              <a:ext uri="{FF2B5EF4-FFF2-40B4-BE49-F238E27FC236}">
                <a16:creationId xmlns:a16="http://schemas.microsoft.com/office/drawing/2014/main" id="{9B9A7069-7A37-78D0-A1D5-8B8410E3ED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32814" y="1974366"/>
            <a:ext cx="920857" cy="920857"/>
          </a:xfrm>
          <a:prstGeom prst="rect">
            <a:avLst/>
          </a:prstGeom>
        </p:spPr>
      </p:pic>
      <p:pic>
        <p:nvPicPr>
          <p:cNvPr id="31" name="Graphic 30" descr="Beetle outline">
            <a:extLst>
              <a:ext uri="{FF2B5EF4-FFF2-40B4-BE49-F238E27FC236}">
                <a16:creationId xmlns:a16="http://schemas.microsoft.com/office/drawing/2014/main" id="{71B5C89B-1B79-DD1A-944A-DFCAE5004B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32814" y="2895223"/>
            <a:ext cx="920857" cy="920857"/>
          </a:xfrm>
          <a:prstGeom prst="rect">
            <a:avLst/>
          </a:prstGeom>
        </p:spPr>
      </p:pic>
      <p:pic>
        <p:nvPicPr>
          <p:cNvPr id="32" name="Graphic 31" descr="Beetle outline">
            <a:extLst>
              <a:ext uri="{FF2B5EF4-FFF2-40B4-BE49-F238E27FC236}">
                <a16:creationId xmlns:a16="http://schemas.microsoft.com/office/drawing/2014/main" id="{376AFEAF-88C9-25B1-CDA1-EE9DF452A7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32814" y="3816080"/>
            <a:ext cx="920857" cy="920857"/>
          </a:xfrm>
          <a:prstGeom prst="rect">
            <a:avLst/>
          </a:prstGeom>
        </p:spPr>
      </p:pic>
      <p:pic>
        <p:nvPicPr>
          <p:cNvPr id="33" name="Graphic 32" descr="Beetle outline">
            <a:extLst>
              <a:ext uri="{FF2B5EF4-FFF2-40B4-BE49-F238E27FC236}">
                <a16:creationId xmlns:a16="http://schemas.microsoft.com/office/drawing/2014/main" id="{2C278B9E-A63C-3C08-649C-9CE8878C14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36192" y="4758503"/>
            <a:ext cx="920857" cy="920857"/>
          </a:xfrm>
          <a:prstGeom prst="rect">
            <a:avLst/>
          </a:prstGeom>
        </p:spPr>
      </p:pic>
      <p:pic>
        <p:nvPicPr>
          <p:cNvPr id="34" name="Picture 33" descr="Common Security Advisory Framework (CSAF)">
            <a:extLst>
              <a:ext uri="{FF2B5EF4-FFF2-40B4-BE49-F238E27FC236}">
                <a16:creationId xmlns:a16="http://schemas.microsoft.com/office/drawing/2014/main" id="{30C4E1CE-2967-DB9B-B4F7-9F00F0835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8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Profiles</a:t>
            </a:r>
          </a:p>
        </p:txBody>
      </p:sp>
      <p:graphicFrame>
        <p:nvGraphicFramePr>
          <p:cNvPr id="6" name="Content Placeholder 5">
            <a:extLst>
              <a:ext uri="{FF2B5EF4-FFF2-40B4-BE49-F238E27FC236}">
                <a16:creationId xmlns:a16="http://schemas.microsoft.com/office/drawing/2014/main" id="{A01C641A-9475-4CA8-325C-092D963F1555}"/>
              </a:ext>
            </a:extLst>
          </p:cNvPr>
          <p:cNvGraphicFramePr>
            <a:graphicFrameLocks noGrp="1"/>
          </p:cNvGraphicFramePr>
          <p:nvPr>
            <p:ph idx="1"/>
            <p:extLst>
              <p:ext uri="{D42A27DB-BD31-4B8C-83A1-F6EECF244321}">
                <p14:modId xmlns:p14="http://schemas.microsoft.com/office/powerpoint/2010/main" val="4260114840"/>
              </p:ext>
            </p:extLst>
          </p:nvPr>
        </p:nvGraphicFramePr>
        <p:xfrm>
          <a:off x="762896" y="1782594"/>
          <a:ext cx="11016727" cy="4811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Common Security Advisory Framework (CSAF)">
            <a:extLst>
              <a:ext uri="{FF2B5EF4-FFF2-40B4-BE49-F238E27FC236}">
                <a16:creationId xmlns:a16="http://schemas.microsoft.com/office/drawing/2014/main" id="{439ECEB9-CEE2-DB60-C7E8-195F996D3C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45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9AE5C8-92EC-8871-7424-9F52CBF67A5D}"/>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CSAF Base</a:t>
            </a:r>
          </a:p>
        </p:txBody>
      </p:sp>
      <p:graphicFrame>
        <p:nvGraphicFramePr>
          <p:cNvPr id="13" name="Content Placeholder 12">
            <a:extLst>
              <a:ext uri="{FF2B5EF4-FFF2-40B4-BE49-F238E27FC236}">
                <a16:creationId xmlns:a16="http://schemas.microsoft.com/office/drawing/2014/main" id="{2A84C09A-05FF-EF0F-71A8-E2339B0CC75E}"/>
              </a:ext>
            </a:extLst>
          </p:cNvPr>
          <p:cNvGraphicFramePr>
            <a:graphicFrameLocks noGrp="1"/>
          </p:cNvGraphicFramePr>
          <p:nvPr>
            <p:ph idx="1"/>
            <p:extLst>
              <p:ext uri="{D42A27DB-BD31-4B8C-83A1-F6EECF244321}">
                <p14:modId xmlns:p14="http://schemas.microsoft.com/office/powerpoint/2010/main" val="2493835564"/>
              </p:ext>
            </p:extLst>
          </p:nvPr>
        </p:nvGraphicFramePr>
        <p:xfrm>
          <a:off x="838199" y="1825625"/>
          <a:ext cx="1095218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Common Security Advisory Framework (CSAF)">
            <a:extLst>
              <a:ext uri="{FF2B5EF4-FFF2-40B4-BE49-F238E27FC236}">
                <a16:creationId xmlns:a16="http://schemas.microsoft.com/office/drawing/2014/main" id="{6CE69683-C26B-D404-328E-CBE42E3CF6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99159" y="259126"/>
            <a:ext cx="2894786" cy="96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2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1012</Words>
  <Application>Microsoft Macintosh PowerPoint</Application>
  <PresentationFormat>Widescreen</PresentationFormat>
  <Paragraphs>108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Open Sans</vt:lpstr>
      <vt:lpstr>Rubik</vt:lpstr>
      <vt:lpstr>source-serif-pro</vt:lpstr>
      <vt:lpstr>Wingdings</vt:lpstr>
      <vt:lpstr>Office Theme</vt:lpstr>
      <vt:lpstr>CSAF, VEX, and SBOMs a Today's Cybersecurity Acronym Soup </vt:lpstr>
      <vt:lpstr>Agenda</vt:lpstr>
      <vt:lpstr>The Common Security Advisory Framework (CSAF)</vt:lpstr>
      <vt:lpstr>Early Adopters</vt:lpstr>
      <vt:lpstr>Is CSAF a Replacement or Alternative to CVE?</vt:lpstr>
      <vt:lpstr>CSAF vs. CVRF</vt:lpstr>
      <vt:lpstr>CSAF Traditional Security Advisories</vt:lpstr>
      <vt:lpstr>Profiles</vt:lpstr>
      <vt:lpstr>CSAF Base</vt:lpstr>
      <vt:lpstr>Security Advisory Profile</vt:lpstr>
      <vt:lpstr>Informational Security Advisory Profile</vt:lpstr>
      <vt:lpstr>Security Incident Response Profile</vt:lpstr>
      <vt:lpstr>VEX Profile</vt:lpstr>
      <vt:lpstr>How does CSAF relates to SBOMs? </vt:lpstr>
      <vt:lpstr>Recap on SBOM Standards</vt:lpstr>
      <vt:lpstr>How Does This Work?</vt:lpstr>
      <vt:lpstr>How Does This Work?</vt:lpstr>
      <vt:lpstr>PowerPoint Presentation</vt:lpstr>
      <vt:lpstr>CSAF in SPDX and CycloneDX</vt:lpstr>
      <vt:lpstr>VEX Statuses and Justifications</vt:lpstr>
      <vt:lpstr>You Don’t Need an SBOM to VEX</vt:lpstr>
      <vt:lpstr>”Dynamic vs Static” Advisories</vt:lpstr>
      <vt:lpstr>ROLIE Feeds?</vt:lpstr>
      <vt:lpstr>CSAF Open-Source Tools</vt:lpstr>
      <vt:lpstr>An Interactive Discussion of the Future of Security Advisories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CSAF, VEX, and SBOMs a Today's Cybersecurity Acronym Soup </dc:title>
  <dc:creator>Omar Santos (osantos)</dc:creator>
  <cp:lastModifiedBy>Omar Santos (osantos)</cp:lastModifiedBy>
  <cp:revision>16</cp:revision>
  <dcterms:created xsi:type="dcterms:W3CDTF">2022-09-28T00:53:55Z</dcterms:created>
  <dcterms:modified xsi:type="dcterms:W3CDTF">2022-09-28T13:42:27Z</dcterms:modified>
</cp:coreProperties>
</file>