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4"/>
  </p:notesMasterIdLst>
  <p:handoutMasterIdLst>
    <p:handoutMasterId r:id="rId15"/>
  </p:handoutMasterIdLst>
  <p:sldIdLst>
    <p:sldId id="268" r:id="rId5"/>
    <p:sldId id="324" r:id="rId6"/>
    <p:sldId id="310" r:id="rId7"/>
    <p:sldId id="261" r:id="rId8"/>
    <p:sldId id="332" r:id="rId9"/>
    <p:sldId id="333" r:id="rId10"/>
    <p:sldId id="334" r:id="rId11"/>
    <p:sldId id="335" r:id="rId12"/>
    <p:sldId id="29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7" autoAdjust="0"/>
  </p:normalViewPr>
  <p:slideViewPr>
    <p:cSldViewPr snapToGrid="0">
      <p:cViewPr varScale="1">
        <p:scale>
          <a:sx n="105" d="100"/>
          <a:sy n="105" d="100"/>
        </p:scale>
        <p:origin x="83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4/30/2025</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4/30/2025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this pattern </a:t>
            </a:r>
            <a:r>
              <a:rPr lang="en-US" dirty="0" err="1"/>
              <a:t>bc</a:t>
            </a:r>
            <a:r>
              <a:rPr lang="en-US" dirty="0"/>
              <a:t> that’s the one that we learn in class, it helps a lot to keep your code clean and organized, and u can used for UI frameworks that support data binding. </a:t>
            </a:r>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ECD76-701D-DAE8-F8F5-47FF166470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5688E5-3F9B-15B0-C285-EFE6C81E39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8E9586-A49F-9018-75C9-2CAFCCF57E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65DFB3-6A15-DD58-B286-8F664694045C}"/>
              </a:ext>
            </a:extLst>
          </p:cNvPr>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58717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0D17F-D937-179A-75BD-6D80ABBB7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DD7FD3-7AC1-CA84-6653-847221E912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69064D-8644-39DC-DDF1-EFD74BD818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8DCDF5-13A8-146E-B099-CB73909E9533}"/>
              </a:ext>
            </a:extLst>
          </p:cNvPr>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311930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BE20C-AE58-CB43-23E2-EDE5BB7124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7EAAF8-DE41-134C-E239-B823C6B20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B242CD-7DF4-DE48-BD82-96ABFF4B9A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54F47F-EBC7-8EF9-F9E4-CA837AD10083}"/>
              </a:ext>
            </a:extLst>
          </p:cNvPr>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132038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C7746-7647-F4E6-9EB0-ACC476D623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DAED4F-59C3-A35A-95A0-5CCE7076CC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716454-4C22-A716-7B12-A22334B756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23FFFA-4B97-B0B5-2E4A-5B2F704C2C75}"/>
              </a:ext>
            </a:extLst>
          </p:cNvPr>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3166966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159987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a:t>Click icon to add table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4/30/2025</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a:t>Click icon to add picture</a:t>
            </a:r>
            <a:endParaRPr lang="en-US" dirty="0"/>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4/30/2025</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4/30/2025</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4/30/2025</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r>
              <a:rPr lang="en-US"/>
              <a:t>Click to edit Master title style</a:t>
            </a:r>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4/30/2025</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r>
              <a:rPr lang="en-US"/>
              <a:t>Click to edit Master title style</a:t>
            </a:r>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4/30/2025</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4/30/2025</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a:t>Click icon to add table</a:t>
            </a:r>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4/30/2025</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4/30/2025</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en-US" dirty="0"/>
              <a:t>Soccer Betting APP Presentation</a:t>
            </a:r>
          </a:p>
        </p:txBody>
      </p:sp>
    </p:spTree>
    <p:extLst>
      <p:ext uri="{BB962C8B-B14F-4D97-AF65-F5344CB8AC3E}">
        <p14:creationId xmlns:p14="http://schemas.microsoft.com/office/powerpoint/2010/main" val="197869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What I did in general:</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1" y="694945"/>
            <a:ext cx="4297680" cy="5468112"/>
          </a:xfrm>
        </p:spPr>
        <p:txBody>
          <a:bodyPr/>
          <a:lstStyle/>
          <a:p>
            <a:r>
              <a:rPr lang="en-US" dirty="0"/>
              <a:t>Create a soccer betting app in .NET MAUI following a MVVM pattern. </a:t>
            </a:r>
          </a:p>
          <a:p>
            <a:r>
              <a:rPr lang="en-US" dirty="0"/>
              <a:t>Cross-platform mobile app that lets users register/log in and then browse upcoming soccer matches, place bets, and view their bet history—all powered by MVVM, Azure SQL, and SportMonks API.</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685798"/>
            <a:ext cx="10058400" cy="4572000"/>
          </a:xfrm>
        </p:spPr>
        <p:txBody>
          <a:bodyPr/>
          <a:lstStyle/>
          <a:p>
            <a:r>
              <a:rPr lang="en-US" dirty="0"/>
              <a:t>Live Demo</a:t>
            </a:r>
          </a:p>
        </p:txBody>
      </p:sp>
    </p:spTree>
    <p:extLst>
      <p:ext uri="{BB962C8B-B14F-4D97-AF65-F5344CB8AC3E}">
        <p14:creationId xmlns:p14="http://schemas.microsoft.com/office/powerpoint/2010/main" val="118832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3789177" cy="4572000"/>
          </a:xfrm>
          <a:noFill/>
        </p:spPr>
        <p:txBody>
          <a:bodyPr>
            <a:noAutofit/>
          </a:bodyPr>
          <a:lstStyle/>
          <a:p>
            <a:r>
              <a:rPr lang="en-US" dirty="0"/>
              <a:t>What’s the app flow?</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753101" y="694945"/>
            <a:ext cx="4572000" cy="5468112"/>
          </a:xfrm>
          <a:noFill/>
        </p:spPr>
        <p:txBody>
          <a:bodyPr>
            <a:normAutofit/>
          </a:bodyPr>
          <a:lstStyle/>
          <a:p>
            <a:r>
              <a:rPr lang="en-US" dirty="0"/>
              <a:t>UI binds to VM → VM calls Service → Service returns Model → VM updates View</a:t>
            </a:r>
          </a:p>
          <a:p>
            <a:endParaRPr lang="en-US" dirty="0"/>
          </a:p>
          <a:p>
            <a:endParaRPr lang="en-US" dirty="0"/>
          </a:p>
          <a:p>
            <a:pPr marL="285750" indent="-285750">
              <a:buFont typeface="Arial" panose="020B0604020202020204" pitchFamily="34" charset="0"/>
              <a:buChar char="•"/>
            </a:pPr>
            <a:r>
              <a:rPr lang="en-US" dirty="0"/>
              <a:t>XAML views use data binding to connect properties in the </a:t>
            </a:r>
            <a:r>
              <a:rPr lang="en-US" dirty="0" err="1"/>
              <a:t>viewModel</a:t>
            </a:r>
            <a:r>
              <a:rPr lang="en-US" dirty="0"/>
              <a:t>.</a:t>
            </a:r>
          </a:p>
          <a:p>
            <a:pPr marL="285750" indent="-285750">
              <a:buFont typeface="Arial" panose="020B0604020202020204" pitchFamily="34" charset="0"/>
              <a:buChar char="•"/>
            </a:pPr>
            <a:r>
              <a:rPr lang="en-US" dirty="0"/>
              <a:t>When the user interact with UI, the </a:t>
            </a:r>
            <a:r>
              <a:rPr lang="en-US" dirty="0" err="1"/>
              <a:t>viewModel</a:t>
            </a:r>
            <a:r>
              <a:rPr lang="en-US" dirty="0"/>
              <a:t> calls a method in a service class. </a:t>
            </a:r>
          </a:p>
          <a:p>
            <a:pPr marL="285750" indent="-285750">
              <a:buFont typeface="Arial" panose="020B0604020202020204" pitchFamily="34" charset="0"/>
              <a:buChar char="•"/>
            </a:pPr>
            <a:r>
              <a:rPr lang="en-US" dirty="0"/>
              <a:t>The service retrieves raw data (match title, dates, odds and user bets). </a:t>
            </a:r>
          </a:p>
          <a:p>
            <a:pPr marL="285750" indent="-285750">
              <a:buFont typeface="Arial" panose="020B0604020202020204" pitchFamily="34" charset="0"/>
              <a:buChar char="•"/>
            </a:pPr>
            <a:r>
              <a:rPr lang="en-US" dirty="0" err="1"/>
              <a:t>viewModel</a:t>
            </a:r>
            <a:r>
              <a:rPr lang="en-US" dirty="0"/>
              <a:t> updates the view because UI is bound to the </a:t>
            </a:r>
            <a:r>
              <a:rPr lang="en-US" dirty="0" err="1"/>
              <a:t>the</a:t>
            </a:r>
            <a:r>
              <a:rPr lang="en-US" dirty="0"/>
              <a:t> </a:t>
            </a:r>
            <a:r>
              <a:rPr lang="en-US" dirty="0" err="1"/>
              <a:t>viewModel</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A7CA064-61B4-8625-6D65-5D8BDE6AA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661FE-31C5-5C57-261F-12957EDD5E9B}"/>
              </a:ext>
            </a:extLst>
          </p:cNvPr>
          <p:cNvSpPr>
            <a:spLocks noGrp="1"/>
          </p:cNvSpPr>
          <p:nvPr>
            <p:ph type="title"/>
          </p:nvPr>
        </p:nvSpPr>
        <p:spPr>
          <a:noFill/>
        </p:spPr>
        <p:txBody>
          <a:bodyPr>
            <a:noAutofit/>
          </a:bodyPr>
          <a:lstStyle/>
          <a:p>
            <a:pPr algn="ctr"/>
            <a:r>
              <a:rPr lang="en-US" dirty="0"/>
              <a:t>Models</a:t>
            </a:r>
            <a:br>
              <a:rPr lang="en-US" dirty="0"/>
            </a:br>
            <a:br>
              <a:rPr lang="en-US" dirty="0"/>
            </a:br>
            <a:r>
              <a:rPr lang="en-US" dirty="0" err="1"/>
              <a:t>Bet.cs</a:t>
            </a:r>
            <a:r>
              <a:rPr lang="en-US" dirty="0"/>
              <a:t> (go over properties)</a:t>
            </a:r>
            <a:br>
              <a:rPr lang="en-US" dirty="0"/>
            </a:br>
            <a:br>
              <a:rPr lang="en-US" dirty="0"/>
            </a:br>
            <a:r>
              <a:rPr lang="en-US" dirty="0" err="1"/>
              <a:t>Match.cs</a:t>
            </a:r>
            <a:br>
              <a:rPr lang="en-US" dirty="0"/>
            </a:br>
            <a:br>
              <a:rPr lang="en-US" dirty="0"/>
            </a:br>
            <a:r>
              <a:rPr lang="en-US" dirty="0"/>
              <a:t>User(go over properties)</a:t>
            </a:r>
          </a:p>
        </p:txBody>
      </p:sp>
      <p:sp>
        <p:nvSpPr>
          <p:cNvPr id="10" name="Rectangle 7">
            <a:extLst>
              <a:ext uri="{FF2B5EF4-FFF2-40B4-BE49-F238E27FC236}">
                <a16:creationId xmlns:a16="http://schemas.microsoft.com/office/drawing/2014/main" id="{4721314B-206C-E213-2A38-7C285B526B6A}"/>
              </a:ext>
            </a:extLst>
          </p:cNvPr>
          <p:cNvSpPr>
            <a:spLocks noGrp="1" noChangeArrowheads="1"/>
          </p:cNvSpPr>
          <p:nvPr>
            <p:ph idx="1"/>
          </p:nvPr>
        </p:nvSpPr>
        <p:spPr bwMode="auto">
          <a:xfrm>
            <a:off x="5591336" y="553259"/>
            <a:ext cx="4993457" cy="4017704"/>
          </a:xfrm>
          <a:prstGeom prst="rect">
            <a:avLst/>
          </a:prstGeom>
          <a:noFill/>
        </p:spPr>
        <p:txBody>
          <a:bodyPr vert="horz" lIns="0" tIns="0" rIns="0" bIns="0" rtlCol="0" anchor="t" anchorCtr="0">
            <a:normAutofit/>
          </a:bodyPr>
          <a:lstStyle/>
          <a:p>
            <a:r>
              <a:rPr lang="en-US" altLang="en-US" dirty="0"/>
              <a:t>Tracks match details, betting odds, the user's selected outcome, and uses </a:t>
            </a:r>
            <a:r>
              <a:rPr lang="en-US" altLang="en-US" b="1" dirty="0"/>
              <a:t>commands</a:t>
            </a:r>
            <a:r>
              <a:rPr lang="en-US" altLang="en-US" dirty="0"/>
              <a:t> to update the UI through data binding. It </a:t>
            </a:r>
            <a:r>
              <a:rPr lang="en-US" altLang="en-US" b="1" dirty="0" err="1"/>
              <a:t>INotifyPropertyChanged</a:t>
            </a:r>
            <a:r>
              <a:rPr lang="en-US" altLang="en-US" dirty="0"/>
              <a:t> for automated UI updates. </a:t>
            </a:r>
          </a:p>
        </p:txBody>
      </p:sp>
    </p:spTree>
    <p:extLst>
      <p:ext uri="{BB962C8B-B14F-4D97-AF65-F5344CB8AC3E}">
        <p14:creationId xmlns:p14="http://schemas.microsoft.com/office/powerpoint/2010/main" val="178936635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1F65-D387-F120-2091-B522611D7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42380-3197-211E-B7F0-0DBE6EA32422}"/>
              </a:ext>
            </a:extLst>
          </p:cNvPr>
          <p:cNvSpPr>
            <a:spLocks noGrp="1"/>
          </p:cNvSpPr>
          <p:nvPr>
            <p:ph type="title"/>
          </p:nvPr>
        </p:nvSpPr>
        <p:spPr>
          <a:noFill/>
        </p:spPr>
        <p:txBody>
          <a:bodyPr>
            <a:noAutofit/>
          </a:bodyPr>
          <a:lstStyle/>
          <a:p>
            <a:pPr algn="ctr"/>
            <a:r>
              <a:rPr lang="en-US" dirty="0"/>
              <a:t>Views</a:t>
            </a:r>
            <a:br>
              <a:rPr lang="en-US" dirty="0"/>
            </a:br>
            <a:br>
              <a:rPr lang="en-US" dirty="0"/>
            </a:br>
            <a:r>
              <a:rPr lang="en-US" dirty="0"/>
              <a:t>(go over each of them briefly)</a:t>
            </a:r>
          </a:p>
        </p:txBody>
      </p:sp>
      <p:sp>
        <p:nvSpPr>
          <p:cNvPr id="10" name="Rectangle 7">
            <a:extLst>
              <a:ext uri="{FF2B5EF4-FFF2-40B4-BE49-F238E27FC236}">
                <a16:creationId xmlns:a16="http://schemas.microsoft.com/office/drawing/2014/main" id="{A1C1BE06-0F91-DD9A-E228-32CF6DCC8410}"/>
              </a:ext>
            </a:extLst>
          </p:cNvPr>
          <p:cNvSpPr>
            <a:spLocks noGrp="1" noChangeArrowheads="1"/>
          </p:cNvSpPr>
          <p:nvPr>
            <p:ph idx="1"/>
          </p:nvPr>
        </p:nvSpPr>
        <p:spPr bwMode="auto">
          <a:xfrm>
            <a:off x="5591336" y="553259"/>
            <a:ext cx="4993457" cy="4017704"/>
          </a:xfrm>
          <a:prstGeom prst="rect">
            <a:avLst/>
          </a:prstGeom>
          <a:noFill/>
        </p:spPr>
        <p:txBody>
          <a:bodyPr vert="horz" lIns="0" tIns="0" rIns="0" bIns="0" rtlCol="0" anchor="t" anchorCtr="0">
            <a:normAutofit/>
          </a:bodyPr>
          <a:lstStyle/>
          <a:p>
            <a:endParaRPr lang="en-US" altLang="en-US" dirty="0"/>
          </a:p>
        </p:txBody>
      </p:sp>
    </p:spTree>
    <p:extLst>
      <p:ext uri="{BB962C8B-B14F-4D97-AF65-F5344CB8AC3E}">
        <p14:creationId xmlns:p14="http://schemas.microsoft.com/office/powerpoint/2010/main" val="415361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5D484-3F3A-DFF3-05FB-2E059421A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9BDFC-005B-DA4D-AD04-C0B9AC102321}"/>
              </a:ext>
            </a:extLst>
          </p:cNvPr>
          <p:cNvSpPr>
            <a:spLocks noGrp="1"/>
          </p:cNvSpPr>
          <p:nvPr>
            <p:ph type="title"/>
          </p:nvPr>
        </p:nvSpPr>
        <p:spPr>
          <a:noFill/>
        </p:spPr>
        <p:txBody>
          <a:bodyPr>
            <a:noAutofit/>
          </a:bodyPr>
          <a:lstStyle/>
          <a:p>
            <a:pPr algn="ctr"/>
            <a:r>
              <a:rPr lang="en-US" dirty="0" err="1"/>
              <a:t>ViewsModels</a:t>
            </a:r>
            <a:br>
              <a:rPr lang="en-US" dirty="0"/>
            </a:br>
            <a:br>
              <a:rPr lang="en-US" dirty="0"/>
            </a:br>
            <a:r>
              <a:rPr lang="en-US" dirty="0" err="1"/>
              <a:t>betviewmodel</a:t>
            </a:r>
            <a:br>
              <a:rPr lang="en-US" dirty="0"/>
            </a:br>
            <a:br>
              <a:rPr lang="en-US" dirty="0"/>
            </a:br>
            <a:r>
              <a:rPr lang="en-US" dirty="0" err="1"/>
              <a:t>loginviewmodel</a:t>
            </a:r>
            <a:br>
              <a:rPr lang="en-US" dirty="0"/>
            </a:br>
            <a:br>
              <a:rPr lang="en-US" dirty="0"/>
            </a:br>
            <a:r>
              <a:rPr lang="en-US" dirty="0" err="1"/>
              <a:t>matchlistviewmodel</a:t>
            </a:r>
            <a:endParaRPr lang="en-US" dirty="0"/>
          </a:p>
        </p:txBody>
      </p:sp>
      <p:sp>
        <p:nvSpPr>
          <p:cNvPr id="10" name="Rectangle 7">
            <a:extLst>
              <a:ext uri="{FF2B5EF4-FFF2-40B4-BE49-F238E27FC236}">
                <a16:creationId xmlns:a16="http://schemas.microsoft.com/office/drawing/2014/main" id="{86AF83DE-1E0E-FCB2-615F-FF15E8D75486}"/>
              </a:ext>
            </a:extLst>
          </p:cNvPr>
          <p:cNvSpPr>
            <a:spLocks noGrp="1" noChangeArrowheads="1"/>
          </p:cNvSpPr>
          <p:nvPr>
            <p:ph idx="1"/>
          </p:nvPr>
        </p:nvSpPr>
        <p:spPr bwMode="auto">
          <a:xfrm>
            <a:off x="5591336" y="553258"/>
            <a:ext cx="5015704" cy="5692093"/>
          </a:xfrm>
          <a:prstGeom prst="rect">
            <a:avLst/>
          </a:prstGeom>
          <a:noFill/>
        </p:spPr>
        <p:txBody>
          <a:bodyPr vert="horz" lIns="0" tIns="0" rIns="0" bIns="0" rtlCol="0" anchor="t" anchorCtr="0">
            <a:normAutofit/>
          </a:bodyPr>
          <a:lstStyle/>
          <a:p>
            <a:r>
              <a:rPr lang="en-US" b="1" dirty="0" err="1"/>
              <a:t>Betviewmodel</a:t>
            </a:r>
            <a:r>
              <a:rPr lang="en-US" dirty="0"/>
              <a:t>: </a:t>
            </a:r>
            <a:r>
              <a:rPr lang="en-US" altLang="en-US" dirty="0"/>
              <a:t>The </a:t>
            </a:r>
            <a:r>
              <a:rPr lang="en-US" altLang="en-US" dirty="0" err="1"/>
              <a:t>BetViewModel</a:t>
            </a:r>
            <a:r>
              <a:rPr lang="en-US" altLang="en-US" dirty="0"/>
              <a:t> class retrieves a user's bets from the database and stores them in an observable collection, enabling real-time updates to the UI.</a:t>
            </a:r>
          </a:p>
          <a:p>
            <a:endParaRPr lang="en-US" altLang="en-US" dirty="0"/>
          </a:p>
          <a:p>
            <a:r>
              <a:rPr lang="en-US" altLang="en-US" b="1" dirty="0" err="1"/>
              <a:t>Loginviewmodel</a:t>
            </a:r>
            <a:r>
              <a:rPr lang="en-US" altLang="en-US" b="1" dirty="0"/>
              <a:t>: </a:t>
            </a:r>
            <a:r>
              <a:rPr lang="en-US" dirty="0"/>
              <a:t>handles user authentication and registration by validating credentials through the database service that I create using azure.</a:t>
            </a:r>
          </a:p>
          <a:p>
            <a:endParaRPr lang="en-US" altLang="en-US" b="1" dirty="0"/>
          </a:p>
          <a:p>
            <a:r>
              <a:rPr lang="en-US" altLang="en-US" b="1" dirty="0" err="1"/>
              <a:t>Matchlistviewmodel</a:t>
            </a:r>
            <a:r>
              <a:rPr lang="en-US" altLang="en-US" b="1" dirty="0"/>
              <a:t>: </a:t>
            </a:r>
            <a:r>
              <a:rPr lang="en-US" dirty="0"/>
              <a:t>retrieves a list of upcoming soccer matches with betting odds, manages user interaction for selecting outcomes and placing bets, and updates the UI accordingly</a:t>
            </a:r>
            <a:endParaRPr lang="en-US" altLang="en-US" b="1" dirty="0"/>
          </a:p>
          <a:p>
            <a:endParaRPr lang="en-US" altLang="en-US" dirty="0"/>
          </a:p>
          <a:p>
            <a:endParaRPr lang="en-US" dirty="0"/>
          </a:p>
          <a:p>
            <a:endParaRPr lang="en-US" altLang="en-US" dirty="0"/>
          </a:p>
        </p:txBody>
      </p:sp>
    </p:spTree>
    <p:extLst>
      <p:ext uri="{BB962C8B-B14F-4D97-AF65-F5344CB8AC3E}">
        <p14:creationId xmlns:p14="http://schemas.microsoft.com/office/powerpoint/2010/main" val="340384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58DE-0ACB-9856-A366-2961FB5AA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1CEE0A-55A4-E0F1-B14C-4D117D60FEE2}"/>
              </a:ext>
            </a:extLst>
          </p:cNvPr>
          <p:cNvSpPr>
            <a:spLocks noGrp="1"/>
          </p:cNvSpPr>
          <p:nvPr>
            <p:ph type="title"/>
          </p:nvPr>
        </p:nvSpPr>
        <p:spPr>
          <a:noFill/>
        </p:spPr>
        <p:txBody>
          <a:bodyPr>
            <a:noAutofit/>
          </a:bodyPr>
          <a:lstStyle/>
          <a:p>
            <a:pPr algn="ctr"/>
            <a:r>
              <a:rPr lang="en-US" dirty="0"/>
              <a:t>Services</a:t>
            </a:r>
            <a:br>
              <a:rPr lang="en-US" dirty="0"/>
            </a:br>
            <a:endParaRPr lang="en-US" dirty="0"/>
          </a:p>
        </p:txBody>
      </p:sp>
      <p:sp>
        <p:nvSpPr>
          <p:cNvPr id="10" name="Rectangle 7">
            <a:extLst>
              <a:ext uri="{FF2B5EF4-FFF2-40B4-BE49-F238E27FC236}">
                <a16:creationId xmlns:a16="http://schemas.microsoft.com/office/drawing/2014/main" id="{FE48C467-7FC8-EA86-8A28-36EE472D15A4}"/>
              </a:ext>
            </a:extLst>
          </p:cNvPr>
          <p:cNvSpPr>
            <a:spLocks noGrp="1" noChangeArrowheads="1"/>
          </p:cNvSpPr>
          <p:nvPr>
            <p:ph idx="1"/>
          </p:nvPr>
        </p:nvSpPr>
        <p:spPr bwMode="auto">
          <a:xfrm>
            <a:off x="5591336" y="553258"/>
            <a:ext cx="5015704" cy="5692093"/>
          </a:xfrm>
          <a:prstGeom prst="rect">
            <a:avLst/>
          </a:prstGeom>
          <a:noFill/>
        </p:spPr>
        <p:txBody>
          <a:bodyPr vert="horz" lIns="0" tIns="0" rIns="0" bIns="0" rtlCol="0" anchor="t" anchorCtr="0">
            <a:normAutofit fontScale="92500"/>
          </a:bodyPr>
          <a:lstStyle/>
          <a:p>
            <a:r>
              <a:rPr lang="en-US" b="1" dirty="0" err="1"/>
              <a:t>Azuresqlservice</a:t>
            </a:r>
            <a:r>
              <a:rPr lang="en-US" b="1" dirty="0"/>
              <a:t>: </a:t>
            </a:r>
            <a:r>
              <a:rPr lang="en-US" dirty="0"/>
              <a:t>manages all interactions with the Azure SQL database, includes user authentication, registration, bet placement, and retrieval of user bets, providing secure and asynchronous database operations for the backend of the soccer betting app.</a:t>
            </a:r>
            <a:endParaRPr lang="en-US" altLang="en-US" b="1" dirty="0"/>
          </a:p>
          <a:p>
            <a:r>
              <a:rPr lang="en-US" altLang="en-US" b="1" dirty="0" err="1"/>
              <a:t>Servicehelper</a:t>
            </a:r>
            <a:r>
              <a:rPr lang="en-US" altLang="en-US" dirty="0"/>
              <a:t>: class to retrieve instances of </a:t>
            </a:r>
            <a:r>
              <a:rPr lang="en-US" altLang="en-US" dirty="0" err="1"/>
              <a:t>AzureSqlService</a:t>
            </a:r>
            <a:r>
              <a:rPr lang="en-US" altLang="en-US" dirty="0"/>
              <a:t> and </a:t>
            </a:r>
            <a:r>
              <a:rPr lang="en-US" altLang="en-US" dirty="0" err="1"/>
              <a:t>UserService</a:t>
            </a:r>
            <a:r>
              <a:rPr lang="en-US" altLang="en-US" dirty="0"/>
              <a:t> in my </a:t>
            </a:r>
            <a:r>
              <a:rPr lang="en-US" altLang="en-US" dirty="0" err="1"/>
              <a:t>matchlistviewmodel.cs</a:t>
            </a:r>
            <a:r>
              <a:rPr lang="en-US" altLang="en-US" dirty="0"/>
              <a:t>.</a:t>
            </a:r>
          </a:p>
          <a:p>
            <a:r>
              <a:rPr lang="en-US" altLang="en-US" b="1" dirty="0" err="1"/>
              <a:t>Soccerapiservice</a:t>
            </a:r>
            <a:r>
              <a:rPr lang="en-US" altLang="en-US" b="1" dirty="0"/>
              <a:t>: </a:t>
            </a:r>
            <a:r>
              <a:rPr lang="en-US" dirty="0"/>
              <a:t>retrieves soccer match data and betting odds from a remote SportMonks API, deserializes the response into model objects, and maps key odds (Home, Draw, Away) to each match</a:t>
            </a:r>
          </a:p>
          <a:p>
            <a:r>
              <a:rPr lang="en-US" altLang="en-US" b="1" dirty="0" err="1"/>
              <a:t>Userservice</a:t>
            </a:r>
            <a:r>
              <a:rPr lang="en-US" altLang="en-US" b="1" dirty="0"/>
              <a:t>: </a:t>
            </a:r>
            <a:r>
              <a:rPr lang="en-US" dirty="0"/>
              <a:t>manages the current user session by simulating login functionality, storing user data in memory.</a:t>
            </a:r>
            <a:endParaRPr lang="en-US" altLang="en-US" b="1" dirty="0"/>
          </a:p>
          <a:p>
            <a:r>
              <a:rPr lang="en-US" altLang="en-US" dirty="0"/>
              <a:t> </a:t>
            </a:r>
          </a:p>
          <a:p>
            <a:endParaRPr lang="en-US" altLang="en-US" dirty="0"/>
          </a:p>
          <a:p>
            <a:endParaRPr lang="en-US" dirty="0"/>
          </a:p>
          <a:p>
            <a:endParaRPr lang="en-US" altLang="en-US" dirty="0"/>
          </a:p>
        </p:txBody>
      </p:sp>
    </p:spTree>
    <p:extLst>
      <p:ext uri="{BB962C8B-B14F-4D97-AF65-F5344CB8AC3E}">
        <p14:creationId xmlns:p14="http://schemas.microsoft.com/office/powerpoint/2010/main" val="149607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685800" y="685799"/>
            <a:ext cx="10058400" cy="4572000"/>
          </a:xfrm>
        </p:spPr>
        <p:txBody>
          <a:bodyPr/>
          <a:lstStyle/>
          <a:p>
            <a:r>
              <a:rPr lang="en-US" dirty="0"/>
              <a:t>Thank you</a:t>
            </a:r>
          </a:p>
        </p:txBody>
      </p:sp>
      <p:sp>
        <p:nvSpPr>
          <p:cNvPr id="3" name="Subtitle 2">
            <a:extLst>
              <a:ext uri="{FF2B5EF4-FFF2-40B4-BE49-F238E27FC236}">
                <a16:creationId xmlns:a16="http://schemas.microsoft.com/office/drawing/2014/main" id="{FB1FE37F-A983-EE97-55B3-FC18A8719DCE}"/>
              </a:ext>
            </a:extLst>
          </p:cNvPr>
          <p:cNvSpPr>
            <a:spLocks noGrp="1"/>
          </p:cNvSpPr>
          <p:nvPr>
            <p:ph type="subTitle" idx="1"/>
          </p:nvPr>
        </p:nvSpPr>
        <p:spPr>
          <a:xfrm>
            <a:off x="685799" y="5257798"/>
            <a:ext cx="10820397" cy="911425"/>
          </a:xfrm>
        </p:spPr>
        <p:txBody>
          <a:bodyPr>
            <a:normAutofit/>
          </a:bodyPr>
          <a:lstStyle/>
          <a:p>
            <a:endParaRPr lang="en-US" dirty="0"/>
          </a:p>
        </p:txBody>
      </p:sp>
    </p:spTree>
    <p:extLst>
      <p:ext uri="{BB962C8B-B14F-4D97-AF65-F5344CB8AC3E}">
        <p14:creationId xmlns:p14="http://schemas.microsoft.com/office/powerpoint/2010/main" val="2767128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0F62E9-537D-4B86-A5A3-DCAED002D6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E9A08A-3D48-4730-8B6D-01A15F4E9B0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60367E2-A4EF-4F83-9408-21F92ABD69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1606</TotalTime>
  <Words>456</Words>
  <Application>Microsoft Office PowerPoint</Application>
  <PresentationFormat>Widescreen</PresentationFormat>
  <Paragraphs>41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Trebuchet MS</vt:lpstr>
      <vt:lpstr>Wingdings 3</vt:lpstr>
      <vt:lpstr>Facet</vt:lpstr>
      <vt:lpstr>Soccer Betting APP Presentation</vt:lpstr>
      <vt:lpstr>What I did in general:</vt:lpstr>
      <vt:lpstr>Live Demo</vt:lpstr>
      <vt:lpstr>What’s the app flow?</vt:lpstr>
      <vt:lpstr>Models  Bet.cs (go over properties)  Match.cs  User(go over properties)</vt:lpstr>
      <vt:lpstr>Views  (go over each of them briefly)</vt:lpstr>
      <vt:lpstr>ViewsModels  betviewmodel  loginviewmodel  matchlistviewmodel</vt:lpstr>
      <vt:lpstr>Services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Rojas Berrio</dc:creator>
  <cp:lastModifiedBy>Daniel Rojas Berrio</cp:lastModifiedBy>
  <cp:revision>17</cp:revision>
  <dcterms:created xsi:type="dcterms:W3CDTF">2025-04-30T18:23:51Z</dcterms:created>
  <dcterms:modified xsi:type="dcterms:W3CDTF">2025-05-01T21:10:37Z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