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58" r:id="rId6"/>
    <p:sldId id="263" r:id="rId7"/>
    <p:sldId id="259" r:id="rId8"/>
    <p:sldId id="260" r:id="rId9"/>
    <p:sldId id="266"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128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CA28E0-7CD1-4C90-A933-EC2E3F81CDE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28681-5311-41CE-B11F-069788CFE8EE}" type="slidenum">
              <a:rPr lang="en-US" smtClean="0"/>
              <a:t>‹#›</a:t>
            </a:fld>
            <a:endParaRPr lang="en-US"/>
          </a:p>
        </p:txBody>
      </p:sp>
    </p:spTree>
    <p:extLst>
      <p:ext uri="{BB962C8B-B14F-4D97-AF65-F5344CB8AC3E}">
        <p14:creationId xmlns:p14="http://schemas.microsoft.com/office/powerpoint/2010/main" val="240553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CA28E0-7CD1-4C90-A933-EC2E3F81CDE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28681-5311-41CE-B11F-069788CFE8EE}" type="slidenum">
              <a:rPr lang="en-US" smtClean="0"/>
              <a:t>‹#›</a:t>
            </a:fld>
            <a:endParaRPr lang="en-US"/>
          </a:p>
        </p:txBody>
      </p:sp>
    </p:spTree>
    <p:extLst>
      <p:ext uri="{BB962C8B-B14F-4D97-AF65-F5344CB8AC3E}">
        <p14:creationId xmlns:p14="http://schemas.microsoft.com/office/powerpoint/2010/main" val="26354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CA28E0-7CD1-4C90-A933-EC2E3F81CDE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28681-5311-41CE-B11F-069788CFE8EE}" type="slidenum">
              <a:rPr lang="en-US" smtClean="0"/>
              <a:t>‹#›</a:t>
            </a:fld>
            <a:endParaRPr lang="en-US"/>
          </a:p>
        </p:txBody>
      </p:sp>
    </p:spTree>
    <p:extLst>
      <p:ext uri="{BB962C8B-B14F-4D97-AF65-F5344CB8AC3E}">
        <p14:creationId xmlns:p14="http://schemas.microsoft.com/office/powerpoint/2010/main" val="2478738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CA28E0-7CD1-4C90-A933-EC2E3F81CDE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28681-5311-41CE-B11F-069788CFE8EE}" type="slidenum">
              <a:rPr lang="en-US" smtClean="0"/>
              <a:t>‹#›</a:t>
            </a:fld>
            <a:endParaRPr lang="en-US"/>
          </a:p>
        </p:txBody>
      </p:sp>
    </p:spTree>
    <p:extLst>
      <p:ext uri="{BB962C8B-B14F-4D97-AF65-F5344CB8AC3E}">
        <p14:creationId xmlns:p14="http://schemas.microsoft.com/office/powerpoint/2010/main" val="288876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CA28E0-7CD1-4C90-A933-EC2E3F81CDE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28681-5311-41CE-B11F-069788CFE8EE}" type="slidenum">
              <a:rPr lang="en-US" smtClean="0"/>
              <a:t>‹#›</a:t>
            </a:fld>
            <a:endParaRPr lang="en-US"/>
          </a:p>
        </p:txBody>
      </p:sp>
    </p:spTree>
    <p:extLst>
      <p:ext uri="{BB962C8B-B14F-4D97-AF65-F5344CB8AC3E}">
        <p14:creationId xmlns:p14="http://schemas.microsoft.com/office/powerpoint/2010/main" val="265413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CA28E0-7CD1-4C90-A933-EC2E3F81CDE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28681-5311-41CE-B11F-069788CFE8EE}" type="slidenum">
              <a:rPr lang="en-US" smtClean="0"/>
              <a:t>‹#›</a:t>
            </a:fld>
            <a:endParaRPr lang="en-US"/>
          </a:p>
        </p:txBody>
      </p:sp>
    </p:spTree>
    <p:extLst>
      <p:ext uri="{BB962C8B-B14F-4D97-AF65-F5344CB8AC3E}">
        <p14:creationId xmlns:p14="http://schemas.microsoft.com/office/powerpoint/2010/main" val="60729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CA28E0-7CD1-4C90-A933-EC2E3F81CDED}"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728681-5311-41CE-B11F-069788CFE8EE}" type="slidenum">
              <a:rPr lang="en-US" smtClean="0"/>
              <a:t>‹#›</a:t>
            </a:fld>
            <a:endParaRPr lang="en-US"/>
          </a:p>
        </p:txBody>
      </p:sp>
    </p:spTree>
    <p:extLst>
      <p:ext uri="{BB962C8B-B14F-4D97-AF65-F5344CB8AC3E}">
        <p14:creationId xmlns:p14="http://schemas.microsoft.com/office/powerpoint/2010/main" val="123649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CA28E0-7CD1-4C90-A933-EC2E3F81CDED}"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728681-5311-41CE-B11F-069788CFE8EE}" type="slidenum">
              <a:rPr lang="en-US" smtClean="0"/>
              <a:t>‹#›</a:t>
            </a:fld>
            <a:endParaRPr lang="en-US"/>
          </a:p>
        </p:txBody>
      </p:sp>
    </p:spTree>
    <p:extLst>
      <p:ext uri="{BB962C8B-B14F-4D97-AF65-F5344CB8AC3E}">
        <p14:creationId xmlns:p14="http://schemas.microsoft.com/office/powerpoint/2010/main" val="254982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A28E0-7CD1-4C90-A933-EC2E3F81CDED}"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728681-5311-41CE-B11F-069788CFE8EE}" type="slidenum">
              <a:rPr lang="en-US" smtClean="0"/>
              <a:t>‹#›</a:t>
            </a:fld>
            <a:endParaRPr lang="en-US"/>
          </a:p>
        </p:txBody>
      </p:sp>
    </p:spTree>
    <p:extLst>
      <p:ext uri="{BB962C8B-B14F-4D97-AF65-F5344CB8AC3E}">
        <p14:creationId xmlns:p14="http://schemas.microsoft.com/office/powerpoint/2010/main" val="233956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CA28E0-7CD1-4C90-A933-EC2E3F81CDE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28681-5311-41CE-B11F-069788CFE8EE}" type="slidenum">
              <a:rPr lang="en-US" smtClean="0"/>
              <a:t>‹#›</a:t>
            </a:fld>
            <a:endParaRPr lang="en-US"/>
          </a:p>
        </p:txBody>
      </p:sp>
    </p:spTree>
    <p:extLst>
      <p:ext uri="{BB962C8B-B14F-4D97-AF65-F5344CB8AC3E}">
        <p14:creationId xmlns:p14="http://schemas.microsoft.com/office/powerpoint/2010/main" val="1982426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CA28E0-7CD1-4C90-A933-EC2E3F81CDE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28681-5311-41CE-B11F-069788CFE8EE}" type="slidenum">
              <a:rPr lang="en-US" smtClean="0"/>
              <a:t>‹#›</a:t>
            </a:fld>
            <a:endParaRPr lang="en-US"/>
          </a:p>
        </p:txBody>
      </p:sp>
    </p:spTree>
    <p:extLst>
      <p:ext uri="{BB962C8B-B14F-4D97-AF65-F5344CB8AC3E}">
        <p14:creationId xmlns:p14="http://schemas.microsoft.com/office/powerpoint/2010/main" val="57617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A28E0-7CD1-4C90-A933-EC2E3F81CDED}" type="datetimeFigureOut">
              <a:rPr lang="en-US" smtClean="0"/>
              <a:t>9/17/2024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28681-5311-41CE-B11F-069788CFE8EE}" type="slidenum">
              <a:rPr lang="en-US" smtClean="0"/>
              <a:t>‹#›</a:t>
            </a:fld>
            <a:endParaRPr lang="en-US"/>
          </a:p>
        </p:txBody>
      </p:sp>
    </p:spTree>
    <p:extLst>
      <p:ext uri="{BB962C8B-B14F-4D97-AF65-F5344CB8AC3E}">
        <p14:creationId xmlns:p14="http://schemas.microsoft.com/office/powerpoint/2010/main" val="831621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oksim.github.io/en/#about" TargetMode="External"/><Relationship Id="rId2" Type="http://schemas.openxmlformats.org/officeDocument/2006/relationships/hyperlink" Target="https://finki.ukim.mk/"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86486"/>
            <a:ext cx="12192000" cy="2387600"/>
          </a:xfrm>
        </p:spPr>
        <p:txBody>
          <a:bodyPr/>
          <a:lstStyle/>
          <a:p>
            <a:r>
              <a:rPr lang="mk-MK" altLang="en-US" dirty="0" smtClean="0">
                <a:solidFill>
                  <a:schemeClr val="accent1">
                    <a:lumMod val="75000"/>
                  </a:schemeClr>
                </a:solidFill>
                <a:latin typeface="Roboto" panose="02000000000000000000" pitchFamily="2" charset="0"/>
              </a:rPr>
              <a:t>ФИНКИ ФОРУМ И </a:t>
            </a:r>
            <a:br>
              <a:rPr lang="mk-MK" altLang="en-US" dirty="0" smtClean="0">
                <a:solidFill>
                  <a:schemeClr val="accent1">
                    <a:lumMod val="75000"/>
                  </a:schemeClr>
                </a:solidFill>
                <a:latin typeface="Roboto" panose="02000000000000000000" pitchFamily="2" charset="0"/>
              </a:rPr>
            </a:br>
            <a:r>
              <a:rPr lang="mk-MK" altLang="en-US" dirty="0" smtClean="0">
                <a:solidFill>
                  <a:schemeClr val="accent1">
                    <a:lumMod val="75000"/>
                  </a:schemeClr>
                </a:solidFill>
                <a:latin typeface="Roboto" panose="02000000000000000000" pitchFamily="2" charset="0"/>
              </a:rPr>
              <a:t>СТУДИСКИ ВОДИЧ</a:t>
            </a:r>
            <a:endParaRPr lang="en-US" dirty="0">
              <a:solidFill>
                <a:schemeClr val="accent1">
                  <a:lumMod val="75000"/>
                </a:schemeClr>
              </a:solidFill>
            </a:endParaRPr>
          </a:p>
        </p:txBody>
      </p:sp>
      <p:sp>
        <p:nvSpPr>
          <p:cNvPr id="3" name="Subtitle 2"/>
          <p:cNvSpPr>
            <a:spLocks noGrp="1"/>
          </p:cNvSpPr>
          <p:nvPr>
            <p:ph type="subTitle" idx="1"/>
          </p:nvPr>
        </p:nvSpPr>
        <p:spPr>
          <a:xfrm>
            <a:off x="0" y="3874086"/>
            <a:ext cx="12192000" cy="1655762"/>
          </a:xfrm>
        </p:spPr>
        <p:txBody>
          <a:bodyPr/>
          <a:lstStyle/>
          <a:p>
            <a:pPr lvl="0" eaLnBrk="0" fontAlgn="base" hangingPunct="0">
              <a:lnSpc>
                <a:spcPct val="100000"/>
              </a:lnSpc>
              <a:spcBef>
                <a:spcPct val="0"/>
              </a:spcBef>
              <a:spcAft>
                <a:spcPct val="0"/>
              </a:spcAft>
            </a:pPr>
            <a:r>
              <a:rPr lang="mk-MK" altLang="en-US" dirty="0" smtClean="0">
                <a:solidFill>
                  <a:srgbClr val="000000"/>
                </a:solidFill>
                <a:latin typeface="Roboto" panose="02000000000000000000" pitchFamily="2" charset="0"/>
              </a:rPr>
              <a:t>Академски Проект по</a:t>
            </a:r>
          </a:p>
          <a:p>
            <a:pPr lvl="0" eaLnBrk="0" fontAlgn="base" hangingPunct="0">
              <a:lnSpc>
                <a:spcPct val="100000"/>
              </a:lnSpc>
              <a:spcBef>
                <a:spcPct val="0"/>
              </a:spcBef>
              <a:spcAft>
                <a:spcPct val="0"/>
              </a:spcAft>
            </a:pPr>
            <a:r>
              <a:rPr lang="mk-MK" altLang="en-US" dirty="0" smtClean="0">
                <a:solidFill>
                  <a:srgbClr val="000000"/>
                </a:solidFill>
                <a:latin typeface="Roboto" panose="02000000000000000000" pitchFamily="2" charset="0"/>
              </a:rPr>
              <a:t>Напреден Веб Дизајн</a:t>
            </a:r>
            <a:r>
              <a:rPr lang="mk-MK" altLang="en-US" dirty="0">
                <a:solidFill>
                  <a:srgbClr val="000000"/>
                </a:solidFill>
                <a:latin typeface="Roboto" panose="02000000000000000000" pitchFamily="2" charset="0"/>
              </a:rPr>
              <a:t> </a:t>
            </a:r>
            <a:r>
              <a:rPr kumimoji="0" lang="en-US" altLang="en-US" sz="2200" i="0" u="none" strike="noStrike" cap="none" normalizeH="0" baseline="0" dirty="0" smtClean="0">
                <a:ln>
                  <a:noFill/>
                </a:ln>
                <a:solidFill>
                  <a:srgbClr val="000000"/>
                </a:solidFill>
                <a:effectLst/>
                <a:latin typeface="Corbel" panose="020B0503020204020204" pitchFamily="34" charset="0"/>
              </a:rPr>
              <a:t>@</a:t>
            </a:r>
            <a:r>
              <a:rPr kumimoji="0" lang="en-US" altLang="en-US" sz="2200" b="0" i="0" u="none" strike="noStrike" cap="none" normalizeH="0" baseline="0" dirty="0" smtClean="0">
                <a:ln>
                  <a:noFill/>
                </a:ln>
                <a:solidFill>
                  <a:srgbClr val="000000"/>
                </a:solidFill>
                <a:effectLst/>
                <a:latin typeface="Comfortaa"/>
              </a:rPr>
              <a:t> </a:t>
            </a:r>
            <a:r>
              <a:rPr lang="mk-MK" altLang="en-US" u="sng" dirty="0" smtClean="0">
                <a:solidFill>
                  <a:srgbClr val="0097A7"/>
                </a:solidFill>
                <a:latin typeface="Roboto" panose="02000000000000000000" pitchFamily="2" charset="0"/>
                <a:hlinkClick r:id="rId2"/>
              </a:rPr>
              <a:t>ФИНКИ</a:t>
            </a:r>
            <a:endParaRPr lang="mk-MK" altLang="en-US" u="sng" dirty="0" smtClean="0">
              <a:solidFill>
                <a:srgbClr val="0097A7"/>
              </a:solidFill>
              <a:latin typeface="Roboto" panose="02000000000000000000" pitchFamily="2" charset="0"/>
            </a:endParaRPr>
          </a:p>
          <a:p>
            <a:pPr lvl="0" eaLnBrk="0" fontAlgn="base" hangingPunct="0">
              <a:lnSpc>
                <a:spcPct val="100000"/>
              </a:lnSpc>
              <a:spcBef>
                <a:spcPct val="0"/>
              </a:spcBef>
              <a:spcAft>
                <a:spcPct val="0"/>
              </a:spcAft>
            </a:pPr>
            <a:endParaRPr kumimoji="0" lang="mk-MK" altLang="en-US" sz="800" b="0" i="0" u="sng" strike="noStrike" cap="none" normalizeH="0" baseline="0" dirty="0">
              <a:ln>
                <a:noFill/>
              </a:ln>
              <a:solidFill>
                <a:srgbClr val="0097A7"/>
              </a:solidFill>
              <a:effectLst/>
              <a:latin typeface="Roboto" panose="02000000000000000000" pitchFamily="2" charset="0"/>
            </a:endParaRPr>
          </a:p>
          <a:p>
            <a:pPr lvl="0" eaLnBrk="0" fontAlgn="base" hangingPunct="0">
              <a:lnSpc>
                <a:spcPct val="100000"/>
              </a:lnSpc>
              <a:spcBef>
                <a:spcPct val="0"/>
              </a:spcBef>
              <a:spcAft>
                <a:spcPct val="0"/>
              </a:spcAft>
            </a:pPr>
            <a:r>
              <a:rPr lang="mk-MK" altLang="en-US" sz="1200" dirty="0" smtClean="0">
                <a:latin typeface="Roboto" panose="02000000000000000000" pitchFamily="2" charset="0"/>
              </a:rPr>
              <a:t>Даниел Стојановски 193177</a:t>
            </a:r>
            <a:endParaRPr kumimoji="0" lang="en-US" altLang="en-US" sz="800" b="0" i="0" strike="noStrike" cap="none" normalizeH="0" baseline="0" dirty="0" smtClean="0">
              <a:ln>
                <a:noFill/>
              </a:ln>
              <a:effectLst/>
            </a:endParaRPr>
          </a:p>
        </p:txBody>
      </p:sp>
      <p:sp>
        <p:nvSpPr>
          <p:cNvPr id="5" name="Rectangle 4"/>
          <p:cNvSpPr/>
          <p:nvPr/>
        </p:nvSpPr>
        <p:spPr>
          <a:xfrm>
            <a:off x="9499600" y="6211669"/>
            <a:ext cx="2692400" cy="646331"/>
          </a:xfrm>
          <a:prstGeom prst="rect">
            <a:avLst/>
          </a:prstGeom>
        </p:spPr>
        <p:txBody>
          <a:bodyPr wrap="square">
            <a:spAutoFit/>
          </a:bodyPr>
          <a:lstStyle/>
          <a:p>
            <a:pPr lvl="0" eaLnBrk="0" fontAlgn="base" hangingPunct="0">
              <a:spcBef>
                <a:spcPct val="0"/>
              </a:spcBef>
              <a:spcAft>
                <a:spcPct val="0"/>
              </a:spcAft>
            </a:pPr>
            <a:r>
              <a:rPr lang="mk-MK" altLang="en-US" dirty="0" smtClean="0">
                <a:solidFill>
                  <a:srgbClr val="595959"/>
                </a:solidFill>
                <a:latin typeface="Roboto" panose="02000000000000000000" pitchFamily="2" charset="0"/>
              </a:rPr>
              <a:t>Ментор</a:t>
            </a:r>
            <a:r>
              <a:rPr lang="en-US" altLang="en-US" dirty="0" smtClean="0">
                <a:solidFill>
                  <a:srgbClr val="595959"/>
                </a:solidFill>
                <a:latin typeface="Roboto" panose="02000000000000000000" pitchFamily="2" charset="0"/>
              </a:rPr>
              <a:t>:</a:t>
            </a:r>
            <a:endParaRPr kumimoji="0" lang="en-US" altLang="en-US" sz="700" b="0" i="0" u="none" strike="noStrike" cap="none" normalizeH="0" baseline="0" dirty="0" smtClean="0">
              <a:ln>
                <a:noFill/>
              </a:ln>
              <a:solidFill>
                <a:schemeClr val="tx1"/>
              </a:solidFill>
              <a:effectLst/>
            </a:endParaRPr>
          </a:p>
          <a:p>
            <a:pPr lvl="0" eaLnBrk="0" fontAlgn="base" hangingPunct="0">
              <a:spcBef>
                <a:spcPct val="0"/>
              </a:spcBef>
              <a:spcAft>
                <a:spcPct val="0"/>
              </a:spcAft>
            </a:pPr>
            <a:r>
              <a:rPr lang="mk-MK" altLang="en-US" u="sng" dirty="0" smtClean="0">
                <a:solidFill>
                  <a:srgbClr val="0097A7"/>
                </a:solidFill>
                <a:latin typeface="Roboto" panose="02000000000000000000" pitchFamily="2" charset="0"/>
                <a:hlinkClick r:id="rId3"/>
              </a:rPr>
              <a:t>Д-р Бобан Јоксимоски</a:t>
            </a:r>
            <a:endParaRPr kumimoji="0" lang="en-US" altLang="en-US" sz="700" b="0" i="0" u="none" strike="noStrike" cap="none" normalizeH="0" baseline="0" dirty="0" smtClean="0">
              <a:ln>
                <a:noFill/>
              </a:ln>
              <a:solidFill>
                <a:schemeClr val="tx1"/>
              </a:solidFill>
              <a:effectLst/>
            </a:endParaRPr>
          </a:p>
        </p:txBody>
      </p:sp>
      <p:pic>
        <p:nvPicPr>
          <p:cNvPr id="1028" name="Picture 4" descr="ФИНКИ"/>
          <p:cNvPicPr>
            <a:picLocks noChangeAspect="1" noChangeArrowheads="1"/>
          </p:cNvPicPr>
          <p:nvPr/>
        </p:nvPicPr>
        <p:blipFill rotWithShape="1">
          <a:blip r:embed="rId4">
            <a:extLst>
              <a:ext uri="{28A0092B-C50C-407E-A947-70E740481C1C}">
                <a14:useLocalDpi xmlns:a14="http://schemas.microsoft.com/office/drawing/2010/main" val="0"/>
              </a:ext>
            </a:extLst>
          </a:blip>
          <a:srcRect t="24315" b="22278"/>
          <a:stretch/>
        </p:blipFill>
        <p:spPr bwMode="auto">
          <a:xfrm>
            <a:off x="0" y="5821680"/>
            <a:ext cx="3527998" cy="103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379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004" y="365125"/>
            <a:ext cx="10588795" cy="1325563"/>
          </a:xfrm>
        </p:spPr>
        <p:txBody>
          <a:bodyPr/>
          <a:lstStyle/>
          <a:p>
            <a:r>
              <a:rPr lang="mk-MK" dirty="0" smtClean="0">
                <a:latin typeface="Roboto" panose="02000000000000000000" pitchFamily="2" charset="0"/>
                <a:ea typeface="Roboto" panose="02000000000000000000" pitchFamily="2" charset="0"/>
              </a:rPr>
              <a:t>Останати функционалности</a:t>
            </a:r>
            <a:endParaRPr lang="en-US" dirty="0">
              <a:latin typeface="Roboto" panose="02000000000000000000" pitchFamily="2" charset="0"/>
              <a:ea typeface="Roboto" panose="02000000000000000000" pitchFamily="2" charset="0"/>
            </a:endParaRPr>
          </a:p>
        </p:txBody>
      </p:sp>
      <p:sp>
        <p:nvSpPr>
          <p:cNvPr id="5" name="TextBox 4"/>
          <p:cNvSpPr txBox="1"/>
          <p:nvPr/>
        </p:nvSpPr>
        <p:spPr>
          <a:xfrm>
            <a:off x="345440" y="1690688"/>
            <a:ext cx="4990489" cy="646331"/>
          </a:xfrm>
          <a:prstGeom prst="rect">
            <a:avLst/>
          </a:prstGeom>
          <a:noFill/>
        </p:spPr>
        <p:txBody>
          <a:bodyPr wrap="square" rtlCol="0">
            <a:spAutoFit/>
          </a:bodyPr>
          <a:lstStyle/>
          <a:p>
            <a:pPr algn="just"/>
            <a:r>
              <a:rPr lang="mk-MK" dirty="0" smtClean="0">
                <a:solidFill>
                  <a:schemeClr val="accent1">
                    <a:lumMod val="75000"/>
                  </a:schemeClr>
                </a:solidFill>
                <a:latin typeface="Roboto" panose="02000000000000000000" pitchFamily="2" charset="0"/>
                <a:ea typeface="Roboto" panose="02000000000000000000" pitchFamily="2" charset="0"/>
              </a:rPr>
              <a:t>Корисникот може да избере предметни дискусии кој тој сака да ги следи.</a:t>
            </a:r>
            <a:endParaRPr lang="en-US" dirty="0">
              <a:solidFill>
                <a:schemeClr val="accent1">
                  <a:lumMod val="75000"/>
                </a:schemeClr>
              </a:solidFill>
              <a:latin typeface="Roboto" panose="02000000000000000000" pitchFamily="2" charset="0"/>
              <a:ea typeface="Roboto" panose="02000000000000000000" pitchFamily="2" charset="0"/>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1" b="42214"/>
          <a:stretch/>
        </p:blipFill>
        <p:spPr>
          <a:xfrm>
            <a:off x="5698344" y="1690688"/>
            <a:ext cx="6158089" cy="2001636"/>
          </a:xfrm>
          <a:prstGeom prst="rect">
            <a:avLst/>
          </a:prstGeom>
          <a:effectLst>
            <a:outerShdw blurRad="50800" dist="38100" dir="5400000" algn="t" rotWithShape="0">
              <a:prstClr val="black">
                <a:alpha val="40000"/>
              </a:prstClr>
            </a:outerShdw>
          </a:effectLst>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b="41979"/>
          <a:stretch/>
        </p:blipFill>
        <p:spPr>
          <a:xfrm>
            <a:off x="5698344" y="4043753"/>
            <a:ext cx="6158089" cy="2009806"/>
          </a:xfrm>
          <a:prstGeom prst="rect">
            <a:avLst/>
          </a:prstGeom>
          <a:effectLst>
            <a:outerShdw blurRad="50800" dist="38100" dir="5400000" algn="t" rotWithShape="0">
              <a:prstClr val="black">
                <a:alpha val="40000"/>
              </a:prstClr>
            </a:outerShdw>
          </a:effectLst>
        </p:spPr>
      </p:pic>
      <p:sp>
        <p:nvSpPr>
          <p:cNvPr id="8" name="TextBox 7"/>
          <p:cNvSpPr txBox="1"/>
          <p:nvPr/>
        </p:nvSpPr>
        <p:spPr>
          <a:xfrm>
            <a:off x="345440" y="4043753"/>
            <a:ext cx="4990489" cy="923330"/>
          </a:xfrm>
          <a:prstGeom prst="rect">
            <a:avLst/>
          </a:prstGeom>
          <a:noFill/>
        </p:spPr>
        <p:txBody>
          <a:bodyPr wrap="square" rtlCol="0">
            <a:spAutoFit/>
          </a:bodyPr>
          <a:lstStyle/>
          <a:p>
            <a:pPr algn="just"/>
            <a:r>
              <a:rPr lang="mk-MK" dirty="0" smtClean="0">
                <a:solidFill>
                  <a:schemeClr val="accent1">
                    <a:lumMod val="75000"/>
                  </a:schemeClr>
                </a:solidFill>
                <a:latin typeface="Roboto" panose="02000000000000000000" pitchFamily="2" charset="0"/>
                <a:ea typeface="Roboto" panose="02000000000000000000" pitchFamily="2" charset="0"/>
              </a:rPr>
              <a:t>Пребарувачот филтрира низ листите на предмети или професии, во рамки на двата модули.</a:t>
            </a:r>
            <a:endParaRPr lang="en-US" dirty="0">
              <a:solidFill>
                <a:schemeClr val="accent1">
                  <a:lumMod val="75000"/>
                </a:schemeClr>
              </a:solidFill>
              <a:latin typeface="Roboto" panose="02000000000000000000" pitchFamily="2" charset="0"/>
              <a:ea typeface="Roboto" panose="02000000000000000000" pitchFamily="2" charset="0"/>
            </a:endParaRPr>
          </a:p>
        </p:txBody>
      </p:sp>
      <p:sp>
        <p:nvSpPr>
          <p:cNvPr id="9" name="Rectangle 8"/>
          <p:cNvSpPr/>
          <p:nvPr/>
        </p:nvSpPr>
        <p:spPr>
          <a:xfrm>
            <a:off x="345440" y="915512"/>
            <a:ext cx="57150" cy="22669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1645" y="913607"/>
            <a:ext cx="228600" cy="228600"/>
          </a:xfrm>
          <a:prstGeom prst="ellips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1806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365125"/>
            <a:ext cx="10604500" cy="1325563"/>
          </a:xfrm>
        </p:spPr>
        <p:txBody>
          <a:bodyPr/>
          <a:lstStyle/>
          <a:p>
            <a:r>
              <a:rPr lang="mk-MK" dirty="0" smtClean="0">
                <a:latin typeface="Roboto" panose="02000000000000000000" pitchFamily="2" charset="0"/>
                <a:ea typeface="Roboto" panose="02000000000000000000" pitchFamily="2" charset="0"/>
              </a:rPr>
              <a:t>Останати функционалности</a:t>
            </a:r>
            <a:endParaRPr lang="en-US" dirty="0">
              <a:latin typeface="Roboto" panose="02000000000000000000" pitchFamily="2" charset="0"/>
              <a:ea typeface="Roboto" panose="02000000000000000000" pitchFamily="2" charset="0"/>
            </a:endParaRPr>
          </a:p>
        </p:txBody>
      </p:sp>
      <p:sp>
        <p:nvSpPr>
          <p:cNvPr id="5" name="TextBox 4"/>
          <p:cNvSpPr txBox="1"/>
          <p:nvPr/>
        </p:nvSpPr>
        <p:spPr>
          <a:xfrm>
            <a:off x="345440" y="1690688"/>
            <a:ext cx="4990489" cy="1200329"/>
          </a:xfrm>
          <a:prstGeom prst="rect">
            <a:avLst/>
          </a:prstGeom>
          <a:noFill/>
        </p:spPr>
        <p:txBody>
          <a:bodyPr wrap="square" rtlCol="0">
            <a:spAutoFit/>
          </a:bodyPr>
          <a:lstStyle/>
          <a:p>
            <a:pPr algn="just"/>
            <a:r>
              <a:rPr lang="mk-MK" dirty="0" smtClean="0">
                <a:solidFill>
                  <a:schemeClr val="accent1">
                    <a:lumMod val="75000"/>
                  </a:schemeClr>
                </a:solidFill>
                <a:latin typeface="Roboto" panose="02000000000000000000" pitchFamily="2" charset="0"/>
                <a:ea typeface="Roboto" panose="02000000000000000000" pitchFamily="2" charset="0"/>
              </a:rPr>
              <a:t>Корисникот може да избере тип на коментар кој ќе го постави или возврати. Може да биде обичен коменар, прашање или образложение.</a:t>
            </a:r>
            <a:endParaRPr lang="en-US" dirty="0">
              <a:solidFill>
                <a:schemeClr val="accent1">
                  <a:lumMod val="75000"/>
                </a:schemeClr>
              </a:solidFill>
              <a:latin typeface="Roboto" panose="02000000000000000000" pitchFamily="2" charset="0"/>
              <a:ea typeface="Roboto" panose="02000000000000000000" pitchFamily="2"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5862" t="89059" b="1"/>
          <a:stretch/>
        </p:blipFill>
        <p:spPr>
          <a:xfrm>
            <a:off x="5698344" y="1690688"/>
            <a:ext cx="6167406" cy="451104"/>
          </a:xfrm>
          <a:prstGeom prst="rect">
            <a:avLst/>
          </a:prstGeom>
          <a:effectLst>
            <a:outerShdw blurRad="50800" dist="38100" dir="5400000" algn="t" rotWithShape="0">
              <a:prstClr val="black">
                <a:alpha val="40000"/>
              </a:prstClr>
            </a:outerShdw>
          </a:effectLst>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5838" t="88991"/>
          <a:stretch/>
        </p:blipFill>
        <p:spPr>
          <a:xfrm>
            <a:off x="5698343" y="2391209"/>
            <a:ext cx="6158089" cy="453090"/>
          </a:xfrm>
          <a:prstGeom prst="rect">
            <a:avLst/>
          </a:prstGeom>
          <a:effectLst>
            <a:outerShdw blurRad="50800" dist="38100" dir="5400000" algn="t" rotWithShape="0">
              <a:prstClr val="black">
                <a:alpha val="40000"/>
              </a:prstClr>
            </a:outerShdw>
          </a:effectLst>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5918" t="89633"/>
          <a:stretch/>
        </p:blipFill>
        <p:spPr>
          <a:xfrm>
            <a:off x="5704840" y="3092773"/>
            <a:ext cx="6151591" cy="426624"/>
          </a:xfrm>
          <a:prstGeom prst="rect">
            <a:avLst/>
          </a:prstGeom>
          <a:effectLst>
            <a:outerShdw blurRad="50800" dist="38100" dir="5400000" algn="t" rotWithShape="0">
              <a:prstClr val="black">
                <a:alpha val="40000"/>
              </a:prstClr>
            </a:outerShdw>
          </a:effectLst>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1" r="82578" b="60258"/>
          <a:stretch/>
        </p:blipFill>
        <p:spPr>
          <a:xfrm>
            <a:off x="6656600" y="3970899"/>
            <a:ext cx="1803516" cy="2314154"/>
          </a:xfrm>
          <a:prstGeom prst="rect">
            <a:avLst/>
          </a:prstGeom>
          <a:effectLst>
            <a:outerShdw blurRad="50800" dist="38100" dir="5400000" algn="t" rotWithShape="0">
              <a:prstClr val="black">
                <a:alpha val="40000"/>
              </a:prstClr>
            </a:outerShdw>
          </a:effectLst>
        </p:spPr>
      </p:pic>
      <p:sp>
        <p:nvSpPr>
          <p:cNvPr id="16" name="TextBox 15"/>
          <p:cNvSpPr txBox="1"/>
          <p:nvPr/>
        </p:nvSpPr>
        <p:spPr>
          <a:xfrm>
            <a:off x="345440" y="3901453"/>
            <a:ext cx="4990489" cy="1754326"/>
          </a:xfrm>
          <a:prstGeom prst="rect">
            <a:avLst/>
          </a:prstGeom>
          <a:noFill/>
        </p:spPr>
        <p:txBody>
          <a:bodyPr wrap="square" rtlCol="0">
            <a:spAutoFit/>
          </a:bodyPr>
          <a:lstStyle/>
          <a:p>
            <a:pPr algn="just"/>
            <a:r>
              <a:rPr lang="mk-MK" dirty="0" smtClean="0">
                <a:solidFill>
                  <a:schemeClr val="accent1">
                    <a:lumMod val="75000"/>
                  </a:schemeClr>
                </a:solidFill>
                <a:latin typeface="Roboto" panose="02000000000000000000" pitchFamily="2" charset="0"/>
                <a:ea typeface="Roboto" panose="02000000000000000000" pitchFamily="2" charset="0"/>
              </a:rPr>
              <a:t>Корисникот може да избере кои  предметни дискусии би сакал да ги следи, преку копчето за заследување, означено со ѕвезда, во придружба на називот на предметната дискусија. Со тоа, корисникот добива листа од заследените дискусии.</a:t>
            </a:r>
            <a:endParaRPr lang="en-US" dirty="0">
              <a:solidFill>
                <a:schemeClr val="accent1">
                  <a:lumMod val="75000"/>
                </a:schemeClr>
              </a:solidFill>
              <a:latin typeface="Roboto" panose="02000000000000000000" pitchFamily="2" charset="0"/>
              <a:ea typeface="Roboto" panose="02000000000000000000" pitchFamily="2" charset="0"/>
            </a:endParaRPr>
          </a:p>
        </p:txBody>
      </p:sp>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19178" t="13137" r="76014" b="78619"/>
          <a:stretch/>
        </p:blipFill>
        <p:spPr>
          <a:xfrm>
            <a:off x="9643690" y="4178399"/>
            <a:ext cx="1359589" cy="1311369"/>
          </a:xfrm>
          <a:prstGeom prst="rect">
            <a:avLst/>
          </a:prstGeom>
          <a:effectLst>
            <a:outerShdw blurRad="50800" dist="38100" dir="5400000" algn="t" rotWithShape="0">
              <a:prstClr val="black">
                <a:alpha val="40000"/>
              </a:prstClr>
            </a:outerShdw>
          </a:effectLst>
        </p:spPr>
      </p:pic>
      <p:sp>
        <p:nvSpPr>
          <p:cNvPr id="18" name="Rectangle 17"/>
          <p:cNvSpPr/>
          <p:nvPr/>
        </p:nvSpPr>
        <p:spPr>
          <a:xfrm>
            <a:off x="345440" y="915512"/>
            <a:ext cx="57150" cy="22669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61645" y="913607"/>
            <a:ext cx="228600" cy="228600"/>
          </a:xfrm>
          <a:prstGeom prst="ellips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Elbow Connector 19"/>
          <p:cNvCxnSpPr/>
          <p:nvPr/>
        </p:nvCxnSpPr>
        <p:spPr>
          <a:xfrm flipH="1">
            <a:off x="8427225" y="4853497"/>
            <a:ext cx="1353562" cy="925908"/>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4405" y="1690688"/>
            <a:ext cx="7813604" cy="4395152"/>
          </a:xfrm>
          <a:prstGeom prst="rect">
            <a:avLst/>
          </a:prstGeom>
          <a:effectLst>
            <a:outerShdw blurRad="50800" dist="38100" dir="5400000" algn="t" rotWithShape="0">
              <a:prstClr val="black">
                <a:alpha val="40000"/>
              </a:prstClr>
            </a:outerShdw>
          </a:effectLst>
        </p:spPr>
      </p:pic>
      <p:sp>
        <p:nvSpPr>
          <p:cNvPr id="2" name="Title 1"/>
          <p:cNvSpPr>
            <a:spLocks noGrp="1"/>
          </p:cNvSpPr>
          <p:nvPr>
            <p:ph type="title"/>
          </p:nvPr>
        </p:nvSpPr>
        <p:spPr>
          <a:xfrm>
            <a:off x="749300" y="365125"/>
            <a:ext cx="10604500" cy="1325563"/>
          </a:xfrm>
        </p:spPr>
        <p:txBody>
          <a:bodyPr/>
          <a:lstStyle/>
          <a:p>
            <a:r>
              <a:rPr lang="mk-MK" dirty="0" smtClean="0">
                <a:latin typeface="Roboto" panose="02000000000000000000" pitchFamily="2" charset="0"/>
                <a:ea typeface="Roboto" panose="02000000000000000000" pitchFamily="2" charset="0"/>
              </a:rPr>
              <a:t>Форум Модул</a:t>
            </a:r>
            <a:endParaRPr lang="en-US" dirty="0">
              <a:latin typeface="Roboto" panose="02000000000000000000" pitchFamily="2" charset="0"/>
              <a:ea typeface="Roboto" panose="02000000000000000000" pitchFamily="2" charset="0"/>
            </a:endParaRPr>
          </a:p>
        </p:txBody>
      </p:sp>
      <p:sp>
        <p:nvSpPr>
          <p:cNvPr id="5" name="TextBox 4"/>
          <p:cNvSpPr txBox="1"/>
          <p:nvPr/>
        </p:nvSpPr>
        <p:spPr>
          <a:xfrm>
            <a:off x="345440" y="1690688"/>
            <a:ext cx="3474720" cy="3139321"/>
          </a:xfrm>
          <a:prstGeom prst="rect">
            <a:avLst/>
          </a:prstGeom>
          <a:noFill/>
        </p:spPr>
        <p:txBody>
          <a:bodyPr wrap="square" rtlCol="0">
            <a:spAutoFit/>
          </a:bodyPr>
          <a:lstStyle/>
          <a:p>
            <a:pPr algn="just"/>
            <a:r>
              <a:rPr lang="mk-MK" dirty="0" smtClean="0">
                <a:solidFill>
                  <a:schemeClr val="accent1">
                    <a:lumMod val="75000"/>
                  </a:schemeClr>
                </a:solidFill>
                <a:latin typeface="Roboto" panose="02000000000000000000" pitchFamily="2" charset="0"/>
                <a:ea typeface="Roboto" panose="02000000000000000000" pitchFamily="2" charset="0"/>
              </a:rPr>
              <a:t>При прво посетување на веб-апликацијата, се прикажува Форумот во придружба со листа од најпопуларните предметни дискусии.</a:t>
            </a:r>
          </a:p>
          <a:p>
            <a:pPr algn="just"/>
            <a:endParaRPr lang="mk-MK" dirty="0" smtClean="0">
              <a:solidFill>
                <a:schemeClr val="accent1">
                  <a:lumMod val="75000"/>
                </a:schemeClr>
              </a:solidFill>
              <a:latin typeface="Roboto" panose="02000000000000000000" pitchFamily="2" charset="0"/>
              <a:ea typeface="Roboto" panose="02000000000000000000" pitchFamily="2" charset="0"/>
            </a:endParaRPr>
          </a:p>
          <a:p>
            <a:pPr algn="just"/>
            <a:r>
              <a:rPr lang="mk-MK" dirty="0" smtClean="0">
                <a:solidFill>
                  <a:schemeClr val="accent1">
                    <a:lumMod val="75000"/>
                  </a:schemeClr>
                </a:solidFill>
                <a:latin typeface="Roboto" panose="02000000000000000000" pitchFamily="2" charset="0"/>
                <a:ea typeface="Roboto" panose="02000000000000000000" pitchFamily="2" charset="0"/>
              </a:rPr>
              <a:t>Во оваа инстанца, не постои најавен корисник, па ненајавениот корисник има само можност да ги посети и прегледа дискусиите.</a:t>
            </a:r>
            <a:endParaRPr lang="en-US" dirty="0">
              <a:solidFill>
                <a:schemeClr val="accent1">
                  <a:lumMod val="75000"/>
                </a:schemeClr>
              </a:solidFill>
              <a:latin typeface="Roboto" panose="02000000000000000000" pitchFamily="2" charset="0"/>
              <a:ea typeface="Roboto" panose="02000000000000000000" pitchFamily="2" charset="0"/>
            </a:endParaRPr>
          </a:p>
        </p:txBody>
      </p:sp>
      <p:sp>
        <p:nvSpPr>
          <p:cNvPr id="10" name="Rectangle 9"/>
          <p:cNvSpPr/>
          <p:nvPr/>
        </p:nvSpPr>
        <p:spPr>
          <a:xfrm>
            <a:off x="345440" y="915512"/>
            <a:ext cx="57150" cy="22669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61645" y="913607"/>
            <a:ext cx="228600" cy="228600"/>
          </a:xfrm>
          <a:prstGeom prst="ellips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329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4406" y="1690688"/>
            <a:ext cx="7813604" cy="4395152"/>
          </a:xfrm>
          <a:prstGeom prst="rect">
            <a:avLst/>
          </a:prstGeom>
          <a:effectLst>
            <a:outerShdw blurRad="50800" dist="38100" dir="5400000" algn="t" rotWithShape="0">
              <a:prstClr val="black">
                <a:alpha val="40000"/>
              </a:prstClr>
            </a:outerShdw>
          </a:effectLst>
        </p:spPr>
      </p:pic>
      <p:sp>
        <p:nvSpPr>
          <p:cNvPr id="2" name="Title 1"/>
          <p:cNvSpPr>
            <a:spLocks noGrp="1"/>
          </p:cNvSpPr>
          <p:nvPr>
            <p:ph type="title"/>
          </p:nvPr>
        </p:nvSpPr>
        <p:spPr>
          <a:xfrm>
            <a:off x="749300" y="365125"/>
            <a:ext cx="10604500" cy="1325563"/>
          </a:xfrm>
        </p:spPr>
        <p:txBody>
          <a:bodyPr/>
          <a:lstStyle/>
          <a:p>
            <a:r>
              <a:rPr lang="mk-MK" dirty="0" smtClean="0">
                <a:latin typeface="Roboto" panose="02000000000000000000" pitchFamily="2" charset="0"/>
                <a:ea typeface="Roboto" panose="02000000000000000000" pitchFamily="2" charset="0"/>
              </a:rPr>
              <a:t>Форум Модул</a:t>
            </a:r>
            <a:endParaRPr lang="en-US" dirty="0">
              <a:latin typeface="Roboto" panose="02000000000000000000" pitchFamily="2" charset="0"/>
              <a:ea typeface="Roboto" panose="02000000000000000000" pitchFamily="2" charset="0"/>
            </a:endParaRPr>
          </a:p>
        </p:txBody>
      </p:sp>
      <p:sp>
        <p:nvSpPr>
          <p:cNvPr id="5" name="TextBox 4"/>
          <p:cNvSpPr txBox="1"/>
          <p:nvPr/>
        </p:nvSpPr>
        <p:spPr>
          <a:xfrm>
            <a:off x="345440" y="1690688"/>
            <a:ext cx="3474720" cy="2308324"/>
          </a:xfrm>
          <a:prstGeom prst="rect">
            <a:avLst/>
          </a:prstGeom>
          <a:noFill/>
        </p:spPr>
        <p:txBody>
          <a:bodyPr wrap="square" rtlCol="0">
            <a:spAutoFit/>
          </a:bodyPr>
          <a:lstStyle/>
          <a:p>
            <a:pPr algn="just"/>
            <a:r>
              <a:rPr lang="mk-MK" dirty="0" smtClean="0">
                <a:solidFill>
                  <a:schemeClr val="accent1">
                    <a:lumMod val="75000"/>
                  </a:schemeClr>
                </a:solidFill>
                <a:latin typeface="Roboto" panose="02000000000000000000" pitchFamily="2" charset="0"/>
                <a:ea typeface="Roboto" panose="02000000000000000000" pitchFamily="2" charset="0"/>
              </a:rPr>
              <a:t>Содржината на дискусијата во рамките на Форум модулот ги прикажува коментарите поставени од останатите најавени корисници, и не дозволува поставување на коментари</a:t>
            </a:r>
            <a:r>
              <a:rPr lang="en-US" dirty="0" smtClean="0">
                <a:solidFill>
                  <a:schemeClr val="accent1">
                    <a:lumMod val="75000"/>
                  </a:schemeClr>
                </a:solidFill>
                <a:latin typeface="Roboto" panose="02000000000000000000" pitchFamily="2" charset="0"/>
                <a:ea typeface="Roboto" panose="02000000000000000000" pitchFamily="2" charset="0"/>
              </a:rPr>
              <a:t> </a:t>
            </a:r>
            <a:r>
              <a:rPr lang="mk-MK" dirty="0" smtClean="0">
                <a:solidFill>
                  <a:schemeClr val="accent1">
                    <a:lumMod val="75000"/>
                  </a:schemeClr>
                </a:solidFill>
                <a:latin typeface="Roboto" panose="02000000000000000000" pitchFamily="2" charset="0"/>
                <a:ea typeface="Roboto" panose="02000000000000000000" pitchFamily="2" charset="0"/>
              </a:rPr>
              <a:t>се додека самиот  корисникот не е најавен.</a:t>
            </a:r>
            <a:endParaRPr lang="en-US" dirty="0">
              <a:solidFill>
                <a:schemeClr val="accent1">
                  <a:lumMod val="75000"/>
                </a:schemeClr>
              </a:solidFill>
              <a:latin typeface="Roboto" panose="02000000000000000000" pitchFamily="2" charset="0"/>
              <a:ea typeface="Roboto" panose="02000000000000000000" pitchFamily="2" charset="0"/>
            </a:endParaRPr>
          </a:p>
        </p:txBody>
      </p:sp>
      <p:sp>
        <p:nvSpPr>
          <p:cNvPr id="10" name="Rectangle 9"/>
          <p:cNvSpPr/>
          <p:nvPr/>
        </p:nvSpPr>
        <p:spPr>
          <a:xfrm>
            <a:off x="345440" y="915512"/>
            <a:ext cx="57150" cy="22669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61645" y="913607"/>
            <a:ext cx="228600" cy="228600"/>
          </a:xfrm>
          <a:prstGeom prst="ellips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68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1634" y="1690688"/>
            <a:ext cx="5266374" cy="2962335"/>
          </a:xfrm>
          <a:prstGeom prst="rect">
            <a:avLst/>
          </a:prstGeom>
          <a:effectLst>
            <a:outerShdw blurRad="50800" dist="38100" dir="5400000" algn="t" rotWithShape="0">
              <a:prstClr val="black">
                <a:alpha val="40000"/>
              </a:prstClr>
            </a:outerShdw>
          </a:effectLst>
        </p:spPr>
      </p:pic>
      <p:sp>
        <p:nvSpPr>
          <p:cNvPr id="2" name="Title 1"/>
          <p:cNvSpPr>
            <a:spLocks noGrp="1"/>
          </p:cNvSpPr>
          <p:nvPr>
            <p:ph type="title"/>
          </p:nvPr>
        </p:nvSpPr>
        <p:spPr>
          <a:xfrm>
            <a:off x="749300" y="365125"/>
            <a:ext cx="10604500" cy="1325563"/>
          </a:xfrm>
        </p:spPr>
        <p:txBody>
          <a:bodyPr/>
          <a:lstStyle/>
          <a:p>
            <a:r>
              <a:rPr lang="mk-MK" dirty="0" smtClean="0">
                <a:latin typeface="Roboto" panose="02000000000000000000" pitchFamily="2" charset="0"/>
                <a:ea typeface="Roboto" panose="02000000000000000000" pitchFamily="2" charset="0"/>
              </a:rPr>
              <a:t>Водич Модул</a:t>
            </a:r>
            <a:endParaRPr lang="en-US" dirty="0">
              <a:latin typeface="Roboto" panose="02000000000000000000" pitchFamily="2" charset="0"/>
              <a:ea typeface="Roboto" panose="02000000000000000000" pitchFamily="2" charset="0"/>
            </a:endParaRPr>
          </a:p>
        </p:txBody>
      </p:sp>
      <p:sp>
        <p:nvSpPr>
          <p:cNvPr id="5" name="TextBox 4"/>
          <p:cNvSpPr txBox="1"/>
          <p:nvPr/>
        </p:nvSpPr>
        <p:spPr>
          <a:xfrm>
            <a:off x="345440" y="1690688"/>
            <a:ext cx="5758376" cy="1200329"/>
          </a:xfrm>
          <a:prstGeom prst="rect">
            <a:avLst/>
          </a:prstGeom>
          <a:noFill/>
        </p:spPr>
        <p:txBody>
          <a:bodyPr wrap="square" rtlCol="0">
            <a:spAutoFit/>
          </a:bodyPr>
          <a:lstStyle/>
          <a:p>
            <a:pPr algn="just"/>
            <a:r>
              <a:rPr lang="mk-MK" dirty="0" smtClean="0">
                <a:solidFill>
                  <a:schemeClr val="accent1">
                    <a:lumMod val="75000"/>
                  </a:schemeClr>
                </a:solidFill>
                <a:latin typeface="Roboto" panose="02000000000000000000" pitchFamily="2" charset="0"/>
                <a:ea typeface="Roboto" panose="02000000000000000000" pitchFamily="2" charset="0"/>
              </a:rPr>
              <a:t>Во споредба со Форум модулот, Водич модулот е достапен иако корисникот не е најавен, но </a:t>
            </a:r>
            <a:r>
              <a:rPr lang="en-US" dirty="0" smtClean="0">
                <a:solidFill>
                  <a:schemeClr val="accent1">
                    <a:lumMod val="75000"/>
                  </a:schemeClr>
                </a:solidFill>
                <a:latin typeface="Roboto" panose="02000000000000000000" pitchFamily="2" charset="0"/>
                <a:ea typeface="Roboto" panose="02000000000000000000" pitchFamily="2" charset="0"/>
              </a:rPr>
              <a:t>e </a:t>
            </a:r>
            <a:r>
              <a:rPr lang="mk-MK" dirty="0" smtClean="0">
                <a:solidFill>
                  <a:schemeClr val="accent1">
                    <a:lumMod val="75000"/>
                  </a:schemeClr>
                </a:solidFill>
                <a:latin typeface="Roboto" panose="02000000000000000000" pitchFamily="2" charset="0"/>
                <a:ea typeface="Roboto" panose="02000000000000000000" pitchFamily="2" charset="0"/>
              </a:rPr>
              <a:t>ограничен само на преглед на содржината, без право на глас.</a:t>
            </a:r>
            <a:endParaRPr lang="en-US" dirty="0">
              <a:solidFill>
                <a:schemeClr val="accent1">
                  <a:lumMod val="75000"/>
                </a:schemeClr>
              </a:solidFill>
              <a:latin typeface="Roboto" panose="02000000000000000000" pitchFamily="2" charset="0"/>
              <a:ea typeface="Roboto" panose="02000000000000000000" pitchFamily="2" charset="0"/>
            </a:endParaRPr>
          </a:p>
        </p:txBody>
      </p:sp>
      <p:pic>
        <p:nvPicPr>
          <p:cNvPr id="6" name="Picture 5"/>
          <p:cNvPicPr>
            <a:picLocks noChangeAspect="1"/>
          </p:cNvPicPr>
          <p:nvPr/>
        </p:nvPicPr>
        <p:blipFill>
          <a:blip r:embed="rId3"/>
          <a:stretch>
            <a:fillRect/>
          </a:stretch>
        </p:blipFill>
        <p:spPr>
          <a:xfrm>
            <a:off x="837442" y="3444221"/>
            <a:ext cx="5266374" cy="2962336"/>
          </a:xfrm>
          <a:prstGeom prst="rect">
            <a:avLst/>
          </a:prstGeom>
          <a:effectLst>
            <a:outerShdw blurRad="50800" dist="38100" dir="5400000" algn="t" rotWithShape="0">
              <a:prstClr val="black">
                <a:alpha val="40000"/>
              </a:prstClr>
            </a:outerShdw>
          </a:effectLst>
        </p:spPr>
      </p:pic>
      <p:sp>
        <p:nvSpPr>
          <p:cNvPr id="7" name="Rectangle 6"/>
          <p:cNvSpPr/>
          <p:nvPr/>
        </p:nvSpPr>
        <p:spPr>
          <a:xfrm>
            <a:off x="345440" y="915512"/>
            <a:ext cx="57150" cy="22669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1645" y="913607"/>
            <a:ext cx="228600" cy="228600"/>
          </a:xfrm>
          <a:prstGeom prst="ellips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899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365125"/>
            <a:ext cx="10604500" cy="1325563"/>
          </a:xfrm>
        </p:spPr>
        <p:txBody>
          <a:bodyPr/>
          <a:lstStyle/>
          <a:p>
            <a:r>
              <a:rPr lang="mk-MK" dirty="0" smtClean="0">
                <a:latin typeface="Roboto" panose="02000000000000000000" pitchFamily="2" charset="0"/>
                <a:ea typeface="Roboto" panose="02000000000000000000" pitchFamily="2" charset="0"/>
              </a:rPr>
              <a:t>Регистрација и Најава</a:t>
            </a:r>
            <a:endParaRPr lang="en-US" dirty="0">
              <a:latin typeface="Roboto" panose="02000000000000000000" pitchFamily="2" charset="0"/>
              <a:ea typeface="Roboto" panose="02000000000000000000" pitchFamily="2" charset="0"/>
            </a:endParaRPr>
          </a:p>
        </p:txBody>
      </p:sp>
      <p:sp>
        <p:nvSpPr>
          <p:cNvPr id="5" name="TextBox 4"/>
          <p:cNvSpPr txBox="1"/>
          <p:nvPr/>
        </p:nvSpPr>
        <p:spPr>
          <a:xfrm>
            <a:off x="345439" y="1690688"/>
            <a:ext cx="5693551" cy="1200329"/>
          </a:xfrm>
          <a:prstGeom prst="rect">
            <a:avLst/>
          </a:prstGeom>
          <a:noFill/>
        </p:spPr>
        <p:txBody>
          <a:bodyPr wrap="square" rtlCol="0">
            <a:spAutoFit/>
          </a:bodyPr>
          <a:lstStyle/>
          <a:p>
            <a:pPr algn="just"/>
            <a:r>
              <a:rPr lang="mk-MK" dirty="0" smtClean="0">
                <a:solidFill>
                  <a:schemeClr val="accent1">
                    <a:lumMod val="75000"/>
                  </a:schemeClr>
                </a:solidFill>
                <a:latin typeface="Roboto" panose="02000000000000000000" pitchFamily="2" charset="0"/>
                <a:ea typeface="Roboto" panose="02000000000000000000" pitchFamily="2" charset="0"/>
              </a:rPr>
              <a:t>Кога корисникот не е регистриран или најавен, повеќето функционалности не му се достапни. Затоа, постои систем за најава кој го регистрира корисникот во рамки на веб-апликацијата!</a:t>
            </a:r>
            <a:endParaRPr lang="en-US" dirty="0">
              <a:solidFill>
                <a:schemeClr val="accent1">
                  <a:lumMod val="75000"/>
                </a:schemeClr>
              </a:solidFill>
              <a:latin typeface="Roboto" panose="02000000000000000000" pitchFamily="2" charset="0"/>
              <a:ea typeface="Roboto" panose="02000000000000000000" pitchFamily="2"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439" y="3530600"/>
            <a:ext cx="5314809" cy="2989580"/>
          </a:xfrm>
          <a:prstGeom prst="rect">
            <a:avLst/>
          </a:prstGeom>
          <a:effectLst>
            <a:outerShdw blurRad="50800" dist="38100" dir="5400000" algn="t" rotWithShape="0">
              <a:prstClr val="black">
                <a:alpha val="40000"/>
              </a:prstClr>
            </a:outerShdw>
          </a:effec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3199" y="3530600"/>
            <a:ext cx="5314809" cy="2989580"/>
          </a:xfrm>
          <a:prstGeom prst="rect">
            <a:avLst/>
          </a:prstGeom>
          <a:effectLst>
            <a:outerShdw blurRad="50800" dist="38100" dir="5400000" algn="t" rotWithShape="0">
              <a:prstClr val="black">
                <a:alpha val="40000"/>
              </a:prstClr>
            </a:outerShdw>
          </a:effectLst>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b="86204"/>
          <a:stretch/>
        </p:blipFill>
        <p:spPr>
          <a:xfrm>
            <a:off x="6553199" y="1690688"/>
            <a:ext cx="5314809" cy="412432"/>
          </a:xfrm>
          <a:prstGeom prst="rect">
            <a:avLst/>
          </a:prstGeom>
          <a:effectLst>
            <a:outerShdw blurRad="50800" dist="38100" dir="5400000" algn="t" rotWithShape="0">
              <a:prstClr val="black">
                <a:alpha val="40000"/>
              </a:prstClr>
            </a:outerShdw>
          </a:effectLst>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90038" b="88668"/>
          <a:stretch/>
        </p:blipFill>
        <p:spPr>
          <a:xfrm>
            <a:off x="10571313" y="2404427"/>
            <a:ext cx="1291615" cy="826453"/>
          </a:xfrm>
          <a:prstGeom prst="rect">
            <a:avLst/>
          </a:prstGeom>
          <a:effectLst>
            <a:outerShdw blurRad="50800" dist="38100" dir="5400000" algn="t" rotWithShape="0">
              <a:prstClr val="black">
                <a:alpha val="40000"/>
              </a:prstClr>
            </a:outerShdw>
          </a:effectLst>
        </p:spPr>
      </p:pic>
      <p:cxnSp>
        <p:nvCxnSpPr>
          <p:cNvPr id="29" name="Elbow Connector 28"/>
          <p:cNvCxnSpPr/>
          <p:nvPr/>
        </p:nvCxnSpPr>
        <p:spPr>
          <a:xfrm rot="5400000">
            <a:off x="10731087" y="3195389"/>
            <a:ext cx="601361" cy="370704"/>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4011827" y="5025390"/>
            <a:ext cx="2372497" cy="126008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5440" y="915512"/>
            <a:ext cx="57150" cy="22669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61645" y="913607"/>
            <a:ext cx="228600" cy="228600"/>
          </a:xfrm>
          <a:prstGeom prst="ellips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687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4406" y="1690688"/>
            <a:ext cx="7813604" cy="4395152"/>
          </a:xfrm>
          <a:prstGeom prst="rect">
            <a:avLst/>
          </a:prstGeom>
          <a:effectLst>
            <a:outerShdw blurRad="50800" dist="38100" dir="5400000" algn="t" rotWithShape="0">
              <a:prstClr val="black">
                <a:alpha val="40000"/>
              </a:prstClr>
            </a:outerShdw>
          </a:effectLst>
        </p:spPr>
      </p:pic>
      <p:sp>
        <p:nvSpPr>
          <p:cNvPr id="2" name="Title 1"/>
          <p:cNvSpPr>
            <a:spLocks noGrp="1"/>
          </p:cNvSpPr>
          <p:nvPr>
            <p:ph type="title"/>
          </p:nvPr>
        </p:nvSpPr>
        <p:spPr>
          <a:xfrm>
            <a:off x="749300" y="365125"/>
            <a:ext cx="10604500" cy="1325563"/>
          </a:xfrm>
        </p:spPr>
        <p:txBody>
          <a:bodyPr/>
          <a:lstStyle/>
          <a:p>
            <a:r>
              <a:rPr lang="mk-MK" dirty="0" smtClean="0">
                <a:latin typeface="Roboto" panose="02000000000000000000" pitchFamily="2" charset="0"/>
                <a:ea typeface="Roboto" panose="02000000000000000000" pitchFamily="2" charset="0"/>
              </a:rPr>
              <a:t>Форум Модул</a:t>
            </a:r>
            <a:endParaRPr lang="en-US" dirty="0">
              <a:latin typeface="Roboto" panose="02000000000000000000" pitchFamily="2" charset="0"/>
              <a:ea typeface="Roboto" panose="02000000000000000000" pitchFamily="2" charset="0"/>
            </a:endParaRPr>
          </a:p>
        </p:txBody>
      </p:sp>
      <p:sp>
        <p:nvSpPr>
          <p:cNvPr id="5" name="TextBox 4"/>
          <p:cNvSpPr txBox="1"/>
          <p:nvPr/>
        </p:nvSpPr>
        <p:spPr>
          <a:xfrm>
            <a:off x="345440" y="1690688"/>
            <a:ext cx="3474720" cy="2031325"/>
          </a:xfrm>
          <a:prstGeom prst="rect">
            <a:avLst/>
          </a:prstGeom>
          <a:noFill/>
        </p:spPr>
        <p:txBody>
          <a:bodyPr wrap="square" rtlCol="0">
            <a:spAutoFit/>
          </a:bodyPr>
          <a:lstStyle/>
          <a:p>
            <a:pPr algn="just"/>
            <a:r>
              <a:rPr lang="mk-MK" dirty="0" smtClean="0">
                <a:solidFill>
                  <a:schemeClr val="accent1">
                    <a:lumMod val="75000"/>
                  </a:schemeClr>
                </a:solidFill>
                <a:latin typeface="Roboto" panose="02000000000000000000" pitchFamily="2" charset="0"/>
                <a:ea typeface="Roboto" panose="02000000000000000000" pitchFamily="2" charset="0"/>
              </a:rPr>
              <a:t>Откако корисникот ќе се најави тој може да споделува свои мислења, да поставува прашања или да дава образложенија на корентар по избор во рамки на една дискусија.</a:t>
            </a:r>
            <a:endParaRPr lang="en-US" dirty="0">
              <a:solidFill>
                <a:schemeClr val="accent1">
                  <a:lumMod val="75000"/>
                </a:schemeClr>
              </a:solidFill>
              <a:latin typeface="Roboto" panose="02000000000000000000" pitchFamily="2" charset="0"/>
              <a:ea typeface="Roboto" panose="02000000000000000000" pitchFamily="2" charset="0"/>
            </a:endParaRPr>
          </a:p>
        </p:txBody>
      </p:sp>
      <p:sp>
        <p:nvSpPr>
          <p:cNvPr id="7" name="Rectangle 6"/>
          <p:cNvSpPr/>
          <p:nvPr/>
        </p:nvSpPr>
        <p:spPr>
          <a:xfrm>
            <a:off x="345440" y="915512"/>
            <a:ext cx="57150" cy="22669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1645" y="913607"/>
            <a:ext cx="228600" cy="228600"/>
          </a:xfrm>
          <a:prstGeom prst="ellips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0436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365125"/>
            <a:ext cx="10604500" cy="1325563"/>
          </a:xfrm>
        </p:spPr>
        <p:txBody>
          <a:bodyPr/>
          <a:lstStyle/>
          <a:p>
            <a:r>
              <a:rPr lang="mk-MK" dirty="0" smtClean="0">
                <a:latin typeface="Roboto" panose="02000000000000000000" pitchFamily="2" charset="0"/>
                <a:ea typeface="Roboto" panose="02000000000000000000" pitchFamily="2" charset="0"/>
              </a:rPr>
              <a:t>Водич Модул</a:t>
            </a:r>
            <a:endParaRPr lang="en-US" dirty="0">
              <a:latin typeface="Roboto" panose="02000000000000000000" pitchFamily="2" charset="0"/>
              <a:ea typeface="Roboto" panose="02000000000000000000" pitchFamily="2"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9919" y="1690688"/>
            <a:ext cx="6158089" cy="3463925"/>
          </a:xfrm>
          <a:prstGeom prst="rect">
            <a:avLst/>
          </a:prstGeom>
          <a:effectLst>
            <a:outerShdw blurRad="50800" dist="38100" dir="5400000" algn="t" rotWithShape="0">
              <a:prstClr val="black">
                <a:alpha val="40000"/>
              </a:prstClr>
            </a:outerShdw>
          </a:effectLst>
        </p:spPr>
      </p:pic>
      <p:sp>
        <p:nvSpPr>
          <p:cNvPr id="5" name="TextBox 4"/>
          <p:cNvSpPr txBox="1"/>
          <p:nvPr/>
        </p:nvSpPr>
        <p:spPr>
          <a:xfrm>
            <a:off x="345440" y="1690688"/>
            <a:ext cx="3474720" cy="4247317"/>
          </a:xfrm>
          <a:prstGeom prst="rect">
            <a:avLst/>
          </a:prstGeom>
          <a:noFill/>
        </p:spPr>
        <p:txBody>
          <a:bodyPr wrap="square" rtlCol="0">
            <a:spAutoFit/>
          </a:bodyPr>
          <a:lstStyle/>
          <a:p>
            <a:pPr algn="just"/>
            <a:r>
              <a:rPr lang="mk-MK" dirty="0" smtClean="0">
                <a:solidFill>
                  <a:schemeClr val="accent1">
                    <a:lumMod val="75000"/>
                  </a:schemeClr>
                </a:solidFill>
                <a:latin typeface="Roboto" panose="02000000000000000000" pitchFamily="2" charset="0"/>
                <a:ea typeface="Roboto" panose="02000000000000000000" pitchFamily="2" charset="0"/>
              </a:rPr>
              <a:t>Без разлика на статусот на корисникот, најавен или не, тој има можност да го искористи ФИНКИ Водичот на студии.</a:t>
            </a:r>
          </a:p>
          <a:p>
            <a:pPr algn="just"/>
            <a:endParaRPr lang="mk-MK" dirty="0" smtClean="0">
              <a:solidFill>
                <a:schemeClr val="accent1">
                  <a:lumMod val="75000"/>
                </a:schemeClr>
              </a:solidFill>
              <a:latin typeface="Roboto" panose="02000000000000000000" pitchFamily="2" charset="0"/>
              <a:ea typeface="Roboto" panose="02000000000000000000" pitchFamily="2" charset="0"/>
            </a:endParaRPr>
          </a:p>
          <a:p>
            <a:pPr algn="just"/>
            <a:r>
              <a:rPr lang="mk-MK" dirty="0" smtClean="0">
                <a:solidFill>
                  <a:schemeClr val="accent1">
                    <a:lumMod val="75000"/>
                  </a:schemeClr>
                </a:solidFill>
                <a:latin typeface="Roboto" panose="02000000000000000000" pitchFamily="2" charset="0"/>
                <a:ea typeface="Roboto" panose="02000000000000000000" pitchFamily="2" charset="0"/>
              </a:rPr>
              <a:t>Водичот нуди листа на позиции, кариерни патеки или професии од секторот на информатички технологии.</a:t>
            </a:r>
          </a:p>
          <a:p>
            <a:pPr algn="just"/>
            <a:endParaRPr lang="mk-MK" dirty="0">
              <a:solidFill>
                <a:schemeClr val="accent1">
                  <a:lumMod val="75000"/>
                </a:schemeClr>
              </a:solidFill>
              <a:latin typeface="Roboto" panose="02000000000000000000" pitchFamily="2" charset="0"/>
              <a:ea typeface="Roboto" panose="02000000000000000000" pitchFamily="2" charset="0"/>
            </a:endParaRPr>
          </a:p>
          <a:p>
            <a:pPr algn="just"/>
            <a:r>
              <a:rPr lang="mk-MK" dirty="0" smtClean="0">
                <a:solidFill>
                  <a:schemeClr val="accent1">
                    <a:lumMod val="75000"/>
                  </a:schemeClr>
                </a:solidFill>
                <a:latin typeface="Roboto" panose="02000000000000000000" pitchFamily="2" charset="0"/>
                <a:ea typeface="Roboto" panose="02000000000000000000" pitchFamily="2" charset="0"/>
              </a:rPr>
              <a:t>Низ листите на веб-апликацијата може да се пребарува со помош на пребарувачот!</a:t>
            </a:r>
            <a:endParaRPr lang="en-US" dirty="0">
              <a:solidFill>
                <a:schemeClr val="accent1">
                  <a:lumMod val="75000"/>
                </a:schemeClr>
              </a:solidFill>
              <a:latin typeface="Roboto" panose="02000000000000000000" pitchFamily="2" charset="0"/>
              <a:ea typeface="Roboto" panose="02000000000000000000" pitchFamily="2"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66682"/>
          <a:stretch/>
        </p:blipFill>
        <p:spPr>
          <a:xfrm>
            <a:off x="4185918" y="5326064"/>
            <a:ext cx="6158089" cy="1154112"/>
          </a:xfrm>
          <a:prstGeom prst="rect">
            <a:avLst/>
          </a:prstGeom>
          <a:effectLst>
            <a:outerShdw blurRad="50800" dist="38100" dir="5400000" algn="t" rotWithShape="0">
              <a:prstClr val="black">
                <a:alpha val="40000"/>
              </a:prstClr>
            </a:outerShdw>
          </a:effectLst>
        </p:spPr>
      </p:pic>
      <p:sp>
        <p:nvSpPr>
          <p:cNvPr id="9" name="Rectangle 8"/>
          <p:cNvSpPr/>
          <p:nvPr/>
        </p:nvSpPr>
        <p:spPr>
          <a:xfrm>
            <a:off x="345440" y="915512"/>
            <a:ext cx="57150" cy="22669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1645" y="913607"/>
            <a:ext cx="228600" cy="228600"/>
          </a:xfrm>
          <a:prstGeom prst="ellips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996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365125"/>
            <a:ext cx="10604500" cy="1325563"/>
          </a:xfrm>
        </p:spPr>
        <p:txBody>
          <a:bodyPr/>
          <a:lstStyle/>
          <a:p>
            <a:r>
              <a:rPr lang="mk-MK" dirty="0" smtClean="0">
                <a:latin typeface="Roboto" panose="02000000000000000000" pitchFamily="2" charset="0"/>
                <a:ea typeface="Roboto" panose="02000000000000000000" pitchFamily="2" charset="0"/>
              </a:rPr>
              <a:t>Водич Модул</a:t>
            </a:r>
            <a:endParaRPr lang="en-US" dirty="0">
              <a:latin typeface="Roboto" panose="02000000000000000000" pitchFamily="2" charset="0"/>
              <a:ea typeface="Roboto" panose="02000000000000000000" pitchFamily="2" charset="0"/>
            </a:endParaRPr>
          </a:p>
        </p:txBody>
      </p:sp>
      <p:sp>
        <p:nvSpPr>
          <p:cNvPr id="5" name="TextBox 4"/>
          <p:cNvSpPr txBox="1"/>
          <p:nvPr/>
        </p:nvSpPr>
        <p:spPr>
          <a:xfrm>
            <a:off x="345440" y="1690688"/>
            <a:ext cx="3474720" cy="4524315"/>
          </a:xfrm>
          <a:prstGeom prst="rect">
            <a:avLst/>
          </a:prstGeom>
          <a:noFill/>
        </p:spPr>
        <p:txBody>
          <a:bodyPr wrap="square" rtlCol="0">
            <a:spAutoFit/>
          </a:bodyPr>
          <a:lstStyle/>
          <a:p>
            <a:pPr algn="just"/>
            <a:r>
              <a:rPr lang="mk-MK" dirty="0" smtClean="0">
                <a:solidFill>
                  <a:schemeClr val="accent1">
                    <a:lumMod val="75000"/>
                  </a:schemeClr>
                </a:solidFill>
                <a:latin typeface="Roboto" panose="02000000000000000000" pitchFamily="2" charset="0"/>
                <a:ea typeface="Roboto" panose="02000000000000000000" pitchFamily="2" charset="0"/>
              </a:rPr>
              <a:t>Откако корисникот ќе одбере одредена картичка тој е пренасочен кон листата на гласање.</a:t>
            </a:r>
            <a:endParaRPr lang="en-US" dirty="0" smtClean="0">
              <a:solidFill>
                <a:schemeClr val="accent1">
                  <a:lumMod val="75000"/>
                </a:schemeClr>
              </a:solidFill>
              <a:latin typeface="Roboto" panose="02000000000000000000" pitchFamily="2" charset="0"/>
              <a:ea typeface="Roboto" panose="02000000000000000000" pitchFamily="2" charset="0"/>
            </a:endParaRPr>
          </a:p>
          <a:p>
            <a:pPr algn="just"/>
            <a:endParaRPr lang="en-US" dirty="0">
              <a:solidFill>
                <a:schemeClr val="accent1">
                  <a:lumMod val="75000"/>
                </a:schemeClr>
              </a:solidFill>
              <a:latin typeface="Roboto" panose="02000000000000000000" pitchFamily="2" charset="0"/>
              <a:ea typeface="Roboto" panose="02000000000000000000" pitchFamily="2" charset="0"/>
            </a:endParaRPr>
          </a:p>
          <a:p>
            <a:pPr algn="just"/>
            <a:r>
              <a:rPr lang="mk-MK" dirty="0" smtClean="0">
                <a:solidFill>
                  <a:schemeClr val="accent1">
                    <a:lumMod val="75000"/>
                  </a:schemeClr>
                </a:solidFill>
                <a:latin typeface="Roboto" panose="02000000000000000000" pitchFamily="2" charset="0"/>
                <a:ea typeface="Roboto" panose="02000000000000000000" pitchFamily="2" charset="0"/>
              </a:rPr>
              <a:t>Во случај кога тој е најавен корисник тој има можност да додели глас, позитивен или негативен, на секој предмет поврзан со професијата.</a:t>
            </a:r>
          </a:p>
          <a:p>
            <a:pPr algn="just"/>
            <a:endParaRPr lang="mk-MK" dirty="0">
              <a:solidFill>
                <a:schemeClr val="accent1">
                  <a:lumMod val="75000"/>
                </a:schemeClr>
              </a:solidFill>
              <a:latin typeface="Roboto" panose="02000000000000000000" pitchFamily="2" charset="0"/>
              <a:ea typeface="Roboto" panose="02000000000000000000" pitchFamily="2" charset="0"/>
            </a:endParaRPr>
          </a:p>
          <a:p>
            <a:pPr algn="just"/>
            <a:r>
              <a:rPr lang="mk-MK" dirty="0" smtClean="0">
                <a:solidFill>
                  <a:schemeClr val="accent1">
                    <a:lumMod val="75000"/>
                  </a:schemeClr>
                </a:solidFill>
                <a:latin typeface="Roboto" panose="02000000000000000000" pitchFamily="2" charset="0"/>
                <a:ea typeface="Roboto" panose="02000000000000000000" pitchFamily="2" charset="0"/>
              </a:rPr>
              <a:t>Оваа функционалност дозволува корисниците кои се студенти на факултетот да споделат искуство со останатите корисници.</a:t>
            </a:r>
            <a:endParaRPr lang="en-US" dirty="0">
              <a:solidFill>
                <a:schemeClr val="accent1">
                  <a:lumMod val="75000"/>
                </a:schemeClr>
              </a:solidFill>
              <a:latin typeface="Roboto" panose="02000000000000000000" pitchFamily="2" charset="0"/>
              <a:ea typeface="Roboto" panose="02000000000000000000" pitchFamily="2" charset="0"/>
            </a:endParaRP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4406" y="1690688"/>
            <a:ext cx="7813604" cy="4395152"/>
          </a:xfrm>
          <a:prstGeom prst="rect">
            <a:avLst/>
          </a:prstGeom>
          <a:effectLst>
            <a:outerShdw blurRad="50800" dist="38100" dir="5400000" algn="t" rotWithShape="0">
              <a:prstClr val="black">
                <a:alpha val="40000"/>
              </a:prstClr>
            </a:outerShdw>
          </a:effectLst>
        </p:spPr>
      </p:pic>
      <p:sp>
        <p:nvSpPr>
          <p:cNvPr id="21" name="Rectangle 20"/>
          <p:cNvSpPr/>
          <p:nvPr/>
        </p:nvSpPr>
        <p:spPr>
          <a:xfrm>
            <a:off x="345440" y="915512"/>
            <a:ext cx="57150" cy="22669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61645" y="913607"/>
            <a:ext cx="228600" cy="228600"/>
          </a:xfrm>
          <a:prstGeom prst="ellips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45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4405" y="1690688"/>
            <a:ext cx="7813603" cy="4395152"/>
          </a:xfrm>
          <a:prstGeom prst="rect">
            <a:avLst/>
          </a:prstGeom>
          <a:effectLst>
            <a:outerShdw blurRad="50800" dist="38100" dir="5400000" algn="t" rotWithShape="0">
              <a:prstClr val="black">
                <a:alpha val="40000"/>
              </a:prstClr>
            </a:outerShdw>
          </a:effectLst>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91974" t="86976"/>
          <a:stretch/>
        </p:blipFill>
        <p:spPr>
          <a:xfrm>
            <a:off x="1342836" y="4582160"/>
            <a:ext cx="1358007" cy="1239520"/>
          </a:xfrm>
          <a:prstGeom prst="rect">
            <a:avLst/>
          </a:prstGeom>
          <a:effectLst>
            <a:outerShdw blurRad="50800" dist="38100" dir="5400000" algn="t" rotWithShape="0">
              <a:prstClr val="black">
                <a:alpha val="40000"/>
              </a:prstClr>
            </a:outerShdw>
          </a:effectLst>
        </p:spPr>
      </p:pic>
      <p:sp>
        <p:nvSpPr>
          <p:cNvPr id="2" name="Title 1"/>
          <p:cNvSpPr>
            <a:spLocks noGrp="1"/>
          </p:cNvSpPr>
          <p:nvPr>
            <p:ph type="title"/>
          </p:nvPr>
        </p:nvSpPr>
        <p:spPr>
          <a:xfrm>
            <a:off x="749300" y="365125"/>
            <a:ext cx="10604500" cy="1325563"/>
          </a:xfrm>
        </p:spPr>
        <p:txBody>
          <a:bodyPr/>
          <a:lstStyle/>
          <a:p>
            <a:r>
              <a:rPr lang="mk-MK" dirty="0" smtClean="0">
                <a:latin typeface="Roboto" panose="02000000000000000000" pitchFamily="2" charset="0"/>
                <a:ea typeface="Roboto" panose="02000000000000000000" pitchFamily="2" charset="0"/>
              </a:rPr>
              <a:t>Водич Модул</a:t>
            </a:r>
            <a:endParaRPr lang="en-US" dirty="0">
              <a:latin typeface="Roboto" panose="02000000000000000000" pitchFamily="2" charset="0"/>
              <a:ea typeface="Roboto" panose="02000000000000000000" pitchFamily="2" charset="0"/>
            </a:endParaRPr>
          </a:p>
        </p:txBody>
      </p:sp>
      <p:sp>
        <p:nvSpPr>
          <p:cNvPr id="5" name="TextBox 4"/>
          <p:cNvSpPr txBox="1"/>
          <p:nvPr/>
        </p:nvSpPr>
        <p:spPr>
          <a:xfrm>
            <a:off x="345440" y="1690688"/>
            <a:ext cx="3352800" cy="2585323"/>
          </a:xfrm>
          <a:prstGeom prst="rect">
            <a:avLst/>
          </a:prstGeom>
          <a:noFill/>
        </p:spPr>
        <p:txBody>
          <a:bodyPr wrap="square" rtlCol="0">
            <a:spAutoFit/>
          </a:bodyPr>
          <a:lstStyle/>
          <a:p>
            <a:pPr algn="just"/>
            <a:r>
              <a:rPr lang="mk-MK" dirty="0" smtClean="0">
                <a:solidFill>
                  <a:schemeClr val="accent1">
                    <a:lumMod val="75000"/>
                  </a:schemeClr>
                </a:solidFill>
                <a:latin typeface="Roboto" panose="02000000000000000000" pitchFamily="2" charset="0"/>
                <a:ea typeface="Roboto" panose="02000000000000000000" pitchFamily="2" charset="0"/>
              </a:rPr>
              <a:t>Корисникот со помош на „+“ копчето може да додаде нова професија во листата на професии, со помош на форма во која го избира името на професијата и предметите кои мисли дека треба да се задолжително означени. </a:t>
            </a:r>
            <a:endParaRPr lang="en-US" dirty="0">
              <a:solidFill>
                <a:schemeClr val="accent1">
                  <a:lumMod val="75000"/>
                </a:schemeClr>
              </a:solidFill>
              <a:latin typeface="Roboto" panose="02000000000000000000" pitchFamily="2" charset="0"/>
              <a:ea typeface="Roboto" panose="02000000000000000000" pitchFamily="2" charset="0"/>
            </a:endParaRPr>
          </a:p>
        </p:txBody>
      </p:sp>
      <p:sp>
        <p:nvSpPr>
          <p:cNvPr id="7" name="Rectangle 6"/>
          <p:cNvSpPr/>
          <p:nvPr/>
        </p:nvSpPr>
        <p:spPr>
          <a:xfrm>
            <a:off x="345440" y="915512"/>
            <a:ext cx="57150" cy="22669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1645" y="913607"/>
            <a:ext cx="228600" cy="228600"/>
          </a:xfrm>
          <a:prstGeom prst="ellips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lbow Connector 9"/>
          <p:cNvCxnSpPr/>
          <p:nvPr/>
        </p:nvCxnSpPr>
        <p:spPr>
          <a:xfrm flipV="1">
            <a:off x="2629723" y="4276012"/>
            <a:ext cx="1353562" cy="925908"/>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297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2847</TotalTime>
  <Words>436</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Comfortaa</vt:lpstr>
      <vt:lpstr>Corbel</vt:lpstr>
      <vt:lpstr>Roboto</vt:lpstr>
      <vt:lpstr>Office Theme</vt:lpstr>
      <vt:lpstr>ФИНКИ ФОРУМ И  СТУДИСКИ ВОДИЧ</vt:lpstr>
      <vt:lpstr>Форум Модул</vt:lpstr>
      <vt:lpstr>Форум Модул</vt:lpstr>
      <vt:lpstr>Водич Модул</vt:lpstr>
      <vt:lpstr>Регистрација и Најава</vt:lpstr>
      <vt:lpstr>Форум Модул</vt:lpstr>
      <vt:lpstr>Водич Модул</vt:lpstr>
      <vt:lpstr>Водич Модул</vt:lpstr>
      <vt:lpstr>Водич Модул</vt:lpstr>
      <vt:lpstr>Останати функционалности</vt:lpstr>
      <vt:lpstr>Останати функционалности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ФИНКИ ФОРУМ И  СТУДИСКИ ВОДИЧ</dc:title>
  <dc:creator>Kristijan.97stojanovski@outlook.com</dc:creator>
  <cp:lastModifiedBy>Kristijan.97stojanovski@outlook.com</cp:lastModifiedBy>
  <cp:revision>24</cp:revision>
  <dcterms:created xsi:type="dcterms:W3CDTF">2024-09-16T07:32:12Z</dcterms:created>
  <dcterms:modified xsi:type="dcterms:W3CDTF">2024-09-18T07:42:25Z</dcterms:modified>
</cp:coreProperties>
</file>