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7" r:id="rId4"/>
    <p:sldId id="259" r:id="rId5"/>
    <p:sldId id="260" r:id="rId6"/>
    <p:sldId id="261" r:id="rId7"/>
    <p:sldId id="262" r:id="rId8"/>
    <p:sldId id="263" r:id="rId9"/>
    <p:sldId id="287" r:id="rId10"/>
    <p:sldId id="264" r:id="rId11"/>
    <p:sldId id="266" r:id="rId12"/>
    <p:sldId id="268" r:id="rId13"/>
    <p:sldId id="269" r:id="rId14"/>
    <p:sldId id="270" r:id="rId15"/>
    <p:sldId id="271" r:id="rId16"/>
    <p:sldId id="272" r:id="rId17"/>
    <p:sldId id="273" r:id="rId18"/>
    <p:sldId id="274" r:id="rId19"/>
    <p:sldId id="276" r:id="rId20"/>
    <p:sldId id="275" r:id="rId21"/>
    <p:sldId id="278" r:id="rId22"/>
    <p:sldId id="279" r:id="rId23"/>
    <p:sldId id="280" r:id="rId24"/>
    <p:sldId id="281" r:id="rId25"/>
    <p:sldId id="282" r:id="rId26"/>
    <p:sldId id="283" r:id="rId27"/>
    <p:sldId id="284" r:id="rId28"/>
    <p:sldId id="288" r:id="rId29"/>
    <p:sldId id="289" r:id="rId30"/>
    <p:sldId id="290" r:id="rId31"/>
    <p:sldId id="291" r:id="rId32"/>
    <p:sldId id="292"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3DF1BE9-E836-4E3E-86FE-D45169D50E75}" type="datetimeFigureOut">
              <a:rPr lang="en-US" smtClean="0"/>
              <a:pPr/>
              <a:t>6/23/2019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B27BA37-3BC5-4D34-A60C-AEEDDA78CE9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DF1BE9-E836-4E3E-86FE-D45169D50E75}"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DF1BE9-E836-4E3E-86FE-D45169D50E75}"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DF1BE9-E836-4E3E-86FE-D45169D50E75}"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DF1BE9-E836-4E3E-86FE-D45169D50E75}"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7BA37-3BC5-4D34-A60C-AEEDDA78CE9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DF1BE9-E836-4E3E-86FE-D45169D50E75}"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DF1BE9-E836-4E3E-86FE-D45169D50E75}" type="datetimeFigureOut">
              <a:rPr lang="en-US" smtClean="0"/>
              <a:pPr/>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3DF1BE9-E836-4E3E-86FE-D45169D50E75}" type="datetimeFigureOut">
              <a:rPr lang="en-US" smtClean="0"/>
              <a:pPr/>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3DF1BE9-E836-4E3E-86FE-D45169D50E75}" type="datetimeFigureOut">
              <a:rPr lang="en-US" smtClean="0"/>
              <a:pPr/>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7BA37-3BC5-4D34-A60C-AEEDDA78CE9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DF1BE9-E836-4E3E-86FE-D45169D50E75}"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7BA37-3BC5-4D34-A60C-AEEDDA78CE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3DF1BE9-E836-4E3E-86FE-D45169D50E75}"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7BA37-3BC5-4D34-A60C-AEEDDA78CE9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3DF1BE9-E836-4E3E-86FE-D45169D50E75}" type="datetimeFigureOut">
              <a:rPr lang="en-US" smtClean="0"/>
              <a:pPr/>
              <a:t>6/23/2019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B27BA37-3BC5-4D34-A60C-AEEDDA78CE9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evelopment%20mode.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Work%20flow%20for%20employee%20recruitment.docx" TargetMode="External"/><Relationship Id="rId2" Type="http://schemas.openxmlformats.org/officeDocument/2006/relationships/hyperlink" Target="employee%20transfer%20work%20flow.docx"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usecase%20diagram.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Sequence%20diagram%20for%20send%20feedback.docx" TargetMode="External"/><Relationship Id="rId2" Type="http://schemas.openxmlformats.org/officeDocument/2006/relationships/hyperlink" Target="sequence%20digram%20for%20login.docx"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Sequence%20diagram%20for%20post%20vacancy.docx" TargetMode="External"/><Relationship Id="rId4" Type="http://schemas.openxmlformats.org/officeDocument/2006/relationships/hyperlink" Target="Sequence%20diagram%20for%20create%20account.docx"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Activity%20diagram%20for%20change%20password.docx" TargetMode="External"/><Relationship Id="rId2" Type="http://schemas.openxmlformats.org/officeDocument/2006/relationships/hyperlink" Target="Activity%20diagram%20for%20login.docx"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Activity%20diagram%20for%20register%20applicant.doc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class%20digram.doc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software%20architecture.doc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persistent%20diagram.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component%20diagram.doc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eployment%20diagram.doc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0E5635-F39B-467C-81E9-498B96A627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457200"/>
            <a:ext cx="4953000" cy="1346406"/>
          </a:xfrm>
          <a:prstGeom prst="rect">
            <a:avLst/>
          </a:prstGeom>
          <a:noFill/>
        </p:spPr>
      </p:pic>
      <p:sp>
        <p:nvSpPr>
          <p:cNvPr id="3" name="Rectangle 2">
            <a:extLst>
              <a:ext uri="{FF2B5EF4-FFF2-40B4-BE49-F238E27FC236}">
                <a16:creationId xmlns="" xmlns:a16="http://schemas.microsoft.com/office/drawing/2014/main" id="{CE3C03D6-98EB-4634-8EC0-8FA2F9CC7514}"/>
              </a:ext>
            </a:extLst>
          </p:cNvPr>
          <p:cNvSpPr/>
          <p:nvPr/>
        </p:nvSpPr>
        <p:spPr>
          <a:xfrm>
            <a:off x="1046162" y="1694327"/>
            <a:ext cx="7945438" cy="5934958"/>
          </a:xfrm>
          <a:prstGeom prst="rect">
            <a:avLst/>
          </a:prstGeom>
        </p:spPr>
        <p:txBody>
          <a:bodyPr wrap="square">
            <a:spAutoFit/>
          </a:bodyPr>
          <a:lstStyle/>
          <a:p>
            <a:pPr algn="ctr">
              <a:lnSpc>
                <a:spcPct val="150000"/>
              </a:lnSpc>
              <a:spcAft>
                <a:spcPts val="800"/>
              </a:spcAft>
            </a:pPr>
            <a:r>
              <a:rPr lang="en-US" sz="2400" b="1" dirty="0">
                <a:latin typeface="Times New Roman" panose="02020603050405020304" pitchFamily="18" charset="0"/>
                <a:ea typeface="Calibri" panose="020F0502020204030204" pitchFamily="34" charset="0"/>
                <a:cs typeface="Arial" panose="020B0604020202020204" pitchFamily="34" charset="0"/>
              </a:rPr>
              <a:t>WOLDIA UNIVERSITY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r>
              <a:rPr lang="en-US" sz="2400" b="1" dirty="0" smtClean="0">
                <a:latin typeface="Times New Roman" panose="02020603050405020304" pitchFamily="18" charset="0"/>
                <a:ea typeface="Calibri" panose="020F0502020204030204" pitchFamily="34" charset="0"/>
                <a:cs typeface="Arial" panose="020B0604020202020204" pitchFamily="34" charset="0"/>
              </a:rPr>
              <a:t>FACULTY </a:t>
            </a:r>
            <a:r>
              <a:rPr lang="en-US" sz="2400" b="1" dirty="0">
                <a:latin typeface="Times New Roman" panose="02020603050405020304" pitchFamily="18" charset="0"/>
                <a:ea typeface="Calibri" panose="020F0502020204030204" pitchFamily="34" charset="0"/>
                <a:cs typeface="Arial" panose="020B0604020202020204" pitchFamily="34" charset="0"/>
              </a:rPr>
              <a:t>OF </a:t>
            </a:r>
            <a:r>
              <a:rPr lang="en-US" sz="2400" b="1" dirty="0" smtClean="0">
                <a:latin typeface="Times New Roman" panose="02020603050405020304" pitchFamily="18" charset="0"/>
                <a:ea typeface="Calibri" panose="020F0502020204030204" pitchFamily="34" charset="0"/>
                <a:cs typeface="Arial" panose="020B0604020202020204" pitchFamily="34" charset="0"/>
              </a:rPr>
              <a:t>TECHNOLOGY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r>
              <a:rPr lang="en-US" sz="2400" b="1" dirty="0">
                <a:latin typeface="Times New Roman" panose="02020603050405020304" pitchFamily="18" charset="0"/>
                <a:ea typeface="Calibri" panose="020F0502020204030204" pitchFamily="34" charset="0"/>
                <a:cs typeface="Arial" panose="020B0604020202020204" pitchFamily="34" charset="0"/>
              </a:rPr>
              <a:t>DEPARTMENT OF COMPUTER </a:t>
            </a:r>
            <a:r>
              <a:rPr lang="en-US" sz="2400" b="1" dirty="0" smtClean="0">
                <a:latin typeface="Times New Roman" panose="02020603050405020304" pitchFamily="18" charset="0"/>
                <a:ea typeface="Calibri" panose="020F0502020204030204" pitchFamily="34" charset="0"/>
                <a:cs typeface="Arial" panose="020B0604020202020204" pitchFamily="34" charset="0"/>
              </a:rPr>
              <a:t>SCIENCE</a:t>
            </a:r>
            <a:endParaRPr lang="en-US" sz="2000" dirty="0">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r>
              <a:rPr lang="en-US" sz="2400" b="1" dirty="0" smtClean="0">
                <a:latin typeface="Times New Roman" panose="02020603050405020304" pitchFamily="18" charset="0"/>
                <a:ea typeface="Calibri" panose="020F0502020204030204" pitchFamily="34" charset="0"/>
                <a:cs typeface="Arial" panose="020B0604020202020204" pitchFamily="34" charset="0"/>
              </a:rPr>
              <a:t>Project Title:</a:t>
            </a:r>
          </a:p>
          <a:p>
            <a:pPr algn="ctr">
              <a:lnSpc>
                <a:spcPct val="150000"/>
              </a:lnSpc>
              <a:spcAft>
                <a:spcPts val="800"/>
              </a:spcAft>
            </a:pPr>
            <a:r>
              <a:rPr lang="en-US" sz="2400" b="1" dirty="0" smtClean="0">
                <a:latin typeface="Times New Roman" panose="02020603050405020304" pitchFamily="18" charset="0"/>
                <a:ea typeface="Calibri" panose="020F0502020204030204" pitchFamily="34" charset="0"/>
                <a:cs typeface="Arial" panose="020B0604020202020204" pitchFamily="34" charset="0"/>
              </a:rPr>
              <a:t>Web Based Human Resource Management System For Woldia University</a:t>
            </a:r>
          </a:p>
          <a:p>
            <a:pPr algn="ctr">
              <a:lnSpc>
                <a:spcPct val="150000"/>
              </a:lnSpc>
              <a:spcAft>
                <a:spcPts val="800"/>
              </a:spcAft>
            </a:pPr>
            <a:r>
              <a:rPr lang="en-US" sz="2000" b="1" dirty="0" smtClean="0"/>
              <a:t>					</a:t>
            </a:r>
            <a:r>
              <a:rPr lang="en-US" sz="2000" b="1" dirty="0" smtClean="0">
                <a:latin typeface="Times New Roman" pitchFamily="18" charset="0"/>
                <a:cs typeface="Times New Roman" pitchFamily="18" charset="0"/>
              </a:rPr>
              <a:t>  June 21, 2019					      Woldia, Ethiopia</a:t>
            </a:r>
            <a:endParaRPr lang="en-US" sz="2000" dirty="0" smtClean="0">
              <a:latin typeface="Times New Roman" pitchFamily="18" charset="0"/>
              <a:cs typeface="Times New Roman" pitchFamily="18" charset="0"/>
            </a:endParaRPr>
          </a:p>
          <a:p>
            <a:pPr algn="ctr">
              <a:lnSpc>
                <a:spcPct val="150000"/>
              </a:lnSpc>
              <a:spcAft>
                <a:spcPts val="800"/>
              </a:spcAft>
            </a:pPr>
            <a:endParaRPr lang="en-US" sz="2000" dirty="0">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9CCD3B35-2E7C-40C9-AE55-950CDBE4E7D3}"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a:t>
            </a:fld>
            <a:endParaRPr lang="en-US" sz="1600" b="1" dirty="0">
              <a:solidFill>
                <a:schemeClr val="tx1"/>
              </a:solidFill>
            </a:endParaRPr>
          </a:p>
        </p:txBody>
      </p:sp>
      <p:sp>
        <p:nvSpPr>
          <p:cNvPr id="7"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Relat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Relate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a:grpSpLocks/>
          </p:cNvGrpSpPr>
          <p:nvPr/>
        </p:nvGrpSpPr>
        <p:grpSpPr bwMode="auto">
          <a:xfrm>
            <a:off x="76200" y="73025"/>
            <a:ext cx="838200" cy="617538"/>
            <a:chOff x="1105" y="3317"/>
            <a:chExt cx="10186" cy="5683"/>
          </a:xfrm>
        </p:grpSpPr>
        <p:pic>
          <p:nvPicPr>
            <p:cNvPr id="11"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2"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3"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4"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Tree>
    <p:extLst>
      <p:ext uri="{BB962C8B-B14F-4D97-AF65-F5344CB8AC3E}">
        <p14:creationId xmlns:p14="http://schemas.microsoft.com/office/powerpoint/2010/main" val="1617060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884238"/>
          </a:xfrm>
        </p:spPr>
        <p:txBody>
          <a:bodyPr>
            <a:normAutofit fontScale="90000"/>
          </a:bodyPr>
          <a:lstStyle/>
          <a:p>
            <a:r>
              <a:rPr lang="en-US" b="1" dirty="0"/>
              <a:t>  </a:t>
            </a:r>
            <a:r>
              <a:rPr lang="en-US" dirty="0"/>
              <a:t/>
            </a:r>
            <a:br>
              <a:rPr lang="en-US" dirty="0"/>
            </a:br>
            <a:endParaRPr lang="en-US" dirty="0"/>
          </a:p>
        </p:txBody>
      </p:sp>
      <p:sp>
        <p:nvSpPr>
          <p:cNvPr id="3" name="Content Placeholder 2"/>
          <p:cNvSpPr>
            <a:spLocks noGrp="1"/>
          </p:cNvSpPr>
          <p:nvPr>
            <p:ph idx="1"/>
          </p:nvPr>
        </p:nvSpPr>
        <p:spPr>
          <a:xfrm>
            <a:off x="1295400" y="1105470"/>
            <a:ext cx="7219950" cy="5500046"/>
          </a:xfrm>
        </p:spPr>
        <p:txBody>
          <a:bodyPr>
            <a:normAutofit fontScale="92500" lnSpcReduction="10000"/>
          </a:bodyPr>
          <a:lstStyle/>
          <a:p>
            <a:pPr marL="0" indent="0" algn="just">
              <a:buNone/>
            </a:pPr>
            <a:r>
              <a:rPr lang="en-US" sz="2400" b="1" dirty="0" smtClean="0">
                <a:latin typeface="Times New Roman" panose="02020603050405020304" pitchFamily="18" charset="0"/>
                <a:cs typeface="Times New Roman" panose="02020603050405020304" pitchFamily="18" charset="0"/>
              </a:rPr>
              <a:t>5.1 Data gathering methodology</a:t>
            </a:r>
          </a:p>
          <a:p>
            <a:pPr marL="0" indent="0" algn="just">
              <a:buNone/>
            </a:pPr>
            <a:r>
              <a:rPr lang="en-US" sz="2400" b="1" dirty="0" smtClean="0">
                <a:latin typeface="Times New Roman" panose="02020603050405020304" pitchFamily="18" charset="0"/>
                <a:cs typeface="Times New Roman" panose="02020603050405020304" pitchFamily="18" charset="0"/>
              </a:rPr>
              <a:t>			Interview</a:t>
            </a:r>
          </a:p>
          <a:p>
            <a:pPr marL="0" indent="0" algn="just">
              <a:buNone/>
            </a:pPr>
            <a:r>
              <a:rPr lang="en-US" sz="2400" dirty="0">
                <a:latin typeface="Times New Roman" panose="02020603050405020304" pitchFamily="18" charset="0"/>
                <a:cs typeface="Times New Roman" panose="02020603050405020304" pitchFamily="18" charset="0"/>
              </a:rPr>
              <a:t>We </a:t>
            </a:r>
            <a:r>
              <a:rPr lang="en-US" sz="2400" dirty="0" smtClean="0">
                <a:latin typeface="Times New Roman" panose="02020603050405020304" pitchFamily="18" charset="0"/>
                <a:cs typeface="Times New Roman" panose="02020603050405020304" pitchFamily="18" charset="0"/>
              </a:rPr>
              <a:t>get information’s </a:t>
            </a:r>
            <a:r>
              <a:rPr lang="en-US" sz="2400" dirty="0">
                <a:latin typeface="Times New Roman" panose="02020603050405020304" pitchFamily="18" charset="0"/>
                <a:cs typeface="Times New Roman" panose="02020603050405020304" pitchFamily="18" charset="0"/>
              </a:rPr>
              <a:t>from woldia university human resource management office employees by asking different questions to get basic information how the office work. </a:t>
            </a:r>
            <a:endParaRPr lang="en-US" sz="2400" dirty="0" smtClean="0">
              <a:latin typeface="Times New Roman" panose="02020603050405020304" pitchFamily="18" charset="0"/>
              <a:cs typeface="Times New Roman" panose="02020603050405020304" pitchFamily="18" charset="0"/>
            </a:endParaRPr>
          </a:p>
          <a:p>
            <a:pPr marL="617220" lvl="1"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helps us to gather requirements that enable us to develop this proposed system.</a:t>
            </a:r>
          </a:p>
          <a:p>
            <a:pPr marL="0" indent="0" algn="just">
              <a:buNone/>
            </a:pPr>
            <a:r>
              <a:rPr lang="en-US" sz="2400" b="1" dirty="0" smtClean="0">
                <a:latin typeface="Times New Roman" panose="02020603050405020304" pitchFamily="18" charset="0"/>
                <a:cs typeface="Times New Roman" panose="02020603050405020304" pitchFamily="18" charset="0"/>
              </a:rPr>
              <a:t>			Observation</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We observe </a:t>
            </a:r>
            <a:r>
              <a:rPr lang="en-US" sz="2400" dirty="0">
                <a:latin typeface="Times New Roman" panose="02020603050405020304" pitchFamily="18" charset="0"/>
                <a:cs typeface="Times New Roman" panose="02020603050405020304" pitchFamily="18" charset="0"/>
              </a:rPr>
              <a:t>WDU Human Resource management office to look at </a:t>
            </a:r>
            <a:endParaRPr lang="en-US" sz="2400" dirty="0" smtClean="0">
              <a:latin typeface="Times New Roman" panose="02020603050405020304" pitchFamily="18" charset="0"/>
              <a:cs typeface="Times New Roman" panose="02020603050405020304" pitchFamily="18" charset="0"/>
            </a:endParaRPr>
          </a:p>
          <a:p>
            <a:pPr marL="617220" lvl="1" indent="-342900" algn="just">
              <a:buFont typeface="Wingdings" pitchFamily="2" charset="2"/>
              <a:buChar char="q"/>
            </a:pPr>
            <a:r>
              <a:rPr lang="en-US" sz="2200" dirty="0" smtClean="0">
                <a:latin typeface="Times New Roman" panose="02020603050405020304" pitchFamily="18" charset="0"/>
                <a:cs typeface="Times New Roman" panose="02020603050405020304" pitchFamily="18" charset="0"/>
              </a:rPr>
              <a:t>how </a:t>
            </a:r>
            <a:r>
              <a:rPr lang="en-US" sz="2200" dirty="0">
                <a:latin typeface="Times New Roman" panose="02020603050405020304" pitchFamily="18" charset="0"/>
                <a:cs typeface="Times New Roman" panose="02020603050405020304" pitchFamily="18" charset="0"/>
              </a:rPr>
              <a:t>they operate their tasks, </a:t>
            </a:r>
            <a:endParaRPr lang="en-US" sz="2200" dirty="0" smtClean="0">
              <a:latin typeface="Times New Roman" panose="02020603050405020304" pitchFamily="18" charset="0"/>
              <a:cs typeface="Times New Roman" panose="02020603050405020304" pitchFamily="18" charset="0"/>
            </a:endParaRPr>
          </a:p>
          <a:p>
            <a:pPr marL="617220" lvl="1" indent="-342900" algn="just">
              <a:buFont typeface="Wingdings" pitchFamily="2" charset="2"/>
              <a:buChar char="q"/>
            </a:pPr>
            <a:r>
              <a:rPr lang="en-US" sz="2200" dirty="0" smtClean="0">
                <a:latin typeface="Times New Roman" panose="02020603050405020304" pitchFamily="18" charset="0"/>
                <a:cs typeface="Times New Roman" panose="02020603050405020304" pitchFamily="18" charset="0"/>
              </a:rPr>
              <a:t>how </a:t>
            </a:r>
            <a:r>
              <a:rPr lang="en-US" sz="2200" dirty="0">
                <a:latin typeface="Times New Roman" panose="02020603050405020304" pitchFamily="18" charset="0"/>
                <a:cs typeface="Times New Roman" panose="02020603050405020304" pitchFamily="18" charset="0"/>
              </a:rPr>
              <a:t>their system works, </a:t>
            </a:r>
            <a:endParaRPr lang="en-US" sz="2200" dirty="0" smtClean="0">
              <a:latin typeface="Times New Roman" panose="02020603050405020304" pitchFamily="18" charset="0"/>
              <a:cs typeface="Times New Roman" panose="02020603050405020304" pitchFamily="18" charset="0"/>
            </a:endParaRPr>
          </a:p>
          <a:p>
            <a:pPr marL="617220" lvl="1" indent="-342900" algn="just">
              <a:buFont typeface="Wingdings" pitchFamily="2" charset="2"/>
              <a:buChar char="q"/>
            </a:pPr>
            <a:r>
              <a:rPr lang="en-US" sz="2200" dirty="0" smtClean="0">
                <a:latin typeface="Times New Roman" panose="02020603050405020304" pitchFamily="18" charset="0"/>
                <a:cs typeface="Times New Roman" panose="02020603050405020304" pitchFamily="18" charset="0"/>
              </a:rPr>
              <a:t>how </a:t>
            </a:r>
            <a:r>
              <a:rPr lang="en-US" sz="2200" dirty="0">
                <a:latin typeface="Times New Roman" panose="02020603050405020304" pitchFamily="18" charset="0"/>
                <a:cs typeface="Times New Roman" panose="02020603050405020304" pitchFamily="18" charset="0"/>
              </a:rPr>
              <a:t>data are handled and information of </a:t>
            </a:r>
            <a:r>
              <a:rPr lang="en-US" sz="2200" dirty="0" smtClean="0">
                <a:latin typeface="Times New Roman" panose="02020603050405020304" pitchFamily="18" charset="0"/>
                <a:cs typeface="Times New Roman" panose="02020603050405020304" pitchFamily="18" charset="0"/>
              </a:rPr>
              <a:t>employees kept.</a:t>
            </a:r>
          </a:p>
          <a:p>
            <a:pPr marL="617220" lvl="1" indent="-342900" algn="just">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helps us to get information about the </a:t>
            </a:r>
            <a:r>
              <a:rPr lang="en-US" sz="2000" dirty="0" smtClean="0">
                <a:latin typeface="Times New Roman" panose="02020603050405020304" pitchFamily="18" charset="0"/>
                <a:cs typeface="Times New Roman" panose="02020603050405020304" pitchFamily="18" charset="0"/>
              </a:rPr>
              <a:t>existing working </a:t>
            </a:r>
            <a:r>
              <a:rPr lang="en-US" sz="2000" dirty="0">
                <a:latin typeface="Times New Roman" panose="02020603050405020304" pitchFamily="18" charset="0"/>
                <a:cs typeface="Times New Roman" panose="02020603050405020304" pitchFamily="18" charset="0"/>
              </a:rPr>
              <a:t>environment.</a:t>
            </a:r>
          </a:p>
          <a:p>
            <a:pPr marL="0" indent="0" algn="just">
              <a:buNone/>
            </a:pPr>
            <a:endParaRPr lang="en-US" sz="24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63C055-2858-4A5A-95CD-6626D76D62B7}"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10</a:t>
            </a:fld>
            <a:endParaRPr lang="en-US" sz="1600" b="1" dirty="0">
              <a:solidFill>
                <a:schemeClr val="tx1"/>
              </a:solidFill>
            </a:endParaRPr>
          </a:p>
        </p:txBody>
      </p:sp>
      <p:sp>
        <p:nvSpPr>
          <p:cNvPr id="6" name="Rectangle 1">
            <a:extLst>
              <a:ext uri="{FF2B5EF4-FFF2-40B4-BE49-F238E27FC236}">
                <a16:creationId xmlns="" xmlns:a16="http://schemas.microsoft.com/office/drawing/2014/main" id="{779252E3-D97D-4E02-9790-819765693B98}"/>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a:t/>
            </a:r>
            <a:br>
              <a:rPr lang="en-US" sz="2400" b="1" dirty="0"/>
            </a:br>
            <a:r>
              <a:rPr lang="en-US" sz="3200" b="1" dirty="0">
                <a:solidFill>
                  <a:schemeClr val="tx1"/>
                </a:solidFill>
                <a:latin typeface="Times New Roman" panose="02020603050405020304" pitchFamily="18" charset="0"/>
                <a:cs typeface="Times New Roman" panose="02020603050405020304" pitchFamily="18" charset="0"/>
              </a:rPr>
              <a:t>5</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Methodology</a:t>
            </a:r>
            <a:endParaRPr lang="en-US" sz="2800" dirty="0">
              <a:solidFill>
                <a:schemeClr val="tx1"/>
              </a:solidFill>
            </a:endParaRPr>
          </a:p>
        </p:txBody>
      </p:sp>
      <p:grpSp>
        <p:nvGrpSpPr>
          <p:cNvPr id="7" name="Group 6">
            <a:extLst>
              <a:ext uri="{FF2B5EF4-FFF2-40B4-BE49-F238E27FC236}">
                <a16:creationId xmlns="" xmlns:a16="http://schemas.microsoft.com/office/drawing/2014/main" id="{C85B835C-DCE5-4C94-85E1-D966AA1AE4BC}"/>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6D38EE11-84DC-4FF6-8572-B464AF55A50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89452712-9A33-45BB-9AF6-71C0CCD3987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CF52D53F-6EB3-424D-8BF8-1AD105C5905A}"/>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0D3D46AB-84C9-4FAA-A1E5-58B885875F22}"/>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D89D5053-BFB1-479D-8973-309A3845CAEE}"/>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5527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65983"/>
            <a:ext cx="7848600" cy="4910981"/>
          </a:xfrm>
        </p:spPr>
        <p:txBody>
          <a:bodyPr>
            <a:normAutofit/>
          </a:bodyPr>
          <a:lstStyle/>
          <a:p>
            <a:pPr algn="just">
              <a:buNone/>
            </a:pPr>
            <a:r>
              <a:rPr lang="en-US" sz="20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Documents</a:t>
            </a:r>
          </a:p>
          <a:p>
            <a:pPr algn="just">
              <a:buNone/>
            </a:pPr>
            <a:r>
              <a:rPr lang="en-US" sz="2400" dirty="0" smtClean="0">
                <a:latin typeface="Times New Roman" panose="02020603050405020304" pitchFamily="18" charset="0"/>
                <a:cs typeface="Times New Roman" panose="02020603050405020304" pitchFamily="18" charset="0"/>
              </a:rPr>
              <a:t>	We refer </a:t>
            </a:r>
            <a:r>
              <a:rPr lang="en-US" sz="2400" dirty="0">
                <a:latin typeface="Times New Roman" panose="02020603050405020304" pitchFamily="18" charset="0"/>
                <a:cs typeface="Times New Roman" panose="02020603050405020304" pitchFamily="18" charset="0"/>
              </a:rPr>
              <a:t>different documents that published by </a:t>
            </a:r>
            <a:r>
              <a:rPr lang="en-US" sz="2400" dirty="0" smtClean="0">
                <a:latin typeface="Times New Roman" panose="02020603050405020304" pitchFamily="18" charset="0"/>
                <a:cs typeface="Times New Roman" panose="02020603050405020304" pitchFamily="18" charset="0"/>
              </a:rPr>
              <a:t>WDU human </a:t>
            </a:r>
            <a:r>
              <a:rPr lang="en-US" sz="2400" dirty="0">
                <a:latin typeface="Times New Roman" panose="02020603050405020304" pitchFamily="18" charset="0"/>
                <a:cs typeface="Times New Roman" panose="02020603050405020304" pitchFamily="18" charset="0"/>
              </a:rPr>
              <a:t>resource office as well as the university like brochures,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also the existing documents such as </a:t>
            </a:r>
            <a:endParaRPr lang="en-US" sz="24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forms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guidelines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reports </a:t>
            </a:r>
            <a:r>
              <a:rPr lang="en-US" sz="2400" dirty="0">
                <a:latin typeface="Times New Roman" panose="02020603050405020304" pitchFamily="18" charset="0"/>
                <a:cs typeface="Times New Roman" panose="02020603050405020304" pitchFamily="18" charset="0"/>
              </a:rPr>
              <a:t>are our main source of data</a:t>
            </a:r>
            <a:endParaRPr lang="en-US" sz="24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E1CC651-5484-4E27-9535-2745C6BE3A8D}" type="datetime1">
              <a:rPr lang="en-US" smtClean="0"/>
              <a:pPr/>
              <a:t>6/23/2019</a:t>
            </a:fld>
            <a:endParaRPr lang="en-US" dirty="0"/>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11</a:t>
            </a:fld>
            <a:endParaRPr lang="en-US" sz="1600" b="1" dirty="0">
              <a:solidFill>
                <a:schemeClr val="tx1"/>
              </a:solidFill>
            </a:endParaRPr>
          </a:p>
        </p:txBody>
      </p:sp>
      <p:sp>
        <p:nvSpPr>
          <p:cNvPr id="6" name="Rectangle 1">
            <a:extLst>
              <a:ext uri="{FF2B5EF4-FFF2-40B4-BE49-F238E27FC236}">
                <a16:creationId xmlns="" xmlns:a16="http://schemas.microsoft.com/office/drawing/2014/main" id="{99789EDF-3902-46D8-8BB6-33323AAF3DC1}"/>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a:t> </a:t>
            </a: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3200" b="1" dirty="0" smtClean="0">
                <a:solidFill>
                  <a:schemeClr val="tx1"/>
                </a:solidFill>
                <a:latin typeface="Times New Roman" panose="02020603050405020304" pitchFamily="18" charset="0"/>
                <a:cs typeface="Times New Roman" panose="02020603050405020304" pitchFamily="18" charset="0"/>
              </a:rPr>
              <a:t>cont</a:t>
            </a: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a:t>
            </a:r>
            <a:endParaRPr lang="en-US" sz="2400" dirty="0">
              <a:solidFill>
                <a:schemeClr val="tx2">
                  <a:lumMod val="60000"/>
                  <a:lumOff val="40000"/>
                </a:schemeClr>
              </a:solidFill>
            </a:endParaRPr>
          </a:p>
        </p:txBody>
      </p:sp>
      <p:grpSp>
        <p:nvGrpSpPr>
          <p:cNvPr id="7" name="Group 6">
            <a:extLst>
              <a:ext uri="{FF2B5EF4-FFF2-40B4-BE49-F238E27FC236}">
                <a16:creationId xmlns="" xmlns:a16="http://schemas.microsoft.com/office/drawing/2014/main" id="{14AA9E6B-4180-4AA9-B5ED-821AA93B7B3B}"/>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5E8655D7-7C3C-4675-9255-820D2A18ECA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DC0F2CE6-96C0-4EFF-89BA-37223110A2A0}"/>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E2F07C37-8E12-4648-9794-B4101CDCC426}"/>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18572BCF-0663-4394-B01E-B259D1681C37}"/>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B0BF5A5F-4AD6-4F4A-9CCC-DC96967D9F76}"/>
              </a:ext>
            </a:extLst>
          </p:cNvPr>
          <p:cNvSpPr>
            <a:spLocks noChangeShapeType="1"/>
          </p:cNvSpPr>
          <p:nvPr/>
        </p:nvSpPr>
        <p:spPr bwMode="auto">
          <a:xfrm flipV="1">
            <a:off x="0" y="761999"/>
            <a:ext cx="9144000" cy="61725"/>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60877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123111-1F86-41AA-8E0B-CFEE6DB3087A}"/>
              </a:ext>
            </a:extLst>
          </p:cNvPr>
          <p:cNvSpPr>
            <a:spLocks noGrp="1"/>
          </p:cNvSpPr>
          <p:nvPr>
            <p:ph idx="1"/>
          </p:nvPr>
        </p:nvSpPr>
        <p:spPr>
          <a:xfrm>
            <a:off x="1435608" y="914400"/>
            <a:ext cx="7498080" cy="5334000"/>
          </a:xfrm>
        </p:spPr>
        <p:txBody>
          <a:bodyPr>
            <a:normAutofit lnSpcReduction="10000"/>
          </a:bodyPr>
          <a:lstStyle/>
          <a:p>
            <a:pPr lvl="0">
              <a:buNone/>
            </a:pPr>
            <a:r>
              <a:rPr lang="en-US" sz="2400" b="1" dirty="0" smtClean="0">
                <a:latin typeface="Times New Roman" pitchFamily="18" charset="0"/>
                <a:cs typeface="Times New Roman" pitchFamily="18" charset="0"/>
              </a:rPr>
              <a:t>5.2 System analysis and design methodology</a:t>
            </a:r>
          </a:p>
          <a:p>
            <a:pPr lvl="0">
              <a:buNone/>
            </a:pPr>
            <a:r>
              <a:rPr lang="en-US" sz="2400" dirty="0" smtClean="0">
                <a:latin typeface="Times New Roman" pitchFamily="18" charset="0"/>
                <a:cs typeface="Times New Roman" pitchFamily="18" charset="0"/>
              </a:rPr>
              <a:t>We preferred </a:t>
            </a:r>
            <a:r>
              <a:rPr lang="en-US" sz="2400" b="1" dirty="0" smtClean="0">
                <a:latin typeface="Times New Roman" pitchFamily="18" charset="0"/>
                <a:cs typeface="Times New Roman" pitchFamily="18" charset="0"/>
              </a:rPr>
              <a:t>OO</a:t>
            </a:r>
            <a:r>
              <a:rPr lang="en-US" sz="2400" dirty="0" smtClean="0">
                <a:latin typeface="Times New Roman" pitchFamily="18" charset="0"/>
                <a:cs typeface="Times New Roman" pitchFamily="18" charset="0"/>
              </a:rPr>
              <a:t> approach for the following advantage</a:t>
            </a: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Object oriented analysis allow </a:t>
            </a:r>
            <a:r>
              <a:rPr lang="en-US" sz="2400" b="1" i="1" dirty="0">
                <a:latin typeface="Times New Roman" panose="02020603050405020304" pitchFamily="18" charset="0"/>
                <a:cs typeface="Times New Roman" panose="02020603050405020304" pitchFamily="18" charset="0"/>
              </a:rPr>
              <a:t>reusability</a:t>
            </a:r>
            <a:r>
              <a:rPr lang="en-US" sz="2400" dirty="0">
                <a:latin typeface="Times New Roman" panose="02020603050405020304" pitchFamily="18" charset="0"/>
                <a:cs typeface="Times New Roman" panose="02020603050405020304" pitchFamily="18" charset="0"/>
              </a:rPr>
              <a:t>: one can easily study existing object to see if they can be reused. </a:t>
            </a: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Software complexity managed easily and Object–oriented systems can be </a:t>
            </a:r>
            <a:r>
              <a:rPr lang="en-US" sz="2400" b="1" i="1" dirty="0">
                <a:latin typeface="Times New Roman" panose="02020603050405020304" pitchFamily="18" charset="0"/>
                <a:cs typeface="Times New Roman" panose="02020603050405020304" pitchFamily="18" charset="0"/>
              </a:rPr>
              <a:t>easily upgraded.</a:t>
            </a:r>
          </a:p>
          <a:p>
            <a:pPr lvl="0" algn="just">
              <a:buFont typeface="Wingdings" pitchFamily="2" charset="2"/>
              <a:buChar char="q"/>
            </a:pPr>
            <a:r>
              <a:rPr lang="en-US" sz="2400" b="1" i="1" dirty="0">
                <a:latin typeface="Times New Roman" panose="02020603050405020304" pitchFamily="18" charset="0"/>
                <a:cs typeface="Times New Roman" panose="02020603050405020304" pitchFamily="18" charset="0"/>
              </a:rPr>
              <a:t>Reduce communication complexity </a:t>
            </a:r>
            <a:r>
              <a:rPr lang="en-US" sz="2400" dirty="0">
                <a:latin typeface="Times New Roman" panose="02020603050405020304" pitchFamily="18" charset="0"/>
                <a:cs typeface="Times New Roman" panose="02020603050405020304" pitchFamily="18" charset="0"/>
              </a:rPr>
              <a:t>between system developer and client because it allows system developer to design both the static and dynamic part of the system.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Generally object oriented principle (data abstraction, data encapsulation, inheritance and polymorphism) make this method powerful than other method of system development </a:t>
            </a:r>
            <a:r>
              <a:rPr lang="en-US" sz="2400" dirty="0" smtClean="0">
                <a:latin typeface="Times New Roman" panose="02020603050405020304" pitchFamily="18" charset="0"/>
                <a:cs typeface="Times New Roman" panose="02020603050405020304" pitchFamily="18" charset="0"/>
              </a:rPr>
              <a:t>and that is why we are </a:t>
            </a:r>
            <a:r>
              <a:rPr lang="en-US" sz="2400" dirty="0">
                <a:latin typeface="Times New Roman" panose="02020603050405020304" pitchFamily="18" charset="0"/>
                <a:cs typeface="Times New Roman" panose="02020603050405020304" pitchFamily="18" charset="0"/>
              </a:rPr>
              <a:t>enforced to select this system development approach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97CD904-3092-4A16-AD45-3D1E90F91568}"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12</a:t>
            </a:fld>
            <a:endParaRPr lang="en-US" sz="1600" b="1" dirty="0">
              <a:solidFill>
                <a:schemeClr val="tx1"/>
              </a:solidFill>
            </a:endParaRPr>
          </a:p>
        </p:txBody>
      </p:sp>
      <p:sp>
        <p:nvSpPr>
          <p:cNvPr id="6" name="Rectangle 1">
            <a:extLst>
              <a:ext uri="{FF2B5EF4-FFF2-40B4-BE49-F238E27FC236}">
                <a16:creationId xmlns="" xmlns:a16="http://schemas.microsoft.com/office/drawing/2014/main" id="{6787E265-06AA-421F-9A49-C5C78ABF5D70}"/>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smtClean="0"/>
              <a:t>				</a:t>
            </a:r>
            <a:r>
              <a:rPr lang="en-US" sz="3200" b="1" dirty="0" err="1" smtClean="0">
                <a:solidFill>
                  <a:schemeClr val="tx1"/>
                </a:solidFill>
                <a:latin typeface="Times New Roman" panose="02020603050405020304" pitchFamily="18" charset="0"/>
                <a:cs typeface="Times New Roman" panose="02020603050405020304" pitchFamily="18" charset="0"/>
              </a:rPr>
              <a:t>cont</a:t>
            </a:r>
            <a:r>
              <a:rPr lang="en-US" sz="2800" b="1"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 xmlns:a16="http://schemas.microsoft.com/office/drawing/2014/main" id="{6A54B110-B5F1-4A2B-AD4E-7F6045E7DC0B}"/>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F9CDDEFF-E55E-4C78-8586-DA085B47926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3436DBD8-E235-41D5-BC29-834DE3FB5159}"/>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72527B0E-7B09-4A3B-9535-DFCFEDED3DD2}"/>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457CC948-7B9E-4E56-8332-21C91338F50F}"/>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89632F60-B05C-4D1F-844E-45FE6D811C69}"/>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5171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6334C-DA36-4713-96AE-24E721535118}"/>
              </a:ext>
            </a:extLst>
          </p:cNvPr>
          <p:cNvSpPr>
            <a:spLocks noGrp="1"/>
          </p:cNvSpPr>
          <p:nvPr>
            <p:ph type="title"/>
          </p:nvPr>
        </p:nvSpPr>
        <p:spPr>
          <a:xfrm>
            <a:off x="1435608" y="274637"/>
            <a:ext cx="7498080" cy="1655755"/>
          </a:xfrm>
        </p:spPr>
        <p:txBody>
          <a:bodyPr>
            <a:normAutofit/>
          </a:bodyPr>
          <a:lstStyle/>
          <a:p>
            <a:r>
              <a:rPr lang="en-US" sz="32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 xmlns:a16="http://schemas.microsoft.com/office/drawing/2014/main" id="{36AF8F8F-EDE1-45E8-A44F-6E364C3862E8}"/>
              </a:ext>
            </a:extLst>
          </p:cNvPr>
          <p:cNvSpPr>
            <a:spLocks noGrp="1"/>
          </p:cNvSpPr>
          <p:nvPr>
            <p:ph idx="1"/>
          </p:nvPr>
        </p:nvSpPr>
        <p:spPr>
          <a:xfrm>
            <a:off x="1066800" y="914400"/>
            <a:ext cx="7848600" cy="5117119"/>
          </a:xfrm>
        </p:spPr>
        <p:txBody>
          <a:bodyPr>
            <a:normAutofit/>
          </a:bodyPr>
          <a:lstStyle/>
          <a:p>
            <a:pPr marL="82296" indent="0" algn="just">
              <a:buNone/>
            </a:pPr>
            <a:r>
              <a:rPr lang="en-US" sz="2400" b="1" dirty="0" smtClean="0">
                <a:latin typeface="Times New Roman" pitchFamily="18" charset="0"/>
                <a:cs typeface="Times New Roman" pitchFamily="18" charset="0"/>
              </a:rPr>
              <a:t>5.3 System development model</a:t>
            </a:r>
          </a:p>
          <a:p>
            <a:pPr algn="just">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development model methodology that we have used is </a:t>
            </a:r>
            <a:r>
              <a:rPr lang="en-US" sz="2400" b="1" i="1" dirty="0">
                <a:solidFill>
                  <a:schemeClr val="accent1"/>
                </a:solidFill>
                <a:latin typeface="Times New Roman" panose="02020603050405020304" pitchFamily="18" charset="0"/>
                <a:cs typeface="Times New Roman" panose="02020603050405020304" pitchFamily="18" charset="0"/>
              </a:rPr>
              <a:t>Incremental model </a:t>
            </a:r>
            <a:r>
              <a:rPr lang="en-US" sz="2400" dirty="0">
                <a:latin typeface="Times New Roman" panose="02020603050405020304" pitchFamily="18" charset="0"/>
                <a:cs typeface="Times New Roman" panose="02020603050405020304" pitchFamily="18" charset="0"/>
              </a:rPr>
              <a:t>among other models because of it enables us to go forward and backward as it is necessary.</a:t>
            </a:r>
          </a:p>
          <a:p>
            <a:pPr marL="82296" indent="0" algn="just">
              <a:buNone/>
            </a:pPr>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hlinkClick r:id="rId2" action="ppaction://hlinkfile"/>
              </a:rPr>
              <a:t>See Incremental model</a:t>
            </a:r>
            <a:endParaRPr lang="en-US" sz="2400" i="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8AE85E-9EB6-4497-8047-69372B8147B3}"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13</a:t>
            </a:fld>
            <a:endParaRPr lang="en-US" sz="1600" b="1" dirty="0">
              <a:solidFill>
                <a:schemeClr val="tx1"/>
              </a:solidFill>
            </a:endParaRPr>
          </a:p>
        </p:txBody>
      </p:sp>
      <p:sp>
        <p:nvSpPr>
          <p:cNvPr id="6" name="Rectangle 1">
            <a:extLst>
              <a:ext uri="{FF2B5EF4-FFF2-40B4-BE49-F238E27FC236}">
                <a16:creationId xmlns="" xmlns:a16="http://schemas.microsoft.com/office/drawing/2014/main" id="{5D57F4BD-4C1B-4DDF-9279-D496FD7A15B1}"/>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cont</a:t>
            </a:r>
            <a:r>
              <a:rPr lang="en-US" sz="3200" b="1" dirty="0" smtClean="0">
                <a:solidFill>
                  <a:schemeClr val="tx1"/>
                </a:solidFill>
                <a:latin typeface="Times New Roman" panose="02020603050405020304" pitchFamily="18" charset="0"/>
                <a:cs typeface="Times New Roman" panose="02020603050405020304" pitchFamily="18" charset="0"/>
              </a:rPr>
              <a:t>,</a:t>
            </a:r>
            <a:endParaRPr lang="en-US" sz="3200" dirty="0">
              <a:solidFill>
                <a:schemeClr val="tx1"/>
              </a:solidFill>
            </a:endParaRPr>
          </a:p>
        </p:txBody>
      </p:sp>
      <p:grpSp>
        <p:nvGrpSpPr>
          <p:cNvPr id="7" name="Group 6">
            <a:extLst>
              <a:ext uri="{FF2B5EF4-FFF2-40B4-BE49-F238E27FC236}">
                <a16:creationId xmlns="" xmlns:a16="http://schemas.microsoft.com/office/drawing/2014/main" id="{ED1C5480-239C-4478-833D-0136687E191E}"/>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87EFE322-3391-449B-A766-747DE6E7B3F2}"/>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9098831A-5487-460F-ADBE-1E5ABAB1F9AC}"/>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823FABF4-AAB4-40BA-8BBF-C364D31641CC}"/>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A06A4317-B3D8-43DC-9A89-17A7C78FAFF7}"/>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E6E926E6-8201-431C-AC9B-31DF14BE9C59}"/>
              </a:ext>
            </a:extLst>
          </p:cNvPr>
          <p:cNvSpPr>
            <a:spLocks noChangeShapeType="1"/>
          </p:cNvSpPr>
          <p:nvPr/>
        </p:nvSpPr>
        <p:spPr bwMode="auto">
          <a:xfrm flipV="1">
            <a:off x="-14288" y="700407"/>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1025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14400"/>
            <a:ext cx="7349320" cy="4876799"/>
          </a:xfrm>
        </p:spPr>
        <p:txBody>
          <a:bodyPr>
            <a:noAutofit/>
          </a:bodyPr>
          <a:lstStyle/>
          <a:p>
            <a:pPr lvl="0" algn="just">
              <a:buFont typeface="Wingdings" pitchFamily="2" charset="2"/>
              <a:buChar char="v"/>
            </a:pPr>
            <a:r>
              <a:rPr lang="en-US" sz="2400" b="1" dirty="0">
                <a:latin typeface="Times New Roman" panose="02020603050405020304" pitchFamily="18" charset="0"/>
                <a:cs typeface="Times New Roman" panose="02020603050405020304" pitchFamily="18" charset="0"/>
              </a:rPr>
              <a:t>For human resource office worker</a:t>
            </a:r>
            <a:endParaRPr lang="en-US" sz="2400" dirty="0">
              <a:latin typeface="Times New Roman" panose="02020603050405020304" pitchFamily="18" charset="0"/>
              <a:cs typeface="Times New Roman" panose="02020603050405020304" pitchFamily="18" charset="0"/>
            </a:endParaRP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The work load of the employees will be reduced. </a:t>
            </a: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Easy to </a:t>
            </a:r>
            <a:r>
              <a:rPr lang="en-US" sz="2400" dirty="0" smtClean="0">
                <a:latin typeface="Times New Roman" panose="02020603050405020304" pitchFamily="18" charset="0"/>
                <a:cs typeface="Times New Roman" panose="02020603050405020304" pitchFamily="18" charset="0"/>
              </a:rPr>
              <a:t>search, register, delete, update </a:t>
            </a:r>
            <a:r>
              <a:rPr lang="en-US" sz="2400" dirty="0">
                <a:latin typeface="Times New Roman" panose="02020603050405020304" pitchFamily="18" charset="0"/>
                <a:cs typeface="Times New Roman" panose="02020603050405020304" pitchFamily="18" charset="0"/>
              </a:rPr>
              <a:t>employees profile or information. </a:t>
            </a: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It will save time, man power and resource like papers filling to be registered. </a:t>
            </a: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Easy to generate a </a:t>
            </a:r>
            <a:r>
              <a:rPr lang="en-US" sz="2400" dirty="0" smtClean="0">
                <a:latin typeface="Times New Roman" panose="02020603050405020304" pitchFamily="18" charset="0"/>
                <a:cs typeface="Times New Roman" panose="02020603050405020304" pitchFamily="18" charset="0"/>
              </a:rPr>
              <a:t>report in three month, six month or annual report. </a:t>
            </a:r>
            <a:endParaRPr lang="en-US" sz="2400" dirty="0">
              <a:latin typeface="Times New Roman" panose="02020603050405020304" pitchFamily="18" charset="0"/>
              <a:cs typeface="Times New Roman" panose="02020603050405020304" pitchFamily="18" charset="0"/>
            </a:endParaRP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It will be easy to post announcement and different </a:t>
            </a:r>
            <a:r>
              <a:rPr lang="en-US" sz="2400" dirty="0" smtClean="0">
                <a:latin typeface="Times New Roman" panose="02020603050405020304" pitchFamily="18" charset="0"/>
                <a:cs typeface="Times New Roman" panose="02020603050405020304" pitchFamily="18" charset="0"/>
              </a:rPr>
              <a:t>vacancies.</a:t>
            </a:r>
            <a:endParaRPr lang="en-US" sz="2400" dirty="0">
              <a:latin typeface="Times New Roman" panose="02020603050405020304" pitchFamily="18" charset="0"/>
              <a:cs typeface="Times New Roman" panose="02020603050405020304" pitchFamily="18" charset="0"/>
            </a:endParaRPr>
          </a:p>
          <a:p>
            <a:pPr lvl="0" algn="just">
              <a:buFont typeface="Wingdings" pitchFamily="2" charset="2"/>
              <a:buChar char="q"/>
            </a:pPr>
            <a:r>
              <a:rPr lang="en-US" sz="2400" dirty="0">
                <a:latin typeface="Times New Roman" panose="02020603050405020304" pitchFamily="18" charset="0"/>
                <a:cs typeface="Times New Roman" panose="02020603050405020304" pitchFamily="18" charset="0"/>
              </a:rPr>
              <a:t>Higher speed of retrieval and processing of data.</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2DED598-10C6-4D89-8921-BB77CF3ACD62}"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14</a:t>
            </a:fld>
            <a:endParaRPr lang="en-US" sz="1600" b="1" dirty="0">
              <a:solidFill>
                <a:schemeClr val="tx1"/>
              </a:solidFill>
            </a:endParaRPr>
          </a:p>
        </p:txBody>
      </p:sp>
      <p:sp>
        <p:nvSpPr>
          <p:cNvPr id="6" name="Rectangle 1">
            <a:extLst>
              <a:ext uri="{FF2B5EF4-FFF2-40B4-BE49-F238E27FC236}">
                <a16:creationId xmlns="" xmlns:a16="http://schemas.microsoft.com/office/drawing/2014/main" id="{C2A80265-5988-4B87-BC3A-B99BE31B0074}"/>
              </a:ext>
            </a:extLst>
          </p:cNvPr>
          <p:cNvSpPr txBox="1">
            <a:spLocks noChangeArrowheads="1"/>
          </p:cNvSpPr>
          <p:nvPr/>
        </p:nvSpPr>
        <p:spPr>
          <a:xfrm>
            <a:off x="941386" y="-228600"/>
            <a:ext cx="8278814" cy="1143002"/>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smtClean="0">
                <a:latin typeface="Times New Roman" panose="02020603050405020304" pitchFamily="18" charset="0"/>
                <a:cs typeface="Times New Roman" panose="02020603050405020304" pitchFamily="18" charset="0"/>
              </a:rPr>
              <a:t>6.  </a:t>
            </a:r>
            <a:r>
              <a:rPr lang="en-US" sz="2800" b="1" dirty="0" smtClean="0">
                <a:solidFill>
                  <a:schemeClr val="tx1"/>
                </a:solidFill>
                <a:latin typeface="Times New Roman" panose="02020603050405020304" pitchFamily="18" charset="0"/>
                <a:cs typeface="Times New Roman" panose="02020603050405020304" pitchFamily="18" charset="0"/>
              </a:rPr>
              <a:t>Significance</a:t>
            </a:r>
            <a:endParaRPr lang="en-US" sz="2800" dirty="0">
              <a:solidFill>
                <a:schemeClr val="tx1"/>
              </a:solidFill>
            </a:endParaRPr>
          </a:p>
        </p:txBody>
      </p:sp>
      <p:grpSp>
        <p:nvGrpSpPr>
          <p:cNvPr id="7" name="Group 6">
            <a:extLst>
              <a:ext uri="{FF2B5EF4-FFF2-40B4-BE49-F238E27FC236}">
                <a16:creationId xmlns="" xmlns:a16="http://schemas.microsoft.com/office/drawing/2014/main" id="{D5146315-7CBE-4E60-8640-E23698BECAA9}"/>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89B9A81A-2674-474C-A59F-394E98D3B88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F3358A57-C37A-44C2-AF4D-0713651C7342}"/>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457DBB10-19AC-4D25-92F2-2F32BC82F9B7}"/>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8E7514CC-3450-4D5A-827C-69967EE38A19}"/>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3" name="Line 3">
            <a:extLst>
              <a:ext uri="{FF2B5EF4-FFF2-40B4-BE49-F238E27FC236}">
                <a16:creationId xmlns="" xmlns:a16="http://schemas.microsoft.com/office/drawing/2014/main" id="{D19B49D7-FBB1-4299-8CD0-92EEB43911D8}"/>
              </a:ext>
            </a:extLst>
          </p:cNvPr>
          <p:cNvSpPr>
            <a:spLocks noChangeShapeType="1"/>
          </p:cNvSpPr>
          <p:nvPr/>
        </p:nvSpPr>
        <p:spPr bwMode="auto">
          <a:xfrm flipV="1">
            <a:off x="-14288" y="700407"/>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7377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816638"/>
            <a:ext cx="6447501" cy="1113762"/>
          </a:xfrm>
        </p:spPr>
        <p:txBody>
          <a:bodyPr>
            <a:normAutofit fontScale="90000"/>
          </a:bodyPr>
          <a:lstStyle/>
          <a:p>
            <a:r>
              <a:rPr lang="en-US" b="1" dirty="0"/>
              <a:t>    </a:t>
            </a:r>
            <a:r>
              <a:rPr lang="en-US" dirty="0"/>
              <a:t/>
            </a:r>
            <a:br>
              <a:rPr lang="en-US" dirty="0"/>
            </a:br>
            <a:endParaRPr lang="en-US" dirty="0"/>
          </a:p>
        </p:txBody>
      </p:sp>
      <p:sp>
        <p:nvSpPr>
          <p:cNvPr id="4" name="Date Placeholder 3"/>
          <p:cNvSpPr>
            <a:spLocks noGrp="1"/>
          </p:cNvSpPr>
          <p:nvPr>
            <p:ph type="dt" sz="half" idx="10"/>
          </p:nvPr>
        </p:nvSpPr>
        <p:spPr/>
        <p:txBody>
          <a:bodyPr/>
          <a:lstStyle/>
          <a:p>
            <a:fld id="{10579A5E-D706-403D-9F7D-075651AF1984}"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15</a:t>
            </a:fld>
            <a:endParaRPr lang="en-US" b="1" dirty="0">
              <a:solidFill>
                <a:schemeClr val="tx1"/>
              </a:solidFill>
            </a:endParaRPr>
          </a:p>
        </p:txBody>
      </p:sp>
      <p:sp>
        <p:nvSpPr>
          <p:cNvPr id="6" name="Rectangle 1">
            <a:extLst>
              <a:ext uri="{FF2B5EF4-FFF2-40B4-BE49-F238E27FC236}">
                <a16:creationId xmlns="" xmlns:a16="http://schemas.microsoft.com/office/drawing/2014/main" id="{69360454-F0C3-443F-92C2-A56E6A3B1A37}"/>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Cont,</a:t>
            </a: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 xmlns:a16="http://schemas.microsoft.com/office/drawing/2014/main" id="{634B91F0-D4C4-4539-A8D9-28898C9B7A84}"/>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AD75D13B-0A48-4E72-AAB4-47DEA628581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18C3D84D-C863-48B1-933C-37CB0C12A731}"/>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63E60ED0-E752-485F-8D93-3A70FA5E0AC5}"/>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15E053A5-DAF4-4457-81E9-50799ABA5DF5}"/>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A4AEEBCC-F94C-449F-B594-13761009A1E1}"/>
              </a:ext>
            </a:extLst>
          </p:cNvPr>
          <p:cNvSpPr>
            <a:spLocks noChangeShapeType="1"/>
          </p:cNvSpPr>
          <p:nvPr/>
        </p:nvSpPr>
        <p:spPr bwMode="auto">
          <a:xfrm flipV="1">
            <a:off x="-48261" y="690563"/>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Content Placeholder 14"/>
          <p:cNvSpPr>
            <a:spLocks noGrp="1"/>
          </p:cNvSpPr>
          <p:nvPr>
            <p:ph idx="1"/>
          </p:nvPr>
        </p:nvSpPr>
        <p:spPr>
          <a:xfrm>
            <a:off x="1435608" y="1040474"/>
            <a:ext cx="7498080" cy="5207926"/>
          </a:xfrm>
        </p:spPr>
        <p:txBody>
          <a:bodyPr/>
          <a:lstStyle/>
          <a:p>
            <a:pPr lvl="0">
              <a:buFont typeface="Wingdings" pitchFamily="2" charset="2"/>
              <a:buChar char="v"/>
            </a:pPr>
            <a:r>
              <a:rPr lang="en-US" sz="2400" b="1" dirty="0">
                <a:latin typeface="Times New Roman" panose="02020603050405020304" pitchFamily="18" charset="0"/>
                <a:cs typeface="Times New Roman" panose="02020603050405020304" pitchFamily="18" charset="0"/>
              </a:rPr>
              <a:t>For user (Applicant)</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Giving information to users </a:t>
            </a:r>
            <a:r>
              <a:rPr lang="en-US" sz="2400" dirty="0" smtClean="0">
                <a:latin typeface="Times New Roman" panose="02020603050405020304" pitchFamily="18" charset="0"/>
                <a:cs typeface="Times New Roman" panose="02020603050405020304" pitchFamily="18" charset="0"/>
              </a:rPr>
              <a:t>in easy way; if they get any difficulty there is help link.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Applicants will </a:t>
            </a:r>
            <a:r>
              <a:rPr lang="en-US" sz="2400" dirty="0">
                <a:latin typeface="Times New Roman" panose="02020603050405020304" pitchFamily="18" charset="0"/>
                <a:cs typeface="Times New Roman" panose="02020603050405020304" pitchFamily="18" charset="0"/>
              </a:rPr>
              <a:t>get information and news from the office at anywhere and at any time if the user gets internet connection. </a:t>
            </a: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will save time, man power and resource like papers filling to </a:t>
            </a:r>
            <a:r>
              <a:rPr lang="en-US" sz="2400" dirty="0" smtClean="0">
                <a:latin typeface="Times New Roman" panose="02020603050405020304" pitchFamily="18" charset="0"/>
                <a:cs typeface="Times New Roman" panose="02020603050405020304" pitchFamily="18" charset="0"/>
              </a:rPr>
              <a:t>apply for the vacancies.</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will be secured for the users. </a:t>
            </a:r>
          </a:p>
          <a:p>
            <a:endParaRPr lang="en-US" dirty="0"/>
          </a:p>
        </p:txBody>
      </p:sp>
    </p:spTree>
    <p:extLst>
      <p:ext uri="{BB962C8B-B14F-4D97-AF65-F5344CB8AC3E}">
        <p14:creationId xmlns:p14="http://schemas.microsoft.com/office/powerpoint/2010/main" val="1316438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584" y="1077914"/>
            <a:ext cx="7662216" cy="5351461"/>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7.1 Technical feasibility</a:t>
            </a:r>
          </a:p>
          <a:p>
            <a:pPr marL="0" indent="0" algn="just">
              <a:buNone/>
            </a:pPr>
            <a:r>
              <a:rPr lang="en-US" sz="2400" dirty="0" smtClean="0">
                <a:latin typeface="Times New Roman" panose="02020603050405020304" pitchFamily="18" charset="0"/>
                <a:cs typeface="Times New Roman" panose="02020603050405020304" pitchFamily="18" charset="0"/>
              </a:rPr>
              <a:t>At </a:t>
            </a:r>
            <a:r>
              <a:rPr lang="en-US" sz="2400" dirty="0">
                <a:latin typeface="Times New Roman" panose="02020603050405020304" pitchFamily="18" charset="0"/>
                <a:cs typeface="Times New Roman" panose="02020603050405020304" pitchFamily="18" charset="0"/>
              </a:rPr>
              <a:t>the implementation stage, we </a:t>
            </a:r>
            <a:r>
              <a:rPr lang="en-US" sz="2400" dirty="0" smtClean="0">
                <a:latin typeface="Times New Roman" panose="02020603050405020304" pitchFamily="18" charset="0"/>
                <a:cs typeface="Times New Roman" panose="02020603050405020304" pitchFamily="18" charset="0"/>
              </a:rPr>
              <a:t>have used </a:t>
            </a:r>
            <a:r>
              <a:rPr lang="en-US" sz="2400" dirty="0">
                <a:latin typeface="Times New Roman" panose="02020603050405020304" pitchFamily="18" charset="0"/>
                <a:cs typeface="Times New Roman" panose="02020603050405020304" pitchFamily="18" charset="0"/>
              </a:rPr>
              <a:t>the latest technology development tools. Such </a:t>
            </a:r>
            <a:r>
              <a:rPr lang="en-US" sz="2400" dirty="0" smtClean="0">
                <a:latin typeface="Times New Roman" panose="02020603050405020304" pitchFamily="18" charset="0"/>
                <a:cs typeface="Times New Roman" panose="02020603050405020304" pitchFamily="18" charset="0"/>
              </a:rPr>
              <a:t>as plugins like data table, freeze header, Bootstrap and jQuery </a:t>
            </a:r>
            <a:r>
              <a:rPr lang="en-US" sz="2400" dirty="0">
                <a:latin typeface="Times New Roman" panose="02020603050405020304" pitchFamily="18" charset="0"/>
                <a:cs typeface="Times New Roman" panose="02020603050405020304" pitchFamily="18" charset="0"/>
              </a:rPr>
              <a:t>for interactive user interface, PHP, HTML for front end, and MYSQL or XAMP server as back end which is the most recent and open source popular technologies to develop web based systems and to design the database. As a result our system is technically feasible. </a:t>
            </a:r>
          </a:p>
          <a:p>
            <a:pPr marL="0" indent="0"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9E7D80B-EE92-4723-9146-D837D3E04CD3}" type="datetime1">
              <a:rPr lang="en-US" smtClean="0"/>
              <a:pPr/>
              <a:t>6/23/2019</a:t>
            </a:fld>
            <a:endParaRPr lang="en-US" dirty="0"/>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16</a:t>
            </a:fld>
            <a:endParaRPr lang="en-US" sz="1600" b="1" dirty="0">
              <a:solidFill>
                <a:schemeClr val="tx1"/>
              </a:solidFill>
            </a:endParaRPr>
          </a:p>
        </p:txBody>
      </p:sp>
      <p:grpSp>
        <p:nvGrpSpPr>
          <p:cNvPr id="6" name="Group 5">
            <a:extLst>
              <a:ext uri="{FF2B5EF4-FFF2-40B4-BE49-F238E27FC236}">
                <a16:creationId xmlns="" xmlns:a16="http://schemas.microsoft.com/office/drawing/2014/main" id="{1F54592D-8D20-4E18-9464-F4C8B3554C70}"/>
              </a:ext>
            </a:extLst>
          </p:cNvPr>
          <p:cNvGrpSpPr>
            <a:grpSpLocks/>
          </p:cNvGrpSpPr>
          <p:nvPr/>
        </p:nvGrpSpPr>
        <p:grpSpPr bwMode="auto">
          <a:xfrm>
            <a:off x="76200" y="73025"/>
            <a:ext cx="838200" cy="617538"/>
            <a:chOff x="1105" y="3317"/>
            <a:chExt cx="10186" cy="5683"/>
          </a:xfrm>
        </p:grpSpPr>
        <p:pic>
          <p:nvPicPr>
            <p:cNvPr id="7" name="Picture 6">
              <a:extLst>
                <a:ext uri="{FF2B5EF4-FFF2-40B4-BE49-F238E27FC236}">
                  <a16:creationId xmlns="" xmlns:a16="http://schemas.microsoft.com/office/drawing/2014/main" id="{21318B7F-84C0-4D9C-AE5C-68BE092D7C4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8" name="Line 3">
              <a:extLst>
                <a:ext uri="{FF2B5EF4-FFF2-40B4-BE49-F238E27FC236}">
                  <a16:creationId xmlns="" xmlns:a16="http://schemas.microsoft.com/office/drawing/2014/main" id="{B8661668-C06B-4F52-893A-2D88BAE2CE8A}"/>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9" name="Arc 4">
              <a:extLst>
                <a:ext uri="{FF2B5EF4-FFF2-40B4-BE49-F238E27FC236}">
                  <a16:creationId xmlns="" xmlns:a16="http://schemas.microsoft.com/office/drawing/2014/main" id="{81F41D48-7EEC-4750-AF90-0BEC67DD4AB7}"/>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0" name="Line 5">
              <a:extLst>
                <a:ext uri="{FF2B5EF4-FFF2-40B4-BE49-F238E27FC236}">
                  <a16:creationId xmlns="" xmlns:a16="http://schemas.microsoft.com/office/drawing/2014/main" id="{EE8BF306-724D-4631-AB21-497241131ECE}"/>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1" name="Rectangle 1">
            <a:extLst>
              <a:ext uri="{FF2B5EF4-FFF2-40B4-BE49-F238E27FC236}">
                <a16:creationId xmlns="" xmlns:a16="http://schemas.microsoft.com/office/drawing/2014/main" id="{277BC615-1A70-4052-A664-8195B4A14C1B}"/>
              </a:ext>
            </a:extLst>
          </p:cNvPr>
          <p:cNvSpPr txBox="1">
            <a:spLocks noChangeArrowheads="1"/>
          </p:cNvSpPr>
          <p:nvPr/>
        </p:nvSpPr>
        <p:spPr>
          <a:xfrm>
            <a:off x="1024584" y="-228600"/>
            <a:ext cx="8195615" cy="1143000"/>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1" dirty="0" smtClean="0">
                <a:solidFill>
                  <a:schemeClr val="tx1"/>
                </a:solidFill>
                <a:latin typeface="Times New Roman" panose="02020603050405020304" pitchFamily="18" charset="0"/>
                <a:cs typeface="Times New Roman" panose="02020603050405020304" pitchFamily="18" charset="0"/>
              </a:rPr>
              <a:t>7. Feasibility</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2" name="Line 3">
            <a:extLst>
              <a:ext uri="{FF2B5EF4-FFF2-40B4-BE49-F238E27FC236}">
                <a16:creationId xmlns="" xmlns:a16="http://schemas.microsoft.com/office/drawing/2014/main" id="{FFAD21C5-9A18-4177-8942-B41694376E0C}"/>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36051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AA5CAFC-D3E8-42DB-87F2-DE4E92BDEB4E}"/>
              </a:ext>
            </a:extLst>
          </p:cNvPr>
          <p:cNvSpPr>
            <a:spLocks noGrp="1"/>
          </p:cNvSpPr>
          <p:nvPr>
            <p:ph idx="1"/>
          </p:nvPr>
        </p:nvSpPr>
        <p:spPr>
          <a:xfrm>
            <a:off x="1143000" y="914400"/>
            <a:ext cx="7620000" cy="5562600"/>
          </a:xfrm>
        </p:spPr>
        <p:txBody>
          <a:bodyPr>
            <a:normAutofit/>
          </a:bodyPr>
          <a:lstStyle/>
          <a:p>
            <a:pPr marL="82296" indent="0" algn="just">
              <a:buNone/>
            </a:pPr>
            <a:r>
              <a:rPr lang="en-US" sz="2400" b="1" dirty="0" smtClean="0">
                <a:latin typeface="Times New Roman" panose="02020603050405020304" pitchFamily="18" charset="0"/>
                <a:cs typeface="Times New Roman" panose="02020603050405020304" pitchFamily="18" charset="0"/>
              </a:rPr>
              <a:t>7.2 Operational feasibility</a:t>
            </a:r>
          </a:p>
          <a:p>
            <a:pPr marL="82296" indent="0" algn="just">
              <a:buNone/>
            </a:pPr>
            <a:r>
              <a:rPr lang="en-US" sz="2400" dirty="0">
                <a:latin typeface="Times New Roman" panose="02020603050405020304" pitchFamily="18" charset="0"/>
                <a:cs typeface="Times New Roman" panose="02020603050405020304" pitchFamily="18" charset="0"/>
              </a:rPr>
              <a:t>Operational feasibility is a measure of how well our proposed system solves the existing manual system’s </a:t>
            </a:r>
            <a:r>
              <a:rPr lang="en-US" sz="2400" dirty="0" smtClean="0">
                <a:latin typeface="Times New Roman" panose="02020603050405020304" pitchFamily="18" charset="0"/>
                <a:cs typeface="Times New Roman" panose="02020603050405020304" pitchFamily="18" charset="0"/>
              </a:rPr>
              <a:t>problem.</a:t>
            </a:r>
          </a:p>
          <a:p>
            <a:pPr marL="82296" indent="0" algn="just">
              <a:buNone/>
            </a:pPr>
            <a:r>
              <a:rPr lang="en-US" sz="2400" dirty="0" smtClean="0">
                <a:latin typeface="Times New Roman" panose="02020603050405020304" pitchFamily="18" charset="0"/>
                <a:cs typeface="Times New Roman" panose="02020603050405020304" pitchFamily="18" charset="0"/>
              </a:rPr>
              <a:t>The proposed system operationally feasible because:</a:t>
            </a:r>
          </a:p>
          <a:p>
            <a:pPr lvl="1"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satisfy the user need or requirement</a:t>
            </a:r>
          </a:p>
          <a:p>
            <a:pPr lvl="1"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provide the customer and the HRM employee with timely, accurately, reliable and usefully formatted information.</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369D1C-9521-427D-8AF9-D1BBF376801B}"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17</a:t>
            </a:fld>
            <a:endParaRPr lang="en-US" sz="1600" b="1" dirty="0">
              <a:solidFill>
                <a:schemeClr val="tx1"/>
              </a:solidFill>
            </a:endParaRPr>
          </a:p>
        </p:txBody>
      </p:sp>
      <p:sp>
        <p:nvSpPr>
          <p:cNvPr id="6" name="Rectangle 1">
            <a:extLst>
              <a:ext uri="{FF2B5EF4-FFF2-40B4-BE49-F238E27FC236}">
                <a16:creationId xmlns="" xmlns:a16="http://schemas.microsoft.com/office/drawing/2014/main" id="{26E3F77C-AC3C-45F2-A284-B890551F2FDC}"/>
              </a:ext>
            </a:extLst>
          </p:cNvPr>
          <p:cNvSpPr txBox="1">
            <a:spLocks noChangeArrowheads="1"/>
          </p:cNvSpPr>
          <p:nvPr/>
        </p:nvSpPr>
        <p:spPr>
          <a:xfrm>
            <a:off x="941386" y="73025"/>
            <a:ext cx="8278814" cy="841375"/>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b="1" dirty="0"/>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3200" b="1" dirty="0" smtClean="0">
                <a:solidFill>
                  <a:schemeClr val="tx1"/>
                </a:solidFill>
                <a:latin typeface="Times New Roman" panose="02020603050405020304" pitchFamily="18" charset="0"/>
                <a:cs typeface="Times New Roman" panose="02020603050405020304" pitchFamily="18" charset="0"/>
              </a:rPr>
              <a:t>Cont,</a:t>
            </a:r>
            <a:r>
              <a:rPr lang="en-US" sz="3200" b="1" dirty="0">
                <a:solidFill>
                  <a:schemeClr val="tx1"/>
                </a:solidFill>
                <a:latin typeface="Times New Roman" panose="02020603050405020304" pitchFamily="18" charset="0"/>
                <a:cs typeface="Times New Roman" panose="02020603050405020304" pitchFamily="18" charset="0"/>
              </a:rPr>
              <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 xmlns:a16="http://schemas.microsoft.com/office/drawing/2014/main" id="{4414063B-EE8F-488A-818A-4627846E3624}"/>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ADF7056B-1F4C-481F-8FEE-28C79B4FA71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A5CE6660-31E8-4F4B-9383-BAFFBC375190}"/>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90E9228B-9C56-4FDA-A15F-A61A92A42143}"/>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1829B9AB-5FFB-4015-9610-99F41F8B9980}"/>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9AC08DF4-1671-46DF-9750-59B42FDFEF43}"/>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6963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6D5955-8C67-4DEF-8A71-A3C0D184C2B8}"/>
              </a:ext>
            </a:extLst>
          </p:cNvPr>
          <p:cNvSpPr>
            <a:spLocks noGrp="1"/>
          </p:cNvSpPr>
          <p:nvPr>
            <p:ph idx="1"/>
          </p:nvPr>
        </p:nvSpPr>
        <p:spPr>
          <a:xfrm>
            <a:off x="1435608" y="1077914"/>
            <a:ext cx="7498080" cy="5170486"/>
          </a:xfrm>
        </p:spPr>
        <p:txBody>
          <a:bodyPr>
            <a:normAutofit/>
          </a:bodyPr>
          <a:lstStyle/>
          <a:p>
            <a:pPr marL="82296" indent="0" algn="just">
              <a:buNone/>
            </a:pPr>
            <a:r>
              <a:rPr lang="en-US" sz="2400" b="1" dirty="0" smtClean="0">
                <a:latin typeface="Times New Roman" pitchFamily="18" charset="0"/>
                <a:cs typeface="Times New Roman" pitchFamily="18" charset="0"/>
              </a:rPr>
              <a:t>7.3 Economic feasibility</a:t>
            </a:r>
          </a:p>
          <a:p>
            <a:pPr marL="82296" indent="0" algn="just">
              <a:buNone/>
            </a:pPr>
            <a:r>
              <a:rPr lang="en-US" sz="2400" dirty="0">
                <a:latin typeface="Times New Roman" panose="02020603050405020304" pitchFamily="18" charset="0"/>
                <a:cs typeface="Times New Roman" panose="02020603050405020304" pitchFamily="18" charset="0"/>
              </a:rPr>
              <a:t>This system is being passed through financial and cost examination. Due to this it has a good benefit categorized under tangible and intangible benefits.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Our system is economically feasible since it takes lower cost than the existing system after this system is deployed.</a:t>
            </a:r>
          </a:p>
        </p:txBody>
      </p:sp>
      <p:sp>
        <p:nvSpPr>
          <p:cNvPr id="4" name="Date Placeholder 3"/>
          <p:cNvSpPr>
            <a:spLocks noGrp="1"/>
          </p:cNvSpPr>
          <p:nvPr>
            <p:ph type="dt" sz="half" idx="10"/>
          </p:nvPr>
        </p:nvSpPr>
        <p:spPr/>
        <p:txBody>
          <a:bodyPr/>
          <a:lstStyle/>
          <a:p>
            <a:fld id="{C25CFEF4-DE60-4DEC-BEF5-EFE5E2389B5D}"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18</a:t>
            </a:fld>
            <a:endParaRPr lang="en-US" b="1" dirty="0">
              <a:solidFill>
                <a:schemeClr val="tx1"/>
              </a:solidFill>
            </a:endParaRPr>
          </a:p>
        </p:txBody>
      </p:sp>
      <p:grpSp>
        <p:nvGrpSpPr>
          <p:cNvPr id="6" name="Group 5">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7" name="Picture 6">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8"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9"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0"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1" name="Rectangle 1">
            <a:extLst>
              <a:ext uri="{FF2B5EF4-FFF2-40B4-BE49-F238E27FC236}">
                <a16:creationId xmlns="" xmlns:a16="http://schemas.microsoft.com/office/drawing/2014/main" id="{181CC98F-5F40-45D6-8300-1668241AC3AB}"/>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smtClean="0">
                <a:solidFill>
                  <a:schemeClr val="tx1"/>
                </a:solidFill>
                <a:latin typeface="Times New Roman" panose="02020603050405020304" pitchFamily="18" charset="0"/>
                <a:ea typeface="Calibri" panose="020F0502020204030204" pitchFamily="34" charset="0"/>
                <a:cs typeface="Arial" panose="020B0604020202020204" pitchFamily="34" charset="0"/>
              </a:rPr>
              <a:t>				</a:t>
            </a:r>
            <a:r>
              <a:rPr lang="en-US" sz="2400" b="1" dirty="0" err="1" smtClean="0">
                <a:solidFill>
                  <a:schemeClr val="tx1"/>
                </a:solidFill>
                <a:latin typeface="Times New Roman" panose="02020603050405020304" pitchFamily="18" charset="0"/>
                <a:ea typeface="Calibri" panose="020F0502020204030204" pitchFamily="34" charset="0"/>
                <a:cs typeface="Arial" panose="020B0604020202020204" pitchFamily="34" charset="0"/>
              </a:rPr>
              <a:t>Cont</a:t>
            </a:r>
            <a:r>
              <a:rPr lang="en-US" sz="2400" b="1" dirty="0" smtClean="0">
                <a:solidFill>
                  <a:schemeClr val="tx1"/>
                </a:solidFill>
                <a:latin typeface="Times New Roman" panose="02020603050405020304" pitchFamily="18" charset="0"/>
                <a:ea typeface="Calibri" panose="020F0502020204030204" pitchFamily="34" charset="0"/>
                <a:cs typeface="Arial" panose="020B0604020202020204" pitchFamily="34" charset="0"/>
              </a:rPr>
              <a:t>, </a:t>
            </a:r>
            <a:endParaRPr lang="en-US" sz="2400" dirty="0">
              <a:solidFill>
                <a:schemeClr val="tx1"/>
              </a:solidFill>
            </a:endParaRPr>
          </a:p>
        </p:txBody>
      </p:sp>
      <p:sp>
        <p:nvSpPr>
          <p:cNvPr id="12"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55129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3025"/>
            <a:ext cx="7650480" cy="1298575"/>
          </a:xfrm>
        </p:spPr>
        <p:txBody>
          <a:bodyPr>
            <a:normAutofit fontScale="90000"/>
          </a:bodyPr>
          <a:lstStyle/>
          <a:p>
            <a:r>
              <a:rPr lang="en-US" sz="2700" b="1" dirty="0" smtClean="0"/>
              <a:t/>
            </a:r>
            <a:br>
              <a:rPr lang="en-US" sz="2700" b="1" dirty="0" smtClean="0"/>
            </a:br>
            <a:r>
              <a:rPr lang="en-US" sz="3100" b="1" dirty="0" smtClean="0">
                <a:solidFill>
                  <a:schemeClr val="tx1"/>
                </a:solidFill>
                <a:latin typeface="Times New Roman" panose="02020603050405020304" pitchFamily="18" charset="0"/>
                <a:cs typeface="Times New Roman" panose="02020603050405020304" pitchFamily="18" charset="0"/>
              </a:rPr>
              <a:t>8. Existing system description</a:t>
            </a:r>
            <a:r>
              <a:rPr lang="en-US" sz="2400" b="1" dirty="0" smtClean="0"/>
              <a:t/>
            </a:r>
            <a:br>
              <a:rPr lang="en-US" sz="2400" b="1" dirty="0" smtClean="0"/>
            </a:br>
            <a:r>
              <a:rPr lang="en-US" sz="4400" dirty="0" smtClean="0">
                <a:solidFill>
                  <a:schemeClr val="tx2">
                    <a:lumMod val="60000"/>
                    <a:lumOff val="40000"/>
                  </a:schemeClr>
                </a:solidFill>
              </a:rPr>
              <a:t/>
            </a:r>
            <a:br>
              <a:rPr lang="en-US" sz="4400" dirty="0" smtClean="0">
                <a:solidFill>
                  <a:schemeClr val="tx2">
                    <a:lumMod val="60000"/>
                    <a:lumOff val="40000"/>
                  </a:schemeClr>
                </a:solidFill>
              </a:rPr>
            </a:br>
            <a:endParaRPr lang="en-US" dirty="0"/>
          </a:p>
        </p:txBody>
      </p:sp>
      <p:sp>
        <p:nvSpPr>
          <p:cNvPr id="3" name="Content Placeholder 2"/>
          <p:cNvSpPr>
            <a:spLocks noGrp="1"/>
          </p:cNvSpPr>
          <p:nvPr>
            <p:ph idx="1"/>
          </p:nvPr>
        </p:nvSpPr>
        <p:spPr>
          <a:xfrm>
            <a:off x="990600" y="1066800"/>
            <a:ext cx="7943088" cy="5181600"/>
          </a:xfrm>
        </p:spPr>
        <p:txBody>
          <a:bodyPr>
            <a:normAutofit/>
          </a:bodyPr>
          <a:lstStyle/>
          <a:p>
            <a:pPr algn="just">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existing system in </a:t>
            </a:r>
            <a:r>
              <a:rPr lang="en-US" sz="2400" dirty="0" smtClean="0">
                <a:latin typeface="Times New Roman" panose="02020603050405020304" pitchFamily="18" charset="0"/>
                <a:cs typeface="Times New Roman" panose="02020603050405020304" pitchFamily="18" charset="0"/>
              </a:rPr>
              <a:t>WLDU </a:t>
            </a:r>
            <a:r>
              <a:rPr lang="en-US" sz="2400" dirty="0">
                <a:latin typeface="Times New Roman" panose="02020603050405020304" pitchFamily="18" charset="0"/>
                <a:cs typeface="Times New Roman" panose="02020603050405020304" pitchFamily="18" charset="0"/>
              </a:rPr>
              <a:t>human resource management office performs their action </a:t>
            </a:r>
            <a:r>
              <a:rPr lang="en-US" sz="2400" b="1" i="1" dirty="0">
                <a:latin typeface="Times New Roman" panose="02020603050405020304" pitchFamily="18" charset="0"/>
                <a:cs typeface="Times New Roman" panose="02020603050405020304" pitchFamily="18" charset="0"/>
              </a:rPr>
              <a:t>manually</a:t>
            </a:r>
            <a:r>
              <a:rPr lang="en-US" sz="2400" dirty="0">
                <a:latin typeface="Times New Roman" panose="02020603050405020304" pitchFamily="18" charset="0"/>
                <a:cs typeface="Times New Roman" panose="02020603050405020304" pitchFamily="18" charset="0"/>
              </a:rPr>
              <a:t>. This leads </a:t>
            </a:r>
            <a:r>
              <a:rPr lang="en-US" sz="2400" dirty="0" smtClean="0">
                <a:latin typeface="Times New Roman" panose="02020603050405020304" pitchFamily="18" charset="0"/>
                <a:cs typeface="Times New Roman" panose="02020603050405020304" pitchFamily="18" charset="0"/>
              </a:rPr>
              <a:t>to less </a:t>
            </a:r>
            <a:r>
              <a:rPr lang="en-US" sz="2400" dirty="0">
                <a:latin typeface="Times New Roman" panose="02020603050405020304" pitchFamily="18" charset="0"/>
                <a:cs typeface="Times New Roman" panose="02020603050405020304" pitchFamily="18" charset="0"/>
              </a:rPr>
              <a:t>user satisfaction and less </a:t>
            </a:r>
            <a:r>
              <a:rPr lang="en-US" sz="2400" dirty="0" smtClean="0">
                <a:latin typeface="Times New Roman" panose="02020603050405020304" pitchFamily="18" charset="0"/>
                <a:cs typeface="Times New Roman" panose="02020603050405020304" pitchFamily="18" charset="0"/>
              </a:rPr>
              <a:t>interactivity to the system. Since the </a:t>
            </a:r>
            <a:r>
              <a:rPr lang="en-US" sz="2400" dirty="0">
                <a:latin typeface="Times New Roman" panose="02020603050405020304" pitchFamily="18" charset="0"/>
                <a:cs typeface="Times New Roman" panose="02020603050405020304" pitchFamily="18" charset="0"/>
              </a:rPr>
              <a:t>existing system </a:t>
            </a:r>
            <a:r>
              <a:rPr lang="en-US" sz="2400" dirty="0" smtClean="0">
                <a:latin typeface="Times New Roman" panose="02020603050405020304" pitchFamily="18" charset="0"/>
                <a:cs typeface="Times New Roman" panose="02020603050405020304" pitchFamily="18" charset="0"/>
              </a:rPr>
              <a:t>have many problems among them it is:</a:t>
            </a:r>
          </a:p>
          <a:p>
            <a:pPr lvl="1" algn="just">
              <a:buFont typeface="Wingdings" pitchFamily="2" charset="2"/>
              <a:buChar char="q"/>
            </a:pPr>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Time consuming and </a:t>
            </a:r>
          </a:p>
          <a:p>
            <a:pPr lvl="1" algn="just">
              <a:buFont typeface="Wingdings" pitchFamily="2" charset="2"/>
              <a:buChar char="q"/>
            </a:pPr>
            <a:r>
              <a:rPr lang="en-US" sz="2400" dirty="0" smtClean="0">
                <a:latin typeface="Times New Roman" panose="02020603050405020304" pitchFamily="18" charset="0"/>
                <a:cs typeface="Times New Roman" panose="02020603050405020304" pitchFamily="18" charset="0"/>
              </a:rPr>
              <a:t> Difficulties in data management</a:t>
            </a:r>
          </a:p>
          <a:p>
            <a:pPr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So</a:t>
            </a:r>
            <a:r>
              <a:rPr lang="en-US" sz="2400" dirty="0">
                <a:latin typeface="Times New Roman" panose="02020603050405020304" pitchFamily="18" charset="0"/>
                <a:cs typeface="Times New Roman" panose="02020603050405020304" pitchFamily="18" charset="0"/>
              </a:rPr>
              <a:t>, to have efficient and strong system it is better to change in to computerized system namely in our context web based system</a:t>
            </a:r>
            <a:r>
              <a:rPr lang="en-US" sz="2400" dirty="0" smtClean="0">
                <a:latin typeface="Times New Roman" panose="02020603050405020304" pitchFamily="18" charset="0"/>
                <a:cs typeface="Times New Roman" panose="02020603050405020304" pitchFamily="18" charset="0"/>
              </a:rPr>
              <a:t>. To understand the existing system let us see this two work flows. </a:t>
            </a:r>
          </a:p>
          <a:p>
            <a:pPr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ction="ppaction://hlinkfile"/>
              </a:rPr>
              <a:t>Work flow for  employee promotion Transfer</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3" action="ppaction://hlinkfile"/>
              </a:rPr>
              <a:t>Work flow for employee recruitment</a:t>
            </a:r>
            <a:endParaRPr lang="en-US" sz="2400" dirty="0">
              <a:latin typeface="Times New Roman" panose="02020603050405020304" pitchFamily="18" charset="0"/>
              <a:cs typeface="Times New Roman" panose="02020603050405020304" pitchFamily="18" charset="0"/>
            </a:endParaRPr>
          </a:p>
          <a:p>
            <a:pPr>
              <a:buNone/>
            </a:pPr>
            <a:endParaRPr lang="en-US" dirty="0"/>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4"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6"/>
          <p:cNvSpPr/>
          <p:nvPr/>
        </p:nvSpPr>
        <p:spPr>
          <a:xfrm>
            <a:off x="8610600" y="6400800"/>
            <a:ext cx="533400" cy="369332"/>
          </a:xfrm>
          <a:prstGeom prst="rect">
            <a:avLst/>
          </a:prstGeom>
        </p:spPr>
        <p:txBody>
          <a:bodyPr wrap="square">
            <a:spAutoFit/>
          </a:bodyPr>
          <a:lstStyle/>
          <a:p>
            <a:r>
              <a:rPr lang="en-US" b="1" dirty="0" smtClean="0"/>
              <a:t>19</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5535"/>
            <a:ext cx="7886700" cy="668741"/>
          </a:xfrm>
        </p:spPr>
        <p:txBody>
          <a:bodyPr>
            <a:normAutofit fontScale="90000"/>
          </a:bodyPr>
          <a:lstStyle/>
          <a:p>
            <a:r>
              <a:rPr lang="en-US" dirty="0">
                <a:latin typeface="Times New Roman" panose="02020603050405020304" pitchFamily="18" charset="0"/>
                <a:cs typeface="Times New Roman" panose="02020603050405020304" pitchFamily="18" charset="0"/>
              </a:rPr>
              <a:t>                     Contents</a:t>
            </a:r>
          </a:p>
        </p:txBody>
      </p:sp>
      <p:sp>
        <p:nvSpPr>
          <p:cNvPr id="3" name="Content Placeholder 2"/>
          <p:cNvSpPr>
            <a:spLocks noGrp="1"/>
          </p:cNvSpPr>
          <p:nvPr>
            <p:ph idx="1"/>
          </p:nvPr>
        </p:nvSpPr>
        <p:spPr>
          <a:xfrm>
            <a:off x="1227803" y="1066800"/>
            <a:ext cx="7886700" cy="5431809"/>
          </a:xfrm>
        </p:spPr>
        <p:txBody>
          <a:bodyPr>
            <a:normAutofit/>
          </a:bodyPr>
          <a:lstStyle/>
          <a:p>
            <a:pPr marL="0" indent="0"/>
            <a:r>
              <a:rPr lang="en-US" sz="2800" dirty="0" smtClean="0">
                <a:latin typeface="Times New Roman" panose="02020603050405020304" pitchFamily="18" charset="0"/>
                <a:cs typeface="Times New Roman" panose="02020603050405020304" pitchFamily="18" charset="0"/>
              </a:rPr>
              <a:t>Background of the organization</a:t>
            </a:r>
          </a:p>
          <a:p>
            <a:pPr marL="0" indent="0"/>
            <a:r>
              <a:rPr lang="en-US" sz="2800" dirty="0" smtClean="0">
                <a:latin typeface="Times New Roman" panose="02020603050405020304" pitchFamily="18" charset="0"/>
                <a:cs typeface="Times New Roman" panose="02020603050405020304" pitchFamily="18" charset="0"/>
              </a:rPr>
              <a:t>Statement of the problem</a:t>
            </a:r>
          </a:p>
          <a:p>
            <a:pPr marL="0" indent="0"/>
            <a:r>
              <a:rPr lang="en-US" sz="2800" dirty="0" smtClean="0">
                <a:latin typeface="Times New Roman" panose="02020603050405020304" pitchFamily="18" charset="0"/>
                <a:cs typeface="Times New Roman" panose="02020603050405020304" pitchFamily="18" charset="0"/>
              </a:rPr>
              <a:t>Objective</a:t>
            </a:r>
          </a:p>
          <a:p>
            <a:pPr marL="0" indent="0"/>
            <a:r>
              <a:rPr lang="en-US" sz="2800" dirty="0" smtClean="0">
                <a:latin typeface="Times New Roman" panose="02020603050405020304" pitchFamily="18" charset="0"/>
                <a:cs typeface="Times New Roman" panose="02020603050405020304" pitchFamily="18" charset="0"/>
              </a:rPr>
              <a:t>Scope</a:t>
            </a:r>
          </a:p>
          <a:p>
            <a:pPr marL="0" indent="0"/>
            <a:r>
              <a:rPr lang="en-US" sz="2800" dirty="0" smtClean="0">
                <a:latin typeface="Times New Roman" panose="02020603050405020304" pitchFamily="18" charset="0"/>
                <a:cs typeface="Times New Roman" panose="02020603050405020304" pitchFamily="18" charset="0"/>
              </a:rPr>
              <a:t>Methodology</a:t>
            </a:r>
          </a:p>
          <a:p>
            <a:pPr marL="0" indent="0"/>
            <a:r>
              <a:rPr lang="en-US" sz="2800" dirty="0" smtClean="0">
                <a:latin typeface="Times New Roman" panose="02020603050405020304" pitchFamily="18" charset="0"/>
                <a:cs typeface="Times New Roman" panose="02020603050405020304" pitchFamily="18" charset="0"/>
              </a:rPr>
              <a:t>Significance</a:t>
            </a:r>
          </a:p>
          <a:p>
            <a:pPr marL="0" indent="0"/>
            <a:r>
              <a:rPr lang="en-US" sz="2800" dirty="0" smtClean="0">
                <a:latin typeface="Times New Roman" panose="02020603050405020304" pitchFamily="18" charset="0"/>
                <a:cs typeface="Times New Roman" panose="02020603050405020304" pitchFamily="18" charset="0"/>
              </a:rPr>
              <a:t>Feasibility</a:t>
            </a:r>
          </a:p>
          <a:p>
            <a:pPr marL="0" indent="0"/>
            <a:r>
              <a:rPr lang="en-US" sz="2800" dirty="0" smtClean="0">
                <a:latin typeface="Times New Roman" panose="02020603050405020304" pitchFamily="18" charset="0"/>
                <a:cs typeface="Times New Roman" panose="02020603050405020304" pitchFamily="18" charset="0"/>
              </a:rPr>
              <a:t>Existing system description</a:t>
            </a:r>
          </a:p>
          <a:p>
            <a:pPr marL="0" indent="0"/>
            <a:r>
              <a:rPr lang="en-US" sz="2800" dirty="0" smtClean="0">
                <a:latin typeface="Times New Roman" panose="02020603050405020304" pitchFamily="18" charset="0"/>
                <a:cs typeface="Times New Roman" panose="02020603050405020304" pitchFamily="18" charset="0"/>
              </a:rPr>
              <a:t>Proposed system description</a:t>
            </a:r>
          </a:p>
          <a:p>
            <a:pPr marL="0" indent="0"/>
            <a:endParaRPr lang="en-US" sz="2800" dirty="0" smtClean="0">
              <a:latin typeface="Times New Roman" panose="02020603050405020304" pitchFamily="18" charset="0"/>
              <a:cs typeface="Times New Roman" panose="02020603050405020304" pitchFamily="18" charset="0"/>
            </a:endParaRPr>
          </a:p>
          <a:p>
            <a:pPr marL="0" indent="0"/>
            <a:endParaRPr lang="en-US" sz="28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EB031A-7D7F-47AA-9828-6465646B9777}"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800" b="1" smtClean="0">
                <a:solidFill>
                  <a:schemeClr val="tx1"/>
                </a:solidFill>
                <a:latin typeface="Times New Roman" panose="02020603050405020304" pitchFamily="18" charset="0"/>
                <a:cs typeface="Times New Roman" panose="02020603050405020304" pitchFamily="18" charset="0"/>
              </a:rPr>
              <a:pPr/>
              <a:t>2</a:t>
            </a:fld>
            <a:endParaRPr lang="en-US" sz="1800" b="1" dirty="0">
              <a:solidFill>
                <a:schemeClr val="tx1"/>
              </a:solidFill>
              <a:latin typeface="Times New Roman" panose="02020603050405020304" pitchFamily="18" charset="0"/>
              <a:cs typeface="Times New Roman" panose="02020603050405020304" pitchFamily="18" charset="0"/>
            </a:endParaRPr>
          </a:p>
        </p:txBody>
      </p:sp>
      <p:grpSp>
        <p:nvGrpSpPr>
          <p:cNvPr id="6" name="Group 5"/>
          <p:cNvGrpSpPr>
            <a:grpSpLocks/>
          </p:cNvGrpSpPr>
          <p:nvPr/>
        </p:nvGrpSpPr>
        <p:grpSpPr bwMode="auto">
          <a:xfrm>
            <a:off x="76200" y="73025"/>
            <a:ext cx="838200" cy="617538"/>
            <a:chOff x="1105" y="3317"/>
            <a:chExt cx="10186" cy="5683"/>
          </a:xfrm>
        </p:grpSpPr>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8"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9"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0"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Tree>
    <p:extLst>
      <p:ext uri="{BB962C8B-B14F-4D97-AF65-F5344CB8AC3E}">
        <p14:creationId xmlns:p14="http://schemas.microsoft.com/office/powerpoint/2010/main" val="3621472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955513"/>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9.Proposed system</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274812"/>
            <a:ext cx="7498080" cy="4973588"/>
          </a:xfrm>
        </p:spPr>
        <p:txBody>
          <a:bodyPr>
            <a:noAutofit/>
          </a:bodyPr>
          <a:lstStyle/>
          <a:p>
            <a:pPr marL="82296" indent="0" algn="just">
              <a:buNone/>
            </a:pPr>
            <a:r>
              <a:rPr lang="en-US" sz="2400" dirty="0">
                <a:latin typeface="Times New Roman" panose="02020603050405020304" pitchFamily="18" charset="0"/>
                <a:cs typeface="Times New Roman" panose="02020603050405020304" pitchFamily="18" charset="0"/>
              </a:rPr>
              <a:t>This proposed </a:t>
            </a:r>
            <a:r>
              <a:rPr lang="en-US" sz="2400" dirty="0" smtClean="0">
                <a:latin typeface="Times New Roman" panose="02020603050405020304" pitchFamily="18" charset="0"/>
                <a:cs typeface="Times New Roman" panose="02020603050405020304" pitchFamily="18" charset="0"/>
              </a:rPr>
              <a:t>system, would </a:t>
            </a:r>
            <a:r>
              <a:rPr lang="en-US" sz="2400" dirty="0">
                <a:latin typeface="Times New Roman" panose="02020603050405020304" pitchFamily="18" charset="0"/>
                <a:cs typeface="Times New Roman" panose="02020603050405020304" pitchFamily="18" charset="0"/>
              </a:rPr>
              <a:t>have attractive and user-friendly interface. And also this proposed system will change the manual system to computerized system and solve the existing problem. The proposed system provides employee details,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detail </a:t>
            </a:r>
            <a:r>
              <a:rPr lang="en-US" sz="2400" dirty="0">
                <a:latin typeface="Times New Roman" panose="02020603050405020304" pitchFamily="18" charset="0"/>
                <a:cs typeface="Times New Roman" panose="02020603050405020304" pitchFamily="18" charset="0"/>
              </a:rPr>
              <a:t>general information about the employee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enhances the HR Management in </a:t>
            </a:r>
            <a:r>
              <a:rPr lang="en-US" sz="2400" dirty="0" smtClean="0">
                <a:latin typeface="Times New Roman" panose="02020603050405020304" pitchFamily="18" charset="0"/>
                <a:cs typeface="Times New Roman" panose="02020603050405020304" pitchFamily="18" charset="0"/>
              </a:rPr>
              <a:t>managing </a:t>
            </a:r>
            <a:r>
              <a:rPr lang="en-US" sz="2400" dirty="0">
                <a:latin typeface="Times New Roman" panose="02020603050405020304" pitchFamily="18" charset="0"/>
                <a:cs typeface="Times New Roman" panose="02020603050405020304" pitchFamily="18" charset="0"/>
              </a:rPr>
              <a:t>employees’ details.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simply </a:t>
            </a:r>
            <a:r>
              <a:rPr lang="en-US" sz="2400" dirty="0">
                <a:latin typeface="Times New Roman" panose="02020603050405020304" pitchFamily="18" charset="0"/>
                <a:cs typeface="Times New Roman" panose="02020603050405020304" pitchFamily="18" charset="0"/>
              </a:rPr>
              <a:t>post the announcement and other important information on </a:t>
            </a:r>
            <a:r>
              <a:rPr lang="en-US" sz="2400" dirty="0" smtClean="0">
                <a:latin typeface="Times New Roman" panose="02020603050405020304" pitchFamily="18" charset="0"/>
                <a:cs typeface="Times New Roman" panose="02020603050405020304" pitchFamily="18" charset="0"/>
              </a:rPr>
              <a:t>this app, ….</a:t>
            </a:r>
          </a:p>
          <a:p>
            <a:pPr marL="82296"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9" name="Picture 8">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0"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1"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2"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3"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p:nvPr/>
        </p:nvSpPr>
        <p:spPr>
          <a:xfrm>
            <a:off x="8534400" y="6324600"/>
            <a:ext cx="437940" cy="369332"/>
          </a:xfrm>
          <a:prstGeom prst="rect">
            <a:avLst/>
          </a:prstGeom>
        </p:spPr>
        <p:txBody>
          <a:bodyPr wrap="none">
            <a:spAutoFit/>
          </a:bodyPr>
          <a:lstStyle/>
          <a:p>
            <a:fld id="{D8AF9221-B1C2-4640-8D0A-18D390D18307}" type="slidenum">
              <a:rPr lang="en-US" b="1"/>
              <a:pPr/>
              <a:t>20</a:t>
            </a:fld>
            <a:endParaRPr lang="en-US" dirty="0"/>
          </a:p>
        </p:txBody>
      </p:sp>
    </p:spTree>
    <p:extLst>
      <p:ext uri="{BB962C8B-B14F-4D97-AF65-F5344CB8AC3E}">
        <p14:creationId xmlns:p14="http://schemas.microsoft.com/office/powerpoint/2010/main" val="189059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683" y="-189706"/>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10 Functional requirement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146969"/>
            <a:ext cx="7498080" cy="5101431"/>
          </a:xfrm>
        </p:spPr>
        <p:txBody>
          <a:bodyPr>
            <a:normAutofit lnSpcReduction="10000"/>
          </a:bodyPr>
          <a:lstStyle/>
          <a:p>
            <a:pPr marL="82296" indent="0">
              <a:buNone/>
            </a:pPr>
            <a:r>
              <a:rPr lang="en-US" sz="2400" dirty="0" smtClean="0">
                <a:latin typeface="Times New Roman" panose="02020603050405020304" pitchFamily="18" charset="0"/>
                <a:cs typeface="Times New Roman" panose="02020603050405020304" pitchFamily="18" charset="0"/>
              </a:rPr>
              <a:t>A functional requirement specifies what the proposed system should do. Here are some of this proposed system functional requirement</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Announcement of notice online</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Registers </a:t>
            </a:r>
            <a:r>
              <a:rPr lang="en-US" sz="2400" dirty="0">
                <a:latin typeface="Times New Roman" panose="02020603050405020304" pitchFamily="18" charset="0"/>
                <a:cs typeface="Times New Roman" panose="02020603050405020304" pitchFamily="18" charset="0"/>
              </a:rPr>
              <a:t>applicants’ who wants to apply.</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Manage </a:t>
            </a: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mployee </a:t>
            </a: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nformation</a:t>
            </a: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search</a:t>
            </a:r>
            <a:r>
              <a:rPr lang="en-US" sz="2400" dirty="0">
                <a:latin typeface="Times New Roman" panose="02020603050405020304" pitchFamily="18" charset="0"/>
                <a:cs typeface="Times New Roman" panose="02020603050405020304" pitchFamily="18" charset="0"/>
              </a:rPr>
              <a:t>, register and update the employee </a:t>
            </a:r>
            <a:r>
              <a:rPr lang="en-US" sz="2400" dirty="0" smtClean="0">
                <a:latin typeface="Times New Roman" panose="02020603050405020304" pitchFamily="18" charset="0"/>
                <a:cs typeface="Times New Roman" panose="02020603050405020304" pitchFamily="18" charset="0"/>
              </a:rPr>
              <a:t>information</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Deleting employees profile when they terminate from this university.</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Employee </a:t>
            </a:r>
            <a:r>
              <a:rPr lang="en-US" sz="2400" dirty="0" smtClean="0">
                <a:latin typeface="Times New Roman" panose="02020603050405020304" pitchFamily="18" charset="0"/>
                <a:cs typeface="Times New Roman" panose="02020603050405020304" pitchFamily="18" charset="0"/>
              </a:rPr>
              <a:t>profile registration</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Leave and transfer </a:t>
            </a: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mployee process</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Terminated employees information will be kept</a:t>
            </a:r>
          </a:p>
          <a:p>
            <a:pPr lvl="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Report generation: in three month, six month, </a:t>
            </a:r>
            <a:endParaRPr lang="en-US" sz="2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21</a:t>
            </a:fld>
            <a:endParaRPr lang="en-US" dirty="0"/>
          </a:p>
        </p:txBody>
      </p:sp>
    </p:spTree>
    <p:extLst>
      <p:ext uri="{BB962C8B-B14F-4D97-AF65-F5344CB8AC3E}">
        <p14:creationId xmlns:p14="http://schemas.microsoft.com/office/powerpoint/2010/main" val="1691826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648"/>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Cont</a:t>
            </a:r>
            <a:r>
              <a:rPr lang="en-US" sz="3200" b="1" dirty="0" smtClean="0">
                <a:solidFill>
                  <a:schemeClr val="tx1"/>
                </a:solidFill>
                <a:latin typeface="Times New Roman" panose="02020603050405020304" pitchFamily="18" charset="0"/>
                <a:cs typeface="Times New Roman" panose="02020603050405020304" pitchFamily="18" charset="0"/>
              </a:rPr>
              <a: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274812"/>
            <a:ext cx="7498080" cy="4973588"/>
          </a:xfrm>
        </p:spPr>
        <p:txBody>
          <a:bodyPr>
            <a:normAutofit/>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Post vacancies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admin will create accounts for the employees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system allow the user to change their password</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system allow the </a:t>
            </a:r>
            <a:r>
              <a:rPr lang="en-US" sz="2400" dirty="0" smtClean="0">
                <a:latin typeface="Times New Roman" panose="02020603050405020304" pitchFamily="18" charset="0"/>
                <a:cs typeface="Times New Roman" panose="02020603050405020304" pitchFamily="18" charset="0"/>
              </a:rPr>
              <a:t>college dean to request employee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system allow the </a:t>
            </a:r>
            <a:r>
              <a:rPr lang="en-US" sz="2400" dirty="0" smtClean="0">
                <a:latin typeface="Times New Roman" panose="02020603050405020304" pitchFamily="18" charset="0"/>
                <a:cs typeface="Times New Roman" panose="02020603050405020304" pitchFamily="18" charset="0"/>
              </a:rPr>
              <a:t>manager to approve any requests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system allow the </a:t>
            </a:r>
            <a:r>
              <a:rPr lang="en-US" sz="2400" dirty="0" smtClean="0">
                <a:latin typeface="Times New Roman" panose="02020603050405020304" pitchFamily="18" charset="0"/>
                <a:cs typeface="Times New Roman" panose="02020603050405020304" pitchFamily="18" charset="0"/>
              </a:rPr>
              <a:t>applicant to give feedback</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22</a:t>
            </a:fld>
            <a:endParaRPr lang="en-US" dirty="0"/>
          </a:p>
        </p:txBody>
      </p:sp>
    </p:spTree>
    <p:extLst>
      <p:ext uri="{BB962C8B-B14F-4D97-AF65-F5344CB8AC3E}">
        <p14:creationId xmlns:p14="http://schemas.microsoft.com/office/powerpoint/2010/main" val="1002466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585" y="-83052"/>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11. Non-functional requirement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059948"/>
            <a:ext cx="7498080" cy="5188452"/>
          </a:xfrm>
        </p:spPr>
        <p:txBody>
          <a:bodyPr>
            <a:noAutofit/>
          </a:bodyPr>
          <a:lstStyle/>
          <a:p>
            <a:pPr marL="82296" lvl="0" indent="0">
              <a:lnSpc>
                <a:spcPct val="120000"/>
              </a:lnSpc>
              <a:buNone/>
            </a:pPr>
            <a:r>
              <a:rPr lang="en-US" sz="2000" dirty="0" smtClean="0">
                <a:latin typeface="Times New Roman" panose="02020603050405020304" pitchFamily="18" charset="0"/>
                <a:cs typeface="Times New Roman" panose="02020603050405020304" pitchFamily="18" charset="0"/>
              </a:rPr>
              <a:t>It describe user visible aspects of the system that are not directly related with the functional behavior of the system</a:t>
            </a:r>
          </a:p>
          <a:p>
            <a:pPr lvl="1">
              <a:lnSpc>
                <a:spcPct val="12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Usability - </a:t>
            </a:r>
            <a:r>
              <a:rPr lang="en-US" sz="2000" dirty="0">
                <a:latin typeface="Times New Roman" panose="02020603050405020304" pitchFamily="18" charset="0"/>
                <a:cs typeface="Times New Roman" panose="02020603050405020304" pitchFamily="18" charset="0"/>
              </a:rPr>
              <a:t>The user can easily operate this system</a:t>
            </a:r>
          </a:p>
          <a:p>
            <a:pPr lvl="1">
              <a:lnSpc>
                <a:spcPct val="12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Maintainability - </a:t>
            </a:r>
            <a:r>
              <a:rPr lang="en-US" sz="2000" dirty="0">
                <a:latin typeface="Times New Roman" panose="02020603050405020304" pitchFamily="18" charset="0"/>
                <a:cs typeface="Times New Roman" panose="02020603050405020304" pitchFamily="18" charset="0"/>
              </a:rPr>
              <a:t>easy to </a:t>
            </a:r>
            <a:r>
              <a:rPr lang="en-US" sz="2000" dirty="0" smtClean="0">
                <a:latin typeface="Times New Roman" panose="02020603050405020304" pitchFamily="18" charset="0"/>
                <a:cs typeface="Times New Roman" panose="02020603050405020304" pitchFamily="18" charset="0"/>
              </a:rPr>
              <a:t>extend this system</a:t>
            </a:r>
          </a:p>
          <a:p>
            <a:pPr lvl="1">
              <a:lnSpc>
                <a:spcPct val="12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Efficiency - This </a:t>
            </a:r>
            <a:r>
              <a:rPr lang="en-US" sz="2000" dirty="0">
                <a:latin typeface="Times New Roman" panose="02020603050405020304" pitchFamily="18" charset="0"/>
                <a:cs typeface="Times New Roman" panose="02020603050405020304" pitchFamily="18" charset="0"/>
              </a:rPr>
              <a:t>system </a:t>
            </a:r>
            <a:r>
              <a:rPr lang="en-US" sz="2000" dirty="0" smtClean="0">
                <a:latin typeface="Times New Roman" panose="02020603050405020304" pitchFamily="18" charset="0"/>
                <a:cs typeface="Times New Roman" panose="02020603050405020304" pitchFamily="18" charset="0"/>
              </a:rPr>
              <a:t>will </a:t>
            </a:r>
            <a:r>
              <a:rPr lang="en-US" sz="2000" dirty="0">
                <a:latin typeface="Times New Roman" panose="02020603050405020304" pitchFamily="18" charset="0"/>
                <a:cs typeface="Times New Roman" panose="02020603050405020304" pitchFamily="18" charset="0"/>
              </a:rPr>
              <a:t>run within </a:t>
            </a:r>
            <a:r>
              <a:rPr lang="en-US" sz="2000" dirty="0" smtClean="0">
                <a:latin typeface="Times New Roman" panose="02020603050405020304" pitchFamily="18" charset="0"/>
                <a:cs typeface="Times New Roman" panose="02020603050405020304" pitchFamily="18" charset="0"/>
              </a:rPr>
              <a:t>a few </a:t>
            </a:r>
            <a:r>
              <a:rPr lang="en-US" sz="2000" dirty="0">
                <a:latin typeface="Times New Roman" panose="02020603050405020304" pitchFamily="18" charset="0"/>
                <a:cs typeface="Times New Roman" panose="02020603050405020304" pitchFamily="18" charset="0"/>
              </a:rPr>
              <a:t>second. </a:t>
            </a:r>
            <a:endParaRPr lang="en-US" sz="4800" dirty="0" smtClean="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Reliability - </a:t>
            </a:r>
            <a:r>
              <a:rPr lang="en-US" sz="2000" dirty="0">
                <a:latin typeface="Times New Roman" panose="02020603050405020304" pitchFamily="18" charset="0"/>
                <a:cs typeface="Times New Roman" panose="02020603050405020304" pitchFamily="18" charset="0"/>
              </a:rPr>
              <a:t>The information </a:t>
            </a:r>
            <a:r>
              <a:rPr lang="en-US" sz="2000" dirty="0" smtClean="0">
                <a:latin typeface="Times New Roman" panose="02020603050405020304" pitchFamily="18" charset="0"/>
                <a:cs typeface="Times New Roman" panose="02020603050405020304" pitchFamily="18" charset="0"/>
              </a:rPr>
              <a:t>from this system </a:t>
            </a:r>
            <a:r>
              <a:rPr lang="en-US" sz="2000" dirty="0">
                <a:latin typeface="Times New Roman" panose="02020603050405020304" pitchFamily="18" charset="0"/>
                <a:cs typeface="Times New Roman" panose="02020603050405020304" pitchFamily="18" charset="0"/>
              </a:rPr>
              <a:t>is accurate and </a:t>
            </a:r>
            <a:r>
              <a:rPr lang="en-US" sz="2000" dirty="0" smtClean="0">
                <a:latin typeface="Times New Roman" panose="02020603050405020304" pitchFamily="18" charset="0"/>
                <a:cs typeface="Times New Roman" panose="02020603050405020304" pitchFamily="18" charset="0"/>
              </a:rPr>
              <a:t>realistic</a:t>
            </a:r>
          </a:p>
          <a:p>
            <a:pPr lvl="1">
              <a:lnSpc>
                <a:spcPct val="12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Correctness - </a:t>
            </a:r>
            <a:r>
              <a:rPr lang="en-US" sz="2000" dirty="0">
                <a:latin typeface="Times New Roman" panose="02020603050405020304" pitchFamily="18" charset="0"/>
                <a:cs typeface="Times New Roman" panose="02020603050405020304" pitchFamily="18" charset="0"/>
              </a:rPr>
              <a:t>provides an accurate and correct response to every user requests. </a:t>
            </a:r>
            <a:endParaRPr lang="en-US" sz="2000" dirty="0" smtClean="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Portability – Can run any platforms</a:t>
            </a:r>
          </a:p>
          <a:p>
            <a:pPr lvl="1">
              <a:lnSpc>
                <a:spcPct val="12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Security – Using username and password &amp; encryption protect user’s data from intruder. Also we have two application with their own domain name and the login link will not be accessed outside the university this helps the system from brute force attack.</a:t>
            </a:r>
            <a:endParaRPr lang="en-US" sz="2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610600" y="6400800"/>
            <a:ext cx="437940" cy="369332"/>
          </a:xfrm>
          <a:prstGeom prst="rect">
            <a:avLst/>
          </a:prstGeom>
        </p:spPr>
        <p:txBody>
          <a:bodyPr wrap="none">
            <a:spAutoFit/>
          </a:bodyPr>
          <a:lstStyle/>
          <a:p>
            <a:fld id="{D8AF9221-B1C2-4640-8D0A-18D390D18307}" type="slidenum">
              <a:rPr lang="en-US" b="1"/>
              <a:pPr/>
              <a:t>23</a:t>
            </a:fld>
            <a:endParaRPr lang="en-US" dirty="0"/>
          </a:p>
        </p:txBody>
      </p:sp>
    </p:spTree>
    <p:extLst>
      <p:ext uri="{BB962C8B-B14F-4D97-AF65-F5344CB8AC3E}">
        <p14:creationId xmlns:p14="http://schemas.microsoft.com/office/powerpoint/2010/main" val="1012625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585" y="-83052"/>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12.Use case model</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296" indent="0" algn="just">
              <a:buNone/>
            </a:pPr>
            <a:r>
              <a:rPr lang="en-US" sz="2400" dirty="0">
                <a:latin typeface="Times New Roman" panose="02020603050405020304" pitchFamily="18" charset="0"/>
                <a:cs typeface="Times New Roman" panose="02020603050405020304" pitchFamily="18" charset="0"/>
              </a:rPr>
              <a:t>Use Case Diagram represents user requirements gathered during requirement elicitation, contains use case, actors, system boundary and their relationships. </a:t>
            </a: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use case is a collection of interactions between external actors and a system. In UML, a use case is the specification of a sequence of actions, including variants, that a system (or entity) can perform, interacting with actors of the system</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ction="ppaction://hlinkfile"/>
              </a:rPr>
              <a:t>See this figure</a:t>
            </a: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24</a:t>
            </a:fld>
            <a:endParaRPr lang="en-US" dirty="0"/>
          </a:p>
        </p:txBody>
      </p:sp>
    </p:spTree>
    <p:extLst>
      <p:ext uri="{BB962C8B-B14F-4D97-AF65-F5344CB8AC3E}">
        <p14:creationId xmlns:p14="http://schemas.microsoft.com/office/powerpoint/2010/main" val="3075827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80" y="-189706"/>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13. Sequence diagram</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296" indent="0" algn="just">
              <a:buNone/>
            </a:pPr>
            <a:r>
              <a:rPr lang="en-US" sz="2400" dirty="0">
                <a:latin typeface="Times New Roman" panose="02020603050405020304" pitchFamily="18" charset="0"/>
                <a:cs typeface="Times New Roman" panose="02020603050405020304" pitchFamily="18" charset="0"/>
              </a:rPr>
              <a:t>Sequence diagrams show a succession of interactions between classes or object instances over time</a:t>
            </a:r>
            <a:r>
              <a:rPr lang="en-US" sz="2400" dirty="0" smtClean="0">
                <a:latin typeface="Times New Roman" panose="02020603050405020304" pitchFamily="18" charset="0"/>
                <a:cs typeface="Times New Roman" panose="02020603050405020304" pitchFamily="18" charset="0"/>
              </a:rPr>
              <a:t>.</a:t>
            </a:r>
          </a:p>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ction="ppaction://hlinkfile"/>
              </a:rPr>
              <a:t>Sequence diagram for log in</a:t>
            </a: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3" action="ppaction://hlinkfile"/>
              </a:rPr>
              <a:t>Sequence diagram for send feedback</a:t>
            </a: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4" action="ppaction://hlinkfile"/>
              </a:rPr>
              <a:t>Sequence diagram for create account</a:t>
            </a: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5" action="ppaction://hlinkfile"/>
              </a:rPr>
              <a:t>Sequence diagram for </a:t>
            </a:r>
            <a:r>
              <a:rPr lang="en-US" sz="2400" dirty="0" smtClean="0">
                <a:latin typeface="Times New Roman" panose="02020603050405020304" pitchFamily="18" charset="0"/>
                <a:cs typeface="Times New Roman" panose="02020603050405020304" pitchFamily="18" charset="0"/>
                <a:hlinkClick r:id="rId5" action="ppaction://hlinkfile"/>
              </a:rPr>
              <a:t>post vacancy</a:t>
            </a:r>
            <a:endParaRPr lang="en-US" sz="2400" dirty="0">
              <a:latin typeface="Times New Roman" panose="02020603050405020304" pitchFamily="18" charset="0"/>
              <a:cs typeface="Times New Roman" panose="02020603050405020304" pitchFamily="18" charset="0"/>
            </a:endParaRPr>
          </a:p>
          <a:p>
            <a:pPr marL="82296" indent="0" algn="just">
              <a:buNone/>
            </a:pP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25</a:t>
            </a:fld>
            <a:endParaRPr lang="en-US" dirty="0"/>
          </a:p>
        </p:txBody>
      </p:sp>
    </p:spTree>
    <p:extLst>
      <p:ext uri="{BB962C8B-B14F-4D97-AF65-F5344CB8AC3E}">
        <p14:creationId xmlns:p14="http://schemas.microsoft.com/office/powerpoint/2010/main" val="2771651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29" y="-83052"/>
            <a:ext cx="749808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14. Activity diagram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296" indent="0" algn="just">
              <a:buNone/>
            </a:pPr>
            <a:r>
              <a:rPr lang="en-US" sz="2400" dirty="0">
                <a:latin typeface="Times New Roman" panose="02020603050405020304" pitchFamily="18" charset="0"/>
                <a:cs typeface="Times New Roman" panose="02020603050405020304" pitchFamily="18" charset="0"/>
              </a:rPr>
              <a:t>An activity diagram describes the behavior of a system in terms of activities. Activities are modeling elements that represent the execution of a set of </a:t>
            </a:r>
            <a:r>
              <a:rPr lang="en-US" sz="2400" dirty="0" smtClean="0">
                <a:latin typeface="Times New Roman" panose="02020603050405020304" pitchFamily="18" charset="0"/>
                <a:cs typeface="Times New Roman" panose="02020603050405020304" pitchFamily="18" charset="0"/>
              </a:rPr>
              <a:t>operations. Activity </a:t>
            </a:r>
            <a:r>
              <a:rPr lang="en-US" sz="2400" dirty="0">
                <a:latin typeface="Times New Roman" panose="02020603050405020304" pitchFamily="18" charset="0"/>
                <a:cs typeface="Times New Roman" panose="02020603050405020304" pitchFamily="18" charset="0"/>
              </a:rPr>
              <a:t>diagrams are similar to flowchart diagrams in that they can be used to represent control </a:t>
            </a:r>
            <a:r>
              <a:rPr lang="en-US" sz="2400" dirty="0" smtClean="0">
                <a:latin typeface="Times New Roman" panose="02020603050405020304" pitchFamily="18" charset="0"/>
                <a:cs typeface="Times New Roman" panose="02020603050405020304" pitchFamily="18" charset="0"/>
              </a:rPr>
              <a:t>flow.</a:t>
            </a:r>
          </a:p>
          <a:p>
            <a:pPr marL="82296"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ction="ppaction://hlinkfile"/>
              </a:rPr>
              <a:t>Activity diagram for login</a:t>
            </a: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3" action="ppaction://hlinkfile"/>
              </a:rPr>
              <a:t>Activity </a:t>
            </a:r>
            <a:r>
              <a:rPr lang="en-US" sz="2400" dirty="0">
                <a:latin typeface="Times New Roman" panose="02020603050405020304" pitchFamily="18" charset="0"/>
                <a:cs typeface="Times New Roman" panose="02020603050405020304" pitchFamily="18" charset="0"/>
                <a:hlinkClick r:id="rId3" action="ppaction://hlinkfile"/>
              </a:rPr>
              <a:t>diagram </a:t>
            </a:r>
            <a:r>
              <a:rPr lang="en-US" sz="2400" dirty="0" smtClean="0">
                <a:latin typeface="Times New Roman" panose="02020603050405020304" pitchFamily="18" charset="0"/>
                <a:cs typeface="Times New Roman" panose="02020603050405020304" pitchFamily="18" charset="0"/>
                <a:hlinkClick r:id="rId3" action="ppaction://hlinkfile"/>
              </a:rPr>
              <a:t>for change password</a:t>
            </a:r>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4" action="ppaction://hlinkfile"/>
              </a:rPr>
              <a:t>Activity </a:t>
            </a:r>
            <a:r>
              <a:rPr lang="en-US" sz="2400" dirty="0">
                <a:latin typeface="Times New Roman" panose="02020603050405020304" pitchFamily="18" charset="0"/>
                <a:cs typeface="Times New Roman" panose="02020603050405020304" pitchFamily="18" charset="0"/>
                <a:hlinkClick r:id="rId4" action="ppaction://hlinkfile"/>
              </a:rPr>
              <a:t>diagram </a:t>
            </a:r>
            <a:r>
              <a:rPr lang="en-US" sz="2400" dirty="0" smtClean="0">
                <a:latin typeface="Times New Roman" panose="02020603050405020304" pitchFamily="18" charset="0"/>
                <a:cs typeface="Times New Roman" panose="02020603050405020304" pitchFamily="18" charset="0"/>
                <a:hlinkClick r:id="rId4" action="ppaction://hlinkfile"/>
              </a:rPr>
              <a:t>for register applicant</a:t>
            </a:r>
            <a:endParaRPr lang="en-US" sz="2400" dirty="0">
              <a:latin typeface="Times New Roman" panose="02020603050405020304" pitchFamily="18" charset="0"/>
              <a:cs typeface="Times New Roman" panose="02020603050405020304" pitchFamily="18" charset="0"/>
            </a:endParaRPr>
          </a:p>
          <a:p>
            <a:pPr marL="82296" indent="0" algn="just">
              <a:buNone/>
            </a:pP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26</a:t>
            </a:fld>
            <a:endParaRPr lang="en-US" dirty="0"/>
          </a:p>
        </p:txBody>
      </p:sp>
    </p:spTree>
    <p:extLst>
      <p:ext uri="{BB962C8B-B14F-4D97-AF65-F5344CB8AC3E}">
        <p14:creationId xmlns:p14="http://schemas.microsoft.com/office/powerpoint/2010/main" val="4146723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585" y="-83052"/>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15. Class diagram</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296" indent="0" algn="just">
              <a:buNone/>
            </a:pPr>
            <a:r>
              <a:rPr lang="en-US" sz="2400" dirty="0">
                <a:latin typeface="Times New Roman" panose="02020603050405020304" pitchFamily="18" charset="0"/>
                <a:cs typeface="Times New Roman" panose="02020603050405020304" pitchFamily="18" charset="0"/>
              </a:rPr>
              <a:t>Class diagram describes the structure of the system in terms of class and objects. Classes are abstraction that specifies the attributes and behavior of a set of objects. A class is a collection of objects that share a set of attributes that distinguish the objects as members of the collection. Object are an entity that encapsulates state and behavior. Each object has an identity: it can be referred individually and is distinguishable from other </a:t>
            </a:r>
            <a:r>
              <a:rPr lang="en-US" sz="2400" dirty="0" smtClean="0">
                <a:latin typeface="Times New Roman" panose="02020603050405020304" pitchFamily="18" charset="0"/>
                <a:cs typeface="Times New Roman" panose="02020603050405020304" pitchFamily="18" charset="0"/>
              </a:rPr>
              <a:t>objects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hlinkClick r:id="rId2" action="ppaction://hlinkfile"/>
              </a:rPr>
              <a:t>See this figure</a:t>
            </a: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458200" y="6324600"/>
            <a:ext cx="437940" cy="369332"/>
          </a:xfrm>
          <a:prstGeom prst="rect">
            <a:avLst/>
          </a:prstGeom>
        </p:spPr>
        <p:txBody>
          <a:bodyPr wrap="none">
            <a:spAutoFit/>
          </a:bodyPr>
          <a:lstStyle/>
          <a:p>
            <a:fld id="{D8AF9221-B1C2-4640-8D0A-18D390D18307}" type="slidenum">
              <a:rPr lang="en-US" b="1"/>
              <a:pPr/>
              <a:t>27</a:t>
            </a:fld>
            <a:endParaRPr lang="en-US" dirty="0"/>
          </a:p>
        </p:txBody>
      </p:sp>
    </p:spTree>
    <p:extLst>
      <p:ext uri="{BB962C8B-B14F-4D97-AF65-F5344CB8AC3E}">
        <p14:creationId xmlns:p14="http://schemas.microsoft.com/office/powerpoint/2010/main" val="2901769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052"/>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16. Software architecture</a:t>
            </a:r>
            <a:endParaRPr lang="en-US" sz="3200" dirty="0"/>
          </a:p>
        </p:txBody>
      </p:sp>
      <p:sp>
        <p:nvSpPr>
          <p:cNvPr id="3" name="Content Placeholder 2"/>
          <p:cNvSpPr>
            <a:spLocks noGrp="1"/>
          </p:cNvSpPr>
          <p:nvPr>
            <p:ph idx="1"/>
          </p:nvPr>
        </p:nvSpPr>
        <p:spPr/>
        <p:txBody>
          <a:bodyPr>
            <a:normAutofit/>
          </a:bodyPr>
          <a:lstStyle/>
          <a:p>
            <a:pPr marL="82296" indent="0" algn="just">
              <a:buNone/>
            </a:pPr>
            <a:r>
              <a:rPr lang="en-GB" sz="2800" dirty="0">
                <a:latin typeface="Times New Roman" pitchFamily="18" charset="0"/>
                <a:cs typeface="Times New Roman" pitchFamily="18" charset="0"/>
              </a:rPr>
              <a:t>Three layers in the three tier architecture are as follows:</a:t>
            </a:r>
            <a:endParaRPr lang="en-US" sz="2800" dirty="0">
              <a:latin typeface="Times New Roman" pitchFamily="18" charset="0"/>
              <a:cs typeface="Times New Roman" pitchFamily="18" charset="0"/>
            </a:endParaRPr>
          </a:p>
          <a:p>
            <a:pPr marL="82296" indent="0" algn="just">
              <a:buNone/>
            </a:pPr>
            <a:r>
              <a:rPr lang="en-GB" sz="2800" dirty="0" smtClean="0">
                <a:latin typeface="Times New Roman" pitchFamily="18" charset="0"/>
                <a:cs typeface="Times New Roman" pitchFamily="18" charset="0"/>
              </a:rPr>
              <a:t>	1</a:t>
            </a:r>
            <a:r>
              <a:rPr lang="en-GB" sz="2800" dirty="0">
                <a:latin typeface="Times New Roman" pitchFamily="18" charset="0"/>
                <a:cs typeface="Times New Roman" pitchFamily="18" charset="0"/>
              </a:rPr>
              <a:t>.     Client layer:</a:t>
            </a:r>
            <a:endParaRPr lang="en-US" sz="2800" dirty="0">
              <a:latin typeface="Times New Roman" pitchFamily="18" charset="0"/>
              <a:cs typeface="Times New Roman" pitchFamily="18" charset="0"/>
            </a:endParaRPr>
          </a:p>
          <a:p>
            <a:pPr marL="82296" indent="0" algn="just">
              <a:buNone/>
            </a:pPr>
            <a:r>
              <a:rPr lang="en-GB" sz="2800" dirty="0" smtClean="0">
                <a:latin typeface="Times New Roman" pitchFamily="18" charset="0"/>
                <a:cs typeface="Times New Roman" pitchFamily="18" charset="0"/>
              </a:rPr>
              <a:t>	2</a:t>
            </a:r>
            <a:r>
              <a:rPr lang="en-GB" sz="2800" dirty="0">
                <a:latin typeface="Times New Roman" pitchFamily="18" charset="0"/>
                <a:cs typeface="Times New Roman" pitchFamily="18" charset="0"/>
              </a:rPr>
              <a:t>.     Middle Layer:</a:t>
            </a:r>
            <a:endParaRPr lang="en-US" sz="2800" dirty="0">
              <a:latin typeface="Times New Roman" pitchFamily="18" charset="0"/>
              <a:cs typeface="Times New Roman" pitchFamily="18" charset="0"/>
            </a:endParaRPr>
          </a:p>
          <a:p>
            <a:pPr marL="82296" indent="0" algn="just">
              <a:buNone/>
            </a:pPr>
            <a:r>
              <a:rPr lang="en-GB" sz="2800" dirty="0" smtClean="0">
                <a:latin typeface="Times New Roman" pitchFamily="18" charset="0"/>
                <a:cs typeface="Times New Roman" pitchFamily="18" charset="0"/>
              </a:rPr>
              <a:t>	3</a:t>
            </a:r>
            <a:r>
              <a:rPr lang="en-GB" sz="2800" dirty="0">
                <a:latin typeface="Times New Roman" pitchFamily="18" charset="0"/>
                <a:cs typeface="Times New Roman" pitchFamily="18" charset="0"/>
              </a:rPr>
              <a:t>.     Data layer: </a:t>
            </a:r>
            <a:endParaRPr lang="en-GB" sz="2800" dirty="0" smtClean="0">
              <a:latin typeface="Times New Roman" pitchFamily="18" charset="0"/>
              <a:cs typeface="Times New Roman" pitchFamily="18" charset="0"/>
            </a:endParaRPr>
          </a:p>
          <a:p>
            <a:pPr marL="82296" indent="0" algn="just">
              <a:buNone/>
            </a:pPr>
            <a:r>
              <a:rPr lang="en-GB" sz="2800" dirty="0">
                <a:latin typeface="Times New Roman" pitchFamily="18" charset="0"/>
                <a:cs typeface="Times New Roman" pitchFamily="18" charset="0"/>
              </a:rPr>
              <a:t>	</a:t>
            </a:r>
            <a:r>
              <a:rPr lang="en-GB" sz="2800" dirty="0" smtClean="0">
                <a:latin typeface="Times New Roman" pitchFamily="18" charset="0"/>
                <a:cs typeface="Times New Roman" pitchFamily="18" charset="0"/>
              </a:rPr>
              <a:t>		</a:t>
            </a:r>
            <a:r>
              <a:rPr lang="en-GB" sz="2800" dirty="0" smtClean="0">
                <a:latin typeface="Times New Roman" pitchFamily="18" charset="0"/>
                <a:cs typeface="Times New Roman" pitchFamily="18" charset="0"/>
                <a:hlinkClick r:id="rId2" action="ppaction://hlinkfile"/>
              </a:rPr>
              <a:t>See this figure</a:t>
            </a:r>
            <a:endParaRPr lang="en-GB" sz="2800" dirty="0">
              <a:latin typeface="Times New Roman" pitchFamily="18" charset="0"/>
              <a:cs typeface="Times New Roman" pitchFamily="18" charset="0"/>
            </a:endParaRPr>
          </a:p>
          <a:p>
            <a:pPr marL="1325880" lvl="5" indent="0" algn="just">
              <a:buNone/>
            </a:pPr>
            <a:endParaRPr lang="en-US" sz="1800" dirty="0">
              <a:latin typeface="Times New Roman" pitchFamily="18" charset="0"/>
              <a:cs typeface="Times New Roman" pitchFamily="18" charset="0"/>
            </a:endParaRPr>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28</a:t>
            </a:fld>
            <a:endParaRPr lang="en-US" dirty="0"/>
          </a:p>
        </p:txBody>
      </p:sp>
    </p:spTree>
    <p:extLst>
      <p:ext uri="{BB962C8B-B14F-4D97-AF65-F5344CB8AC3E}">
        <p14:creationId xmlns:p14="http://schemas.microsoft.com/office/powerpoint/2010/main" val="134532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3571"/>
            <a:ext cx="7498080" cy="11430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17. Persistent diagram</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pPr marL="82296" indent="0" algn="just">
              <a:buNone/>
            </a:pPr>
            <a:r>
              <a:rPr lang="en-GB" sz="2800" dirty="0">
                <a:latin typeface="Times New Roman" pitchFamily="18" charset="0"/>
                <a:cs typeface="Times New Roman" pitchFamily="18" charset="0"/>
              </a:rPr>
              <a:t>Persistent data management deals with how the persistent data (database) are stored and managed and it outlives a single execution of the </a:t>
            </a:r>
            <a:r>
              <a:rPr lang="en-GB" sz="2800" dirty="0" smtClean="0">
                <a:latin typeface="Times New Roman" pitchFamily="18" charset="0"/>
                <a:cs typeface="Times New Roman" pitchFamily="18" charset="0"/>
              </a:rPr>
              <a:t>system.</a:t>
            </a:r>
            <a:endParaRPr lang="en-GB" sz="2800" dirty="0">
              <a:latin typeface="Times New Roman" pitchFamily="18" charset="0"/>
              <a:cs typeface="Times New Roman" pitchFamily="18" charset="0"/>
            </a:endParaRPr>
          </a:p>
          <a:p>
            <a:pPr marL="82296" indent="0"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hlinkClick r:id="rId2" action="ppaction://hlinkfile"/>
              </a:rPr>
              <a:t>See this figure</a:t>
            </a:r>
            <a:endParaRPr lang="en-US" sz="2800" dirty="0">
              <a:latin typeface="Times New Roman" pitchFamily="18" charset="0"/>
              <a:cs typeface="Times New Roman" pitchFamily="18" charset="0"/>
            </a:endParaRPr>
          </a:p>
        </p:txBody>
      </p:sp>
      <p:sp>
        <p:nvSpPr>
          <p:cNvPr id="4" name="Title 1"/>
          <p:cNvSpPr txBox="1">
            <a:spLocks/>
          </p:cNvSpPr>
          <p:nvPr/>
        </p:nvSpPr>
        <p:spPr>
          <a:xfrm>
            <a:off x="1066800" y="-83052"/>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sz="3200" dirty="0"/>
          </a:p>
        </p:txBody>
      </p:sp>
      <p:grpSp>
        <p:nvGrpSpPr>
          <p:cNvPr id="5" name="Group 4">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6" name="Picture 5">
              <a:extLst>
                <a:ext uri="{FF2B5EF4-FFF2-40B4-BE49-F238E27FC236}">
                  <a16:creationId xmlns="" xmlns:a16="http://schemas.microsoft.com/office/drawing/2014/main" id="{D47D0196-C7E1-4C3C-9245-EB8FDB25F5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7"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8"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9"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0"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10"/>
          <p:cNvSpPr/>
          <p:nvPr/>
        </p:nvSpPr>
        <p:spPr>
          <a:xfrm>
            <a:off x="8564880" y="6324600"/>
            <a:ext cx="437940" cy="369332"/>
          </a:xfrm>
          <a:prstGeom prst="rect">
            <a:avLst/>
          </a:prstGeom>
        </p:spPr>
        <p:txBody>
          <a:bodyPr wrap="none">
            <a:spAutoFit/>
          </a:bodyPr>
          <a:lstStyle/>
          <a:p>
            <a:fld id="{D8AF9221-B1C2-4640-8D0A-18D390D18307}" type="slidenum">
              <a:rPr lang="en-US" b="1"/>
              <a:pPr/>
              <a:t>29</a:t>
            </a:fld>
            <a:endParaRPr lang="en-US" dirty="0"/>
          </a:p>
        </p:txBody>
      </p:sp>
    </p:spTree>
    <p:extLst>
      <p:ext uri="{BB962C8B-B14F-4D97-AF65-F5344CB8AC3E}">
        <p14:creationId xmlns:p14="http://schemas.microsoft.com/office/powerpoint/2010/main" val="1878507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4000" dirty="0" smtClean="0">
                <a:latin typeface="Times New Roman" panose="02020603050405020304" pitchFamily="18" charset="0"/>
                <a:cs typeface="Times New Roman" panose="02020603050405020304" pitchFamily="18" charset="0"/>
              </a:rPr>
              <a:t>Content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143000"/>
            <a:ext cx="7498080" cy="5105400"/>
          </a:xfrm>
        </p:spPr>
        <p:txBody>
          <a:bodyPr>
            <a:normAutofit lnSpcReduction="10000"/>
          </a:bodyPr>
          <a:lstStyle/>
          <a:p>
            <a:r>
              <a:rPr lang="en-US" sz="2800" dirty="0" smtClean="0">
                <a:latin typeface="Times New Roman" panose="02020603050405020304" pitchFamily="18" charset="0"/>
                <a:cs typeface="Times New Roman" panose="02020603050405020304" pitchFamily="18" charset="0"/>
              </a:rPr>
              <a:t>Functional requirement</a:t>
            </a:r>
          </a:p>
          <a:p>
            <a:r>
              <a:rPr lang="en-US" sz="2800" dirty="0" smtClean="0">
                <a:latin typeface="Times New Roman" panose="02020603050405020304" pitchFamily="18" charset="0"/>
                <a:cs typeface="Times New Roman" panose="02020603050405020304" pitchFamily="18" charset="0"/>
              </a:rPr>
              <a:t>Non functional requirement</a:t>
            </a:r>
          </a:p>
          <a:p>
            <a:r>
              <a:rPr lang="en-US" sz="2800" dirty="0" smtClean="0">
                <a:latin typeface="Times New Roman" panose="02020603050405020304" pitchFamily="18" charset="0"/>
                <a:cs typeface="Times New Roman" panose="02020603050405020304" pitchFamily="18" charset="0"/>
              </a:rPr>
              <a:t>Use case model</a:t>
            </a:r>
          </a:p>
          <a:p>
            <a:r>
              <a:rPr lang="en-US" sz="2800" dirty="0" smtClean="0">
                <a:latin typeface="Times New Roman" panose="02020603050405020304" pitchFamily="18" charset="0"/>
                <a:cs typeface="Times New Roman" panose="02020603050405020304" pitchFamily="18" charset="0"/>
              </a:rPr>
              <a:t>Sequence diagram</a:t>
            </a:r>
          </a:p>
          <a:p>
            <a:r>
              <a:rPr lang="en-US" sz="2800" dirty="0" smtClean="0">
                <a:latin typeface="Times New Roman" panose="02020603050405020304" pitchFamily="18" charset="0"/>
                <a:cs typeface="Times New Roman" panose="02020603050405020304" pitchFamily="18" charset="0"/>
              </a:rPr>
              <a:t>Activity diagram</a:t>
            </a:r>
          </a:p>
          <a:p>
            <a:r>
              <a:rPr lang="en-US" sz="2800" dirty="0" smtClean="0">
                <a:latin typeface="Times New Roman" panose="02020603050405020304" pitchFamily="18" charset="0"/>
                <a:cs typeface="Times New Roman" panose="02020603050405020304" pitchFamily="18" charset="0"/>
              </a:rPr>
              <a:t>Class diagram</a:t>
            </a:r>
          </a:p>
          <a:p>
            <a:r>
              <a:rPr lang="en-US" sz="2800" dirty="0" smtClean="0">
                <a:latin typeface="Times New Roman" panose="02020603050405020304" pitchFamily="18" charset="0"/>
                <a:cs typeface="Times New Roman" panose="02020603050405020304" pitchFamily="18" charset="0"/>
              </a:rPr>
              <a:t>Software architecture</a:t>
            </a:r>
          </a:p>
          <a:p>
            <a:r>
              <a:rPr lang="en-US" sz="2800" dirty="0" smtClean="0">
                <a:latin typeface="Times New Roman" panose="02020603050405020304" pitchFamily="18" charset="0"/>
                <a:cs typeface="Times New Roman" panose="02020603050405020304" pitchFamily="18" charset="0"/>
              </a:rPr>
              <a:t>Persistent diagram</a:t>
            </a:r>
          </a:p>
          <a:p>
            <a:r>
              <a:rPr lang="en-US" sz="2800" dirty="0" smtClean="0">
                <a:latin typeface="Times New Roman" panose="02020603050405020304" pitchFamily="18" charset="0"/>
                <a:cs typeface="Times New Roman" panose="02020603050405020304" pitchFamily="18" charset="0"/>
              </a:rPr>
              <a:t>Component diagram</a:t>
            </a:r>
          </a:p>
          <a:p>
            <a:r>
              <a:rPr lang="en-US" sz="2800" dirty="0" smtClean="0">
                <a:latin typeface="Times New Roman" panose="02020603050405020304" pitchFamily="18" charset="0"/>
                <a:cs typeface="Times New Roman" panose="02020603050405020304" pitchFamily="18" charset="0"/>
              </a:rPr>
              <a:t>Deployment diagram</a:t>
            </a:r>
          </a:p>
          <a:p>
            <a:r>
              <a:rPr lang="en-US" sz="2800" dirty="0" smtClean="0">
                <a:latin typeface="Times New Roman" panose="02020603050405020304" pitchFamily="18" charset="0"/>
                <a:cs typeface="Times New Roman" panose="02020603050405020304" pitchFamily="18" charset="0"/>
              </a:rPr>
              <a:t>Testing</a:t>
            </a:r>
            <a:endParaRPr lang="en-US" sz="2800" dirty="0">
              <a:latin typeface="Times New Roman" panose="02020603050405020304" pitchFamily="18" charset="0"/>
              <a:cs typeface="Times New Roman" panose="02020603050405020304" pitchFamily="18" charset="0"/>
            </a:endParaRPr>
          </a:p>
        </p:txBody>
      </p:sp>
      <p:grpSp>
        <p:nvGrpSpPr>
          <p:cNvPr id="4" name="Group 3"/>
          <p:cNvGrpSpPr>
            <a:grpSpLocks/>
          </p:cNvGrpSpPr>
          <p:nvPr/>
        </p:nvGrpSpPr>
        <p:grpSpPr bwMode="auto">
          <a:xfrm>
            <a:off x="76200" y="73025"/>
            <a:ext cx="838200" cy="617538"/>
            <a:chOff x="1105" y="3317"/>
            <a:chExt cx="10186" cy="5683"/>
          </a:xfrm>
        </p:grpSpPr>
        <p:pic>
          <p:nvPicPr>
            <p:cNvPr id="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9" name="TextBox 18"/>
          <p:cNvSpPr txBox="1"/>
          <p:nvPr/>
        </p:nvSpPr>
        <p:spPr>
          <a:xfrm>
            <a:off x="8653659" y="6400800"/>
            <a:ext cx="300082" cy="369332"/>
          </a:xfrm>
          <a:prstGeom prst="rect">
            <a:avLst/>
          </a:prstGeom>
          <a:noFill/>
        </p:spPr>
        <p:txBody>
          <a:bodyPr wrap="none" rtlCol="0">
            <a:spAutoFit/>
          </a:bodyPr>
          <a:lstStyle/>
          <a:p>
            <a:r>
              <a:rPr lang="en-US" dirty="0" smtClean="0"/>
              <a:t>3</a:t>
            </a:r>
            <a:endParaRPr lang="en-US" dirty="0"/>
          </a:p>
        </p:txBody>
      </p:sp>
    </p:spTree>
    <p:extLst>
      <p:ext uri="{BB962C8B-B14F-4D97-AF65-F5344CB8AC3E}">
        <p14:creationId xmlns:p14="http://schemas.microsoft.com/office/powerpoint/2010/main" val="132431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057" y="105585"/>
            <a:ext cx="7498080" cy="11430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18. Component diagram</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 component diagram describes the organization of the physical components in a system. Components are modeled as rectangles with two smaller rectangles jutting out from the left hand side. Components have dependencies on the interface of other components.</a:t>
            </a:r>
          </a:p>
          <a:p>
            <a:pPr marL="82296" indent="0"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2" action="ppaction://hlinkfile"/>
              </a:rPr>
              <a:t>See this figure</a:t>
            </a:r>
            <a:endParaRPr lang="en-US" sz="2400" dirty="0">
              <a:latin typeface="Times New Roman" pitchFamily="18" charset="0"/>
              <a:cs typeface="Times New Roman" pitchFamily="18" charset="0"/>
            </a:endParaRPr>
          </a:p>
        </p:txBody>
      </p:sp>
      <p:sp>
        <p:nvSpPr>
          <p:cNvPr id="4" name="Title 1"/>
          <p:cNvSpPr txBox="1">
            <a:spLocks/>
          </p:cNvSpPr>
          <p:nvPr/>
        </p:nvSpPr>
        <p:spPr>
          <a:xfrm>
            <a:off x="1066800" y="-83052"/>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sz="3200" dirty="0"/>
          </a:p>
        </p:txBody>
      </p:sp>
      <p:grpSp>
        <p:nvGrpSpPr>
          <p:cNvPr id="5" name="Group 4">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6" name="Picture 5">
              <a:extLst>
                <a:ext uri="{FF2B5EF4-FFF2-40B4-BE49-F238E27FC236}">
                  <a16:creationId xmlns="" xmlns:a16="http://schemas.microsoft.com/office/drawing/2014/main" id="{D47D0196-C7E1-4C3C-9245-EB8FDB25F5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7"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8"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9"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0"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10"/>
          <p:cNvSpPr/>
          <p:nvPr/>
        </p:nvSpPr>
        <p:spPr>
          <a:xfrm>
            <a:off x="8535310" y="6324600"/>
            <a:ext cx="437940" cy="369332"/>
          </a:xfrm>
          <a:prstGeom prst="rect">
            <a:avLst/>
          </a:prstGeom>
        </p:spPr>
        <p:txBody>
          <a:bodyPr wrap="none">
            <a:spAutoFit/>
          </a:bodyPr>
          <a:lstStyle/>
          <a:p>
            <a:fld id="{D8AF9221-B1C2-4640-8D0A-18D390D18307}" type="slidenum">
              <a:rPr lang="en-US" b="1"/>
              <a:pPr/>
              <a:t>30</a:t>
            </a:fld>
            <a:endParaRPr lang="en-US" dirty="0"/>
          </a:p>
        </p:txBody>
      </p:sp>
    </p:spTree>
    <p:extLst>
      <p:ext uri="{BB962C8B-B14F-4D97-AF65-F5344CB8AC3E}">
        <p14:creationId xmlns:p14="http://schemas.microsoft.com/office/powerpoint/2010/main" val="314210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938" y="-51648"/>
            <a:ext cx="7498080" cy="1143000"/>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19. Deployment diagram</a:t>
            </a:r>
            <a:endParaRPr lang="en-US" sz="3200" dirty="0"/>
          </a:p>
        </p:txBody>
      </p:sp>
      <p:sp>
        <p:nvSpPr>
          <p:cNvPr id="3" name="Content Placeholder 2"/>
          <p:cNvSpPr>
            <a:spLocks noGrp="1"/>
          </p:cNvSpPr>
          <p:nvPr>
            <p:ph idx="1"/>
          </p:nvPr>
        </p:nvSpPr>
        <p:spPr/>
        <p:txBody>
          <a:bodyPr>
            <a:normAutofit/>
          </a:bodyPr>
          <a:lstStyle/>
          <a:p>
            <a:pPr marL="82296" indent="0" algn="just">
              <a:buNone/>
            </a:pPr>
            <a:r>
              <a:rPr lang="en-GB" sz="2400" dirty="0">
                <a:latin typeface="Times New Roman" pitchFamily="18" charset="0"/>
                <a:cs typeface="Times New Roman" pitchFamily="18" charset="0"/>
              </a:rPr>
              <a:t>A Deployment Modelling shows the configuration of run-time processing elements and the software components, processes, and objects. And also it shows the physical configuration of software and </a:t>
            </a:r>
            <a:r>
              <a:rPr lang="en-GB" sz="2400" dirty="0" smtClean="0">
                <a:latin typeface="Times New Roman" pitchFamily="18" charset="0"/>
                <a:cs typeface="Times New Roman" pitchFamily="18" charset="0"/>
              </a:rPr>
              <a:t>hardware.</a:t>
            </a:r>
          </a:p>
          <a:p>
            <a:pPr marL="82296" indent="0" algn="just">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hlinkClick r:id="rId2" action="ppaction://hlinkfile"/>
              </a:rPr>
              <a:t>See this figure</a:t>
            </a:r>
            <a:endParaRPr lang="en-GB" sz="2400" dirty="0">
              <a:latin typeface="Times New Roman" pitchFamily="18" charset="0"/>
              <a:cs typeface="Times New Roman" pitchFamily="18" charset="0"/>
            </a:endParaRPr>
          </a:p>
          <a:p>
            <a:pPr marL="82296" indent="0" algn="just">
              <a:buNone/>
            </a:pPr>
            <a:endParaRPr lang="en-US" sz="2400" dirty="0">
              <a:latin typeface="Times New Roman" pitchFamily="18" charset="0"/>
              <a:cs typeface="Times New Roman" pitchFamily="18" charset="0"/>
            </a:endParaRPr>
          </a:p>
        </p:txBody>
      </p:sp>
      <p:sp>
        <p:nvSpPr>
          <p:cNvPr id="4" name="Title 1"/>
          <p:cNvSpPr txBox="1">
            <a:spLocks/>
          </p:cNvSpPr>
          <p:nvPr/>
        </p:nvSpPr>
        <p:spPr>
          <a:xfrm>
            <a:off x="1102057" y="105585"/>
            <a:ext cx="7498080" cy="114300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200" dirty="0" smtClean="0"/>
              <a:t/>
            </a:r>
            <a:br>
              <a:rPr lang="en-US" sz="3200" dirty="0" smtClean="0"/>
            </a:br>
            <a:endParaRPr lang="en-US" sz="3200" dirty="0"/>
          </a:p>
        </p:txBody>
      </p:sp>
      <p:sp>
        <p:nvSpPr>
          <p:cNvPr id="5" name="Title 1"/>
          <p:cNvSpPr txBox="1">
            <a:spLocks/>
          </p:cNvSpPr>
          <p:nvPr/>
        </p:nvSpPr>
        <p:spPr>
          <a:xfrm>
            <a:off x="1066800" y="-83052"/>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sz="3200" dirty="0"/>
          </a:p>
        </p:txBody>
      </p:sp>
      <p:grpSp>
        <p:nvGrpSpPr>
          <p:cNvPr id="6" name="Group 5">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7" name="Picture 6">
              <a:extLst>
                <a:ext uri="{FF2B5EF4-FFF2-40B4-BE49-F238E27FC236}">
                  <a16:creationId xmlns="" xmlns:a16="http://schemas.microsoft.com/office/drawing/2014/main" id="{D47D0196-C7E1-4C3C-9245-EB8FDB25F5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8"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9"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0"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1"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Rectangle 11"/>
          <p:cNvSpPr/>
          <p:nvPr/>
        </p:nvSpPr>
        <p:spPr>
          <a:xfrm>
            <a:off x="8564880" y="6324600"/>
            <a:ext cx="437940" cy="369332"/>
          </a:xfrm>
          <a:prstGeom prst="rect">
            <a:avLst/>
          </a:prstGeom>
        </p:spPr>
        <p:txBody>
          <a:bodyPr wrap="none">
            <a:spAutoFit/>
          </a:bodyPr>
          <a:lstStyle/>
          <a:p>
            <a:fld id="{D8AF9221-B1C2-4640-8D0A-18D390D18307}" type="slidenum">
              <a:rPr lang="en-US" b="1"/>
              <a:pPr/>
              <a:t>31</a:t>
            </a:fld>
            <a:endParaRPr lang="en-US" dirty="0"/>
          </a:p>
        </p:txBody>
      </p:sp>
    </p:spTree>
    <p:extLst>
      <p:ext uri="{BB962C8B-B14F-4D97-AF65-F5344CB8AC3E}">
        <p14:creationId xmlns:p14="http://schemas.microsoft.com/office/powerpoint/2010/main" val="4278314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938" y="309958"/>
            <a:ext cx="7498080" cy="816714"/>
          </a:xfrm>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20. Testing</a:t>
            </a:r>
            <a:r>
              <a:rPr lang="en-US" sz="4400" dirty="0"/>
              <a:t/>
            </a:r>
            <a:br>
              <a:rPr lang="en-US" sz="4400" dirty="0"/>
            </a:b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GB" sz="2800" dirty="0">
                <a:latin typeface="Times New Roman" pitchFamily="18" charset="0"/>
                <a:cs typeface="Times New Roman" pitchFamily="18" charset="0"/>
              </a:rPr>
              <a:t>Unit Testing</a:t>
            </a:r>
          </a:p>
          <a:p>
            <a:pPr>
              <a:buFont typeface="Arial" pitchFamily="34" charset="0"/>
              <a:buChar char="•"/>
            </a:pPr>
            <a:r>
              <a:rPr lang="en-GB" sz="2800" dirty="0">
                <a:latin typeface="Times New Roman" pitchFamily="18" charset="0"/>
                <a:cs typeface="Times New Roman" pitchFamily="18" charset="0"/>
              </a:rPr>
              <a:t>Integration Testing</a:t>
            </a:r>
            <a:endParaRPr lang="en-US" sz="2800" dirty="0">
              <a:latin typeface="Times New Roman" pitchFamily="18" charset="0"/>
              <a:cs typeface="Times New Roman" pitchFamily="18" charset="0"/>
            </a:endParaRPr>
          </a:p>
          <a:p>
            <a:pPr>
              <a:buFont typeface="Arial" pitchFamily="34" charset="0"/>
              <a:buChar char="•"/>
            </a:pPr>
            <a:r>
              <a:rPr lang="en-GB" sz="2800" dirty="0">
                <a:latin typeface="Times New Roman" pitchFamily="18" charset="0"/>
                <a:cs typeface="Times New Roman" pitchFamily="18" charset="0"/>
              </a:rPr>
              <a:t>System Testing</a:t>
            </a: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
        <p:nvSpPr>
          <p:cNvPr id="4" name="Title 1"/>
          <p:cNvSpPr txBox="1">
            <a:spLocks/>
          </p:cNvSpPr>
          <p:nvPr/>
        </p:nvSpPr>
        <p:spPr>
          <a:xfrm>
            <a:off x="1067938" y="-51648"/>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sz="3200" dirty="0"/>
          </a:p>
        </p:txBody>
      </p:sp>
      <p:sp>
        <p:nvSpPr>
          <p:cNvPr id="5" name="Title 1"/>
          <p:cNvSpPr txBox="1">
            <a:spLocks/>
          </p:cNvSpPr>
          <p:nvPr/>
        </p:nvSpPr>
        <p:spPr>
          <a:xfrm>
            <a:off x="1102057" y="105585"/>
            <a:ext cx="7498080" cy="114300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200" dirty="0" smtClean="0"/>
              <a:t/>
            </a:r>
            <a:br>
              <a:rPr lang="en-US" sz="3200" dirty="0" smtClean="0"/>
            </a:br>
            <a:endParaRPr lang="en-US" sz="3200" dirty="0"/>
          </a:p>
        </p:txBody>
      </p:sp>
      <p:sp>
        <p:nvSpPr>
          <p:cNvPr id="6" name="Title 1"/>
          <p:cNvSpPr txBox="1">
            <a:spLocks/>
          </p:cNvSpPr>
          <p:nvPr/>
        </p:nvSpPr>
        <p:spPr>
          <a:xfrm>
            <a:off x="1066800" y="-83052"/>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sz="3200" dirty="0"/>
          </a:p>
        </p:txBody>
      </p:sp>
      <p:grpSp>
        <p:nvGrpSpPr>
          <p:cNvPr id="7" name="Group 6">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8" name="Picture 7">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9"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0"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1"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2"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2"/>
          <p:cNvSpPr/>
          <p:nvPr/>
        </p:nvSpPr>
        <p:spPr>
          <a:xfrm>
            <a:off x="8482388" y="6324600"/>
            <a:ext cx="437940" cy="369332"/>
          </a:xfrm>
          <a:prstGeom prst="rect">
            <a:avLst/>
          </a:prstGeom>
        </p:spPr>
        <p:txBody>
          <a:bodyPr wrap="none">
            <a:spAutoFit/>
          </a:bodyPr>
          <a:lstStyle/>
          <a:p>
            <a:fld id="{D8AF9221-B1C2-4640-8D0A-18D390D18307}" type="slidenum">
              <a:rPr lang="en-US" b="1"/>
              <a:pPr/>
              <a:t>32</a:t>
            </a:fld>
            <a:endParaRPr lang="en-US" dirty="0"/>
          </a:p>
        </p:txBody>
      </p:sp>
    </p:spTree>
    <p:extLst>
      <p:ext uri="{BB962C8B-B14F-4D97-AF65-F5344CB8AC3E}">
        <p14:creationId xmlns:p14="http://schemas.microsoft.com/office/powerpoint/2010/main" val="2347895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221" y="884237"/>
            <a:ext cx="7498080" cy="1143000"/>
          </a:xfrm>
        </p:spPr>
        <p:txBody>
          <a:bodyPr/>
          <a:lstStyle/>
          <a:p>
            <a:endParaRPr lang="en-US" dirty="0"/>
          </a:p>
        </p:txBody>
      </p:sp>
      <p:grpSp>
        <p:nvGrpSpPr>
          <p:cNvPr id="4" name="Group 3">
            <a:extLst>
              <a:ext uri="{FF2B5EF4-FFF2-40B4-BE49-F238E27FC236}">
                <a16:creationId xmlns="" xmlns:a16="http://schemas.microsoft.com/office/drawing/2014/main" id="{1F755084-028D-4D86-8DB0-612BC676A51B}"/>
              </a:ext>
            </a:extLst>
          </p:cNvPr>
          <p:cNvGrpSpPr>
            <a:grpSpLocks/>
          </p:cNvGrpSpPr>
          <p:nvPr/>
        </p:nvGrpSpPr>
        <p:grpSpPr bwMode="auto">
          <a:xfrm>
            <a:off x="76200" y="73025"/>
            <a:ext cx="838200" cy="617538"/>
            <a:chOff x="1105" y="3317"/>
            <a:chExt cx="10186" cy="5683"/>
          </a:xfrm>
        </p:grpSpPr>
        <p:pic>
          <p:nvPicPr>
            <p:cNvPr id="5" name="Picture 4">
              <a:extLst>
                <a:ext uri="{FF2B5EF4-FFF2-40B4-BE49-F238E27FC236}">
                  <a16:creationId xmlns="" xmlns:a16="http://schemas.microsoft.com/office/drawing/2014/main" id="{D47D0196-C7E1-4C3C-9245-EB8FDB25F58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a:extLst>
                <a:ext uri="{FF2B5EF4-FFF2-40B4-BE49-F238E27FC236}">
                  <a16:creationId xmlns="" xmlns:a16="http://schemas.microsoft.com/office/drawing/2014/main" id="{0D7E0DB6-85C2-430B-B09A-AAB241A67958}"/>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a:extLst>
                <a:ext uri="{FF2B5EF4-FFF2-40B4-BE49-F238E27FC236}">
                  <a16:creationId xmlns="" xmlns:a16="http://schemas.microsoft.com/office/drawing/2014/main" id="{1356229B-A1F7-45B2-80B3-096FF5C38AC1}"/>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a:extLst>
                <a:ext uri="{FF2B5EF4-FFF2-40B4-BE49-F238E27FC236}">
                  <a16:creationId xmlns="" xmlns:a16="http://schemas.microsoft.com/office/drawing/2014/main" id="{84F4188E-B792-4864-9E6B-DAC7F5AED07D}"/>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FAF415CD-1305-426D-8459-185AD06D9BEB}"/>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350" y="0"/>
            <a:ext cx="9158287" cy="6857999"/>
          </a:xfrm>
        </p:spPr>
      </p:pic>
      <p:sp>
        <p:nvSpPr>
          <p:cNvPr id="12" name="TextBox 11"/>
          <p:cNvSpPr txBox="1"/>
          <p:nvPr/>
        </p:nvSpPr>
        <p:spPr>
          <a:xfrm>
            <a:off x="84429" y="0"/>
            <a:ext cx="4799712" cy="923330"/>
          </a:xfrm>
          <a:prstGeom prst="rect">
            <a:avLst/>
          </a:prstGeom>
          <a:noFill/>
        </p:spPr>
        <p:txBody>
          <a:bodyPr wrap="none" rtlCol="0">
            <a:spAutoFit/>
          </a:bodyPr>
          <a:lstStyle/>
          <a:p>
            <a:r>
              <a:rPr lang="en-US" sz="5400" b="1" i="1" dirty="0" smtClean="0">
                <a:solidFill>
                  <a:srgbClr val="FF0000"/>
                </a:solidFill>
                <a:latin typeface="Algerian" panose="04020705040A02060702" pitchFamily="82" charset="0"/>
              </a:rPr>
              <a:t>THANK YOU!!!!</a:t>
            </a:r>
            <a:endParaRPr lang="en-US" sz="5400" b="1" i="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46455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132" y="1201004"/>
            <a:ext cx="7789068" cy="5295330"/>
          </a:xfrm>
        </p:spPr>
        <p:txBody>
          <a:bodyPr>
            <a:noAutofit/>
          </a:bodyPr>
          <a:lstStyle/>
          <a:p>
            <a:pPr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Woldia University was established on May 26, 2004. Currently, the total area of the university is 196 hectares of land. </a:t>
            </a:r>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Currently</a:t>
            </a:r>
            <a:r>
              <a:rPr lang="en-US" sz="2400" dirty="0">
                <a:latin typeface="Times New Roman" panose="02020603050405020304" pitchFamily="18" charset="0"/>
                <a:cs typeface="Times New Roman" panose="02020603050405020304" pitchFamily="18" charset="0"/>
              </a:rPr>
              <a:t>, the university has a student population of over </a:t>
            </a:r>
            <a:r>
              <a:rPr lang="en-US" sz="2400" dirty="0" smtClean="0">
                <a:latin typeface="Times New Roman" panose="02020603050405020304" pitchFamily="18" charset="0"/>
                <a:cs typeface="Times New Roman" panose="02020603050405020304" pitchFamily="18" charset="0"/>
              </a:rPr>
              <a:t>12078 among them 4316 are female.</a:t>
            </a:r>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Currently, the university has an employee population of 2214 among them 524 are females. </a:t>
            </a:r>
          </a:p>
          <a:p>
            <a:pPr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number of </a:t>
            </a:r>
            <a:r>
              <a:rPr lang="en-US" sz="2400" dirty="0" smtClean="0">
                <a:latin typeface="Times New Roman" panose="02020603050405020304" pitchFamily="18" charset="0"/>
                <a:cs typeface="Times New Roman" panose="02020603050405020304" pitchFamily="18" charset="0"/>
              </a:rPr>
              <a:t>students </a:t>
            </a:r>
            <a:r>
              <a:rPr lang="en-US" sz="2400" dirty="0">
                <a:latin typeface="Times New Roman" panose="02020603050405020304" pitchFamily="18" charset="0"/>
                <a:cs typeface="Times New Roman" panose="02020603050405020304" pitchFamily="18" charset="0"/>
              </a:rPr>
              <a:t>and academic branch is increasing the employees who work in the university like teachers and administrative workers is also </a:t>
            </a:r>
            <a:r>
              <a:rPr lang="en-US" sz="2400" dirty="0" smtClean="0">
                <a:latin typeface="Times New Roman" panose="02020603050405020304" pitchFamily="18" charset="0"/>
                <a:cs typeface="Times New Roman" panose="02020603050405020304" pitchFamily="18" charset="0"/>
              </a:rPr>
              <a:t>increase this is also a problem for human resource office to manager their data.</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AAB023A-E253-4494-A824-07985ED5EA00}"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4</a:t>
            </a:fld>
            <a:endParaRPr lang="en-US" sz="1600" b="1" dirty="0">
              <a:solidFill>
                <a:schemeClr val="tx1"/>
              </a:solidFill>
            </a:endParaRPr>
          </a:p>
        </p:txBody>
      </p:sp>
      <p:sp>
        <p:nvSpPr>
          <p:cNvPr id="14" name="Rectangle 1"/>
          <p:cNvSpPr txBox="1">
            <a:spLocks noChangeArrowheads="1"/>
          </p:cNvSpPr>
          <p:nvPr/>
        </p:nvSpPr>
        <p:spPr>
          <a:xfrm>
            <a:off x="941386" y="-228600"/>
            <a:ext cx="8278814" cy="1220788"/>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solidFill>
                  <a:schemeClr val="tx1"/>
                </a:solidFill>
                <a:latin typeface="Times New Roman" pitchFamily="18" charset="0"/>
                <a:cs typeface="Times New Roman" pitchFamily="18" charset="0"/>
              </a:rPr>
              <a:t>1</a:t>
            </a:r>
            <a:r>
              <a:rPr lang="en-US" sz="32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Background of the WDU</a:t>
            </a:r>
            <a:endParaRPr lang="en-US" sz="2800" dirty="0">
              <a:solidFill>
                <a:schemeClr val="tx1"/>
              </a:solidFill>
              <a:latin typeface="Times New Roman" pitchFamily="18" charset="0"/>
              <a:cs typeface="Times New Roman" pitchFamily="18" charset="0"/>
            </a:endParaRPr>
          </a:p>
        </p:txBody>
      </p:sp>
      <p:sp>
        <p:nvSpPr>
          <p:cNvPr id="15" name="Line 3"/>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 name="Group 15"/>
          <p:cNvGrpSpPr>
            <a:grpSpLocks/>
          </p:cNvGrpSpPr>
          <p:nvPr/>
        </p:nvGrpSpPr>
        <p:grpSpPr bwMode="auto">
          <a:xfrm>
            <a:off x="76200" y="73025"/>
            <a:ext cx="838200" cy="617538"/>
            <a:chOff x="1105" y="3317"/>
            <a:chExt cx="10186" cy="5683"/>
          </a:xfrm>
        </p:grpSpPr>
        <p:pic>
          <p:nvPicPr>
            <p:cNvPr id="17"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8"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9"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20"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Tree>
    <p:extLst>
      <p:ext uri="{BB962C8B-B14F-4D97-AF65-F5344CB8AC3E}">
        <p14:creationId xmlns:p14="http://schemas.microsoft.com/office/powerpoint/2010/main" val="234509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D83343-A97C-46D9-9FED-ED22E080490C}"/>
              </a:ext>
            </a:extLst>
          </p:cNvPr>
          <p:cNvSpPr>
            <a:spLocks noGrp="1"/>
          </p:cNvSpPr>
          <p:nvPr>
            <p:ph idx="1"/>
          </p:nvPr>
        </p:nvSpPr>
        <p:spPr>
          <a:xfrm>
            <a:off x="1066800" y="1077914"/>
            <a:ext cx="7924800" cy="4902238"/>
          </a:xfrm>
        </p:spPr>
        <p:txBody>
          <a:bodyPr>
            <a:normAutofit/>
          </a:bodyPr>
          <a:lstStyle/>
          <a:p>
            <a:pPr>
              <a:buClrTx/>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Some challenges regarding to the current manual systems are:- </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Time consuming           </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Shortage distribution of information</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Lack of </a:t>
            </a:r>
            <a:r>
              <a:rPr lang="en-US" sz="2400" dirty="0" smtClean="0">
                <a:latin typeface="Times New Roman" panose="02020603050405020304" pitchFamily="18" charset="0"/>
                <a:cs typeface="Times New Roman" panose="02020603050405020304" pitchFamily="18" charset="0"/>
              </a:rPr>
              <a:t>security </a:t>
            </a:r>
            <a:endParaRPr lang="en-US" sz="2400"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Difficult to manage employee information</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Problem of work efficiency</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Improper use of resources</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Difficulties in record management</a:t>
            </a:r>
          </a:p>
          <a:p>
            <a:pPr algn="just"/>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E9CF18B-5267-4C63-9488-3F3CBA6D2A4A}"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5</a:t>
            </a:fld>
            <a:endParaRPr lang="en-US" sz="1600" b="1" dirty="0">
              <a:solidFill>
                <a:schemeClr val="tx1"/>
              </a:solidFill>
            </a:endParaRPr>
          </a:p>
        </p:txBody>
      </p:sp>
      <p:sp>
        <p:nvSpPr>
          <p:cNvPr id="6" name="Rectangle 1"/>
          <p:cNvSpPr txBox="1">
            <a:spLocks noChangeArrowheads="1"/>
          </p:cNvSpPr>
          <p:nvPr/>
        </p:nvSpPr>
        <p:spPr>
          <a:xfrm>
            <a:off x="941386" y="-228600"/>
            <a:ext cx="8278814" cy="1220788"/>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a:t> </a:t>
            </a:r>
            <a:r>
              <a:rPr lang="en-US" sz="3200" b="1" dirty="0" smtClean="0">
                <a:solidFill>
                  <a:schemeClr val="tx1"/>
                </a:solidFill>
                <a:latin typeface="Times New Roman" pitchFamily="18" charset="0"/>
                <a:cs typeface="Times New Roman" pitchFamily="18" charset="0"/>
              </a:rPr>
              <a:t>2</a:t>
            </a:r>
            <a:r>
              <a:rPr lang="en-US" sz="32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Statement of the problem</a:t>
            </a:r>
            <a:endParaRPr lang="en-US" sz="2800" dirty="0">
              <a:solidFill>
                <a:schemeClr val="tx1"/>
              </a:solidFill>
              <a:latin typeface="Times New Roman" pitchFamily="18" charset="0"/>
              <a:cs typeface="Times New Roman" pitchFamily="18" charset="0"/>
            </a:endParaRPr>
          </a:p>
        </p:txBody>
      </p:sp>
      <p:sp>
        <p:nvSpPr>
          <p:cNvPr id="7" name="Line 3"/>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7"/>
          <p:cNvGrpSpPr>
            <a:grpSpLocks/>
          </p:cNvGrpSpPr>
          <p:nvPr/>
        </p:nvGrpSpPr>
        <p:grpSpPr bwMode="auto">
          <a:xfrm>
            <a:off x="76200" y="73025"/>
            <a:ext cx="838200" cy="617538"/>
            <a:chOff x="1105" y="3317"/>
            <a:chExt cx="10186" cy="5683"/>
          </a:xfrm>
        </p:grpSpPr>
        <p:pic>
          <p:nvPicPr>
            <p:cNvPr id="9"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0"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1"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2"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Tree>
    <p:extLst>
      <p:ext uri="{BB962C8B-B14F-4D97-AF65-F5344CB8AC3E}">
        <p14:creationId xmlns:p14="http://schemas.microsoft.com/office/powerpoint/2010/main" val="422627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77909"/>
            <a:ext cx="7296150" cy="5241006"/>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General Objective:</a:t>
            </a:r>
          </a:p>
          <a:p>
            <a:pPr>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 general objectives of this project is to develop </a:t>
            </a:r>
            <a:r>
              <a:rPr lang="en-US" sz="2400" dirty="0" smtClean="0">
                <a:latin typeface="Times New Roman" panose="02020603050405020304" pitchFamily="18" charset="0"/>
                <a:cs typeface="Times New Roman" panose="02020603050405020304" pitchFamily="18" charset="0"/>
              </a:rPr>
              <a:t>a web based </a:t>
            </a:r>
            <a:r>
              <a:rPr lang="en-US" sz="2400" dirty="0">
                <a:latin typeface="Times New Roman" panose="02020603050405020304" pitchFamily="18" charset="0"/>
                <a:cs typeface="Times New Roman" panose="02020603050405020304" pitchFamily="18" charset="0"/>
              </a:rPr>
              <a:t>human resource management system for Woldia University.</a:t>
            </a:r>
          </a:p>
          <a:p>
            <a:pPr marL="82296"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6AED7A-2294-48C1-8813-00E867B7A6FC}"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6</a:t>
            </a:fld>
            <a:endParaRPr lang="en-US" sz="2000" b="1" dirty="0">
              <a:solidFill>
                <a:schemeClr val="tx1"/>
              </a:solidFill>
            </a:endParaRPr>
          </a:p>
        </p:txBody>
      </p:sp>
      <p:sp>
        <p:nvSpPr>
          <p:cNvPr id="13" name="Rectangle 1"/>
          <p:cNvSpPr txBox="1">
            <a:spLocks noChangeArrowheads="1"/>
          </p:cNvSpPr>
          <p:nvPr/>
        </p:nvSpPr>
        <p:spPr>
          <a:xfrm>
            <a:off x="941386" y="-228600"/>
            <a:ext cx="8278814" cy="1112833"/>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a:t/>
            </a:r>
            <a:br>
              <a:rPr lang="en-US" sz="2400" b="1" dirty="0"/>
            </a:br>
            <a:r>
              <a:rPr lang="en-US" sz="3200" b="1" dirty="0" smtClean="0">
                <a:latin typeface="Times New Roman" panose="02020603050405020304" pitchFamily="18" charset="0"/>
                <a:cs typeface="Times New Roman" panose="02020603050405020304" pitchFamily="18" charset="0"/>
              </a:rPr>
              <a:t>3. </a:t>
            </a:r>
            <a:r>
              <a:rPr lang="en-US" sz="2800" b="1" dirty="0" smtClean="0">
                <a:solidFill>
                  <a:schemeClr val="tx1"/>
                </a:solidFill>
                <a:latin typeface="Times New Roman" pitchFamily="18" charset="0"/>
                <a:cs typeface="Times New Roman" pitchFamily="18" charset="0"/>
              </a:rPr>
              <a:t>Objective</a:t>
            </a:r>
            <a:endParaRPr lang="en-US" sz="2800" dirty="0">
              <a:solidFill>
                <a:schemeClr val="tx1"/>
              </a:solidFill>
              <a:latin typeface="Times New Roman" pitchFamily="18" charset="0"/>
              <a:cs typeface="Times New Roman" pitchFamily="18" charset="0"/>
            </a:endParaRPr>
          </a:p>
        </p:txBody>
      </p:sp>
      <p:sp>
        <p:nvSpPr>
          <p:cNvPr id="14" name="Line 3"/>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 name="Group 14"/>
          <p:cNvGrpSpPr>
            <a:grpSpLocks/>
          </p:cNvGrpSpPr>
          <p:nvPr/>
        </p:nvGrpSpPr>
        <p:grpSpPr bwMode="auto">
          <a:xfrm>
            <a:off x="76200" y="73025"/>
            <a:ext cx="838200" cy="617538"/>
            <a:chOff x="1105" y="3317"/>
            <a:chExt cx="10186" cy="5683"/>
          </a:xfrm>
        </p:grpSpPr>
        <p:pic>
          <p:nvPicPr>
            <p:cNvPr id="16"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7"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8"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9"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Tree>
    <p:extLst>
      <p:ext uri="{BB962C8B-B14F-4D97-AF65-F5344CB8AC3E}">
        <p14:creationId xmlns:p14="http://schemas.microsoft.com/office/powerpoint/2010/main" val="4072167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066800"/>
            <a:ext cx="7696200" cy="5110162"/>
          </a:xfrm>
        </p:spPr>
        <p:txBody>
          <a:bodyPr>
            <a:normAutofit/>
          </a:bodyPr>
          <a:lstStyle/>
          <a:p>
            <a:pPr marL="82296" indent="0">
              <a:buClr>
                <a:schemeClr val="tx1"/>
              </a:buClr>
              <a:buNone/>
            </a:pPr>
            <a:r>
              <a:rPr lang="en-US" sz="2400" b="1" dirty="0" smtClean="0">
                <a:latin typeface="Times New Roman" panose="02020603050405020304" pitchFamily="18" charset="0"/>
                <a:cs typeface="Arial" panose="020B0604020202020204" pitchFamily="34" charset="0"/>
              </a:rPr>
              <a:t>		Specific Objective</a:t>
            </a:r>
            <a:endParaRPr lang="en-US" sz="2400" dirty="0" smtClean="0">
              <a:latin typeface="Times New Roman" panose="02020603050405020304" pitchFamily="18" charset="0"/>
              <a:cs typeface="Times New Roman" panose="02020603050405020304" pitchFamily="18" charset="0"/>
            </a:endParaRPr>
          </a:p>
          <a:p>
            <a:pPr>
              <a:buClr>
                <a:schemeClr val="tx1"/>
              </a:buClr>
              <a:buFont typeface="Wingdings" pitchFamily="2" charset="2"/>
              <a:buChar char="q"/>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analyze and study the existing manual system.  </a:t>
            </a:r>
          </a:p>
          <a:p>
            <a:pPr>
              <a:buClr>
                <a:schemeClr val="tx1"/>
              </a:buClr>
              <a:buFont typeface="Wingdings" pitchFamily="2" charset="2"/>
              <a:buChar char="q"/>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collect requirements.</a:t>
            </a:r>
          </a:p>
          <a:p>
            <a:pPr>
              <a:buClr>
                <a:schemeClr val="tx1"/>
              </a:buClr>
              <a:buFont typeface="Wingdings" pitchFamily="2" charset="2"/>
              <a:buChar char="q"/>
            </a:pPr>
            <a:r>
              <a:rPr lang="en-US" sz="2400" dirty="0" smtClean="0">
                <a:latin typeface="Times New Roman" panose="02020603050405020304" pitchFamily="18" charset="0"/>
                <a:cs typeface="Times New Roman" panose="02020603050405020304" pitchFamily="18" charset="0"/>
              </a:rPr>
              <a:t>Design </a:t>
            </a:r>
            <a:r>
              <a:rPr lang="en-US" sz="2400" dirty="0">
                <a:latin typeface="Times New Roman" panose="02020603050405020304" pitchFamily="18" charset="0"/>
                <a:cs typeface="Times New Roman" panose="02020603050405020304" pitchFamily="18" charset="0"/>
              </a:rPr>
              <a:t>the system that will solve the current problems and provide reliable functionalities. </a:t>
            </a:r>
          </a:p>
          <a:p>
            <a:pPr>
              <a:buClr>
                <a:schemeClr val="tx1"/>
              </a:buClr>
              <a:buFont typeface="Wingdings" pitchFamily="2" charset="2"/>
              <a:buChar char="q"/>
            </a:pPr>
            <a:r>
              <a:rPr lang="en-US" sz="2400" dirty="0">
                <a:latin typeface="Times New Roman" panose="02020603050405020304" pitchFamily="18" charset="0"/>
                <a:cs typeface="Times New Roman" panose="02020603050405020304" pitchFamily="18" charset="0"/>
              </a:rPr>
              <a:t>To Study the requirement analysis.</a:t>
            </a:r>
          </a:p>
          <a:p>
            <a:pPr>
              <a:buClr>
                <a:schemeClr val="tx1"/>
              </a:buClr>
              <a:buFont typeface="Wingdings" pitchFamily="2" charset="2"/>
              <a:buChar char="q"/>
            </a:pPr>
            <a:r>
              <a:rPr lang="en-US" sz="2400" dirty="0">
                <a:latin typeface="Times New Roman" panose="02020603050405020304" pitchFamily="18" charset="0"/>
                <a:cs typeface="Times New Roman" panose="02020603050405020304" pitchFamily="18" charset="0"/>
              </a:rPr>
              <a:t>To design the interface.</a:t>
            </a:r>
          </a:p>
          <a:p>
            <a:pPr>
              <a:buClr>
                <a:schemeClr val="tx1"/>
              </a:buClr>
              <a:buFont typeface="Wingdings" pitchFamily="2" charset="2"/>
              <a:buChar char="q"/>
            </a:pPr>
            <a:r>
              <a:rPr lang="en-US" sz="2400" dirty="0">
                <a:latin typeface="Times New Roman" panose="02020603050405020304" pitchFamily="18" charset="0"/>
                <a:cs typeface="Times New Roman" panose="02020603050405020304" pitchFamily="18" charset="0"/>
              </a:rPr>
              <a:t>To implement the proposed system in effective way by Php</a:t>
            </a:r>
            <a:r>
              <a:rPr lang="en-US" sz="2400" dirty="0" smtClean="0">
                <a:latin typeface="Times New Roman" panose="02020603050405020304" pitchFamily="18" charset="0"/>
                <a:cs typeface="Times New Roman" panose="02020603050405020304" pitchFamily="18" charset="0"/>
              </a:rPr>
              <a:t>.</a:t>
            </a:r>
          </a:p>
          <a:p>
            <a:pPr>
              <a:buClr>
                <a:schemeClr val="tx1"/>
              </a:buClr>
              <a:buFont typeface="Wingdings" pitchFamily="2" charset="2"/>
              <a:buChar char="q"/>
            </a:pPr>
            <a:r>
              <a:rPr lang="en-US" sz="2400" dirty="0" smtClean="0">
                <a:latin typeface="Times New Roman" panose="02020603050405020304" pitchFamily="18" charset="0"/>
                <a:cs typeface="Times New Roman" panose="02020603050405020304" pitchFamily="18" charset="0"/>
              </a:rPr>
              <a:t>To test the proposed system</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CDAD81-2AB2-46F7-9C81-8000E7FABEEA}" type="datetime1">
              <a:rPr lang="en-US" smtClean="0"/>
              <a:pPr/>
              <a:t>6/23/2019</a:t>
            </a:fld>
            <a:endParaRPr lang="en-US"/>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7</a:t>
            </a:fld>
            <a:endParaRPr lang="en-US" b="1" dirty="0">
              <a:solidFill>
                <a:schemeClr val="tx1"/>
              </a:solidFill>
            </a:endParaRPr>
          </a:p>
        </p:txBody>
      </p:sp>
      <p:sp>
        <p:nvSpPr>
          <p:cNvPr id="6" name="Rectangle 1">
            <a:extLst>
              <a:ext uri="{FF2B5EF4-FFF2-40B4-BE49-F238E27FC236}">
                <a16:creationId xmlns="" xmlns:a16="http://schemas.microsoft.com/office/drawing/2014/main" id="{126A15F0-5CB1-4A87-93B6-2D84DA2AFE5C}"/>
              </a:ext>
            </a:extLst>
          </p:cNvPr>
          <p:cNvSpPr txBox="1">
            <a:spLocks noChangeArrowheads="1"/>
          </p:cNvSpPr>
          <p:nvPr/>
        </p:nvSpPr>
        <p:spPr>
          <a:xfrm>
            <a:off x="941386" y="-304788"/>
            <a:ext cx="8278814" cy="1371588"/>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b="1" dirty="0"/>
              <a:t> </a:t>
            </a:r>
            <a:r>
              <a:rPr lang="en-US" sz="2400" b="1" dirty="0" smtClean="0"/>
              <a:t>			</a:t>
            </a:r>
            <a:r>
              <a:rPr lang="en-US" sz="3200" b="1" dirty="0" err="1" smtClean="0">
                <a:latin typeface="Times New Roman" panose="02020603050405020304" pitchFamily="18" charset="0"/>
                <a:cs typeface="Times New Roman" panose="02020603050405020304" pitchFamily="18" charset="0"/>
              </a:rPr>
              <a:t>cont</a:t>
            </a:r>
            <a:r>
              <a:rPr lang="en-US" sz="2800" b="1" dirty="0" smtClean="0">
                <a:latin typeface="Times New Roman" panose="02020603050405020304" pitchFamily="18" charset="0"/>
                <a:cs typeface="Times New Roman" panose="020206030504050203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 xmlns:a16="http://schemas.microsoft.com/office/drawing/2014/main" id="{27B30535-2302-404B-BE8F-DA37034B29DC}"/>
              </a:ext>
            </a:extLst>
          </p:cNvPr>
          <p:cNvGrpSpPr>
            <a:grpSpLocks/>
          </p:cNvGrpSpPr>
          <p:nvPr/>
        </p:nvGrpSpPr>
        <p:grpSpPr bwMode="auto">
          <a:xfrm>
            <a:off x="72706" y="0"/>
            <a:ext cx="838200" cy="701677"/>
            <a:chOff x="1105" y="3317"/>
            <a:chExt cx="10186" cy="5683"/>
          </a:xfrm>
        </p:grpSpPr>
        <p:pic>
          <p:nvPicPr>
            <p:cNvPr id="9" name="Picture 8">
              <a:extLst>
                <a:ext uri="{FF2B5EF4-FFF2-40B4-BE49-F238E27FC236}">
                  <a16:creationId xmlns="" xmlns:a16="http://schemas.microsoft.com/office/drawing/2014/main" id="{DB7CA100-56CD-46E1-BA06-EA4AE1DEC91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0" name="Line 3">
              <a:extLst>
                <a:ext uri="{FF2B5EF4-FFF2-40B4-BE49-F238E27FC236}">
                  <a16:creationId xmlns="" xmlns:a16="http://schemas.microsoft.com/office/drawing/2014/main" id="{227E5235-B142-4586-B4EB-580685990F7C}"/>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1" name="Arc 4">
              <a:extLst>
                <a:ext uri="{FF2B5EF4-FFF2-40B4-BE49-F238E27FC236}">
                  <a16:creationId xmlns="" xmlns:a16="http://schemas.microsoft.com/office/drawing/2014/main" id="{685B58E2-2656-4C3E-B3B2-1AD285AC48F4}"/>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2" name="Line 5">
              <a:extLst>
                <a:ext uri="{FF2B5EF4-FFF2-40B4-BE49-F238E27FC236}">
                  <a16:creationId xmlns="" xmlns:a16="http://schemas.microsoft.com/office/drawing/2014/main" id="{855590BA-9BEF-45C5-9A9F-FD8F422F1F8C}"/>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3" name="Line 3">
            <a:extLst>
              <a:ext uri="{FF2B5EF4-FFF2-40B4-BE49-F238E27FC236}">
                <a16:creationId xmlns="" xmlns:a16="http://schemas.microsoft.com/office/drawing/2014/main" id="{B54F7DC8-C2D2-44B6-B876-109F820E1C3E}"/>
              </a:ext>
            </a:extLst>
          </p:cNvPr>
          <p:cNvSpPr>
            <a:spLocks noChangeShapeType="1"/>
          </p:cNvSpPr>
          <p:nvPr/>
        </p:nvSpPr>
        <p:spPr bwMode="auto">
          <a:xfrm flipV="1">
            <a:off x="-14287" y="88423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38995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06851"/>
            <a:ext cx="7448550" cy="5070112"/>
          </a:xfrm>
        </p:spPr>
        <p:txBody>
          <a:bodyPr>
            <a:normAutofit/>
          </a:bodyPr>
          <a:lstStyle/>
          <a:p>
            <a:pPr lvl="0" algn="just">
              <a:buClrTx/>
              <a:buFont typeface="Wingdings" panose="05000000000000000000" pitchFamily="2" charset="2"/>
              <a:buChar char="q"/>
            </a:pPr>
            <a:r>
              <a:rPr lang="en-US" sz="2400" dirty="0"/>
              <a:t> </a:t>
            </a:r>
            <a:r>
              <a:rPr lang="en-US" sz="2400" dirty="0">
                <a:latin typeface="Times New Roman" panose="02020603050405020304" pitchFamily="18" charset="0"/>
                <a:cs typeface="Times New Roman" panose="02020603050405020304" pitchFamily="18" charset="0"/>
              </a:rPr>
              <a:t>Announcement of notice online. </a:t>
            </a:r>
            <a:endParaRPr lang="en-US" dirty="0">
              <a:latin typeface="Times New Roman" panose="02020603050405020304" pitchFamily="18" charset="0"/>
              <a:cs typeface="Times New Roman" panose="02020603050405020304" pitchFamily="18" charset="0"/>
            </a:endParaRPr>
          </a:p>
          <a:p>
            <a:pPr lvl="0" algn="just">
              <a:buClrTx/>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Online </a:t>
            </a:r>
            <a:r>
              <a:rPr lang="en-US" sz="2400" dirty="0">
                <a:latin typeface="Times New Roman" panose="02020603050405020304" pitchFamily="18" charset="0"/>
                <a:cs typeface="Times New Roman" panose="02020603050405020304" pitchFamily="18" charset="0"/>
              </a:rPr>
              <a:t>Registration of Applicants.  </a:t>
            </a:r>
          </a:p>
          <a:p>
            <a:pPr lvl="0"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Register and manage the employee profile. </a:t>
            </a:r>
          </a:p>
          <a:p>
            <a:pPr lvl="0"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 leave employee process. </a:t>
            </a:r>
          </a:p>
          <a:p>
            <a:pPr lvl="0"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Registering </a:t>
            </a:r>
            <a:r>
              <a:rPr lang="en-US" sz="2400" dirty="0">
                <a:latin typeface="Times New Roman" panose="02020603050405020304" pitchFamily="18" charset="0"/>
                <a:cs typeface="Times New Roman" panose="02020603050405020304" pitchFamily="18" charset="0"/>
              </a:rPr>
              <a:t>new Employee.</a:t>
            </a:r>
          </a:p>
          <a:p>
            <a:pPr lvl="0" algn="just">
              <a:buClrTx/>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Generating report like </a:t>
            </a:r>
            <a:r>
              <a:rPr lang="en-US" sz="2400" dirty="0" smtClean="0">
                <a:latin typeface="Times New Roman" panose="02020603050405020304" pitchFamily="18" charset="0"/>
                <a:cs typeface="Times New Roman" panose="02020603050405020304" pitchFamily="18" charset="0"/>
              </a:rPr>
              <a:t>quarter year report, semi annual report, annual reports </a:t>
            </a:r>
            <a:r>
              <a:rPr lang="en-US" sz="2400" dirty="0">
                <a:latin typeface="Times New Roman" panose="02020603050405020304" pitchFamily="18" charset="0"/>
                <a:cs typeface="Times New Roman" panose="02020603050405020304" pitchFamily="18" charset="0"/>
              </a:rPr>
              <a:t>will be generated.</a:t>
            </a:r>
          </a:p>
        </p:txBody>
      </p:sp>
      <p:sp>
        <p:nvSpPr>
          <p:cNvPr id="4" name="Date Placeholder 3"/>
          <p:cNvSpPr>
            <a:spLocks noGrp="1"/>
          </p:cNvSpPr>
          <p:nvPr>
            <p:ph type="dt" sz="half" idx="10"/>
          </p:nvPr>
        </p:nvSpPr>
        <p:spPr/>
        <p:txBody>
          <a:bodyPr/>
          <a:lstStyle/>
          <a:p>
            <a:fld id="{31A632D2-1E29-4FB6-9313-7C11684405EA}" type="datetime1">
              <a:rPr lang="en-US" smtClean="0"/>
              <a:pPr/>
              <a:t>6/23/2019</a:t>
            </a:fld>
            <a:endParaRPr lang="en-US" dirty="0"/>
          </a:p>
        </p:txBody>
      </p:sp>
      <p:sp>
        <p:nvSpPr>
          <p:cNvPr id="5" name="Slide Number Placeholder 4"/>
          <p:cNvSpPr>
            <a:spLocks noGrp="1"/>
          </p:cNvSpPr>
          <p:nvPr>
            <p:ph type="sldNum" sz="quarter" idx="12"/>
          </p:nvPr>
        </p:nvSpPr>
        <p:spPr/>
        <p:txBody>
          <a:bodyPr/>
          <a:lstStyle/>
          <a:p>
            <a:fld id="{D8AF9221-B1C2-4640-8D0A-18D390D18307}" type="slidenum">
              <a:rPr lang="en-US" sz="1600" b="1" smtClean="0">
                <a:solidFill>
                  <a:schemeClr val="tx1"/>
                </a:solidFill>
              </a:rPr>
              <a:pPr/>
              <a:t>8</a:t>
            </a:fld>
            <a:endParaRPr lang="en-US" b="1" dirty="0">
              <a:solidFill>
                <a:schemeClr val="tx1"/>
              </a:solidFill>
            </a:endParaRPr>
          </a:p>
        </p:txBody>
      </p:sp>
      <p:sp>
        <p:nvSpPr>
          <p:cNvPr id="8" name="Rectangle 1">
            <a:extLst>
              <a:ext uri="{FF2B5EF4-FFF2-40B4-BE49-F238E27FC236}">
                <a16:creationId xmlns="" xmlns:a16="http://schemas.microsoft.com/office/drawing/2014/main" id="{7E4C12D1-4C03-4030-9020-27C36555B75D}"/>
              </a:ext>
            </a:extLst>
          </p:cNvPr>
          <p:cNvSpPr txBox="1">
            <a:spLocks noChangeArrowheads="1"/>
          </p:cNvSpPr>
          <p:nvPr/>
        </p:nvSpPr>
        <p:spPr>
          <a:xfrm>
            <a:off x="941386" y="-228601"/>
            <a:ext cx="8278814" cy="1143001"/>
          </a:xfrm>
          <a:prstGeom prst="rect">
            <a:avLst/>
          </a:prstGeom>
        </p:spPr>
        <p:txBody>
          <a:bodyPr tIns="38807"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b="1" dirty="0" smtClean="0"/>
              <a:t>4. </a:t>
            </a:r>
            <a:r>
              <a:rPr lang="en-US" sz="2800" b="1" dirty="0" smtClean="0">
                <a:solidFill>
                  <a:schemeClr val="tx1"/>
                </a:solidFill>
                <a:latin typeface="Times New Roman" panose="02020603050405020304" pitchFamily="18" charset="0"/>
                <a:cs typeface="Times New Roman" panose="02020603050405020304" pitchFamily="18" charset="0"/>
              </a:rPr>
              <a:t>Scope of the project,</a:t>
            </a:r>
            <a:endParaRPr lang="en-US" sz="2800" dirty="0">
              <a:solidFill>
                <a:schemeClr val="tx1"/>
              </a:solidFill>
            </a:endParaRPr>
          </a:p>
        </p:txBody>
      </p:sp>
      <p:grpSp>
        <p:nvGrpSpPr>
          <p:cNvPr id="9" name="Group 8">
            <a:extLst>
              <a:ext uri="{FF2B5EF4-FFF2-40B4-BE49-F238E27FC236}">
                <a16:creationId xmlns="" xmlns:a16="http://schemas.microsoft.com/office/drawing/2014/main" id="{FAD7C183-F075-4488-B19B-F1C340EC85BD}"/>
              </a:ext>
            </a:extLst>
          </p:cNvPr>
          <p:cNvGrpSpPr>
            <a:grpSpLocks/>
          </p:cNvGrpSpPr>
          <p:nvPr/>
        </p:nvGrpSpPr>
        <p:grpSpPr bwMode="auto">
          <a:xfrm>
            <a:off x="72706" y="76200"/>
            <a:ext cx="838200" cy="685797"/>
            <a:chOff x="1105" y="3317"/>
            <a:chExt cx="10186" cy="5683"/>
          </a:xfrm>
        </p:grpSpPr>
        <p:pic>
          <p:nvPicPr>
            <p:cNvPr id="10" name="Picture 9">
              <a:extLst>
                <a:ext uri="{FF2B5EF4-FFF2-40B4-BE49-F238E27FC236}">
                  <a16:creationId xmlns="" xmlns:a16="http://schemas.microsoft.com/office/drawing/2014/main" id="{CCA7A166-11C2-4E6E-B317-5FF2EC195A3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11" name="Line 3">
              <a:extLst>
                <a:ext uri="{FF2B5EF4-FFF2-40B4-BE49-F238E27FC236}">
                  <a16:creationId xmlns="" xmlns:a16="http://schemas.microsoft.com/office/drawing/2014/main" id="{9F681FB7-A102-4983-93C4-9F3E1DEA20AD}"/>
                </a:ext>
              </a:extLst>
            </p:cNvPr>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2" name="Arc 4">
              <a:extLst>
                <a:ext uri="{FF2B5EF4-FFF2-40B4-BE49-F238E27FC236}">
                  <a16:creationId xmlns="" xmlns:a16="http://schemas.microsoft.com/office/drawing/2014/main" id="{CBADBAEF-528E-463F-B16B-4011B7A5C73D}"/>
                </a:ext>
              </a:extLst>
            </p:cNvPr>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13" name="Line 5">
              <a:extLst>
                <a:ext uri="{FF2B5EF4-FFF2-40B4-BE49-F238E27FC236}">
                  <a16:creationId xmlns="" xmlns:a16="http://schemas.microsoft.com/office/drawing/2014/main" id="{630BEE1D-E134-4D6B-ACEF-AC52128F0C55}"/>
                </a:ext>
              </a:extLst>
            </p:cNvPr>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16" name="Line 3">
            <a:extLst>
              <a:ext uri="{FF2B5EF4-FFF2-40B4-BE49-F238E27FC236}">
                <a16:creationId xmlns="" xmlns:a16="http://schemas.microsoft.com/office/drawing/2014/main" id="{AD99C20A-20B1-486E-8181-1460ABF47094}"/>
              </a:ext>
            </a:extLst>
          </p:cNvPr>
          <p:cNvSpPr>
            <a:spLocks noChangeShapeType="1"/>
          </p:cNvSpPr>
          <p:nvPr/>
        </p:nvSpPr>
        <p:spPr bwMode="auto">
          <a:xfrm flipV="1">
            <a:off x="-14288" y="76199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6432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32" y="-189706"/>
            <a:ext cx="749808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Limitation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does not include payroll system, attendance system</a:t>
            </a:r>
            <a:r>
              <a:rPr lang="en-US" sz="2400" dirty="0" smtClean="0">
                <a:latin typeface="Times New Roman" panose="02020603050405020304" pitchFamily="18" charset="0"/>
                <a:cs typeface="Times New Roman" panose="02020603050405020304" pitchFamily="18" charset="0"/>
              </a:rPr>
              <a:t>, employee promotion </a:t>
            </a:r>
            <a:r>
              <a:rPr lang="en-US" sz="2400" dirty="0">
                <a:latin typeface="Times New Roman" panose="02020603050405020304" pitchFamily="18" charset="0"/>
                <a:cs typeface="Times New Roman" panose="02020603050405020304" pitchFamily="18" charset="0"/>
              </a:rPr>
              <a:t>and clearance system due to time </a:t>
            </a:r>
            <a:r>
              <a:rPr lang="en-US" sz="2400" dirty="0" smtClean="0">
                <a:latin typeface="Times New Roman" panose="02020603050405020304" pitchFamily="18" charset="0"/>
                <a:cs typeface="Times New Roman" panose="02020603050405020304" pitchFamily="18" charset="0"/>
              </a:rPr>
              <a:t>constraint and also it support English language only.</a:t>
            </a:r>
            <a:endParaRPr lang="en-US" sz="2400" dirty="0">
              <a:latin typeface="Times New Roman" panose="02020603050405020304" pitchFamily="18" charset="0"/>
              <a:cs typeface="Times New Roman" panose="02020603050405020304" pitchFamily="18" charset="0"/>
            </a:endParaRPr>
          </a:p>
          <a:p>
            <a:endParaRPr lang="en-US" dirty="0"/>
          </a:p>
        </p:txBody>
      </p:sp>
      <p:grpSp>
        <p:nvGrpSpPr>
          <p:cNvPr id="4" name="Group 3"/>
          <p:cNvGrpSpPr>
            <a:grpSpLocks/>
          </p:cNvGrpSpPr>
          <p:nvPr/>
        </p:nvGrpSpPr>
        <p:grpSpPr bwMode="auto">
          <a:xfrm>
            <a:off x="76200" y="73025"/>
            <a:ext cx="838200" cy="617538"/>
            <a:chOff x="1105" y="3317"/>
            <a:chExt cx="10186" cy="5683"/>
          </a:xfrm>
        </p:grpSpPr>
        <p:pic>
          <p:nvPicPr>
            <p:cNvPr id="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 y="3317"/>
              <a:ext cx="10186" cy="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14:hiddenEffects>
              </a:ext>
            </a:extLst>
          </p:spPr>
        </p:pic>
        <p:cxnSp>
          <p:nvCxnSpPr>
            <p:cNvPr id="6" name="Line 3"/>
            <p:cNvCxnSpPr>
              <a:cxnSpLocks noChangeShapeType="1"/>
            </p:cNvCxnSpPr>
            <p:nvPr/>
          </p:nvCxnSpPr>
          <p:spPr bwMode="auto">
            <a:xfrm flipV="1">
              <a:off x="1205" y="7140"/>
              <a:ext cx="1255"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7" name="Arc 4"/>
            <p:cNvSpPr>
              <a:spLocks/>
            </p:cNvSpPr>
            <p:nvPr/>
          </p:nvSpPr>
          <p:spPr bwMode="auto">
            <a:xfrm rot="10800000" flipV="1">
              <a:off x="2444" y="3447"/>
              <a:ext cx="7493" cy="3982"/>
            </a:xfrm>
            <a:custGeom>
              <a:avLst/>
              <a:gdLst>
                <a:gd name="T0" fmla="*/ 0 w 43087"/>
                <a:gd name="T1" fmla="*/ 0 h 21600"/>
                <a:gd name="T2" fmla="*/ 0 w 43087"/>
                <a:gd name="T3" fmla="*/ 0 h 21600"/>
                <a:gd name="T4" fmla="*/ 0 w 43087"/>
                <a:gd name="T5" fmla="*/ 0 h 21600"/>
                <a:gd name="T6" fmla="*/ 0 60000 65536"/>
                <a:gd name="T7" fmla="*/ 0 60000 65536"/>
                <a:gd name="T8" fmla="*/ 0 60000 65536"/>
              </a:gdLst>
              <a:ahLst/>
              <a:cxnLst>
                <a:cxn ang="T6">
                  <a:pos x="T0" y="T1"/>
                </a:cxn>
                <a:cxn ang="T7">
                  <a:pos x="T2" y="T3"/>
                </a:cxn>
                <a:cxn ang="T8">
                  <a:pos x="T4" y="T5"/>
                </a:cxn>
              </a:cxnLst>
              <a:rect l="0" t="0" r="r" b="b"/>
              <a:pathLst>
                <a:path w="43087" h="21600" fill="none" extrusionOk="0">
                  <a:moveTo>
                    <a:pt x="-1" y="20095"/>
                  </a:moveTo>
                  <a:cubicBezTo>
                    <a:pt x="789" y="8777"/>
                    <a:pt x="10201" y="-1"/>
                    <a:pt x="21547" y="0"/>
                  </a:cubicBezTo>
                  <a:cubicBezTo>
                    <a:pt x="32855" y="0"/>
                    <a:pt x="42250" y="8722"/>
                    <a:pt x="43087" y="20000"/>
                  </a:cubicBezTo>
                </a:path>
                <a:path w="43087" h="21600" stroke="0" extrusionOk="0">
                  <a:moveTo>
                    <a:pt x="-1" y="20095"/>
                  </a:moveTo>
                  <a:cubicBezTo>
                    <a:pt x="789" y="8777"/>
                    <a:pt x="10201" y="-1"/>
                    <a:pt x="21547" y="0"/>
                  </a:cubicBezTo>
                  <a:cubicBezTo>
                    <a:pt x="32855" y="0"/>
                    <a:pt x="42250" y="8722"/>
                    <a:pt x="43087" y="20000"/>
                  </a:cubicBezTo>
                  <a:lnTo>
                    <a:pt x="21547" y="21600"/>
                  </a:lnTo>
                  <a:lnTo>
                    <a:pt x="-1" y="20095"/>
                  </a:lnTo>
                  <a:close/>
                </a:path>
              </a:pathLst>
            </a:custGeom>
            <a:noFill/>
            <a:ln w="34925">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tIns="91440" bIns="91440"/>
            <a:lstStyle/>
            <a:p>
              <a:endParaRPr lang="en-US"/>
            </a:p>
          </p:txBody>
        </p:sp>
        <p:cxnSp>
          <p:nvCxnSpPr>
            <p:cNvPr id="8" name="Line 5"/>
            <p:cNvCxnSpPr>
              <a:cxnSpLocks noChangeShapeType="1"/>
            </p:cNvCxnSpPr>
            <p:nvPr/>
          </p:nvCxnSpPr>
          <p:spPr bwMode="auto">
            <a:xfrm flipV="1">
              <a:off x="9930" y="7188"/>
              <a:ext cx="1327" cy="0"/>
            </a:xfrm>
            <a:prstGeom prst="line">
              <a:avLst/>
            </a:prstGeom>
            <a:noFill/>
            <a:ln w="349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sp>
        <p:nvSpPr>
          <p:cNvPr id="9" name="Line 3">
            <a:extLst>
              <a:ext uri="{FF2B5EF4-FFF2-40B4-BE49-F238E27FC236}">
                <a16:creationId xmlns="" xmlns:a16="http://schemas.microsoft.com/office/drawing/2014/main" id="{AD99C20A-20B1-486E-8181-1460ABF47094}"/>
              </a:ext>
            </a:extLst>
          </p:cNvPr>
          <p:cNvSpPr>
            <a:spLocks noChangeShapeType="1"/>
          </p:cNvSpPr>
          <p:nvPr/>
        </p:nvSpPr>
        <p:spPr bwMode="auto">
          <a:xfrm flipV="1">
            <a:off x="-14288" y="761998"/>
            <a:ext cx="9158288" cy="0"/>
          </a:xfrm>
          <a:prstGeom prst="line">
            <a:avLst/>
          </a:prstGeom>
          <a:noFill/>
          <a:ln w="12700">
            <a:solidFill>
              <a:srgbClr val="00B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8534400" y="6324600"/>
            <a:ext cx="437940" cy="369332"/>
          </a:xfrm>
          <a:prstGeom prst="rect">
            <a:avLst/>
          </a:prstGeom>
        </p:spPr>
        <p:txBody>
          <a:bodyPr wrap="none">
            <a:spAutoFit/>
          </a:bodyPr>
          <a:lstStyle/>
          <a:p>
            <a:fld id="{D8AF9221-B1C2-4640-8D0A-18D390D18307}" type="slidenum">
              <a:rPr lang="en-US" b="1"/>
              <a:pPr/>
              <a:t>9</a:t>
            </a:fld>
            <a:endParaRPr lang="en-US" dirty="0"/>
          </a:p>
        </p:txBody>
      </p:sp>
    </p:spTree>
    <p:extLst>
      <p:ext uri="{BB962C8B-B14F-4D97-AF65-F5344CB8AC3E}">
        <p14:creationId xmlns:p14="http://schemas.microsoft.com/office/powerpoint/2010/main" val="30320524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880</TotalTime>
  <Words>1528</Words>
  <Application>Microsoft Office PowerPoint</Application>
  <PresentationFormat>On-screen Show (4:3)</PresentationFormat>
  <Paragraphs>250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Solstice</vt:lpstr>
      <vt:lpstr>PowerPoint Presentation</vt:lpstr>
      <vt:lpstr>                     Contents</vt:lpstr>
      <vt:lpstr>Content</vt:lpstr>
      <vt:lpstr>PowerPoint Presentation</vt:lpstr>
      <vt:lpstr>PowerPoint Presentation</vt:lpstr>
      <vt:lpstr>PowerPoint Presentation</vt:lpstr>
      <vt:lpstr>PowerPoint Presentation</vt:lpstr>
      <vt:lpstr>PowerPoint Presentation</vt:lpstr>
      <vt:lpstr>Limitation</vt:lpstr>
      <vt:lpstr>   </vt:lpstr>
      <vt:lpstr>PowerPoint Presentation</vt:lpstr>
      <vt:lpstr>PowerPoint Presentation</vt:lpstr>
      <vt:lpstr>              </vt:lpstr>
      <vt:lpstr>PowerPoint Presentation</vt:lpstr>
      <vt:lpstr>     </vt:lpstr>
      <vt:lpstr>PowerPoint Presentation</vt:lpstr>
      <vt:lpstr>PowerPoint Presentation</vt:lpstr>
      <vt:lpstr>PowerPoint Presentation</vt:lpstr>
      <vt:lpstr> 8. Existing system description  </vt:lpstr>
      <vt:lpstr>9.Proposed system</vt:lpstr>
      <vt:lpstr>10 Functional requirement</vt:lpstr>
      <vt:lpstr>   Cont,</vt:lpstr>
      <vt:lpstr>11. Non-functional requirement</vt:lpstr>
      <vt:lpstr>12.Use case model</vt:lpstr>
      <vt:lpstr>13. Sequence diagram</vt:lpstr>
      <vt:lpstr>14. Activity diagram</vt:lpstr>
      <vt:lpstr>15. Class diagram</vt:lpstr>
      <vt:lpstr>16. Software architecture</vt:lpstr>
      <vt:lpstr>17. Persistent diagram </vt:lpstr>
      <vt:lpstr>18. Component diagram </vt:lpstr>
      <vt:lpstr>19. Deployment diagram</vt:lpstr>
      <vt:lpstr>20. Testing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Sebaha</dc:creator>
  <cp:lastModifiedBy>Dani</cp:lastModifiedBy>
  <cp:revision>124</cp:revision>
  <dcterms:created xsi:type="dcterms:W3CDTF">2018-12-22T07:30:19Z</dcterms:created>
  <dcterms:modified xsi:type="dcterms:W3CDTF">2019-06-23T20:23:50Z</dcterms:modified>
</cp:coreProperties>
</file>