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19" r:id="rId1"/>
  </p:sldMasterIdLst>
  <p:notesMasterIdLst>
    <p:notesMasterId r:id="rId26"/>
  </p:notesMasterIdLst>
  <p:sldIdLst>
    <p:sldId id="281" r:id="rId2"/>
    <p:sldId id="256" r:id="rId3"/>
    <p:sldId id="258" r:id="rId4"/>
    <p:sldId id="260" r:id="rId5"/>
    <p:sldId id="261" r:id="rId6"/>
    <p:sldId id="263" r:id="rId7"/>
    <p:sldId id="264" r:id="rId8"/>
    <p:sldId id="265" r:id="rId9"/>
    <p:sldId id="267" r:id="rId10"/>
    <p:sldId id="268" r:id="rId11"/>
    <p:sldId id="270" r:id="rId12"/>
    <p:sldId id="271" r:id="rId13"/>
    <p:sldId id="273" r:id="rId14"/>
    <p:sldId id="275" r:id="rId15"/>
    <p:sldId id="277" r:id="rId16"/>
    <p:sldId id="278" r:id="rId17"/>
    <p:sldId id="280" r:id="rId18"/>
    <p:sldId id="289" r:id="rId19"/>
    <p:sldId id="282" r:id="rId20"/>
    <p:sldId id="284" r:id="rId21"/>
    <p:sldId id="286" r:id="rId22"/>
    <p:sldId id="290" r:id="rId23"/>
    <p:sldId id="292" r:id="rId24"/>
    <p:sldId id="29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660"/>
  </p:normalViewPr>
  <p:slideViewPr>
    <p:cSldViewPr snapToGrid="0">
      <p:cViewPr varScale="1">
        <p:scale>
          <a:sx n="72" d="100"/>
          <a:sy n="72" d="100"/>
        </p:scale>
        <p:origin x="61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EC3B94-1C0D-4DDE-ACB2-1A445E984B4C}" type="datetimeFigureOut">
              <a:rPr lang="en-US" smtClean="0"/>
              <a:t>12/24/2018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6EA072-218C-42A8-9C52-E76477A04E23}" type="slidenum">
              <a:rPr lang="en-US" smtClean="0"/>
              <a:t>‹#›</a:t>
            </a:fld>
            <a:endParaRPr lang="en-US"/>
          </a:p>
        </p:txBody>
      </p:sp>
    </p:spTree>
    <p:extLst>
      <p:ext uri="{BB962C8B-B14F-4D97-AF65-F5344CB8AC3E}">
        <p14:creationId xmlns:p14="http://schemas.microsoft.com/office/powerpoint/2010/main" val="211672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6EA072-218C-42A8-9C52-E76477A04E23}" type="slidenum">
              <a:rPr lang="en-US" smtClean="0"/>
              <a:t>1</a:t>
            </a:fld>
            <a:endParaRPr lang="en-US"/>
          </a:p>
        </p:txBody>
      </p:sp>
    </p:spTree>
    <p:extLst>
      <p:ext uri="{BB962C8B-B14F-4D97-AF65-F5344CB8AC3E}">
        <p14:creationId xmlns:p14="http://schemas.microsoft.com/office/powerpoint/2010/main" val="1125805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6EA072-218C-42A8-9C52-E76477A04E23}" type="slidenum">
              <a:rPr lang="en-US" smtClean="0"/>
              <a:t>2</a:t>
            </a:fld>
            <a:endParaRPr lang="en-US"/>
          </a:p>
        </p:txBody>
      </p:sp>
    </p:spTree>
    <p:extLst>
      <p:ext uri="{BB962C8B-B14F-4D97-AF65-F5344CB8AC3E}">
        <p14:creationId xmlns:p14="http://schemas.microsoft.com/office/powerpoint/2010/main" val="2897758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EECDA9C-65A0-465F-B4EA-1CA80538C0B2}" type="datetime1">
              <a:rPr lang="en-US" smtClean="0"/>
              <a:t>12/24/2018</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299EBB3B-D828-4A18-A4F2-B9022711D076}"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3518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106C5B-70B2-48C5-A90F-8624B0C82BE0}" type="datetime1">
              <a:rPr lang="en-US" smtClean="0"/>
              <a:t>12/24/2018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9EBB3B-D828-4A18-A4F2-B9022711D076}" type="slidenum">
              <a:rPr lang="en-US" smtClean="0"/>
              <a:t>‹#›</a:t>
            </a:fld>
            <a:endParaRPr lang="en-US"/>
          </a:p>
        </p:txBody>
      </p:sp>
    </p:spTree>
    <p:extLst>
      <p:ext uri="{BB962C8B-B14F-4D97-AF65-F5344CB8AC3E}">
        <p14:creationId xmlns:p14="http://schemas.microsoft.com/office/powerpoint/2010/main" val="2130207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BB5C2F-7F9E-4D7D-B8BB-F836B07ADB00}" type="datetime1">
              <a:rPr lang="en-US" smtClean="0"/>
              <a:t>12/24/2018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EBB3B-D828-4A18-A4F2-B9022711D076}"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7897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0DE62B-3D41-42EC-B689-90D425167888}" type="datetime1">
              <a:rPr lang="en-US" smtClean="0"/>
              <a:t>12/24/2018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EBB3B-D828-4A18-A4F2-B9022711D076}"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4000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68401E-F521-402A-A40C-E3AFF54BA99A}" type="datetime1">
              <a:rPr lang="en-US" smtClean="0"/>
              <a:t>12/24/2018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EBB3B-D828-4A18-A4F2-B9022711D076}" type="slidenum">
              <a:rPr lang="en-US" smtClean="0"/>
              <a:t>‹#›</a:t>
            </a:fld>
            <a:endParaRPr lang="en-US"/>
          </a:p>
        </p:txBody>
      </p:sp>
    </p:spTree>
    <p:extLst>
      <p:ext uri="{BB962C8B-B14F-4D97-AF65-F5344CB8AC3E}">
        <p14:creationId xmlns:p14="http://schemas.microsoft.com/office/powerpoint/2010/main" val="4109833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395E38-1E2F-447B-8A3B-1B2568BEEBEB}" type="datetime1">
              <a:rPr lang="en-US" smtClean="0"/>
              <a:t>12/24/2018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EBB3B-D828-4A18-A4F2-B9022711D076}"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51181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ADD6D6-0EF1-4F40-B878-533B6C363A84}" type="datetime1">
              <a:rPr lang="en-US" smtClean="0"/>
              <a:t>12/24/2018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EBB3B-D828-4A18-A4F2-B9022711D076}"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3555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9CA8BB-720B-40E6-83DA-323A7E592A6E}" type="datetime1">
              <a:rPr lang="en-US" smtClean="0"/>
              <a:t>12/24/2018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EBB3B-D828-4A18-A4F2-B9022711D07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79248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A27343-98F6-4D71-B1FA-A694CC602A6B}" type="datetime1">
              <a:rPr lang="en-US" smtClean="0"/>
              <a:t>12/24/2018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EBB3B-D828-4A18-A4F2-B9022711D076}"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1414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6B32B3-6AB9-4052-A631-8C2512795A32}" type="datetime1">
              <a:rPr lang="en-US" smtClean="0"/>
              <a:t>12/24/2018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EBB3B-D828-4A18-A4F2-B9022711D076}" type="slidenum">
              <a:rPr lang="en-US" smtClean="0"/>
              <a:t>‹#›</a:t>
            </a:fld>
            <a:endParaRPr lang="en-US"/>
          </a:p>
        </p:txBody>
      </p:sp>
    </p:spTree>
    <p:extLst>
      <p:ext uri="{BB962C8B-B14F-4D97-AF65-F5344CB8AC3E}">
        <p14:creationId xmlns:p14="http://schemas.microsoft.com/office/powerpoint/2010/main" val="3382813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913833-E414-48D1-9F92-954660478CB9}" type="datetime1">
              <a:rPr lang="en-US" smtClean="0"/>
              <a:t>12/24/2018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EBB3B-D828-4A18-A4F2-B9022711D076}"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0072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3F0D0A-D8D7-4588-9BD1-6FD845B57246}" type="datetime1">
              <a:rPr lang="en-US" smtClean="0"/>
              <a:t>12/24/2018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9EBB3B-D828-4A18-A4F2-B9022711D076}" type="slidenum">
              <a:rPr lang="en-US" smtClean="0"/>
              <a:t>‹#›</a:t>
            </a:fld>
            <a:endParaRPr lang="en-US"/>
          </a:p>
        </p:txBody>
      </p:sp>
    </p:spTree>
    <p:extLst>
      <p:ext uri="{BB962C8B-B14F-4D97-AF65-F5344CB8AC3E}">
        <p14:creationId xmlns:p14="http://schemas.microsoft.com/office/powerpoint/2010/main" val="3768554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29CCB81-CC84-4D21-814C-A75658219C2A}" type="datetime1">
              <a:rPr lang="en-US" smtClean="0"/>
              <a:t>12/24/2018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9EBB3B-D828-4A18-A4F2-B9022711D076}"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8044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EE14853-AD1A-430B-8762-ABE8133322E4}" type="datetime1">
              <a:rPr lang="en-US" smtClean="0"/>
              <a:t>12/24/2018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9EBB3B-D828-4A18-A4F2-B9022711D07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1674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8EA00-604E-4BAA-A5E9-29F9BA31B97A}" type="datetime1">
              <a:rPr lang="en-US" smtClean="0"/>
              <a:t>12/24/2018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9EBB3B-D828-4A18-A4F2-B9022711D076}" type="slidenum">
              <a:rPr lang="en-US" smtClean="0"/>
              <a:t>‹#›</a:t>
            </a:fld>
            <a:endParaRPr lang="en-US"/>
          </a:p>
        </p:txBody>
      </p:sp>
    </p:spTree>
    <p:extLst>
      <p:ext uri="{BB962C8B-B14F-4D97-AF65-F5344CB8AC3E}">
        <p14:creationId xmlns:p14="http://schemas.microsoft.com/office/powerpoint/2010/main" val="884939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3F4995-9F50-4120-9CF9-45CBB22B8DF2}" type="datetime1">
              <a:rPr lang="en-US" smtClean="0"/>
              <a:t>12/24/2018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9EBB3B-D828-4A18-A4F2-B9022711D076}"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1533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3A8075-CEDE-43AB-9467-EF6514842BE6}" type="datetime1">
              <a:rPr lang="en-US" smtClean="0"/>
              <a:t>12/24/2018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9EBB3B-D828-4A18-A4F2-B9022711D076}" type="slidenum">
              <a:rPr lang="en-US" smtClean="0"/>
              <a:t>‹#›</a:t>
            </a:fld>
            <a:endParaRPr lang="en-US"/>
          </a:p>
        </p:txBody>
      </p:sp>
    </p:spTree>
    <p:extLst>
      <p:ext uri="{BB962C8B-B14F-4D97-AF65-F5344CB8AC3E}">
        <p14:creationId xmlns:p14="http://schemas.microsoft.com/office/powerpoint/2010/main" val="829683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EF45E67-C395-4ECD-9F58-059030E5D1DA}" type="datetime1">
              <a:rPr lang="en-US" smtClean="0"/>
              <a:t>12/24/2018</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99EBB3B-D828-4A18-A4F2-B9022711D076}" type="slidenum">
              <a:rPr lang="en-US" smtClean="0"/>
              <a:t>‹#›</a:t>
            </a:fld>
            <a:endParaRPr lang="en-US"/>
          </a:p>
        </p:txBody>
      </p:sp>
    </p:spTree>
    <p:extLst>
      <p:ext uri="{BB962C8B-B14F-4D97-AF65-F5344CB8AC3E}">
        <p14:creationId xmlns:p14="http://schemas.microsoft.com/office/powerpoint/2010/main" val="3989306751"/>
      </p:ext>
    </p:extLst>
  </p:cSld>
  <p:clrMap bg1="lt1" tx1="dk1" bg2="lt2" tx2="dk2" accent1="accent1" accent2="accent2" accent3="accent3" accent4="accent4" accent5="accent5" accent6="accent6" hlink="hlink" folHlink="folHlink"/>
  <p:sldLayoutIdLst>
    <p:sldLayoutId id="2147484420" r:id="rId1"/>
    <p:sldLayoutId id="2147484421" r:id="rId2"/>
    <p:sldLayoutId id="2147484422" r:id="rId3"/>
    <p:sldLayoutId id="2147484423" r:id="rId4"/>
    <p:sldLayoutId id="2147484424" r:id="rId5"/>
    <p:sldLayoutId id="2147484425" r:id="rId6"/>
    <p:sldLayoutId id="2147484426" r:id="rId7"/>
    <p:sldLayoutId id="2147484427" r:id="rId8"/>
    <p:sldLayoutId id="2147484428" r:id="rId9"/>
    <p:sldLayoutId id="2147484429" r:id="rId10"/>
    <p:sldLayoutId id="2147484430" r:id="rId11"/>
    <p:sldLayoutId id="2147484431" r:id="rId12"/>
    <p:sldLayoutId id="2147484432" r:id="rId13"/>
    <p:sldLayoutId id="2147484433" r:id="rId14"/>
    <p:sldLayoutId id="2147484434" r:id="rId15"/>
    <p:sldLayoutId id="2147484435" r:id="rId16"/>
    <p:sldLayoutId id="2147484436" r:id="rId17"/>
  </p:sldLayoutIdLst>
  <p:hf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220278" y="982132"/>
            <a:ext cx="5181601" cy="1303867"/>
          </a:xfrm>
        </p:spPr>
        <p:txBody>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0278" y="192270"/>
            <a:ext cx="5181601" cy="2486026"/>
          </a:xfrm>
          <a:prstGeom prst="rect">
            <a:avLst/>
          </a:prstGeom>
        </p:spPr>
      </p:pic>
      <p:sp>
        <p:nvSpPr>
          <p:cNvPr id="6" name="Slide Number Placeholder 5"/>
          <p:cNvSpPr>
            <a:spLocks noGrp="1"/>
          </p:cNvSpPr>
          <p:nvPr>
            <p:ph type="sldNum" sz="quarter" idx="12"/>
          </p:nvPr>
        </p:nvSpPr>
        <p:spPr/>
        <p:txBody>
          <a:bodyPr/>
          <a:lstStyle/>
          <a:p>
            <a:fld id="{299EBB3B-D828-4A18-A4F2-B9022711D076}" type="slidenum">
              <a:rPr lang="en-US" smtClean="0"/>
              <a:t>1</a:t>
            </a:fld>
            <a:endParaRPr lang="en-US"/>
          </a:p>
        </p:txBody>
      </p:sp>
      <p:sp>
        <p:nvSpPr>
          <p:cNvPr id="7" name="Content Placeholder 6"/>
          <p:cNvSpPr>
            <a:spLocks noGrp="1"/>
          </p:cNvSpPr>
          <p:nvPr>
            <p:ph idx="1"/>
          </p:nvPr>
        </p:nvSpPr>
        <p:spPr>
          <a:xfrm>
            <a:off x="1295402" y="2424410"/>
            <a:ext cx="9601196" cy="4301068"/>
          </a:xfrm>
        </p:spPr>
        <p:txBody>
          <a:bodyPr>
            <a:noAutofit/>
          </a:bodyPr>
          <a:lstStyle/>
          <a:p>
            <a:pPr marL="0" indent="0" algn="ctr">
              <a:lnSpc>
                <a:spcPct val="150000"/>
              </a:lnSpc>
              <a:spcAft>
                <a:spcPts val="800"/>
              </a:spcAft>
              <a:buNone/>
            </a:pPr>
            <a:r>
              <a:rPr lang="en-US" sz="2800" b="1" dirty="0" smtClean="0">
                <a:latin typeface="Times New Roman" panose="02020603050405020304" pitchFamily="18" charset="0"/>
                <a:ea typeface="Calibri" panose="020F0502020204030204" pitchFamily="34" charset="0"/>
                <a:cs typeface="Arial" panose="020B0604020202020204" pitchFamily="34" charset="0"/>
              </a:rPr>
              <a:t>WOLDIA UNIVERSITY</a:t>
            </a:r>
            <a:endParaRPr lang="en-US" sz="2000" b="1" dirty="0" smtClean="0">
              <a:latin typeface="Calibri" panose="020F0502020204030204" pitchFamily="34" charset="0"/>
              <a:ea typeface="Calibri" panose="020F0502020204030204" pitchFamily="34" charset="0"/>
              <a:cs typeface="Arial" panose="020B0604020202020204" pitchFamily="34" charset="0"/>
            </a:endParaRPr>
          </a:p>
          <a:p>
            <a:pPr marL="0" indent="0" algn="ctr">
              <a:lnSpc>
                <a:spcPct val="150000"/>
              </a:lnSpc>
              <a:spcAft>
                <a:spcPts val="800"/>
              </a:spcAft>
              <a:buNone/>
            </a:pPr>
            <a:r>
              <a:rPr lang="en-US" sz="2800" b="1" dirty="0" smtClean="0">
                <a:latin typeface="Times New Roman" panose="02020603050405020304" pitchFamily="18" charset="0"/>
                <a:ea typeface="Calibri" panose="020F0502020204030204" pitchFamily="34" charset="0"/>
                <a:cs typeface="Arial" panose="020B0604020202020204" pitchFamily="34" charset="0"/>
              </a:rPr>
              <a:t>FACAULTY OF TECHINOLOGY</a:t>
            </a:r>
            <a:endParaRPr lang="en-US" b="1" dirty="0" smtClean="0">
              <a:latin typeface="Calibri" panose="020F0502020204030204" pitchFamily="34" charset="0"/>
              <a:ea typeface="Calibri" panose="020F0502020204030204" pitchFamily="34" charset="0"/>
              <a:cs typeface="Arial" panose="020B0604020202020204" pitchFamily="34" charset="0"/>
            </a:endParaRPr>
          </a:p>
          <a:p>
            <a:pPr marL="0" indent="0" algn="ctr">
              <a:lnSpc>
                <a:spcPct val="150000"/>
              </a:lnSpc>
              <a:spcAft>
                <a:spcPts val="800"/>
              </a:spcAft>
              <a:buNone/>
            </a:pPr>
            <a:r>
              <a:rPr lang="en-US" sz="2800" b="1" dirty="0" smtClean="0">
                <a:latin typeface="Times New Roman" panose="02020603050405020304" pitchFamily="18" charset="0"/>
                <a:ea typeface="Calibri" panose="020F0502020204030204" pitchFamily="34" charset="0"/>
                <a:cs typeface="Arial" panose="020B0604020202020204" pitchFamily="34" charset="0"/>
              </a:rPr>
              <a:t>DEPARTMENT OF COMPUTER SCINCE</a:t>
            </a:r>
            <a:endParaRPr lang="en-US" b="1" dirty="0" smtClean="0">
              <a:latin typeface="Calibri" panose="020F0502020204030204" pitchFamily="34" charset="0"/>
              <a:ea typeface="Calibri" panose="020F0502020204030204" pitchFamily="34" charset="0"/>
              <a:cs typeface="Arial" panose="020B0604020202020204" pitchFamily="34" charset="0"/>
            </a:endParaRPr>
          </a:p>
          <a:p>
            <a:pPr marL="0" indent="0" algn="ctr">
              <a:lnSpc>
                <a:spcPct val="150000"/>
              </a:lnSpc>
              <a:spcAft>
                <a:spcPts val="800"/>
              </a:spcAft>
              <a:buNone/>
            </a:pPr>
            <a:r>
              <a:rPr lang="en-US" sz="2000" b="1" u="sng" dirty="0" smtClean="0">
                <a:latin typeface="Times New Roman" panose="02020603050405020304" pitchFamily="18" charset="0"/>
                <a:ea typeface="Calibri" panose="020F0502020204030204" pitchFamily="34" charset="0"/>
                <a:cs typeface="Arial" panose="020B0604020202020204" pitchFamily="34" charset="0"/>
              </a:rPr>
              <a:t>Final Project One</a:t>
            </a:r>
            <a:endParaRPr lang="en-US" sz="1800" b="1" u="sng" dirty="0" smtClean="0">
              <a:latin typeface="Calibri" panose="020F0502020204030204" pitchFamily="34" charset="0"/>
              <a:ea typeface="Calibri" panose="020F0502020204030204" pitchFamily="34" charset="0"/>
              <a:cs typeface="Arial" panose="020B0604020202020204" pitchFamily="34" charset="0"/>
            </a:endParaRPr>
          </a:p>
          <a:p>
            <a:pPr marL="0" indent="0" algn="ctr">
              <a:lnSpc>
                <a:spcPct val="150000"/>
              </a:lnSpc>
              <a:spcAft>
                <a:spcPts val="800"/>
              </a:spcAft>
              <a:buNone/>
            </a:pPr>
            <a:r>
              <a:rPr lang="en-US" sz="2800" b="1" dirty="0" smtClean="0">
                <a:latin typeface="Times New Roman" panose="02020603050405020304" pitchFamily="18" charset="0"/>
                <a:ea typeface="Calibri" panose="020F0502020204030204" pitchFamily="34" charset="0"/>
                <a:cs typeface="Arial" panose="020B0604020202020204" pitchFamily="34" charset="0"/>
              </a:rPr>
              <a:t>Project proposal on: Human Resource Management system for woldia university</a:t>
            </a:r>
            <a:endParaRPr lang="en-US" sz="2800" dirty="0"/>
          </a:p>
        </p:txBody>
      </p:sp>
    </p:spTree>
    <p:extLst>
      <p:ext uri="{BB962C8B-B14F-4D97-AF65-F5344CB8AC3E}">
        <p14:creationId xmlns:p14="http://schemas.microsoft.com/office/powerpoint/2010/main" val="18771545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28675" y="721783"/>
            <a:ext cx="10626725" cy="1303867"/>
          </a:xfrm>
          <a:gradFill flip="none" rotWithShape="1">
            <a:gsLst>
              <a:gs pos="71000">
                <a:schemeClr val="accent6">
                  <a:lumMod val="45000"/>
                  <a:lumOff val="55000"/>
                </a:schemeClr>
              </a:gs>
              <a:gs pos="100000">
                <a:schemeClr val="accent6"/>
              </a:gs>
            </a:gsLst>
            <a:lin ang="5400000" scaled="1"/>
            <a:tileRect/>
          </a:gradFill>
        </p:spPr>
        <p:txBody>
          <a:bodyPr/>
          <a:lstStyle/>
          <a:p>
            <a:r>
              <a:rPr lang="en-US" b="1" dirty="0" smtClean="0">
                <a:latin typeface="Berlin Sans FB Demi" panose="020E0802020502020306" pitchFamily="34" charset="0"/>
              </a:rPr>
              <a:t>Methdology</a:t>
            </a:r>
            <a:endParaRPr lang="en-US" b="1" dirty="0">
              <a:latin typeface="Berlin Sans FB Demi" panose="020E0802020502020306" pitchFamily="34" charset="0"/>
            </a:endParaRPr>
          </a:p>
        </p:txBody>
      </p:sp>
      <p:sp>
        <p:nvSpPr>
          <p:cNvPr id="3" name="Content Placeholder 2"/>
          <p:cNvSpPr>
            <a:spLocks noGrp="1"/>
          </p:cNvSpPr>
          <p:nvPr>
            <p:ph idx="1"/>
          </p:nvPr>
        </p:nvSpPr>
        <p:spPr>
          <a:xfrm>
            <a:off x="828675" y="2254251"/>
            <a:ext cx="10626725" cy="4351338"/>
          </a:xfrm>
          <a:gradFill>
            <a:gsLst>
              <a:gs pos="0">
                <a:schemeClr val="bg1"/>
              </a:gs>
              <a:gs pos="100000">
                <a:schemeClr val="accent1"/>
              </a:gs>
            </a:gsLst>
            <a:lin ang="5400000" scaled="1"/>
          </a:gradFill>
        </p:spPr>
        <p:txBody>
          <a:bodyPr>
            <a:normAutofit fontScale="92500" lnSpcReduction="10000"/>
          </a:bodyPr>
          <a:lstStyle/>
          <a:p>
            <a:pPr marL="0" indent="0">
              <a:buNone/>
            </a:pPr>
            <a:r>
              <a:rPr lang="en-US" b="1" dirty="0" smtClean="0">
                <a:latin typeface="Arial Black" panose="020B0A04020102020204" pitchFamily="34" charset="0"/>
              </a:rPr>
              <a:t>Data gathering techinqe</a:t>
            </a:r>
            <a:endParaRPr lang="en-US" b="1" dirty="0">
              <a:latin typeface="Arial Black" panose="020B0A04020102020204" pitchFamily="34" charset="0"/>
            </a:endParaRPr>
          </a:p>
          <a:p>
            <a:pPr>
              <a:buClrTx/>
              <a:buFont typeface="Wingdings" panose="05000000000000000000" pitchFamily="2" charset="2"/>
              <a:buChar char="v"/>
            </a:pPr>
            <a:r>
              <a:rPr lang="en-US" dirty="0" smtClean="0"/>
              <a:t>    </a:t>
            </a:r>
            <a:r>
              <a:rPr lang="en-US" b="1" u="sng" dirty="0" smtClean="0">
                <a:latin typeface="Algerian" panose="04020705040A02060702" pitchFamily="82" charset="0"/>
              </a:rPr>
              <a:t>Interview</a:t>
            </a:r>
          </a:p>
          <a:p>
            <a:pPr algn="just">
              <a:buClrTx/>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will find information’s from </a:t>
            </a:r>
            <a:r>
              <a:rPr lang="en-US" sz="2000" dirty="0" smtClean="0">
                <a:latin typeface="Times New Roman" panose="02020603050405020304" pitchFamily="18" charset="0"/>
                <a:cs typeface="Times New Roman" panose="02020603050405020304" pitchFamily="18" charset="0"/>
              </a:rPr>
              <a:t>WDU HR office </a:t>
            </a:r>
            <a:r>
              <a:rPr lang="en-US" sz="2000" dirty="0">
                <a:latin typeface="Times New Roman" panose="02020603050405020304" pitchFamily="18" charset="0"/>
                <a:cs typeface="Times New Roman" panose="02020603050405020304" pitchFamily="18" charset="0"/>
              </a:rPr>
              <a:t>employees by asking different questions. Among the questions here are some</a:t>
            </a:r>
            <a:r>
              <a:rPr lang="en-US" sz="2000"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0">
              <a:buClrTx/>
              <a:buFont typeface="Times New Roman" panose="02020603050405020304" pitchFamily="18" charset="0"/>
              <a:buChar char="?"/>
            </a:pPr>
            <a:r>
              <a:rPr lang="en-US" sz="2400" dirty="0">
                <a:latin typeface="Times New Roman" panose="02020603050405020304" pitchFamily="18" charset="0"/>
                <a:cs typeface="Times New Roman" panose="02020603050405020304" pitchFamily="18" charset="0"/>
              </a:rPr>
              <a:t>What kind of system the organization has used?</a:t>
            </a:r>
          </a:p>
          <a:p>
            <a:pPr lvl="0">
              <a:buClrTx/>
              <a:buFont typeface="Times New Roman" panose="02020603050405020304" pitchFamily="18" charset="0"/>
              <a:buChar char="?"/>
            </a:pPr>
            <a:r>
              <a:rPr lang="en-US" sz="2400" dirty="0">
                <a:latin typeface="Times New Roman" panose="02020603050405020304" pitchFamily="18" charset="0"/>
                <a:cs typeface="Times New Roman" panose="02020603050405020304" pitchFamily="18" charset="0"/>
              </a:rPr>
              <a:t>How the existing manual system works?</a:t>
            </a:r>
          </a:p>
          <a:p>
            <a:pPr lvl="0">
              <a:buClrTx/>
              <a:buFont typeface="Times New Roman" panose="02020603050405020304" pitchFamily="18" charset="0"/>
              <a:buChar char="?"/>
            </a:pPr>
            <a:r>
              <a:rPr lang="en-US" sz="2400" dirty="0">
                <a:latin typeface="Times New Roman" panose="02020603050405020304" pitchFamily="18" charset="0"/>
                <a:cs typeface="Times New Roman" panose="02020603050405020304" pitchFamily="18" charset="0"/>
              </a:rPr>
              <a:t>What is the duty of the institution workers</a:t>
            </a:r>
            <a:r>
              <a:rPr lang="en-US" sz="2400" dirty="0" smtClean="0">
                <a:latin typeface="Times New Roman" panose="02020603050405020304" pitchFamily="18" charset="0"/>
                <a:cs typeface="Times New Roman" panose="02020603050405020304" pitchFamily="18" charset="0"/>
              </a:rPr>
              <a:t>?</a:t>
            </a:r>
          </a:p>
          <a:p>
            <a:pPr lvl="0">
              <a:buClrTx/>
              <a:buFont typeface="Times New Roman" panose="02020603050405020304" pitchFamily="18" charset="0"/>
              <a:buChar char="?"/>
            </a:pPr>
            <a:r>
              <a:rPr lang="en-US" sz="2400" dirty="0"/>
              <a:t> </a:t>
            </a:r>
            <a:r>
              <a:rPr lang="en-US" sz="2400" dirty="0">
                <a:latin typeface="Times New Roman" panose="02020603050405020304" pitchFamily="18" charset="0"/>
                <a:cs typeface="Times New Roman" panose="02020603050405020304" pitchFamily="18" charset="0"/>
              </a:rPr>
              <a:t>What are the problems of the existing system?</a:t>
            </a:r>
          </a:p>
          <a:p>
            <a:pPr lvl="0">
              <a:buClrTx/>
              <a:buFont typeface="Times New Roman" panose="02020603050405020304" pitchFamily="18" charset="0"/>
              <a:buChar char="?"/>
            </a:pPr>
            <a:r>
              <a:rPr lang="en-US" sz="2400" dirty="0">
                <a:latin typeface="Times New Roman" panose="02020603050405020304" pitchFamily="18" charset="0"/>
                <a:cs typeface="Times New Roman" panose="02020603050405020304" pitchFamily="18" charset="0"/>
              </a:rPr>
              <a:t> What are the main responsibilities of the organization?</a:t>
            </a:r>
          </a:p>
          <a:p>
            <a:pPr lvl="0">
              <a:buClrTx/>
              <a:buFont typeface="Times New Roman" panose="02020603050405020304" pitchFamily="18" charset="0"/>
              <a:buChar char="?"/>
            </a:pPr>
            <a:r>
              <a:rPr lang="en-US" sz="2400" dirty="0">
                <a:latin typeface="Times New Roman" panose="02020603050405020304" pitchFamily="18" charset="0"/>
                <a:cs typeface="Times New Roman" panose="02020603050405020304" pitchFamily="18" charset="0"/>
              </a:rPr>
              <a:t> What is the steps to recruit new employees?</a:t>
            </a:r>
          </a:p>
          <a:p>
            <a:endParaRPr lang="en-US" dirty="0"/>
          </a:p>
          <a:p>
            <a:pPr lvl="0">
              <a:buFont typeface="Times New Roman" panose="02020603050405020304" pitchFamily="18" charset="0"/>
              <a:buChar char="?"/>
            </a:pPr>
            <a:endParaRPr lang="en-US" dirty="0">
              <a:latin typeface="Times New Roman" panose="02020603050405020304" pitchFamily="18" charset="0"/>
              <a:cs typeface="Times New Roman" panose="02020603050405020304" pitchFamily="18" charset="0"/>
            </a:endParaRPr>
          </a:p>
          <a:p>
            <a:pPr marL="0" indent="0">
              <a:buNone/>
            </a:pPr>
            <a:endParaRPr lang="en-US" b="1" dirty="0"/>
          </a:p>
        </p:txBody>
      </p:sp>
      <p:sp>
        <p:nvSpPr>
          <p:cNvPr id="5" name="Slide Number Placeholder 4"/>
          <p:cNvSpPr>
            <a:spLocks noGrp="1"/>
          </p:cNvSpPr>
          <p:nvPr>
            <p:ph type="sldNum" sz="quarter" idx="12"/>
          </p:nvPr>
        </p:nvSpPr>
        <p:spPr>
          <a:xfrm>
            <a:off x="10912703" y="6605589"/>
            <a:ext cx="542697" cy="279400"/>
          </a:xfrm>
        </p:spPr>
        <p:txBody>
          <a:bodyPr/>
          <a:lstStyle/>
          <a:p>
            <a:fld id="{299EBB3B-D828-4A18-A4F2-B9022711D076}" type="slidenum">
              <a:rPr lang="en-US" smtClean="0"/>
              <a:t>10</a:t>
            </a:fld>
            <a:endParaRPr lang="en-US" dirty="0"/>
          </a:p>
        </p:txBody>
      </p:sp>
    </p:spTree>
    <p:extLst>
      <p:ext uri="{BB962C8B-B14F-4D97-AF65-F5344CB8AC3E}">
        <p14:creationId xmlns:p14="http://schemas.microsoft.com/office/powerpoint/2010/main" val="14592231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714566" cy="1320800"/>
          </a:xfrm>
          <a:gradFill flip="none" rotWithShape="1">
            <a:gsLst>
              <a:gs pos="0">
                <a:schemeClr val="bg1"/>
              </a:gs>
              <a:gs pos="100000">
                <a:schemeClr val="accent6"/>
              </a:gs>
            </a:gsLst>
            <a:lin ang="5400000" scaled="1"/>
            <a:tileRect/>
          </a:gradFill>
        </p:spPr>
        <p:txBody>
          <a:bodyPr/>
          <a:lstStyle/>
          <a:p>
            <a:r>
              <a:rPr lang="en-US" dirty="0">
                <a:latin typeface="Berlin Sans FB Demi" panose="020E0802020502020306" pitchFamily="34" charset="0"/>
              </a:rPr>
              <a:t>Cont</a:t>
            </a:r>
            <a:r>
              <a:rPr lang="en-US" dirty="0" smtClean="0">
                <a:latin typeface="Berlin Sans FB Demi" panose="020E0802020502020306" pitchFamily="34" charset="0"/>
              </a:rPr>
              <a:t>.…</a:t>
            </a:r>
            <a:endParaRPr lang="en-US" b="1" dirty="0">
              <a:latin typeface="Berlin Sans FB Demi" panose="020E0802020502020306" pitchFamily="34" charset="0"/>
            </a:endParaRPr>
          </a:p>
        </p:txBody>
      </p:sp>
      <p:sp>
        <p:nvSpPr>
          <p:cNvPr id="3" name="Content Placeholder 2"/>
          <p:cNvSpPr>
            <a:spLocks noGrp="1"/>
          </p:cNvSpPr>
          <p:nvPr>
            <p:ph idx="1"/>
          </p:nvPr>
        </p:nvSpPr>
        <p:spPr>
          <a:xfrm>
            <a:off x="677334" y="2160589"/>
            <a:ext cx="10714566" cy="3880773"/>
          </a:xfrm>
          <a:gradFill flip="none" rotWithShape="1">
            <a:gsLst>
              <a:gs pos="0">
                <a:schemeClr val="accent1">
                  <a:lumMod val="0"/>
                  <a:lumOff val="100000"/>
                </a:schemeClr>
              </a:gs>
              <a:gs pos="100000">
                <a:schemeClr val="accent1">
                  <a:lumMod val="100000"/>
                </a:schemeClr>
              </a:gs>
            </a:gsLst>
            <a:path path="circle">
              <a:fillToRect l="50000" t="-80000" r="50000" b="180000"/>
            </a:path>
            <a:tileRect/>
          </a:gradFill>
        </p:spPr>
        <p:txBody>
          <a:bodyPr/>
          <a:lstStyle/>
          <a:p>
            <a:pPr>
              <a:buClrTx/>
              <a:buFont typeface="Wingdings" panose="05000000000000000000" pitchFamily="2" charset="2"/>
              <a:buChar char="v"/>
            </a:pPr>
            <a:r>
              <a:rPr lang="en-US" sz="2400" b="1" u="sng" dirty="0">
                <a:latin typeface="Berlin Sans FB Demi" panose="020E0802020502020306" pitchFamily="34" charset="0"/>
              </a:rPr>
              <a:t>Discussion</a:t>
            </a:r>
            <a:r>
              <a:rPr lang="en-US" sz="2400" u="sng" dirty="0" smtClean="0"/>
              <a:t> </a:t>
            </a:r>
          </a:p>
          <a:p>
            <a:pPr algn="just">
              <a:buClrTx/>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is one of the technique in which we have seated together and discussed on the project how we can perform the system. Here we will discuss what jobs of the WDU </a:t>
            </a:r>
            <a:r>
              <a:rPr lang="en-US" sz="2400" dirty="0" smtClean="0">
                <a:latin typeface="Times New Roman" panose="02020603050405020304" pitchFamily="18" charset="0"/>
                <a:cs typeface="Times New Roman" panose="02020603050405020304" pitchFamily="18" charset="0"/>
              </a:rPr>
              <a:t>HR </a:t>
            </a:r>
            <a:r>
              <a:rPr lang="en-US" sz="2400" dirty="0">
                <a:latin typeface="Times New Roman" panose="02020603050405020304" pitchFamily="18" charset="0"/>
                <a:cs typeface="Times New Roman" panose="02020603050405020304" pitchFamily="18" charset="0"/>
              </a:rPr>
              <a:t>office will be changed in to the system and also we will discuss to find the difficulties in working environment and how to solve or to </a:t>
            </a:r>
            <a:r>
              <a:rPr lang="en-US" sz="2400" dirty="0" smtClean="0">
                <a:latin typeface="Times New Roman" panose="02020603050405020304" pitchFamily="18" charset="0"/>
                <a:cs typeface="Times New Roman" panose="02020603050405020304" pitchFamily="18" charset="0"/>
              </a:rPr>
              <a:t>minimize.</a:t>
            </a:r>
            <a:endParaRPr lang="en-US" sz="2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10849203" y="6271551"/>
            <a:ext cx="542697" cy="279400"/>
          </a:xfrm>
        </p:spPr>
        <p:txBody>
          <a:bodyPr/>
          <a:lstStyle/>
          <a:p>
            <a:fld id="{299EBB3B-D828-4A18-A4F2-B9022711D076}" type="slidenum">
              <a:rPr lang="en-US" smtClean="0"/>
              <a:t>11</a:t>
            </a:fld>
            <a:endParaRPr lang="en-US" dirty="0"/>
          </a:p>
        </p:txBody>
      </p:sp>
    </p:spTree>
    <p:extLst>
      <p:ext uri="{BB962C8B-B14F-4D97-AF65-F5344CB8AC3E}">
        <p14:creationId xmlns:p14="http://schemas.microsoft.com/office/powerpoint/2010/main" val="33330771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663766" cy="1320800"/>
          </a:xfrm>
          <a:gradFill flip="none" rotWithShape="1">
            <a:gsLst>
              <a:gs pos="0">
                <a:schemeClr val="bg1"/>
              </a:gs>
              <a:gs pos="100000">
                <a:schemeClr val="accent6"/>
              </a:gs>
            </a:gsLst>
            <a:lin ang="5400000" scaled="1"/>
            <a:tileRect/>
          </a:gradFill>
        </p:spPr>
        <p:txBody>
          <a:bodyPr/>
          <a:lstStyle/>
          <a:p>
            <a:r>
              <a:rPr lang="en-US" b="1" dirty="0" smtClean="0">
                <a:latin typeface="Berlin Sans FB Demi" panose="020E0802020502020306" pitchFamily="34" charset="0"/>
              </a:rPr>
              <a:t>Cont</a:t>
            </a:r>
            <a:r>
              <a:rPr lang="en-US" b="1" dirty="0">
                <a:latin typeface="Berlin Sans FB Demi" panose="020E0802020502020306" pitchFamily="34" charset="0"/>
              </a:rPr>
              <a:t>.</a:t>
            </a:r>
            <a:r>
              <a:rPr lang="en-US" b="1" dirty="0" smtClean="0">
                <a:latin typeface="Berlin Sans FB Demi" panose="020E0802020502020306" pitchFamily="34" charset="0"/>
              </a:rPr>
              <a:t>…</a:t>
            </a:r>
            <a:endParaRPr lang="en-US" b="1" dirty="0">
              <a:latin typeface="Berlin Sans FB Demi" panose="020E0802020502020306" pitchFamily="34" charset="0"/>
            </a:endParaRPr>
          </a:p>
        </p:txBody>
      </p:sp>
      <p:sp>
        <p:nvSpPr>
          <p:cNvPr id="3" name="Content Placeholder 2"/>
          <p:cNvSpPr>
            <a:spLocks noGrp="1"/>
          </p:cNvSpPr>
          <p:nvPr>
            <p:ph idx="1"/>
          </p:nvPr>
        </p:nvSpPr>
        <p:spPr>
          <a:xfrm>
            <a:off x="677334" y="2160589"/>
            <a:ext cx="10663766" cy="3880773"/>
          </a:xfrm>
          <a:gradFill flip="none" rotWithShape="1">
            <a:gsLst>
              <a:gs pos="0">
                <a:schemeClr val="accent1">
                  <a:lumMod val="0"/>
                  <a:lumOff val="100000"/>
                </a:schemeClr>
              </a:gs>
              <a:gs pos="100000">
                <a:schemeClr val="accent1">
                  <a:lumMod val="100000"/>
                </a:schemeClr>
              </a:gs>
            </a:gsLst>
            <a:path path="circle">
              <a:fillToRect l="50000" t="-80000" r="50000" b="180000"/>
            </a:path>
            <a:tileRect/>
          </a:gradFill>
        </p:spPr>
        <p:txBody>
          <a:bodyPr>
            <a:normAutofit/>
          </a:bodyPr>
          <a:lstStyle/>
          <a:p>
            <a:pPr>
              <a:buClrTx/>
              <a:buFont typeface="Wingdings" panose="05000000000000000000" pitchFamily="2" charset="2"/>
              <a:buChar char="v"/>
            </a:pPr>
            <a:r>
              <a:rPr lang="en-US" sz="2400" b="1" u="sng" dirty="0">
                <a:latin typeface="Berlin Sans FB Demi" panose="020E0802020502020306" pitchFamily="34" charset="0"/>
              </a:rPr>
              <a:t>Observation</a:t>
            </a:r>
            <a:endParaRPr lang="en-US" u="sng" dirty="0" smtClean="0"/>
          </a:p>
          <a:p>
            <a:pPr algn="just">
              <a:buClrTx/>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Observing </a:t>
            </a:r>
            <a:r>
              <a:rPr lang="en-US" sz="2400" dirty="0">
                <a:latin typeface="Times New Roman" panose="02020603050405020304" pitchFamily="18" charset="0"/>
                <a:cs typeface="Times New Roman" panose="02020603050405020304" pitchFamily="18" charset="0"/>
              </a:rPr>
              <a:t>the real environment is quite important tool to realize the existing problems and business processes. </a:t>
            </a:r>
            <a:endParaRPr lang="en-US" sz="2400"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v"/>
            </a:pPr>
            <a:r>
              <a:rPr lang="en-US" sz="2400" u="sng" dirty="0">
                <a:latin typeface="Berlin Sans FB Demi" panose="020E0802020502020306" pitchFamily="34" charset="0"/>
              </a:rPr>
              <a:t>Documents</a:t>
            </a:r>
            <a:r>
              <a:rPr lang="en-US" sz="2400" u="sng" dirty="0"/>
              <a:t> </a:t>
            </a:r>
            <a:endParaRPr lang="en-US" u="sng" dirty="0"/>
          </a:p>
          <a:p>
            <a:pPr>
              <a:buClrTx/>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We will refer different documents that published by WDU human resource office as well as the university like brochures, and different papers that are posted in the </a:t>
            </a:r>
            <a:r>
              <a:rPr lang="en-US" sz="2400" dirty="0" smtClean="0">
                <a:latin typeface="Times New Roman" panose="02020603050405020304" pitchFamily="18" charset="0"/>
                <a:cs typeface="Times New Roman" panose="02020603050405020304" pitchFamily="18" charset="0"/>
              </a:rPr>
              <a:t>WDU HR office’s </a:t>
            </a:r>
            <a:r>
              <a:rPr lang="en-US" sz="2400" dirty="0">
                <a:latin typeface="Times New Roman" panose="02020603050405020304" pitchFamily="18" charset="0"/>
                <a:cs typeface="Times New Roman" panose="02020603050405020304" pitchFamily="18" charset="0"/>
              </a:rPr>
              <a:t>wall. And also the existing documents such as forms, guidelines, reports are our main source of data.</a:t>
            </a: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10798403" y="6362687"/>
            <a:ext cx="542697" cy="279400"/>
          </a:xfrm>
        </p:spPr>
        <p:txBody>
          <a:bodyPr/>
          <a:lstStyle/>
          <a:p>
            <a:fld id="{299EBB3B-D828-4A18-A4F2-B9022711D076}" type="slidenum">
              <a:rPr lang="en-US" smtClean="0"/>
              <a:t>12</a:t>
            </a:fld>
            <a:endParaRPr lang="en-US" dirty="0"/>
          </a:p>
        </p:txBody>
      </p:sp>
    </p:spTree>
    <p:extLst>
      <p:ext uri="{BB962C8B-B14F-4D97-AF65-F5344CB8AC3E}">
        <p14:creationId xmlns:p14="http://schemas.microsoft.com/office/powerpoint/2010/main" val="8236275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790766" cy="1320800"/>
          </a:xfrm>
          <a:gradFill>
            <a:gsLst>
              <a:gs pos="9000">
                <a:schemeClr val="bg1"/>
              </a:gs>
              <a:gs pos="100000">
                <a:schemeClr val="accent6"/>
              </a:gs>
            </a:gsLst>
            <a:lin ang="5400000" scaled="1"/>
          </a:gradFill>
        </p:spPr>
        <p:txBody>
          <a:bodyPr/>
          <a:lstStyle/>
          <a:p>
            <a:r>
              <a:rPr lang="en-US" b="1" dirty="0" smtClean="0">
                <a:latin typeface="Berlin Sans FB Demi" panose="020E0802020502020306" pitchFamily="34" charset="0"/>
              </a:rPr>
              <a:t>System and design tecnology</a:t>
            </a:r>
            <a:endParaRPr lang="en-US" b="1" dirty="0">
              <a:latin typeface="Berlin Sans FB Demi" panose="020E0802020502020306" pitchFamily="34" charset="0"/>
            </a:endParaRPr>
          </a:p>
        </p:txBody>
      </p:sp>
      <p:sp>
        <p:nvSpPr>
          <p:cNvPr id="3" name="Content Placeholder 2"/>
          <p:cNvSpPr>
            <a:spLocks noGrp="1"/>
          </p:cNvSpPr>
          <p:nvPr>
            <p:ph idx="1"/>
          </p:nvPr>
        </p:nvSpPr>
        <p:spPr>
          <a:xfrm>
            <a:off x="677334" y="2160589"/>
            <a:ext cx="10790766" cy="3880773"/>
          </a:xfrm>
          <a:gradFill flip="none" rotWithShape="1">
            <a:gsLst>
              <a:gs pos="0">
                <a:schemeClr val="accent1">
                  <a:lumMod val="0"/>
                  <a:lumOff val="100000"/>
                </a:schemeClr>
              </a:gs>
              <a:gs pos="100000">
                <a:schemeClr val="accent1">
                  <a:lumMod val="100000"/>
                </a:schemeClr>
              </a:gs>
            </a:gsLst>
            <a:path path="circle">
              <a:fillToRect l="50000" t="-80000" r="50000" b="180000"/>
            </a:path>
            <a:tileRect/>
          </a:gradFill>
        </p:spPr>
        <p:txBody>
          <a:bodyPr>
            <a:normAutofit fontScale="92500"/>
          </a:bodyPr>
          <a:lstStyle/>
          <a:p>
            <a:pPr marL="0" lvl="0" indent="0">
              <a:buNone/>
            </a:pPr>
            <a:r>
              <a:rPr lang="en-US" sz="2400" b="1" u="sng" dirty="0" smtClean="0">
                <a:latin typeface="Berlin Sans FB" panose="020E0602020502020306" pitchFamily="34" charset="0"/>
              </a:rPr>
              <a:t>Object oriented approach</a:t>
            </a:r>
          </a:p>
          <a:p>
            <a:pPr lvl="0">
              <a:buClrTx/>
              <a:buFont typeface="Wingdings" panose="05000000000000000000" pitchFamily="2" charset="2"/>
              <a:buChar char="q"/>
            </a:pPr>
            <a:r>
              <a:rPr lang="en-US" sz="2600" dirty="0" smtClean="0">
                <a:latin typeface="Times New Roman" panose="02020603050405020304" pitchFamily="18" charset="0"/>
                <a:cs typeface="Times New Roman" panose="02020603050405020304" pitchFamily="18" charset="0"/>
              </a:rPr>
              <a:t>Object </a:t>
            </a:r>
            <a:r>
              <a:rPr lang="en-US" sz="2600" dirty="0">
                <a:latin typeface="Times New Roman" panose="02020603050405020304" pitchFamily="18" charset="0"/>
                <a:cs typeface="Times New Roman" panose="02020603050405020304" pitchFamily="18" charset="0"/>
              </a:rPr>
              <a:t>oriented analysis allow </a:t>
            </a:r>
            <a:r>
              <a:rPr lang="en-US" sz="2600" dirty="0" smtClean="0">
                <a:latin typeface="Times New Roman" panose="02020603050405020304" pitchFamily="18" charset="0"/>
                <a:cs typeface="Times New Roman" panose="02020603050405020304" pitchFamily="18" charset="0"/>
              </a:rPr>
              <a:t>reusability.</a:t>
            </a:r>
          </a:p>
          <a:p>
            <a:pPr lvl="0">
              <a:buClrTx/>
              <a:buFont typeface="Wingdings" panose="05000000000000000000" pitchFamily="2" charset="2"/>
              <a:buChar char="q"/>
            </a:pP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Software complexity managed easily and </a:t>
            </a:r>
            <a:r>
              <a:rPr lang="en-US" sz="2600" dirty="0" smtClean="0">
                <a:latin typeface="Times New Roman" panose="02020603050405020304" pitchFamily="18" charset="0"/>
                <a:cs typeface="Times New Roman" panose="02020603050405020304" pitchFamily="18" charset="0"/>
              </a:rPr>
              <a:t>easily </a:t>
            </a:r>
            <a:r>
              <a:rPr lang="en-US" sz="2600" dirty="0">
                <a:latin typeface="Times New Roman" panose="02020603050405020304" pitchFamily="18" charset="0"/>
                <a:cs typeface="Times New Roman" panose="02020603050405020304" pitchFamily="18" charset="0"/>
              </a:rPr>
              <a:t>upgraded.</a:t>
            </a:r>
          </a:p>
          <a:p>
            <a:pPr lvl="0">
              <a:buClrTx/>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 Reduce communication complexity between system developer and client because it allows system developer to design both the static and dynamic part of the system. </a:t>
            </a:r>
          </a:p>
          <a:p>
            <a:pPr marL="0" lvl="0" indent="0">
              <a:buNone/>
            </a:pPr>
            <a:r>
              <a:rPr lang="en-US" sz="2600" dirty="0">
                <a:latin typeface="Times New Roman" panose="02020603050405020304" pitchFamily="18" charset="0"/>
                <a:cs typeface="Times New Roman" panose="02020603050405020304" pitchFamily="18" charset="0"/>
              </a:rPr>
              <a:t>Generally object oriented principle (data abstraction, data encapsulation, inheritance and polymorphism) make this method powerful</a:t>
            </a:r>
          </a:p>
          <a:p>
            <a:pPr marL="0" indent="0">
              <a:buNone/>
            </a:pPr>
            <a:r>
              <a:rPr lang="en-US" dirty="0">
                <a:latin typeface="Times New Roman" panose="02020603050405020304" pitchFamily="18" charset="0"/>
                <a:cs typeface="Times New Roman" panose="02020603050405020304" pitchFamily="18" charset="0"/>
              </a:rPr>
              <a:t> </a:t>
            </a:r>
          </a:p>
          <a:p>
            <a:endParaRPr lang="en-US" dirty="0"/>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10925403" y="6271551"/>
            <a:ext cx="542697" cy="279400"/>
          </a:xfrm>
        </p:spPr>
        <p:txBody>
          <a:bodyPr/>
          <a:lstStyle/>
          <a:p>
            <a:fld id="{299EBB3B-D828-4A18-A4F2-B9022711D076}" type="slidenum">
              <a:rPr lang="en-US" smtClean="0"/>
              <a:t>13</a:t>
            </a:fld>
            <a:endParaRPr lang="en-US" dirty="0"/>
          </a:p>
        </p:txBody>
      </p:sp>
    </p:spTree>
    <p:extLst>
      <p:ext uri="{BB962C8B-B14F-4D97-AF65-F5344CB8AC3E}">
        <p14:creationId xmlns:p14="http://schemas.microsoft.com/office/powerpoint/2010/main" val="34039205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4459" y="195262"/>
            <a:ext cx="10844740" cy="847726"/>
          </a:xfrm>
          <a:gradFill flip="none" rotWithShape="1">
            <a:gsLst>
              <a:gs pos="0">
                <a:schemeClr val="bg1"/>
              </a:gs>
              <a:gs pos="100000">
                <a:schemeClr val="accent6"/>
              </a:gs>
            </a:gsLst>
            <a:lin ang="5400000" scaled="1"/>
            <a:tileRect/>
          </a:gradFill>
        </p:spPr>
        <p:txBody>
          <a:bodyPr/>
          <a:lstStyle/>
          <a:p>
            <a:r>
              <a:rPr lang="en-US" b="1" dirty="0" smtClean="0">
                <a:latin typeface="Berlin Sans FB Demi" panose="020E0802020502020306" pitchFamily="34" charset="0"/>
              </a:rPr>
              <a:t>System development Model</a:t>
            </a:r>
            <a:endParaRPr lang="en-US" b="1" dirty="0">
              <a:latin typeface="Berlin Sans FB Demi" panose="020E0802020502020306" pitchFamily="34" charset="0"/>
            </a:endParaRPr>
          </a:p>
        </p:txBody>
      </p:sp>
      <p:sp>
        <p:nvSpPr>
          <p:cNvPr id="3" name="Content Placeholder 2"/>
          <p:cNvSpPr>
            <a:spLocks noGrp="1"/>
          </p:cNvSpPr>
          <p:nvPr>
            <p:ph idx="1"/>
          </p:nvPr>
        </p:nvSpPr>
        <p:spPr>
          <a:xfrm>
            <a:off x="534458" y="1300164"/>
            <a:ext cx="10844741" cy="5021124"/>
          </a:xfrm>
          <a:gradFill>
            <a:gsLst>
              <a:gs pos="0">
                <a:schemeClr val="accent1">
                  <a:lumMod val="0"/>
                  <a:lumOff val="100000"/>
                </a:schemeClr>
              </a:gs>
              <a:gs pos="100000">
                <a:schemeClr val="accent1">
                  <a:lumMod val="100000"/>
                </a:schemeClr>
              </a:gs>
            </a:gsLst>
            <a:path path="circle">
              <a:fillToRect l="50000" t="-80000" r="50000" b="180000"/>
            </a:path>
          </a:gradFill>
        </p:spPr>
        <p:txBody>
          <a:bodyPr>
            <a:normAutofit fontScale="25000" lnSpcReduction="20000"/>
          </a:bodyPr>
          <a:lstStyle/>
          <a:p>
            <a:pPr marL="0" indent="0">
              <a:buNone/>
            </a:pPr>
            <a:r>
              <a:rPr lang="en-US" sz="9600" b="1" u="sng" dirty="0" smtClean="0">
                <a:latin typeface="Berlin Sans FB" panose="020E0602020502020306" pitchFamily="34" charset="0"/>
                <a:cs typeface="Times New Roman" panose="02020603050405020304" pitchFamily="18" charset="0"/>
              </a:rPr>
              <a:t>Incremental model</a:t>
            </a:r>
          </a:p>
          <a:p>
            <a:pPr marL="0" indent="0">
              <a:buNone/>
            </a:pPr>
            <a:r>
              <a:rPr lang="en-US" sz="9600" dirty="0" smtClean="0">
                <a:latin typeface="Times New Roman" panose="02020603050405020304" pitchFamily="18" charset="0"/>
                <a:cs typeface="Times New Roman" panose="02020603050405020304" pitchFamily="18" charset="0"/>
              </a:rPr>
              <a:t>The </a:t>
            </a:r>
            <a:r>
              <a:rPr lang="en-US" sz="9600" dirty="0">
                <a:latin typeface="Times New Roman" panose="02020603050405020304" pitchFamily="18" charset="0"/>
                <a:cs typeface="Times New Roman" panose="02020603050405020304" pitchFamily="18" charset="0"/>
              </a:rPr>
              <a:t>reason why we use Incremental development is because of those important benefits</a:t>
            </a:r>
            <a:r>
              <a:rPr lang="en-US" sz="9600" dirty="0" smtClean="0">
                <a:latin typeface="Times New Roman" panose="02020603050405020304" pitchFamily="18" charset="0"/>
                <a:cs typeface="Times New Roman" panose="02020603050405020304" pitchFamily="18" charset="0"/>
              </a:rPr>
              <a:t>:</a:t>
            </a:r>
            <a:endParaRPr lang="en-US" sz="9600" dirty="0" smtClean="0"/>
          </a:p>
          <a:p>
            <a:pPr marL="0" indent="0">
              <a:buNone/>
            </a:pPr>
            <a:r>
              <a:rPr lang="en-US" sz="9600" dirty="0" smtClean="0"/>
              <a:t>1</a:t>
            </a:r>
            <a:r>
              <a:rPr lang="en-US" sz="9600" dirty="0">
                <a:latin typeface="Times New Roman" panose="02020603050405020304" pitchFamily="18" charset="0"/>
                <a:cs typeface="Times New Roman" panose="02020603050405020304" pitchFamily="18" charset="0"/>
              </a:rPr>
              <a:t>. The cost of accommodating changing customer requirements is </a:t>
            </a:r>
            <a:r>
              <a:rPr lang="en-US" sz="9600" dirty="0" smtClean="0">
                <a:latin typeface="Times New Roman" panose="02020603050405020304" pitchFamily="18" charset="0"/>
                <a:cs typeface="Times New Roman" panose="02020603050405020304" pitchFamily="18" charset="0"/>
              </a:rPr>
              <a:t>reduced.</a:t>
            </a:r>
          </a:p>
          <a:p>
            <a:pPr marL="0" indent="0">
              <a:buNone/>
            </a:pPr>
            <a:r>
              <a:rPr lang="en-US" sz="9600" dirty="0">
                <a:latin typeface="Times New Roman" panose="02020603050405020304" pitchFamily="18" charset="0"/>
                <a:cs typeface="Times New Roman" panose="02020603050405020304" pitchFamily="18" charset="0"/>
              </a:rPr>
              <a:t>2. It is easier to get customer feedback on the development work that has been </a:t>
            </a:r>
            <a:r>
              <a:rPr lang="en-US" sz="9600" dirty="0" smtClean="0">
                <a:latin typeface="Times New Roman" panose="02020603050405020304" pitchFamily="18" charset="0"/>
                <a:cs typeface="Times New Roman" panose="02020603050405020304" pitchFamily="18" charset="0"/>
              </a:rPr>
              <a:t>done.</a:t>
            </a:r>
          </a:p>
          <a:p>
            <a:pPr marL="0" indent="0">
              <a:buNone/>
            </a:pPr>
            <a:r>
              <a:rPr lang="en-US" sz="9600" dirty="0">
                <a:latin typeface="Times New Roman" panose="02020603050405020304" pitchFamily="18" charset="0"/>
                <a:cs typeface="Times New Roman" panose="02020603050405020304" pitchFamily="18" charset="0"/>
              </a:rPr>
              <a:t>3. More rapid delivery and </a:t>
            </a:r>
            <a:r>
              <a:rPr lang="en-US" sz="9600" dirty="0" smtClean="0">
                <a:latin typeface="Times New Roman" panose="02020603050405020304" pitchFamily="18" charset="0"/>
                <a:cs typeface="Times New Roman" panose="02020603050405020304" pitchFamily="18" charset="0"/>
              </a:rPr>
              <a:t>deployment.</a:t>
            </a:r>
          </a:p>
          <a:p>
            <a:pPr marL="0" indent="0">
              <a:buNone/>
            </a:pPr>
            <a:r>
              <a:rPr lang="en-US" sz="9600" dirty="0" smtClean="0">
                <a:latin typeface="Times New Roman" panose="02020603050405020304" pitchFamily="18" charset="0"/>
                <a:cs typeface="Times New Roman" panose="02020603050405020304" pitchFamily="18" charset="0"/>
              </a:rPr>
              <a:t>4</a:t>
            </a:r>
            <a:r>
              <a:rPr lang="en-US" sz="9600" dirty="0">
                <a:latin typeface="Times New Roman" panose="02020603050405020304" pitchFamily="18" charset="0"/>
                <a:cs typeface="Times New Roman" panose="02020603050405020304" pitchFamily="18" charset="0"/>
              </a:rPr>
              <a:t>. Early increments act as a prototype to help elicit requirements for later increments.</a:t>
            </a:r>
          </a:p>
          <a:p>
            <a:pPr marL="0" indent="0">
              <a:buNone/>
            </a:pPr>
            <a:r>
              <a:rPr lang="en-US" sz="9600" dirty="0">
                <a:latin typeface="Times New Roman" panose="02020603050405020304" pitchFamily="18" charset="0"/>
                <a:cs typeface="Times New Roman" panose="02020603050405020304" pitchFamily="18" charset="0"/>
              </a:rPr>
              <a:t>5</a:t>
            </a:r>
            <a:r>
              <a:rPr lang="en-US" sz="9600" dirty="0"/>
              <a:t>. </a:t>
            </a:r>
            <a:r>
              <a:rPr lang="en-US" sz="9600" dirty="0">
                <a:latin typeface="Times New Roman" panose="02020603050405020304" pitchFamily="18" charset="0"/>
                <a:cs typeface="Times New Roman" panose="02020603050405020304" pitchFamily="18" charset="0"/>
              </a:rPr>
              <a:t>Lower risk of overall project failure.</a:t>
            </a:r>
          </a:p>
          <a:p>
            <a:pPr marL="0" indent="0">
              <a:buNone/>
            </a:pPr>
            <a:r>
              <a:rPr lang="en-US" sz="9600" dirty="0">
                <a:latin typeface="Times New Roman" panose="02020603050405020304" pitchFamily="18" charset="0"/>
                <a:cs typeface="Times New Roman" panose="02020603050405020304" pitchFamily="18" charset="0"/>
              </a:rPr>
              <a:t>6. The highest priority system services tend to receive the most testing.</a:t>
            </a:r>
          </a:p>
          <a:p>
            <a:pPr marL="0" indent="0">
              <a:buNone/>
            </a:pPr>
            <a:r>
              <a:rPr lang="en-US" sz="9600" dirty="0">
                <a:latin typeface="Times New Roman" panose="02020603050405020304" pitchFamily="18" charset="0"/>
                <a:cs typeface="Times New Roman" panose="02020603050405020304" pitchFamily="18" charset="0"/>
              </a:rPr>
              <a:t>7. Error reduction.</a:t>
            </a:r>
          </a:p>
          <a:p>
            <a:pPr marL="0" indent="0">
              <a:buNone/>
            </a:pPr>
            <a:r>
              <a:rPr lang="en-US" sz="9600" dirty="0">
                <a:latin typeface="Times New Roman" panose="02020603050405020304" pitchFamily="18" charset="0"/>
                <a:cs typeface="Times New Roman" panose="02020603050405020304" pitchFamily="18" charset="0"/>
              </a:rPr>
              <a:t>8. Incremental resource deployment.</a:t>
            </a:r>
          </a:p>
          <a:p>
            <a:pPr marL="0" indent="0">
              <a:buNone/>
            </a:pPr>
            <a:endParaRPr lang="en-US" dirty="0" smtClean="0">
              <a:latin typeface="Times New Roman" panose="02020603050405020304" pitchFamily="18" charset="0"/>
              <a:cs typeface="Times New Roman" panose="02020603050405020304" pitchFamily="18" charset="0"/>
            </a:endParaRPr>
          </a:p>
          <a:p>
            <a:endParaRPr lang="en-US" dirty="0"/>
          </a:p>
        </p:txBody>
      </p:sp>
      <p:sp>
        <p:nvSpPr>
          <p:cNvPr id="5" name="Slide Number Placeholder 4"/>
          <p:cNvSpPr>
            <a:spLocks noGrp="1"/>
          </p:cNvSpPr>
          <p:nvPr>
            <p:ph type="sldNum" sz="quarter" idx="12"/>
          </p:nvPr>
        </p:nvSpPr>
        <p:spPr>
          <a:xfrm>
            <a:off x="10836502" y="6529388"/>
            <a:ext cx="542697" cy="279400"/>
          </a:xfrm>
        </p:spPr>
        <p:txBody>
          <a:bodyPr/>
          <a:lstStyle/>
          <a:p>
            <a:fld id="{299EBB3B-D828-4A18-A4F2-B9022711D076}" type="slidenum">
              <a:rPr lang="en-US" smtClean="0"/>
              <a:t>14</a:t>
            </a:fld>
            <a:endParaRPr lang="en-US" dirty="0"/>
          </a:p>
        </p:txBody>
      </p:sp>
    </p:spTree>
    <p:extLst>
      <p:ext uri="{BB962C8B-B14F-4D97-AF65-F5344CB8AC3E}">
        <p14:creationId xmlns:p14="http://schemas.microsoft.com/office/powerpoint/2010/main" val="8477634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45399" y="954097"/>
            <a:ext cx="10197301" cy="1303867"/>
          </a:xfrm>
          <a:gradFill flip="none" rotWithShape="1">
            <a:gsLst>
              <a:gs pos="0">
                <a:schemeClr val="bg1"/>
              </a:gs>
              <a:gs pos="100000">
                <a:schemeClr val="accent6"/>
              </a:gs>
            </a:gsLst>
            <a:lin ang="5400000" scaled="1"/>
            <a:tileRect/>
          </a:gradFill>
        </p:spPr>
        <p:txBody>
          <a:bodyPr/>
          <a:lstStyle/>
          <a:p>
            <a:r>
              <a:rPr lang="en-US" dirty="0" smtClean="0">
                <a:latin typeface="Berlin Sans FB Demi" panose="020E0802020502020306" pitchFamily="34" charset="0"/>
              </a:rPr>
              <a:t>Cont.…</a:t>
            </a:r>
            <a:endParaRPr lang="en-US" dirty="0">
              <a:latin typeface="Berlin Sans FB Demi" panose="020E0802020502020306" pitchFamily="34" charset="0"/>
            </a:endParaRPr>
          </a:p>
        </p:txBody>
      </p:sp>
      <p:pic>
        <p:nvPicPr>
          <p:cNvPr id="4" name="Content Placeholder 3" descr="E:\Project File\capture\Incremental.jp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735922" y="2557463"/>
            <a:ext cx="9706778" cy="3317875"/>
          </a:xfrm>
          <a:prstGeom prst="rect">
            <a:avLst/>
          </a:prstGeom>
          <a:gradFill>
            <a:gsLst>
              <a:gs pos="0">
                <a:schemeClr val="accent1">
                  <a:lumMod val="0"/>
                  <a:lumOff val="100000"/>
                </a:schemeClr>
              </a:gs>
              <a:gs pos="52000">
                <a:schemeClr val="accent1">
                  <a:lumMod val="0"/>
                  <a:lumOff val="100000"/>
                </a:schemeClr>
              </a:gs>
              <a:gs pos="100000">
                <a:schemeClr val="accent1">
                  <a:lumMod val="100000"/>
                </a:schemeClr>
              </a:gs>
            </a:gsLst>
            <a:path path="circle">
              <a:fillToRect l="50000" t="-80000" r="50000" b="180000"/>
            </a:path>
          </a:gradFill>
          <a:ln>
            <a:noFill/>
          </a:ln>
        </p:spPr>
      </p:pic>
      <p:sp>
        <p:nvSpPr>
          <p:cNvPr id="5" name="Slide Number Placeholder 4"/>
          <p:cNvSpPr>
            <a:spLocks noGrp="1"/>
          </p:cNvSpPr>
          <p:nvPr>
            <p:ph type="sldNum" sz="quarter" idx="12"/>
          </p:nvPr>
        </p:nvSpPr>
        <p:spPr>
          <a:xfrm>
            <a:off x="10900003" y="6174837"/>
            <a:ext cx="542697" cy="279400"/>
          </a:xfrm>
        </p:spPr>
        <p:txBody>
          <a:bodyPr/>
          <a:lstStyle/>
          <a:p>
            <a:fld id="{299EBB3B-D828-4A18-A4F2-B9022711D076}" type="slidenum">
              <a:rPr lang="en-US" smtClean="0"/>
              <a:t>15</a:t>
            </a:fld>
            <a:endParaRPr lang="en-US" dirty="0"/>
          </a:p>
        </p:txBody>
      </p:sp>
    </p:spTree>
    <p:extLst>
      <p:ext uri="{BB962C8B-B14F-4D97-AF65-F5344CB8AC3E}">
        <p14:creationId xmlns:p14="http://schemas.microsoft.com/office/powerpoint/2010/main" val="19250254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625666" cy="1320800"/>
          </a:xfrm>
          <a:gradFill flip="none" rotWithShape="1">
            <a:gsLst>
              <a:gs pos="0">
                <a:schemeClr val="bg1"/>
              </a:gs>
              <a:gs pos="100000">
                <a:schemeClr val="accent6"/>
              </a:gs>
            </a:gsLst>
            <a:lin ang="5400000" scaled="1"/>
            <a:tileRect/>
          </a:gradFill>
        </p:spPr>
        <p:txBody>
          <a:bodyPr/>
          <a:lstStyle/>
          <a:p>
            <a:r>
              <a:rPr lang="en-US" dirty="0" smtClean="0">
                <a:latin typeface="Berlin Sans FB Demi" panose="020E0802020502020306" pitchFamily="34" charset="0"/>
              </a:rPr>
              <a:t>System development tools</a:t>
            </a:r>
            <a:endParaRPr lang="en-US" dirty="0">
              <a:latin typeface="Berlin Sans FB Demi" panose="020E0802020502020306" pitchFamily="34" charset="0"/>
            </a:endParaRPr>
          </a:p>
        </p:txBody>
      </p:sp>
      <p:sp>
        <p:nvSpPr>
          <p:cNvPr id="3" name="Content Placeholder 2"/>
          <p:cNvSpPr>
            <a:spLocks noGrp="1"/>
          </p:cNvSpPr>
          <p:nvPr>
            <p:ph idx="1"/>
          </p:nvPr>
        </p:nvSpPr>
        <p:spPr>
          <a:xfrm>
            <a:off x="677334" y="2160589"/>
            <a:ext cx="10625666" cy="3880773"/>
          </a:xfrm>
          <a:gradFill>
            <a:gsLst>
              <a:gs pos="0">
                <a:schemeClr val="accent1">
                  <a:lumMod val="0"/>
                  <a:lumOff val="100000"/>
                </a:schemeClr>
              </a:gs>
              <a:gs pos="100000">
                <a:schemeClr val="accent1">
                  <a:lumMod val="100000"/>
                </a:schemeClr>
              </a:gs>
            </a:gsLst>
            <a:path path="circle">
              <a:fillToRect l="50000" t="-80000" r="50000" b="180000"/>
            </a:path>
          </a:gradFill>
        </p:spPr>
        <p:txBody>
          <a:bodyPr>
            <a:normAutofit fontScale="92500" lnSpcReduction="20000"/>
          </a:bodyPr>
          <a:lstStyle/>
          <a:p>
            <a:pPr>
              <a:buClrTx/>
              <a:buFont typeface="Wingdings" panose="05000000000000000000" pitchFamily="2" charset="2"/>
              <a:buChar char="q"/>
            </a:pPr>
            <a:r>
              <a:rPr lang="en-US" b="1" dirty="0" smtClean="0">
                <a:latin typeface="Algerian" panose="04020705040A02060702" pitchFamily="82" charset="0"/>
              </a:rPr>
              <a:t> </a:t>
            </a:r>
            <a:r>
              <a:rPr lang="en-US" b="1" u="sng" dirty="0" smtClean="0">
                <a:latin typeface="Algerian" panose="04020705040A02060702" pitchFamily="82" charset="0"/>
              </a:rPr>
              <a:t>Hardware tools</a:t>
            </a:r>
          </a:p>
          <a:p>
            <a:pPr lvl="2">
              <a:buClrTx/>
              <a:buFont typeface="Wingdings" panose="05000000000000000000" pitchFamily="2" charset="2"/>
              <a:buChar char="Ø"/>
            </a:pPr>
            <a:r>
              <a:rPr lang="en-US" sz="2400" dirty="0" smtClean="0"/>
              <a:t> </a:t>
            </a:r>
            <a:r>
              <a:rPr lang="en-US" sz="2400" dirty="0" smtClean="0">
                <a:latin typeface="Times New Roman" panose="02020603050405020304" pitchFamily="18" charset="0"/>
                <a:cs typeface="Times New Roman" panose="02020603050405020304" pitchFamily="18" charset="0"/>
              </a:rPr>
              <a:t>Computer</a:t>
            </a:r>
            <a:endParaRPr lang="en-US" sz="2400" dirty="0">
              <a:latin typeface="Times New Roman" panose="02020603050405020304" pitchFamily="18" charset="0"/>
              <a:cs typeface="Times New Roman" panose="02020603050405020304" pitchFamily="18" charset="0"/>
            </a:endParaRPr>
          </a:p>
          <a:p>
            <a:pPr lvl="2">
              <a:buClrTx/>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Data </a:t>
            </a:r>
            <a:r>
              <a:rPr lang="en-US" sz="2400" dirty="0">
                <a:latin typeface="Times New Roman" panose="02020603050405020304" pitchFamily="18" charset="0"/>
                <a:cs typeface="Times New Roman" panose="02020603050405020304" pitchFamily="18" charset="0"/>
              </a:rPr>
              <a:t>storage like flash, CD, for </a:t>
            </a:r>
            <a:r>
              <a:rPr lang="en-US" sz="2400" dirty="0" smtClean="0">
                <a:latin typeface="Times New Roman" panose="02020603050405020304" pitchFamily="18" charset="0"/>
                <a:cs typeface="Times New Roman" panose="02020603050405020304" pitchFamily="18" charset="0"/>
              </a:rPr>
              <a:t>backup</a:t>
            </a:r>
          </a:p>
          <a:p>
            <a:pPr lvl="0">
              <a:buClrTx/>
              <a:buFont typeface="Wingdings" panose="05000000000000000000" pitchFamily="2" charset="2"/>
              <a:buChar char="q"/>
            </a:pPr>
            <a:r>
              <a:rPr lang="en-US" b="1" dirty="0" smtClean="0"/>
              <a:t> </a:t>
            </a:r>
            <a:r>
              <a:rPr lang="en-US" b="1" dirty="0" smtClean="0">
                <a:latin typeface="Algerian" panose="04020705040A02060702" pitchFamily="82" charset="0"/>
              </a:rPr>
              <a:t>Software tools</a:t>
            </a:r>
            <a:endParaRPr lang="en-US" b="1" dirty="0">
              <a:latin typeface="Algerian" panose="04020705040A02060702" pitchFamily="82" charset="0"/>
            </a:endParaRPr>
          </a:p>
          <a:p>
            <a:pPr lvl="2" algn="just">
              <a:buClrTx/>
              <a:buFont typeface="Wingdings" panose="05000000000000000000" pitchFamily="2" charset="2"/>
              <a:buChar char="Ø"/>
            </a:pPr>
            <a:r>
              <a:rPr lang="en-US" sz="2600" dirty="0" smtClean="0"/>
              <a:t> </a:t>
            </a:r>
            <a:r>
              <a:rPr lang="en-US" sz="2600" dirty="0" smtClean="0">
                <a:latin typeface="Times New Roman" panose="02020603050405020304" pitchFamily="18" charset="0"/>
                <a:cs typeface="Times New Roman" panose="02020603050405020304" pitchFamily="18" charset="0"/>
              </a:rPr>
              <a:t>Editor like Notepad, sublime,… </a:t>
            </a:r>
          </a:p>
          <a:p>
            <a:pPr lvl="2" algn="just">
              <a:buClrTx/>
              <a:buFont typeface="Wingdings" panose="05000000000000000000" pitchFamily="2" charset="2"/>
              <a:buChar char="Ø"/>
            </a:pPr>
            <a:r>
              <a:rPr lang="en-US" sz="2600" dirty="0" smtClean="0">
                <a:latin typeface="Times New Roman" panose="02020603050405020304" pitchFamily="18" charset="0"/>
                <a:cs typeface="Times New Roman" panose="02020603050405020304" pitchFamily="18" charset="0"/>
              </a:rPr>
              <a:t> Browser like google chrome, Mozilla Firefox, …</a:t>
            </a:r>
          </a:p>
          <a:p>
            <a:pPr lvl="2" algn="just">
              <a:buClrTx/>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Microsoft word </a:t>
            </a:r>
          </a:p>
          <a:p>
            <a:pPr lvl="2" algn="just">
              <a:buClrTx/>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Microsoft </a:t>
            </a:r>
            <a:r>
              <a:rPr lang="en-US" sz="2600" dirty="0">
                <a:latin typeface="Times New Roman" panose="02020603050405020304" pitchFamily="18" charset="0"/>
                <a:cs typeface="Times New Roman" panose="02020603050405020304" pitchFamily="18" charset="0"/>
              </a:rPr>
              <a:t>Power point </a:t>
            </a:r>
          </a:p>
          <a:p>
            <a:pPr lvl="2" algn="just">
              <a:buClrTx/>
              <a:buFont typeface="Wingdings" panose="05000000000000000000" pitchFamily="2" charset="2"/>
              <a:buChar char="Ø"/>
            </a:pP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Edrawmax and Microsoft Visio</a:t>
            </a:r>
          </a:p>
          <a:p>
            <a:pPr lvl="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10760303" y="6271551"/>
            <a:ext cx="542697" cy="279400"/>
          </a:xfrm>
        </p:spPr>
        <p:txBody>
          <a:bodyPr/>
          <a:lstStyle/>
          <a:p>
            <a:fld id="{299EBB3B-D828-4A18-A4F2-B9022711D076}" type="slidenum">
              <a:rPr lang="en-US" smtClean="0"/>
              <a:t>16</a:t>
            </a:fld>
            <a:endParaRPr lang="en-US" dirty="0"/>
          </a:p>
        </p:txBody>
      </p:sp>
    </p:spTree>
    <p:extLst>
      <p:ext uri="{BB962C8B-B14F-4D97-AF65-F5344CB8AC3E}">
        <p14:creationId xmlns:p14="http://schemas.microsoft.com/office/powerpoint/2010/main" val="16226592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95300"/>
            <a:ext cx="10638366" cy="1320800"/>
          </a:xfrm>
          <a:gradFill flip="none" rotWithShape="1">
            <a:gsLst>
              <a:gs pos="0">
                <a:schemeClr val="accent6">
                  <a:lumMod val="0"/>
                  <a:lumOff val="100000"/>
                </a:schemeClr>
              </a:gs>
              <a:gs pos="55000">
                <a:schemeClr val="accent6">
                  <a:lumMod val="0"/>
                  <a:lumOff val="100000"/>
                </a:schemeClr>
              </a:gs>
              <a:gs pos="100000">
                <a:schemeClr val="accent6">
                  <a:lumMod val="100000"/>
                </a:schemeClr>
              </a:gs>
            </a:gsLst>
            <a:path path="circle">
              <a:fillToRect l="50000" t="-80000" r="50000" b="180000"/>
            </a:path>
            <a:tileRect/>
          </a:gradFill>
        </p:spPr>
        <p:txBody>
          <a:bodyPr/>
          <a:lstStyle/>
          <a:p>
            <a:r>
              <a:rPr lang="en-US" b="1" dirty="0" smtClean="0">
                <a:latin typeface="Berlin Sans FB Demi" panose="020E0802020502020306" pitchFamily="34" charset="0"/>
              </a:rPr>
              <a:t>Documentation tools</a:t>
            </a:r>
            <a:endParaRPr lang="en-US" b="1" dirty="0">
              <a:latin typeface="Berlin Sans FB Demi" panose="020E0802020502020306" pitchFamily="34" charset="0"/>
            </a:endParaRPr>
          </a:p>
        </p:txBody>
      </p:sp>
      <p:sp>
        <p:nvSpPr>
          <p:cNvPr id="3" name="Content Placeholder 2"/>
          <p:cNvSpPr>
            <a:spLocks noGrp="1"/>
          </p:cNvSpPr>
          <p:nvPr>
            <p:ph idx="1"/>
          </p:nvPr>
        </p:nvSpPr>
        <p:spPr>
          <a:xfrm>
            <a:off x="677334" y="2160589"/>
            <a:ext cx="10638366" cy="3880773"/>
          </a:xfrm>
          <a:gradFill>
            <a:gsLst>
              <a:gs pos="0">
                <a:schemeClr val="accent1">
                  <a:lumMod val="0"/>
                  <a:lumOff val="100000"/>
                </a:schemeClr>
              </a:gs>
              <a:gs pos="100000">
                <a:schemeClr val="accent1">
                  <a:lumMod val="100000"/>
                </a:schemeClr>
              </a:gs>
            </a:gsLst>
            <a:path path="circle">
              <a:fillToRect l="50000" t="-80000" r="50000" b="180000"/>
            </a:path>
          </a:gradFill>
        </p:spPr>
        <p:txBody>
          <a:bodyPr/>
          <a:lstStyle/>
          <a:p>
            <a:pPr lvl="0">
              <a:buClrTx/>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Microsoft Office 2013 </a:t>
            </a:r>
          </a:p>
          <a:p>
            <a:pPr lvl="0">
              <a:buClrTx/>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Microsoft power point 2013</a:t>
            </a:r>
          </a:p>
          <a:p>
            <a:pPr lvl="0">
              <a:buClrTx/>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Microsoft Visio 2013</a:t>
            </a:r>
          </a:p>
          <a:p>
            <a:pPr lvl="0">
              <a:buClrTx/>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Edrawmax</a:t>
            </a:r>
          </a:p>
          <a:p>
            <a:pPr lvl="0">
              <a:buClrTx/>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Flash disc</a:t>
            </a:r>
          </a:p>
          <a:p>
            <a:pPr marL="0" indent="0">
              <a:buNone/>
            </a:pPr>
            <a:endParaRPr lang="en-US" dirty="0"/>
          </a:p>
          <a:p>
            <a:endParaRPr lang="en-US" dirty="0"/>
          </a:p>
        </p:txBody>
      </p:sp>
      <p:sp>
        <p:nvSpPr>
          <p:cNvPr id="5" name="Slide Number Placeholder 4"/>
          <p:cNvSpPr>
            <a:spLocks noGrp="1"/>
          </p:cNvSpPr>
          <p:nvPr>
            <p:ph type="sldNum" sz="quarter" idx="12"/>
          </p:nvPr>
        </p:nvSpPr>
        <p:spPr>
          <a:xfrm>
            <a:off x="10773003" y="6246151"/>
            <a:ext cx="542697" cy="279400"/>
          </a:xfrm>
        </p:spPr>
        <p:txBody>
          <a:bodyPr/>
          <a:lstStyle/>
          <a:p>
            <a:fld id="{299EBB3B-D828-4A18-A4F2-B9022711D076}" type="slidenum">
              <a:rPr lang="en-US" smtClean="0"/>
              <a:t>17</a:t>
            </a:fld>
            <a:endParaRPr lang="en-US" dirty="0"/>
          </a:p>
        </p:txBody>
      </p:sp>
    </p:spTree>
    <p:extLst>
      <p:ext uri="{BB962C8B-B14F-4D97-AF65-F5344CB8AC3E}">
        <p14:creationId xmlns:p14="http://schemas.microsoft.com/office/powerpoint/2010/main" val="11321332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536766" cy="1320800"/>
          </a:xfrm>
          <a:gradFill>
            <a:gsLst>
              <a:gs pos="0">
                <a:srgbClr val="EFD9A0"/>
              </a:gs>
              <a:gs pos="62000">
                <a:schemeClr val="bg1"/>
              </a:gs>
              <a:gs pos="100000">
                <a:schemeClr val="accent6"/>
              </a:gs>
            </a:gsLst>
            <a:lin ang="5400000" scaled="1"/>
          </a:gradFill>
        </p:spPr>
        <p:txBody>
          <a:bodyPr/>
          <a:lstStyle/>
          <a:p>
            <a:r>
              <a:rPr lang="en-US" dirty="0" smtClean="0"/>
              <a:t>Development tool</a:t>
            </a:r>
            <a:endParaRPr lang="en-US" dirty="0"/>
          </a:p>
        </p:txBody>
      </p:sp>
      <p:sp>
        <p:nvSpPr>
          <p:cNvPr id="3" name="Content Placeholder 2"/>
          <p:cNvSpPr>
            <a:spLocks noGrp="1"/>
          </p:cNvSpPr>
          <p:nvPr>
            <p:ph idx="1"/>
          </p:nvPr>
        </p:nvSpPr>
        <p:spPr>
          <a:xfrm>
            <a:off x="677334" y="2160589"/>
            <a:ext cx="10536766" cy="3880773"/>
          </a:xfrm>
          <a:gradFill>
            <a:gsLst>
              <a:gs pos="0">
                <a:schemeClr val="bg1"/>
              </a:gs>
              <a:gs pos="100000">
                <a:schemeClr val="accent1"/>
              </a:gs>
            </a:gsLst>
            <a:lin ang="5400000" scaled="1"/>
          </a:gradFill>
        </p:spPr>
        <p:txBody>
          <a:bodyPr>
            <a:normAutofit/>
          </a:bodyPr>
          <a:lstStyle/>
          <a:p>
            <a:pPr>
              <a:buClrTx/>
            </a:pPr>
            <a:r>
              <a:rPr lang="en-US" sz="2400" dirty="0" smtClean="0">
                <a:latin typeface="Times New Roman" panose="02020603050405020304" pitchFamily="18" charset="0"/>
                <a:cs typeface="Times New Roman" panose="02020603050405020304" pitchFamily="18" charset="0"/>
              </a:rPr>
              <a:t>Php</a:t>
            </a:r>
          </a:p>
          <a:p>
            <a:pPr>
              <a:buClrTx/>
            </a:pPr>
            <a:r>
              <a:rPr lang="en-US" sz="2400" dirty="0">
                <a:latin typeface="Times New Roman" panose="02020603050405020304" pitchFamily="18" charset="0"/>
                <a:cs typeface="Times New Roman" panose="02020603050405020304" pitchFamily="18" charset="0"/>
              </a:rPr>
              <a:t>Apache </a:t>
            </a:r>
            <a:r>
              <a:rPr lang="en-US" sz="2400" dirty="0" smtClean="0">
                <a:latin typeface="Times New Roman" panose="02020603050405020304" pitchFamily="18" charset="0"/>
                <a:cs typeface="Times New Roman" panose="02020603050405020304" pitchFamily="18" charset="0"/>
              </a:rPr>
              <a:t>server</a:t>
            </a:r>
          </a:p>
          <a:p>
            <a:pPr>
              <a:buClrTx/>
            </a:pPr>
            <a:r>
              <a:rPr lang="en-US" sz="2400" dirty="0">
                <a:latin typeface="Times New Roman" panose="02020603050405020304" pitchFamily="18" charset="0"/>
                <a:cs typeface="Times New Roman" panose="02020603050405020304" pitchFamily="18" charset="0"/>
              </a:rPr>
              <a:t>Database namely </a:t>
            </a:r>
            <a:r>
              <a:rPr lang="en-US" sz="2400" dirty="0" smtClean="0">
                <a:latin typeface="Times New Roman" panose="02020603050405020304" pitchFamily="18" charset="0"/>
                <a:cs typeface="Times New Roman" panose="02020603050405020304" pitchFamily="18" charset="0"/>
              </a:rPr>
              <a:t>MySQL</a:t>
            </a:r>
          </a:p>
          <a:p>
            <a:pPr>
              <a:buClrTx/>
            </a:pPr>
            <a:r>
              <a:rPr lang="en-US" sz="2400" dirty="0">
                <a:latin typeface="Times New Roman" panose="02020603050405020304" pitchFamily="18" charset="0"/>
                <a:cs typeface="Times New Roman" panose="02020603050405020304" pitchFamily="18" charset="0"/>
              </a:rPr>
              <a:t>Java script frame works namely </a:t>
            </a:r>
            <a:r>
              <a:rPr lang="en-US" sz="2400" dirty="0" smtClean="0">
                <a:latin typeface="Times New Roman" panose="02020603050405020304" pitchFamily="18" charset="0"/>
                <a:cs typeface="Times New Roman" panose="02020603050405020304" pitchFamily="18" charset="0"/>
              </a:rPr>
              <a:t>jQuery</a:t>
            </a:r>
          </a:p>
          <a:p>
            <a:pPr>
              <a:buClrTx/>
            </a:pPr>
            <a:r>
              <a:rPr lang="en-US" sz="2400" dirty="0">
                <a:latin typeface="Times New Roman" panose="02020603050405020304" pitchFamily="18" charset="0"/>
                <a:cs typeface="Times New Roman" panose="02020603050405020304" pitchFamily="18" charset="0"/>
              </a:rPr>
              <a:t>CSS framework namely bootstrap</a:t>
            </a:r>
          </a:p>
        </p:txBody>
      </p:sp>
      <p:sp>
        <p:nvSpPr>
          <p:cNvPr id="5" name="Slide Number Placeholder 4"/>
          <p:cNvSpPr>
            <a:spLocks noGrp="1"/>
          </p:cNvSpPr>
          <p:nvPr>
            <p:ph type="sldNum" sz="quarter" idx="12"/>
          </p:nvPr>
        </p:nvSpPr>
        <p:spPr>
          <a:xfrm>
            <a:off x="10671403" y="6336183"/>
            <a:ext cx="542697" cy="279400"/>
          </a:xfrm>
        </p:spPr>
        <p:txBody>
          <a:bodyPr/>
          <a:lstStyle/>
          <a:p>
            <a:fld id="{299EBB3B-D828-4A18-A4F2-B9022711D076}" type="slidenum">
              <a:rPr lang="en-US" smtClean="0"/>
              <a:t>18</a:t>
            </a:fld>
            <a:endParaRPr lang="en-US" dirty="0"/>
          </a:p>
        </p:txBody>
      </p:sp>
    </p:spTree>
    <p:extLst>
      <p:ext uri="{BB962C8B-B14F-4D97-AF65-F5344CB8AC3E}">
        <p14:creationId xmlns:p14="http://schemas.microsoft.com/office/powerpoint/2010/main" val="25947335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574866" cy="1320800"/>
          </a:xfrm>
          <a:gradFill flip="none" rotWithShape="1">
            <a:gsLst>
              <a:gs pos="0">
                <a:schemeClr val="bg1"/>
              </a:gs>
              <a:gs pos="100000">
                <a:schemeClr val="accent6"/>
              </a:gs>
            </a:gsLst>
            <a:lin ang="5400000" scaled="1"/>
            <a:tileRect/>
          </a:gradFill>
        </p:spPr>
        <p:txBody>
          <a:bodyPr/>
          <a:lstStyle/>
          <a:p>
            <a:pPr lvl="1" algn="l" rtl="0">
              <a:lnSpc>
                <a:spcPct val="90000"/>
              </a:lnSpc>
              <a:spcBef>
                <a:spcPct val="0"/>
              </a:spcBef>
            </a:pPr>
            <a:r>
              <a:rPr lang="en-US" sz="4400" b="1" dirty="0">
                <a:latin typeface="Berlin Sans FB Demi" panose="020E0802020502020306" pitchFamily="34" charset="0"/>
              </a:rPr>
              <a:t>Significant of the project</a:t>
            </a:r>
            <a:r>
              <a:rPr lang="en-US" b="1" dirty="0"/>
              <a:t/>
            </a:r>
            <a:br>
              <a:rPr lang="en-US" b="1" dirty="0"/>
            </a:br>
            <a:endParaRPr lang="en-US" dirty="0"/>
          </a:p>
        </p:txBody>
      </p:sp>
      <p:sp>
        <p:nvSpPr>
          <p:cNvPr id="3" name="Content Placeholder 2"/>
          <p:cNvSpPr>
            <a:spLocks noGrp="1"/>
          </p:cNvSpPr>
          <p:nvPr>
            <p:ph idx="1"/>
          </p:nvPr>
        </p:nvSpPr>
        <p:spPr>
          <a:xfrm>
            <a:off x="677334" y="2160589"/>
            <a:ext cx="10574866" cy="3880773"/>
          </a:xfrm>
          <a:gradFill flip="none" rotWithShape="1">
            <a:gsLst>
              <a:gs pos="0">
                <a:schemeClr val="accent1">
                  <a:lumMod val="0"/>
                  <a:lumOff val="100000"/>
                </a:schemeClr>
              </a:gs>
              <a:gs pos="100000">
                <a:schemeClr val="accent1">
                  <a:lumMod val="100000"/>
                </a:schemeClr>
              </a:gs>
            </a:gsLst>
            <a:path path="circle">
              <a:fillToRect l="50000" t="-80000" r="50000" b="180000"/>
            </a:path>
            <a:tileRect/>
          </a:gradFill>
        </p:spPr>
        <p:txBody>
          <a:bodyPr>
            <a:normAutofit/>
          </a:bodyPr>
          <a:lstStyle/>
          <a:p>
            <a:pPr lvl="0">
              <a:buClrTx/>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work load of the employees will be reduced. </a:t>
            </a:r>
            <a:r>
              <a:rPr lang="en-US" sz="2400" dirty="0" smtClean="0">
                <a:latin typeface="Times New Roman" panose="02020603050405020304" pitchFamily="18" charset="0"/>
                <a:cs typeface="Times New Roman" panose="02020603050405020304" pitchFamily="18" charset="0"/>
              </a:rPr>
              <a:t>Search, report, post vacancies,…</a:t>
            </a:r>
            <a:endParaRPr lang="en-US" sz="2400" dirty="0">
              <a:latin typeface="Times New Roman" panose="02020603050405020304" pitchFamily="18" charset="0"/>
              <a:cs typeface="Times New Roman" panose="02020603050405020304" pitchFamily="18" charset="0"/>
            </a:endParaRPr>
          </a:p>
          <a:p>
            <a:pPr lvl="0">
              <a:buClrTx/>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Data </a:t>
            </a:r>
            <a:r>
              <a:rPr lang="en-US" sz="2400" dirty="0">
                <a:latin typeface="Times New Roman" panose="02020603050405020304" pitchFamily="18" charset="0"/>
                <a:cs typeface="Times New Roman" panose="02020603050405020304" pitchFamily="18" charset="0"/>
              </a:rPr>
              <a:t>will be </a:t>
            </a:r>
            <a:r>
              <a:rPr lang="en-US" sz="2400" dirty="0" smtClean="0">
                <a:latin typeface="Times New Roman" panose="02020603050405020304" pitchFamily="18" charset="0"/>
                <a:cs typeface="Times New Roman" panose="02020603050405020304" pitchFamily="18" charset="0"/>
              </a:rPr>
              <a:t>secured </a:t>
            </a:r>
            <a:r>
              <a:rPr lang="en-US" sz="2400" dirty="0">
                <a:latin typeface="Times New Roman" panose="02020603050405020304" pitchFamily="18" charset="0"/>
                <a:cs typeface="Times New Roman" panose="02020603050405020304" pitchFamily="18" charset="0"/>
              </a:rPr>
              <a:t>for the users. </a:t>
            </a:r>
          </a:p>
          <a:p>
            <a:pPr lvl="0">
              <a:buClrTx/>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a:t>
            </a:r>
            <a:r>
              <a:rPr lang="en-US" sz="2400" dirty="0" smtClean="0">
                <a:latin typeface="Times New Roman" panose="02020603050405020304" pitchFamily="18" charset="0"/>
                <a:cs typeface="Times New Roman" panose="02020603050405020304" pitchFamily="18" charset="0"/>
              </a:rPr>
              <a:t>will save resources. </a:t>
            </a:r>
            <a:endParaRPr lang="en-US" sz="2400" dirty="0">
              <a:latin typeface="Times New Roman" panose="02020603050405020304" pitchFamily="18" charset="0"/>
              <a:cs typeface="Times New Roman" panose="02020603050405020304" pitchFamily="18" charset="0"/>
            </a:endParaRPr>
          </a:p>
          <a:p>
            <a:pPr lvl="0">
              <a:buClrTx/>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Higher speed of retrieval and processing of data. </a:t>
            </a:r>
          </a:p>
          <a:p>
            <a:pPr lvl="0">
              <a:buClrTx/>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Giving information to users on Local language (Amharic). </a:t>
            </a:r>
          </a:p>
          <a:p>
            <a:pPr lvl="0">
              <a:buClrTx/>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Users will get information and news from the office at anywhere and at any time. </a:t>
            </a:r>
          </a:p>
          <a:p>
            <a:pPr>
              <a:buClrTx/>
              <a:buFont typeface="Wingdings" panose="05000000000000000000" pitchFamily="2" charset="2"/>
              <a:buChar char="Ø"/>
            </a:pPr>
            <a:endParaRPr lang="en-US" sz="2400" dirty="0"/>
          </a:p>
          <a:p>
            <a:pPr lvl="0">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10709503" y="6362687"/>
            <a:ext cx="542697" cy="279400"/>
          </a:xfrm>
        </p:spPr>
        <p:txBody>
          <a:bodyPr/>
          <a:lstStyle/>
          <a:p>
            <a:fld id="{299EBB3B-D828-4A18-A4F2-B9022711D076}" type="slidenum">
              <a:rPr lang="en-US" smtClean="0"/>
              <a:t>19</a:t>
            </a:fld>
            <a:endParaRPr lang="en-US" dirty="0"/>
          </a:p>
        </p:txBody>
      </p:sp>
    </p:spTree>
    <p:extLst>
      <p:ext uri="{BB962C8B-B14F-4D97-AF65-F5344CB8AC3E}">
        <p14:creationId xmlns:p14="http://schemas.microsoft.com/office/powerpoint/2010/main" val="8570296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2924" y="371061"/>
            <a:ext cx="10645775" cy="1015448"/>
          </a:xfrm>
          <a:gradFill flip="none" rotWithShape="1">
            <a:gsLst>
              <a:gs pos="0">
                <a:schemeClr val="accent6">
                  <a:lumMod val="0"/>
                  <a:lumOff val="100000"/>
                </a:schemeClr>
              </a:gs>
              <a:gs pos="15000">
                <a:schemeClr val="accent6">
                  <a:lumMod val="0"/>
                  <a:lumOff val="100000"/>
                </a:schemeClr>
              </a:gs>
              <a:gs pos="100000">
                <a:schemeClr val="accent6">
                  <a:lumMod val="100000"/>
                </a:schemeClr>
              </a:gs>
            </a:gsLst>
            <a:path path="circle">
              <a:fillToRect l="50000" t="-80000" r="50000" b="180000"/>
            </a:path>
            <a:tileRect/>
          </a:gradFill>
        </p:spPr>
        <p:txBody>
          <a:bodyPr>
            <a:normAutofit fontScale="90000"/>
          </a:bodyPr>
          <a:lstStyle/>
          <a:p>
            <a:pPr lvl="0"/>
            <a:r>
              <a:rPr lang="en-US" b="1" dirty="0">
                <a:latin typeface="Berlin Sans FB Demi" panose="020E0802020502020306" pitchFamily="34" charset="0"/>
              </a:rPr>
              <a:t/>
            </a:r>
            <a:br>
              <a:rPr lang="en-US" b="1" dirty="0">
                <a:latin typeface="Berlin Sans FB Demi" panose="020E0802020502020306" pitchFamily="34" charset="0"/>
              </a:rPr>
            </a:br>
            <a:r>
              <a:rPr lang="en-US" b="1" dirty="0" smtClean="0">
                <a:latin typeface="Berlin Sans FB Demi" panose="020E0802020502020306" pitchFamily="34" charset="0"/>
              </a:rPr>
              <a:t/>
            </a:r>
            <a:br>
              <a:rPr lang="en-US" b="1" dirty="0" smtClean="0">
                <a:latin typeface="Berlin Sans FB Demi" panose="020E0802020502020306" pitchFamily="34" charset="0"/>
              </a:rPr>
            </a:br>
            <a:r>
              <a:rPr lang="en-US" b="1" dirty="0">
                <a:latin typeface="Berlin Sans FB Demi" panose="020E0802020502020306" pitchFamily="34" charset="0"/>
              </a:rPr>
              <a:t/>
            </a:r>
            <a:br>
              <a:rPr lang="en-US" b="1" dirty="0">
                <a:latin typeface="Berlin Sans FB Demi" panose="020E0802020502020306" pitchFamily="34" charset="0"/>
              </a:rPr>
            </a:br>
            <a:r>
              <a:rPr lang="en-US" b="1" dirty="0" smtClean="0">
                <a:latin typeface="Berlin Sans FB Demi" panose="020E0802020502020306" pitchFamily="34" charset="0"/>
              </a:rPr>
              <a:t/>
            </a:r>
            <a:br>
              <a:rPr lang="en-US" b="1" dirty="0" smtClean="0">
                <a:latin typeface="Berlin Sans FB Demi" panose="020E0802020502020306" pitchFamily="34" charset="0"/>
              </a:rPr>
            </a:br>
            <a:r>
              <a:rPr lang="en-US" b="1" dirty="0">
                <a:latin typeface="Berlin Sans FB Demi" panose="020E0802020502020306" pitchFamily="34" charset="0"/>
              </a:rPr>
              <a:t/>
            </a:r>
            <a:br>
              <a:rPr lang="en-US" b="1" dirty="0">
                <a:latin typeface="Berlin Sans FB Demi" panose="020E0802020502020306" pitchFamily="34" charset="0"/>
              </a:rPr>
            </a:br>
            <a:r>
              <a:rPr lang="en-US" b="1" dirty="0" smtClean="0">
                <a:latin typeface="Berlin Sans FB Demi" panose="020E0802020502020306" pitchFamily="34" charset="0"/>
              </a:rPr>
              <a:t/>
            </a:r>
            <a:br>
              <a:rPr lang="en-US" b="1" dirty="0" smtClean="0">
                <a:latin typeface="Berlin Sans FB Demi" panose="020E0802020502020306" pitchFamily="34" charset="0"/>
              </a:rPr>
            </a:br>
            <a:r>
              <a:rPr lang="en-US" b="1" dirty="0">
                <a:latin typeface="Berlin Sans FB Demi" panose="020E0802020502020306" pitchFamily="34" charset="0"/>
              </a:rPr>
              <a:t/>
            </a:r>
            <a:br>
              <a:rPr lang="en-US" b="1" dirty="0">
                <a:latin typeface="Berlin Sans FB Demi" panose="020E0802020502020306" pitchFamily="34" charset="0"/>
              </a:rPr>
            </a:br>
            <a:r>
              <a:rPr lang="en-US" b="1" dirty="0" smtClean="0">
                <a:latin typeface="Berlin Sans FB Demi" panose="020E0802020502020306" pitchFamily="34" charset="0"/>
              </a:rPr>
              <a:t/>
            </a:r>
            <a:br>
              <a:rPr lang="en-US" b="1" dirty="0" smtClean="0">
                <a:latin typeface="Berlin Sans FB Demi" panose="020E0802020502020306" pitchFamily="34" charset="0"/>
              </a:rPr>
            </a:br>
            <a:r>
              <a:rPr lang="en-US" b="1" dirty="0">
                <a:latin typeface="Berlin Sans FB Demi" panose="020E0802020502020306" pitchFamily="34" charset="0"/>
              </a:rPr>
              <a:t/>
            </a:r>
            <a:br>
              <a:rPr lang="en-US" b="1" dirty="0">
                <a:latin typeface="Berlin Sans FB Demi" panose="020E0802020502020306" pitchFamily="34" charset="0"/>
              </a:rPr>
            </a:br>
            <a:r>
              <a:rPr lang="en-US" b="1" dirty="0" smtClean="0">
                <a:latin typeface="Berlin Sans FB" panose="020E0602020502020306" pitchFamily="34" charset="0"/>
              </a:rPr>
              <a:t>Introduction</a:t>
            </a:r>
            <a:endParaRPr lang="en-US" dirty="0">
              <a:latin typeface="Berlin Sans FB" panose="020E0602020502020306" pitchFamily="34" charset="0"/>
            </a:endParaRPr>
          </a:p>
        </p:txBody>
      </p:sp>
      <p:sp>
        <p:nvSpPr>
          <p:cNvPr id="3" name="Subtitle 2"/>
          <p:cNvSpPr>
            <a:spLocks noGrp="1"/>
          </p:cNvSpPr>
          <p:nvPr>
            <p:ph type="subTitle" idx="1"/>
          </p:nvPr>
        </p:nvSpPr>
        <p:spPr>
          <a:xfrm>
            <a:off x="542925" y="1696278"/>
            <a:ext cx="10645775" cy="4675948"/>
          </a:xfrm>
          <a:gradFill flip="none" rotWithShape="1">
            <a:gsLst>
              <a:gs pos="0">
                <a:schemeClr val="accent1">
                  <a:lumMod val="0"/>
                  <a:lumOff val="100000"/>
                </a:schemeClr>
              </a:gs>
              <a:gs pos="100000">
                <a:schemeClr val="accent1">
                  <a:lumMod val="100000"/>
                </a:schemeClr>
              </a:gs>
            </a:gsLst>
            <a:path path="circle">
              <a:fillToRect l="50000" t="-80000" r="50000" b="180000"/>
            </a:path>
            <a:tileRect/>
          </a:gradFill>
        </p:spPr>
        <p:txBody>
          <a:bodyPr>
            <a:normAutofit/>
          </a:bodyPr>
          <a:lstStyle/>
          <a:p>
            <a:pPr marL="342900" indent="-342900" algn="just">
              <a:buClr>
                <a:schemeClr val="tx1"/>
              </a:buClr>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Now </a:t>
            </a:r>
            <a:r>
              <a:rPr lang="en-US" sz="2400" dirty="0">
                <a:latin typeface="Times New Roman" panose="02020603050405020304" pitchFamily="18" charset="0"/>
                <a:cs typeface="Times New Roman" panose="02020603050405020304" pitchFamily="18" charset="0"/>
              </a:rPr>
              <a:t>a day most business applications are changed into web based system. Web </a:t>
            </a:r>
            <a:r>
              <a:rPr lang="en-US" sz="2400" dirty="0" smtClean="0">
                <a:latin typeface="Times New Roman" panose="02020603050405020304" pitchFamily="18" charset="0"/>
                <a:cs typeface="Times New Roman" panose="02020603050405020304" pitchFamily="18" charset="0"/>
              </a:rPr>
              <a:t>  based </a:t>
            </a:r>
            <a:r>
              <a:rPr lang="en-US" sz="2400" dirty="0">
                <a:latin typeface="Times New Roman" panose="02020603050405020304" pitchFamily="18" charset="0"/>
                <a:cs typeface="Times New Roman" panose="02020603050405020304" pitchFamily="18" charset="0"/>
              </a:rPr>
              <a:t>system is a </a:t>
            </a:r>
            <a:r>
              <a:rPr lang="en-US" sz="2400" dirty="0" smtClean="0">
                <a:latin typeface="Times New Roman" panose="02020603050405020304" pitchFamily="18" charset="0"/>
                <a:cs typeface="Times New Roman" panose="02020603050405020304" pitchFamily="18" charset="0"/>
              </a:rPr>
              <a:t>system that </a:t>
            </a:r>
            <a:r>
              <a:rPr lang="en-US" sz="2400" dirty="0">
                <a:latin typeface="Times New Roman" panose="02020603050405020304" pitchFamily="18" charset="0"/>
                <a:cs typeface="Times New Roman" panose="02020603050405020304" pitchFamily="18" charset="0"/>
              </a:rPr>
              <a:t>enables the user to do their works simply, accurately, effectively and efficiently.         </a:t>
            </a:r>
            <a:endParaRPr lang="en-US" sz="2400" dirty="0" smtClean="0">
              <a:latin typeface="Times New Roman" panose="02020603050405020304" pitchFamily="18" charset="0"/>
              <a:cs typeface="Times New Roman" panose="02020603050405020304" pitchFamily="18" charset="0"/>
            </a:endParaRPr>
          </a:p>
          <a:p>
            <a:pPr marL="342900" indent="-342900" algn="just">
              <a:buClr>
                <a:schemeClr val="tx1"/>
              </a:buClr>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Human </a:t>
            </a:r>
            <a:r>
              <a:rPr lang="en-US" sz="2400" dirty="0">
                <a:latin typeface="Times New Roman" panose="02020603050405020304" pitchFamily="18" charset="0"/>
                <a:cs typeface="Times New Roman" panose="02020603050405020304" pitchFamily="18" charset="0"/>
              </a:rPr>
              <a:t>resource management system is a system that is used to manage human </a:t>
            </a:r>
            <a:r>
              <a:rPr lang="en-US" sz="2400" dirty="0" smtClean="0">
                <a:latin typeface="Times New Roman" panose="02020603050405020304" pitchFamily="18" charset="0"/>
                <a:cs typeface="Times New Roman" panose="02020603050405020304" pitchFamily="18" charset="0"/>
              </a:rPr>
              <a:t>   	resource </a:t>
            </a:r>
            <a:r>
              <a:rPr lang="en-US" sz="2400" dirty="0">
                <a:latin typeface="Times New Roman" panose="02020603050405020304" pitchFamily="18" charset="0"/>
                <a:cs typeface="Times New Roman" panose="02020603050405020304" pitchFamily="18" charset="0"/>
              </a:rPr>
              <a:t>and its information available in the </a:t>
            </a:r>
            <a:r>
              <a:rPr lang="en-US" sz="2400" dirty="0" smtClean="0">
                <a:latin typeface="Times New Roman" panose="02020603050405020304" pitchFamily="18" charset="0"/>
                <a:cs typeface="Times New Roman" panose="02020603050405020304" pitchFamily="18" charset="0"/>
              </a:rPr>
              <a:t>organization.</a:t>
            </a:r>
          </a:p>
          <a:p>
            <a:pPr marL="342900" indent="-342900" algn="just">
              <a:buClr>
                <a:schemeClr val="tx1"/>
              </a:buClr>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This project is designed </a:t>
            </a:r>
            <a:r>
              <a:rPr lang="en-US" sz="2400" dirty="0">
                <a:latin typeface="Times New Roman" panose="02020603050405020304" pitchFamily="18" charset="0"/>
                <a:cs typeface="Times New Roman" panose="02020603050405020304" pitchFamily="18" charset="0"/>
              </a:rPr>
              <a:t>to maximize </a:t>
            </a:r>
            <a:r>
              <a:rPr lang="en-US" sz="2400" dirty="0" smtClean="0">
                <a:latin typeface="Times New Roman" panose="02020603050405020304" pitchFamily="18" charset="0"/>
                <a:cs typeface="Times New Roman" panose="02020603050405020304" pitchFamily="18" charset="0"/>
              </a:rPr>
              <a:t>employee’s </a:t>
            </a:r>
            <a:r>
              <a:rPr lang="en-US" sz="2400" dirty="0">
                <a:latin typeface="Times New Roman" panose="02020603050405020304" pitchFamily="18" charset="0"/>
                <a:cs typeface="Times New Roman" panose="02020603050405020304" pitchFamily="18" charset="0"/>
              </a:rPr>
              <a:t>performance in service of their employer’s strategic objectives</a:t>
            </a:r>
            <a:r>
              <a:rPr lang="en-US" sz="2400" dirty="0" smtClean="0">
                <a:latin typeface="Times New Roman" panose="02020603050405020304" pitchFamily="18" charset="0"/>
                <a:cs typeface="Times New Roman" panose="02020603050405020304" pitchFamily="18" charset="0"/>
              </a:rPr>
              <a:t>.</a:t>
            </a:r>
          </a:p>
          <a:p>
            <a:pPr algn="just">
              <a:buClr>
                <a:schemeClr val="tx1"/>
              </a:buClr>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Since </a:t>
            </a:r>
            <a:r>
              <a:rPr lang="en-US" sz="2400" dirty="0">
                <a:latin typeface="Times New Roman" panose="02020603050405020304" pitchFamily="18" charset="0"/>
                <a:cs typeface="Times New Roman" panose="02020603050405020304" pitchFamily="18" charset="0"/>
              </a:rPr>
              <a:t>it is automated (web based) it reduces a lot of costs, work over load and it </a:t>
            </a:r>
            <a:r>
              <a:rPr lang="en-US" sz="2400" dirty="0" smtClean="0">
                <a:latin typeface="Times New Roman" panose="02020603050405020304" pitchFamily="18" charset="0"/>
                <a:cs typeface="Times New Roman" panose="02020603050405020304" pitchFamily="18" charset="0"/>
              </a:rPr>
              <a:t>	minimizes </a:t>
            </a:r>
            <a:r>
              <a:rPr lang="en-US" sz="2400" dirty="0">
                <a:latin typeface="Times New Roman" panose="02020603050405020304" pitchFamily="18" charset="0"/>
                <a:cs typeface="Times New Roman" panose="02020603050405020304" pitchFamily="18" charset="0"/>
              </a:rPr>
              <a:t>the space used to store the data and also it provides faster customer service.</a:t>
            </a:r>
          </a:p>
          <a:p>
            <a:pPr marL="342900" indent="-34290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10637532" y="6542295"/>
            <a:ext cx="551167" cy="279400"/>
          </a:xfrm>
        </p:spPr>
        <p:txBody>
          <a:bodyPr/>
          <a:lstStyle/>
          <a:p>
            <a:fld id="{D0443436-D348-4788-9A6D-FD96760FB758}" type="slidenum">
              <a:rPr lang="en-US" smtClean="0"/>
              <a:t>2</a:t>
            </a:fld>
            <a:endParaRPr lang="en-US" dirty="0"/>
          </a:p>
        </p:txBody>
      </p:sp>
    </p:spTree>
    <p:extLst>
      <p:ext uri="{BB962C8B-B14F-4D97-AF65-F5344CB8AC3E}">
        <p14:creationId xmlns:p14="http://schemas.microsoft.com/office/powerpoint/2010/main" val="5783360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81077" y="667807"/>
            <a:ext cx="10515600" cy="1303867"/>
          </a:xfrm>
          <a:gradFill flip="none" rotWithShape="1">
            <a:gsLst>
              <a:gs pos="0">
                <a:schemeClr val="bg1"/>
              </a:gs>
              <a:gs pos="100000">
                <a:schemeClr val="accent6"/>
              </a:gs>
            </a:gsLst>
            <a:lin ang="5400000" scaled="1"/>
            <a:tileRect/>
          </a:gradFill>
        </p:spPr>
        <p:txBody>
          <a:bodyPr/>
          <a:lstStyle/>
          <a:p>
            <a:pPr lvl="1" algn="l" rtl="0">
              <a:lnSpc>
                <a:spcPct val="90000"/>
              </a:lnSpc>
              <a:spcBef>
                <a:spcPct val="0"/>
              </a:spcBef>
            </a:pPr>
            <a:r>
              <a:rPr lang="en-US" sz="4400" b="1" dirty="0">
                <a:latin typeface="Berlin Sans FB Demi" panose="020E0802020502020306" pitchFamily="34" charset="0"/>
              </a:rPr>
              <a:t>Feasibility of the project</a:t>
            </a:r>
            <a:r>
              <a:rPr lang="en-US" b="1" dirty="0"/>
              <a:t/>
            </a:r>
            <a:br>
              <a:rPr lang="en-US" b="1" dirty="0"/>
            </a:br>
            <a:endParaRPr lang="en-US" dirty="0"/>
          </a:p>
        </p:txBody>
      </p:sp>
      <p:sp>
        <p:nvSpPr>
          <p:cNvPr id="3" name="Content Placeholder 2"/>
          <p:cNvSpPr>
            <a:spLocks noGrp="1"/>
          </p:cNvSpPr>
          <p:nvPr>
            <p:ph idx="1"/>
          </p:nvPr>
        </p:nvSpPr>
        <p:spPr>
          <a:xfrm>
            <a:off x="981077" y="2239961"/>
            <a:ext cx="10515600" cy="3946527"/>
          </a:xfrm>
          <a:gradFill>
            <a:gsLst>
              <a:gs pos="0">
                <a:schemeClr val="accent1">
                  <a:lumMod val="0"/>
                  <a:lumOff val="100000"/>
                </a:schemeClr>
              </a:gs>
              <a:gs pos="100000">
                <a:schemeClr val="accent1">
                  <a:lumMod val="100000"/>
                </a:schemeClr>
              </a:gs>
            </a:gsLst>
            <a:path path="circle">
              <a:fillToRect l="50000" t="-80000" r="50000" b="180000"/>
            </a:path>
          </a:gradFill>
        </p:spPr>
        <p:txBody>
          <a:bodyPr>
            <a:normAutofit fontScale="92500" lnSpcReduction="20000"/>
          </a:bodyPr>
          <a:lstStyle/>
          <a:p>
            <a:pPr>
              <a:buClrTx/>
              <a:buFont typeface="Wingdings" panose="05000000000000000000" pitchFamily="2" charset="2"/>
              <a:buChar char="q"/>
            </a:pPr>
            <a:r>
              <a:rPr lang="en-US" b="1" dirty="0" smtClean="0">
                <a:latin typeface="Algerian" panose="04020705040A02060702" pitchFamily="82" charset="0"/>
              </a:rPr>
              <a:t> </a:t>
            </a:r>
            <a:r>
              <a:rPr lang="en-US" sz="2400" b="1" u="sng" dirty="0" smtClean="0">
                <a:latin typeface="Algerian" panose="04020705040A02060702" pitchFamily="82" charset="0"/>
              </a:rPr>
              <a:t>Technical feasibility</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At the implementation stage, we should use the latest technology development tools. Such as </a:t>
            </a:r>
            <a:r>
              <a:rPr lang="en-US" sz="2400" dirty="0" smtClean="0">
                <a:latin typeface="Times New Roman" panose="02020603050405020304" pitchFamily="18" charset="0"/>
                <a:cs typeface="Times New Roman" panose="02020603050405020304" pitchFamily="18" charset="0"/>
              </a:rPr>
              <a:t>Bootstrap, </a:t>
            </a:r>
            <a:r>
              <a:rPr lang="en-US" sz="2400" dirty="0">
                <a:latin typeface="Times New Roman" panose="02020603050405020304" pitchFamily="18" charset="0"/>
                <a:cs typeface="Times New Roman" panose="02020603050405020304" pitchFamily="18" charset="0"/>
              </a:rPr>
              <a:t>PHP, </a:t>
            </a:r>
            <a:r>
              <a:rPr lang="en-US" sz="2400" dirty="0" smtClean="0">
                <a:latin typeface="Times New Roman" panose="02020603050405020304" pitchFamily="18" charset="0"/>
                <a:cs typeface="Times New Roman" panose="02020603050405020304" pitchFamily="18" charset="0"/>
              </a:rPr>
              <a:t>HTML5, </a:t>
            </a:r>
            <a:r>
              <a:rPr lang="en-US" sz="2400" dirty="0">
                <a:latin typeface="Times New Roman" panose="02020603050405020304" pitchFamily="18" charset="0"/>
                <a:cs typeface="Times New Roman" panose="02020603050405020304" pitchFamily="18" charset="0"/>
              </a:rPr>
              <a:t>and MYSQL </a:t>
            </a:r>
            <a:r>
              <a:rPr lang="en-US" dirty="0" smtClean="0">
                <a:latin typeface="Times New Roman" panose="02020603050405020304" pitchFamily="18" charset="0"/>
                <a:cs typeface="Times New Roman" panose="02020603050405020304" pitchFamily="18" charset="0"/>
              </a:rPr>
              <a:t>and</a:t>
            </a:r>
            <a:r>
              <a:rPr lang="en-US" sz="2400" dirty="0" smtClean="0">
                <a:latin typeface="Times New Roman" panose="02020603050405020304" pitchFamily="18" charset="0"/>
                <a:cs typeface="Times New Roman" panose="02020603050405020304" pitchFamily="18" charset="0"/>
              </a:rPr>
              <a:t> Apache server. </a:t>
            </a:r>
            <a:r>
              <a:rPr lang="en-US" dirty="0" smtClean="0">
                <a:latin typeface="Times New Roman" panose="02020603050405020304" pitchFamily="18" charset="0"/>
                <a:cs typeface="Times New Roman" panose="02020603050405020304" pitchFamily="18" charset="0"/>
              </a:rPr>
              <a:t>Our </a:t>
            </a:r>
            <a:r>
              <a:rPr lang="en-US" dirty="0">
                <a:latin typeface="Times New Roman" panose="02020603050405020304" pitchFamily="18" charset="0"/>
                <a:cs typeface="Times New Roman" panose="02020603050405020304" pitchFamily="18" charset="0"/>
              </a:rPr>
              <a:t>system can be easily maintain and repair without requiring high Experts or technical supports</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As the result our system is technically feasible. </a:t>
            </a:r>
          </a:p>
          <a:p>
            <a:pPr>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q"/>
            </a:pPr>
            <a:r>
              <a:rPr lang="en-US" sz="2000" b="1" u="sng" dirty="0">
                <a:latin typeface="Algerian" panose="04020705040A02060702" pitchFamily="82" charset="0"/>
              </a:rPr>
              <a:t>Operational feasibility</a:t>
            </a:r>
            <a:endParaRPr lang="en-US" sz="1800" u="sng" dirty="0"/>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Operational feasibility is a measure of how well our proposed system solves the existing manual system’s problem. After automating the system, it addresses basic problems of the organization, particularly employees information can be handled easily, which reduces the work load of staff, thus they feel good.</a:t>
            </a:r>
            <a:r>
              <a:rPr lang="en-US" dirty="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b="1" dirty="0">
              <a:latin typeface="Algerian" panose="04020705040A02060702" pitchFamily="82" charset="0"/>
            </a:endParaRPr>
          </a:p>
        </p:txBody>
      </p:sp>
      <p:sp>
        <p:nvSpPr>
          <p:cNvPr id="5" name="Slide Number Placeholder 4"/>
          <p:cNvSpPr>
            <a:spLocks noGrp="1"/>
          </p:cNvSpPr>
          <p:nvPr>
            <p:ph type="sldNum" sz="quarter" idx="12"/>
          </p:nvPr>
        </p:nvSpPr>
        <p:spPr>
          <a:xfrm>
            <a:off x="10953980" y="6454775"/>
            <a:ext cx="542697" cy="279400"/>
          </a:xfrm>
        </p:spPr>
        <p:txBody>
          <a:bodyPr/>
          <a:lstStyle/>
          <a:p>
            <a:fld id="{299EBB3B-D828-4A18-A4F2-B9022711D076}" type="slidenum">
              <a:rPr lang="en-US" smtClean="0"/>
              <a:t>20</a:t>
            </a:fld>
            <a:endParaRPr lang="en-US" dirty="0"/>
          </a:p>
        </p:txBody>
      </p:sp>
    </p:spTree>
    <p:extLst>
      <p:ext uri="{BB962C8B-B14F-4D97-AF65-F5344CB8AC3E}">
        <p14:creationId xmlns:p14="http://schemas.microsoft.com/office/powerpoint/2010/main" val="34864742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638366" cy="1320800"/>
          </a:xfrm>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p:spPr>
        <p:txBody>
          <a:bodyPr/>
          <a:lstStyle/>
          <a:p>
            <a:r>
              <a:rPr lang="en-US" b="1" dirty="0" err="1" smtClean="0">
                <a:latin typeface="Berlin Sans FB Demi" panose="020E0802020502020306" pitchFamily="34" charset="0"/>
              </a:rPr>
              <a:t>Cont</a:t>
            </a:r>
            <a:r>
              <a:rPr lang="en-US" b="1" dirty="0" smtClean="0">
                <a:latin typeface="Berlin Sans FB Demi" panose="020E0802020502020306" pitchFamily="34" charset="0"/>
              </a:rPr>
              <a:t>…</a:t>
            </a:r>
            <a:endParaRPr lang="en-US" b="1" dirty="0">
              <a:latin typeface="Berlin Sans FB Demi" panose="020E0802020502020306" pitchFamily="34" charset="0"/>
            </a:endParaRPr>
          </a:p>
        </p:txBody>
      </p:sp>
      <p:sp>
        <p:nvSpPr>
          <p:cNvPr id="3" name="Content Placeholder 2"/>
          <p:cNvSpPr>
            <a:spLocks noGrp="1"/>
          </p:cNvSpPr>
          <p:nvPr>
            <p:ph idx="1"/>
          </p:nvPr>
        </p:nvSpPr>
        <p:spPr>
          <a:xfrm>
            <a:off x="677334" y="2160589"/>
            <a:ext cx="10638366" cy="3880773"/>
          </a:xfrm>
          <a:gradFill flip="none" rotWithShape="1">
            <a:gsLst>
              <a:gs pos="0">
                <a:schemeClr val="accent1">
                  <a:lumMod val="0"/>
                  <a:lumOff val="100000"/>
                </a:schemeClr>
              </a:gs>
              <a:gs pos="100000">
                <a:schemeClr val="accent1">
                  <a:lumMod val="100000"/>
                </a:schemeClr>
              </a:gs>
            </a:gsLst>
            <a:path path="circle">
              <a:fillToRect l="50000" t="-80000" r="50000" b="180000"/>
            </a:path>
            <a:tileRect/>
          </a:gradFill>
        </p:spPr>
        <p:txBody>
          <a:bodyPr>
            <a:normAutofit/>
          </a:bodyPr>
          <a:lstStyle/>
          <a:p>
            <a:pPr>
              <a:buClrTx/>
              <a:buFont typeface="Wingdings" panose="05000000000000000000" pitchFamily="2" charset="2"/>
              <a:buChar char="q"/>
            </a:pPr>
            <a:r>
              <a:rPr lang="en-US" dirty="0" smtClean="0">
                <a:latin typeface="Algerian" panose="04020705040A02060702" pitchFamily="82" charset="0"/>
              </a:rPr>
              <a:t> </a:t>
            </a:r>
            <a:r>
              <a:rPr lang="en-US" u="sng" dirty="0" smtClean="0">
                <a:latin typeface="Algerian" panose="04020705040A02060702" pitchFamily="82" charset="0"/>
              </a:rPr>
              <a:t>Economical Feasibility</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system is being passed through financial and cost examination. Due to this it has a good benefit categorized under tangible and intangible benefits</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Our proposed </a:t>
            </a:r>
            <a:r>
              <a:rPr lang="en-US" dirty="0">
                <a:latin typeface="Times New Roman" panose="02020603050405020304" pitchFamily="18" charset="0"/>
                <a:cs typeface="Times New Roman" panose="02020603050405020304" pitchFamily="18" charset="0"/>
              </a:rPr>
              <a:t>system require </a:t>
            </a:r>
            <a:r>
              <a:rPr lang="en-US" dirty="0" smtClean="0">
                <a:latin typeface="Times New Roman" panose="02020603050405020304" pitchFamily="18" charset="0"/>
                <a:cs typeface="Times New Roman" panose="02020603050405020304" pitchFamily="18" charset="0"/>
              </a:rPr>
              <a:t>less people </a:t>
            </a:r>
            <a:r>
              <a:rPr lang="en-US" dirty="0">
                <a:latin typeface="Times New Roman" panose="02020603050405020304" pitchFamily="18" charset="0"/>
                <a:cs typeface="Times New Roman" panose="02020603050405020304" pitchFamily="18" charset="0"/>
              </a:rPr>
              <a:t>to perform tasks and the propose system process data in short period of time but difficult in existing manual system. Therefore Our system is economically feasible.</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10773003" y="6472583"/>
            <a:ext cx="542697" cy="279400"/>
          </a:xfrm>
        </p:spPr>
        <p:txBody>
          <a:bodyPr/>
          <a:lstStyle/>
          <a:p>
            <a:fld id="{299EBB3B-D828-4A18-A4F2-B9022711D076}" type="slidenum">
              <a:rPr lang="en-US" smtClean="0"/>
              <a:t>21</a:t>
            </a:fld>
            <a:endParaRPr lang="en-US" dirty="0"/>
          </a:p>
        </p:txBody>
      </p:sp>
    </p:spTree>
    <p:extLst>
      <p:ext uri="{BB962C8B-B14F-4D97-AF65-F5344CB8AC3E}">
        <p14:creationId xmlns:p14="http://schemas.microsoft.com/office/powerpoint/2010/main" val="22904740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612966" cy="1320800"/>
          </a:xfrm>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p:spPr>
        <p:txBody>
          <a:bodyPr/>
          <a:lstStyle/>
          <a:p>
            <a:r>
              <a:rPr lang="en-US" b="1" dirty="0" smtClean="0">
                <a:latin typeface="Berlin Sans FB Demi" panose="020E0802020502020306" pitchFamily="34" charset="0"/>
              </a:rPr>
              <a:t>Cont.…</a:t>
            </a:r>
            <a:endParaRPr lang="en-US" b="1" dirty="0">
              <a:latin typeface="Berlin Sans FB Demi" panose="020E0802020502020306" pitchFamily="34" charset="0"/>
            </a:endParaRPr>
          </a:p>
        </p:txBody>
      </p:sp>
      <p:sp>
        <p:nvSpPr>
          <p:cNvPr id="3" name="Content Placeholder 2"/>
          <p:cNvSpPr>
            <a:spLocks noGrp="1"/>
          </p:cNvSpPr>
          <p:nvPr>
            <p:ph idx="1"/>
          </p:nvPr>
        </p:nvSpPr>
        <p:spPr>
          <a:xfrm>
            <a:off x="677334" y="2160589"/>
            <a:ext cx="10612966" cy="3880773"/>
          </a:xfrm>
          <a:gradFill flip="none" rotWithShape="1">
            <a:gsLst>
              <a:gs pos="0">
                <a:schemeClr val="accent1">
                  <a:lumMod val="0"/>
                  <a:lumOff val="100000"/>
                </a:schemeClr>
              </a:gs>
              <a:gs pos="100000">
                <a:schemeClr val="accent1">
                  <a:lumMod val="100000"/>
                </a:schemeClr>
              </a:gs>
            </a:gsLst>
            <a:path path="circle">
              <a:fillToRect l="50000" t="-80000" r="50000" b="180000"/>
            </a:path>
            <a:tileRect/>
          </a:gradFill>
        </p:spPr>
        <p:txBody>
          <a:bodyPr>
            <a:normAutofit/>
          </a:bodyPr>
          <a:lstStyle/>
          <a:p>
            <a:pPr>
              <a:buClrTx/>
              <a:buFont typeface="Wingdings" panose="05000000000000000000" pitchFamily="2" charset="2"/>
              <a:buChar char="q"/>
            </a:pPr>
            <a:r>
              <a:rPr lang="en-US" dirty="0" smtClean="0">
                <a:latin typeface="Algerian" panose="04020705040A02060702" pitchFamily="82" charset="0"/>
              </a:rPr>
              <a:t> </a:t>
            </a:r>
            <a:r>
              <a:rPr lang="en-US" u="sng" dirty="0" smtClean="0">
                <a:latin typeface="Algerian" panose="04020705040A02060702" pitchFamily="82" charset="0"/>
              </a:rPr>
              <a:t>Legal Feasibility</a:t>
            </a:r>
          </a:p>
          <a:p>
            <a:r>
              <a:rPr lang="en-US" sz="2400" dirty="0">
                <a:latin typeface="Times New Roman" panose="02020603050405020304" pitchFamily="18" charset="0"/>
                <a:cs typeface="Times New Roman" panose="02020603050405020304" pitchFamily="18" charset="0"/>
              </a:rPr>
              <a:t>After our project is implemented it works in </a:t>
            </a:r>
            <a:r>
              <a:rPr lang="en-US" sz="2400" dirty="0" smtClean="0">
                <a:latin typeface="Times New Roman" panose="02020603050405020304" pitchFamily="18" charset="0"/>
                <a:cs typeface="Times New Roman" panose="02020603050405020304" pitchFamily="18" charset="0"/>
              </a:rPr>
              <a:t>EFDRE </a:t>
            </a:r>
            <a:r>
              <a:rPr lang="en-US" sz="2400" dirty="0">
                <a:latin typeface="Times New Roman" panose="02020603050405020304" pitchFamily="18" charset="0"/>
                <a:cs typeface="Times New Roman" panose="02020603050405020304" pitchFamily="18" charset="0"/>
              </a:rPr>
              <a:t>constitution as well as in </a:t>
            </a:r>
            <a:r>
              <a:rPr lang="en-US" sz="2400" dirty="0" smtClean="0">
                <a:latin typeface="Times New Roman" panose="02020603050405020304" pitchFamily="18" charset="0"/>
                <a:cs typeface="Times New Roman" panose="02020603050405020304" pitchFamily="18" charset="0"/>
              </a:rPr>
              <a:t>WDU </a:t>
            </a:r>
            <a:r>
              <a:rPr lang="en-US" sz="2400" dirty="0">
                <a:latin typeface="Times New Roman" panose="02020603050405020304" pitchFamily="18" charset="0"/>
                <a:cs typeface="Times New Roman" panose="02020603050405020304" pitchFamily="18" charset="0"/>
              </a:rPr>
              <a:t>rules and regulation. This means any employees who is not govern for the </a:t>
            </a:r>
            <a:r>
              <a:rPr lang="en-US" sz="2400" dirty="0" smtClean="0">
                <a:latin typeface="Times New Roman" panose="02020603050405020304" pitchFamily="18" charset="0"/>
                <a:cs typeface="Times New Roman" panose="02020603050405020304" pitchFamily="18" charset="0"/>
              </a:rPr>
              <a:t>EFDRE constitution </a:t>
            </a:r>
            <a:r>
              <a:rPr lang="en-US" sz="2400" dirty="0">
                <a:latin typeface="Times New Roman" panose="02020603050405020304" pitchFamily="18" charset="0"/>
                <a:cs typeface="Times New Roman" panose="02020603050405020304" pitchFamily="18" charset="0"/>
              </a:rPr>
              <a:t>as well as the universities rules and regulation should not be recruit. </a:t>
            </a:r>
            <a:r>
              <a:rPr lang="en-US" sz="2400" dirty="0" smtClean="0">
                <a:latin typeface="Times New Roman" panose="02020603050405020304" pitchFamily="18" charset="0"/>
                <a:cs typeface="Times New Roman" panose="02020603050405020304" pitchFamily="18" charset="0"/>
              </a:rPr>
              <a:t>Due </a:t>
            </a:r>
            <a:r>
              <a:rPr lang="en-US" sz="2400" dirty="0">
                <a:latin typeface="Times New Roman" panose="02020603050405020304" pitchFamily="18" charset="0"/>
                <a:cs typeface="Times New Roman" panose="02020603050405020304" pitchFamily="18" charset="0"/>
              </a:rPr>
              <a:t>to this our project is legally </a:t>
            </a:r>
            <a:r>
              <a:rPr lang="en-US" sz="2400" dirty="0" smtClean="0">
                <a:latin typeface="Times New Roman" panose="02020603050405020304" pitchFamily="18" charset="0"/>
                <a:cs typeface="Times New Roman" panose="02020603050405020304" pitchFamily="18" charset="0"/>
              </a:rPr>
              <a:t>feasible. </a:t>
            </a:r>
            <a:endParaRPr lang="en-US" sz="2400" dirty="0">
              <a:latin typeface="Snap ITC" panose="04040A07060A02020202" pitchFamily="82" charset="0"/>
              <a:cs typeface="Times New Roman" panose="02020603050405020304" pitchFamily="18" charset="0"/>
            </a:endParaRPr>
          </a:p>
        </p:txBody>
      </p:sp>
      <p:sp>
        <p:nvSpPr>
          <p:cNvPr id="5" name="Slide Number Placeholder 4"/>
          <p:cNvSpPr>
            <a:spLocks noGrp="1"/>
          </p:cNvSpPr>
          <p:nvPr>
            <p:ph type="sldNum" sz="quarter" idx="12"/>
          </p:nvPr>
        </p:nvSpPr>
        <p:spPr>
          <a:xfrm>
            <a:off x="10747603" y="6362687"/>
            <a:ext cx="542697" cy="279400"/>
          </a:xfrm>
        </p:spPr>
        <p:txBody>
          <a:bodyPr/>
          <a:lstStyle/>
          <a:p>
            <a:fld id="{299EBB3B-D828-4A18-A4F2-B9022711D076}" type="slidenum">
              <a:rPr lang="en-US" smtClean="0"/>
              <a:t>22</a:t>
            </a:fld>
            <a:endParaRPr lang="en-US" dirty="0"/>
          </a:p>
        </p:txBody>
      </p:sp>
    </p:spTree>
    <p:extLst>
      <p:ext uri="{BB962C8B-B14F-4D97-AF65-F5344CB8AC3E}">
        <p14:creationId xmlns:p14="http://schemas.microsoft.com/office/powerpoint/2010/main" val="36825194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8638" y="982132"/>
            <a:ext cx="10787062" cy="1303867"/>
          </a:xfrm>
          <a:gradFill>
            <a:gsLst>
              <a:gs pos="40000">
                <a:schemeClr val="bg1"/>
              </a:gs>
              <a:gs pos="0">
                <a:schemeClr val="bg1"/>
              </a:gs>
              <a:gs pos="100000">
                <a:schemeClr val="accent6"/>
              </a:gs>
            </a:gsLst>
            <a:lin ang="5400000" scaled="1"/>
          </a:gradFill>
        </p:spPr>
        <p:txBody>
          <a:bodyPr/>
          <a:lstStyle/>
          <a:p>
            <a:r>
              <a:rPr lang="en-US" dirty="0" smtClean="0">
                <a:latin typeface="Berlin Sans FB" panose="020E0602020502020306" pitchFamily="34" charset="0"/>
              </a:rPr>
              <a:t>Schedule</a:t>
            </a:r>
            <a:endParaRPr lang="en-US" dirty="0">
              <a:latin typeface="Berlin Sans FB" panose="020E0602020502020306" pitchFamily="34" charset="0"/>
            </a:endParaRPr>
          </a:p>
        </p:txBody>
      </p:sp>
      <p:pic>
        <p:nvPicPr>
          <p:cNvPr id="4" name="Content Placeholder 3" descr="E:\Project File\Image files\Schedule 5.PN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528638" y="2592610"/>
            <a:ext cx="10787062" cy="3247580"/>
          </a:xfrm>
          <a:prstGeom prst="rect">
            <a:avLst/>
          </a:prstGeom>
          <a:noFill/>
          <a:ln>
            <a:noFill/>
          </a:ln>
        </p:spPr>
      </p:pic>
      <p:sp>
        <p:nvSpPr>
          <p:cNvPr id="5" name="Slide Number Placeholder 4"/>
          <p:cNvSpPr>
            <a:spLocks noGrp="1"/>
          </p:cNvSpPr>
          <p:nvPr>
            <p:ph type="sldNum" sz="quarter" idx="12"/>
          </p:nvPr>
        </p:nvSpPr>
        <p:spPr>
          <a:xfrm>
            <a:off x="10773003" y="6260548"/>
            <a:ext cx="542697" cy="279400"/>
          </a:xfrm>
        </p:spPr>
        <p:txBody>
          <a:bodyPr/>
          <a:lstStyle/>
          <a:p>
            <a:fld id="{299EBB3B-D828-4A18-A4F2-B9022711D076}" type="slidenum">
              <a:rPr lang="en-US" smtClean="0"/>
              <a:t>23</a:t>
            </a:fld>
            <a:endParaRPr lang="en-US" dirty="0"/>
          </a:p>
        </p:txBody>
      </p:sp>
    </p:spTree>
    <p:extLst>
      <p:ext uri="{BB962C8B-B14F-4D97-AF65-F5344CB8AC3E}">
        <p14:creationId xmlns:p14="http://schemas.microsoft.com/office/powerpoint/2010/main" val="40279324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299EBB3B-D828-4A18-A4F2-B9022711D076}" type="slidenum">
              <a:rPr lang="en-US" smtClean="0"/>
              <a:t>24</a:t>
            </a:fld>
            <a:endParaRPr lang="en-US"/>
          </a:p>
        </p:txBody>
      </p:sp>
      <p:pic>
        <p:nvPicPr>
          <p:cNvPr id="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3" y="982131"/>
            <a:ext cx="9601195" cy="4810539"/>
          </a:xfrm>
        </p:spPr>
      </p:pic>
      <p:sp>
        <p:nvSpPr>
          <p:cNvPr id="6" name="Rectangle 5"/>
          <p:cNvSpPr/>
          <p:nvPr/>
        </p:nvSpPr>
        <p:spPr>
          <a:xfrm>
            <a:off x="1202636" y="2084778"/>
            <a:ext cx="4089581" cy="923330"/>
          </a:xfrm>
          <a:prstGeom prst="rect">
            <a:avLst/>
          </a:prstGeom>
        </p:spPr>
        <p:txBody>
          <a:bodyPr wrap="none">
            <a:spAutoFit/>
          </a:bodyPr>
          <a:lstStyle/>
          <a:p>
            <a:r>
              <a:rPr lang="en-US" sz="5400" dirty="0">
                <a:solidFill>
                  <a:srgbClr val="FFC000"/>
                </a:solidFill>
                <a:latin typeface="Snap ITC" panose="04040A07060A02020202" pitchFamily="82" charset="0"/>
                <a:cs typeface="Times New Roman" panose="02020603050405020304" pitchFamily="18" charset="0"/>
              </a:rPr>
              <a:t>Thank </a:t>
            </a:r>
            <a:r>
              <a:rPr lang="en-US" sz="5400" dirty="0" smtClean="0">
                <a:solidFill>
                  <a:srgbClr val="FFC000"/>
                </a:solidFill>
                <a:latin typeface="Snap ITC" panose="04040A07060A02020202" pitchFamily="82" charset="0"/>
                <a:cs typeface="Times New Roman" panose="02020603050405020304" pitchFamily="18" charset="0"/>
              </a:rPr>
              <a:t>you</a:t>
            </a:r>
            <a:endParaRPr lang="en-US" dirty="0">
              <a:solidFill>
                <a:srgbClr val="FFC000"/>
              </a:solidFill>
            </a:endParaRPr>
          </a:p>
        </p:txBody>
      </p:sp>
    </p:spTree>
    <p:extLst>
      <p:ext uri="{BB962C8B-B14F-4D97-AF65-F5344CB8AC3E}">
        <p14:creationId xmlns:p14="http://schemas.microsoft.com/office/powerpoint/2010/main" val="4446104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5324" y="665163"/>
            <a:ext cx="10515600" cy="1325563"/>
          </a:xfrm>
          <a:gradFill flip="none" rotWithShape="1">
            <a:gsLst>
              <a:gs pos="65000">
                <a:schemeClr val="accent6">
                  <a:lumMod val="45000"/>
                  <a:lumOff val="55000"/>
                </a:schemeClr>
              </a:gs>
              <a:gs pos="100000">
                <a:schemeClr val="accent6"/>
              </a:gs>
            </a:gsLst>
            <a:lin ang="5400000" scaled="1"/>
            <a:tileRect/>
          </a:gradFill>
        </p:spPr>
        <p:txBody>
          <a:bodyPr>
            <a:normAutofit/>
          </a:bodyPr>
          <a:lstStyle/>
          <a:p>
            <a:pPr lvl="1" algn="l" rtl="0">
              <a:lnSpc>
                <a:spcPct val="90000"/>
              </a:lnSpc>
              <a:spcBef>
                <a:spcPct val="0"/>
              </a:spcBef>
            </a:pPr>
            <a:r>
              <a:rPr lang="en-US" b="1" dirty="0" smtClean="0">
                <a:latin typeface="Berlin Sans FB" panose="020E0602020502020306" pitchFamily="34" charset="0"/>
              </a:rPr>
              <a:t>                         </a:t>
            </a:r>
            <a:r>
              <a:rPr lang="en-US" sz="4000" b="1" dirty="0" smtClean="0">
                <a:latin typeface="Berlin Sans FB" panose="020E0602020502020306" pitchFamily="34" charset="0"/>
              </a:rPr>
              <a:t>Background </a:t>
            </a:r>
            <a:r>
              <a:rPr lang="en-US" sz="4000" b="1" dirty="0">
                <a:latin typeface="Berlin Sans FB" panose="020E0602020502020306" pitchFamily="34" charset="0"/>
              </a:rPr>
              <a:t>of Woldia University</a:t>
            </a:r>
            <a:r>
              <a:rPr lang="en-US" b="1" dirty="0">
                <a:latin typeface="Berlin Sans FB" panose="020E0602020502020306" pitchFamily="34" charset="0"/>
              </a:rPr>
              <a:t/>
            </a:r>
            <a:br>
              <a:rPr lang="en-US" b="1" dirty="0">
                <a:latin typeface="Berlin Sans FB" panose="020E0602020502020306" pitchFamily="34" charset="0"/>
              </a:rPr>
            </a:br>
            <a:endParaRPr lang="en-US" dirty="0">
              <a:latin typeface="Berlin Sans FB" panose="020E0602020502020306" pitchFamily="34" charset="0"/>
            </a:endParaRPr>
          </a:p>
        </p:txBody>
      </p:sp>
      <p:sp>
        <p:nvSpPr>
          <p:cNvPr id="3" name="Content Placeholder 2"/>
          <p:cNvSpPr>
            <a:spLocks noGrp="1"/>
          </p:cNvSpPr>
          <p:nvPr>
            <p:ph idx="1"/>
          </p:nvPr>
        </p:nvSpPr>
        <p:spPr>
          <a:xfrm>
            <a:off x="695324" y="2285999"/>
            <a:ext cx="10515600" cy="3743325"/>
          </a:xfrm>
          <a:gradFill flip="none" rotWithShape="1">
            <a:gsLst>
              <a:gs pos="60000">
                <a:schemeClr val="accent1">
                  <a:lumMod val="0"/>
                  <a:lumOff val="100000"/>
                </a:schemeClr>
              </a:gs>
              <a:gs pos="39000">
                <a:schemeClr val="accent1">
                  <a:lumMod val="0"/>
                  <a:lumOff val="100000"/>
                </a:schemeClr>
              </a:gs>
              <a:gs pos="100000">
                <a:schemeClr val="accent1">
                  <a:lumMod val="100000"/>
                </a:schemeClr>
              </a:gs>
            </a:gsLst>
            <a:path path="circle">
              <a:fillToRect l="50000" t="-80000" r="50000" b="180000"/>
            </a:path>
            <a:tileRect/>
          </a:gradFill>
        </p:spPr>
        <p:txBody>
          <a:bodyPr>
            <a:normAutofit/>
          </a:bodyPr>
          <a:lstStyle/>
          <a:p>
            <a:pPr algn="just">
              <a:buClrTx/>
              <a:buFont typeface="Wingdings" panose="05000000000000000000" pitchFamily="2" charset="2"/>
              <a:buChar char="q"/>
            </a:pPr>
            <a:r>
              <a:rPr lang="en-US" sz="2400" dirty="0" smtClean="0"/>
              <a:t> </a:t>
            </a:r>
            <a:r>
              <a:rPr lang="en-US" sz="2400" dirty="0" smtClean="0">
                <a:latin typeface="Times New Roman" panose="02020603050405020304" pitchFamily="18" charset="0"/>
                <a:cs typeface="Times New Roman" panose="02020603050405020304" pitchFamily="18" charset="0"/>
              </a:rPr>
              <a:t>Woldia </a:t>
            </a:r>
            <a:r>
              <a:rPr lang="en-US" sz="2400" dirty="0">
                <a:latin typeface="Times New Roman" panose="02020603050405020304" pitchFamily="18" charset="0"/>
                <a:cs typeface="Times New Roman" panose="02020603050405020304" pitchFamily="18" charset="0"/>
              </a:rPr>
              <a:t>University was </a:t>
            </a:r>
            <a:r>
              <a:rPr lang="en-US" sz="2400" dirty="0" smtClean="0">
                <a:latin typeface="Times New Roman" panose="02020603050405020304" pitchFamily="18" charset="0"/>
                <a:cs typeface="Times New Roman" panose="02020603050405020304" pitchFamily="18" charset="0"/>
              </a:rPr>
              <a:t>established on May 26, 2004. Currently, the total area of the university is 196 hectares of land. </a:t>
            </a:r>
          </a:p>
          <a:p>
            <a:pPr algn="just">
              <a:buClrTx/>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first batch of </a:t>
            </a:r>
            <a:r>
              <a:rPr lang="en-US" sz="2400" dirty="0" smtClean="0">
                <a:latin typeface="Times New Roman" panose="02020603050405020304" pitchFamily="18" charset="0"/>
                <a:cs typeface="Times New Roman" panose="02020603050405020304" pitchFamily="18" charset="0"/>
              </a:rPr>
              <a:t>students was 599.In </a:t>
            </a:r>
            <a:r>
              <a:rPr lang="en-US" sz="2400" dirty="0">
                <a:latin typeface="Times New Roman" panose="02020603050405020304" pitchFamily="18" charset="0"/>
                <a:cs typeface="Times New Roman" panose="02020603050405020304" pitchFamily="18" charset="0"/>
              </a:rPr>
              <a:t>its second year of operation, the university admitted over 1457 new students</a:t>
            </a:r>
            <a:r>
              <a:rPr lang="en-US" sz="2400" dirty="0" smtClean="0">
                <a:latin typeface="Times New Roman" panose="02020603050405020304" pitchFamily="18" charset="0"/>
                <a:cs typeface="Times New Roman" panose="02020603050405020304" pitchFamily="18" charset="0"/>
              </a:rPr>
              <a:t>.</a:t>
            </a:r>
          </a:p>
          <a:p>
            <a:pPr algn="just">
              <a:buClrTx/>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Currently, the university has a student population of over 4300. The university is anticipated to contain a student population of 11,000 over a period of five years</a:t>
            </a:r>
            <a:r>
              <a:rPr lang="en-US" sz="2400" dirty="0" smtClean="0">
                <a:latin typeface="Times New Roman" panose="02020603050405020304" pitchFamily="18" charset="0"/>
                <a:cs typeface="Times New Roman" panose="02020603050405020304" pitchFamily="18" charset="0"/>
              </a:rPr>
              <a:t>.</a:t>
            </a:r>
          </a:p>
          <a:p>
            <a:pPr algn="just">
              <a:buClrTx/>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As the number of students and academic branch is increasing the employees who work in the university like teachers and administrative workers is also </a:t>
            </a:r>
            <a:r>
              <a:rPr lang="en-US" sz="2400" dirty="0" smtClean="0">
                <a:latin typeface="Times New Roman" panose="02020603050405020304" pitchFamily="18" charset="0"/>
                <a:cs typeface="Times New Roman" panose="02020603050405020304" pitchFamily="18" charset="0"/>
              </a:rPr>
              <a:t>increase.</a:t>
            </a:r>
          </a:p>
          <a:p>
            <a:pPr marL="0" indent="0">
              <a:buNone/>
            </a:pPr>
            <a:endParaRPr lang="en-US" dirty="0" smtClean="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10668227" y="6390443"/>
            <a:ext cx="542697" cy="279400"/>
          </a:xfrm>
        </p:spPr>
        <p:txBody>
          <a:bodyPr/>
          <a:lstStyle/>
          <a:p>
            <a:fld id="{299EBB3B-D828-4A18-A4F2-B9022711D076}" type="slidenum">
              <a:rPr lang="en-US" smtClean="0"/>
              <a:t>3</a:t>
            </a:fld>
            <a:endParaRPr lang="en-US" dirty="0"/>
          </a:p>
        </p:txBody>
      </p:sp>
    </p:spTree>
    <p:extLst>
      <p:ext uri="{BB962C8B-B14F-4D97-AF65-F5344CB8AC3E}">
        <p14:creationId xmlns:p14="http://schemas.microsoft.com/office/powerpoint/2010/main" val="735199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622852"/>
            <a:ext cx="10310191" cy="1067836"/>
          </a:xfrm>
          <a:gradFill flip="none" rotWithShape="1">
            <a:gsLst>
              <a:gs pos="61000">
                <a:schemeClr val="accent6">
                  <a:lumMod val="45000"/>
                  <a:lumOff val="55000"/>
                </a:schemeClr>
              </a:gs>
              <a:gs pos="100000">
                <a:schemeClr val="accent6"/>
              </a:gs>
            </a:gsLst>
            <a:lin ang="5400000" scaled="1"/>
            <a:tileRect/>
          </a:gradFill>
        </p:spPr>
        <p:txBody>
          <a:bodyPr/>
          <a:lstStyle/>
          <a:p>
            <a:r>
              <a:rPr lang="en-US" b="1" dirty="0" smtClean="0">
                <a:latin typeface="Berlin Sans FB" panose="020E0602020502020306" pitchFamily="34" charset="0"/>
              </a:rPr>
              <a:t>Motivation</a:t>
            </a:r>
            <a:endParaRPr lang="en-US" b="1" dirty="0">
              <a:latin typeface="Berlin Sans FB" panose="020E0602020502020306" pitchFamily="34" charset="0"/>
            </a:endParaRPr>
          </a:p>
        </p:txBody>
      </p:sp>
      <p:sp>
        <p:nvSpPr>
          <p:cNvPr id="3" name="Content Placeholder 2"/>
          <p:cNvSpPr>
            <a:spLocks noGrp="1"/>
          </p:cNvSpPr>
          <p:nvPr>
            <p:ph idx="1"/>
          </p:nvPr>
        </p:nvSpPr>
        <p:spPr>
          <a:xfrm>
            <a:off x="914400" y="1947863"/>
            <a:ext cx="10310192" cy="4028867"/>
          </a:xfrm>
          <a:gradFill>
            <a:gsLst>
              <a:gs pos="6000">
                <a:schemeClr val="bg1"/>
              </a:gs>
              <a:gs pos="100000">
                <a:schemeClr val="accent1"/>
              </a:gs>
            </a:gsLst>
            <a:lin ang="5400000" scaled="1"/>
          </a:gradFill>
        </p:spPr>
        <p:txBody>
          <a:bodyPr/>
          <a:lstStyle/>
          <a:p>
            <a:pPr algn="just">
              <a:buClrTx/>
              <a:buFont typeface="Wingdings" panose="05000000000000000000" pitchFamily="2" charset="2"/>
              <a:buChar char="q"/>
            </a:pPr>
            <a:r>
              <a:rPr lang="en-US" dirty="0" smtClean="0"/>
              <a:t> </a:t>
            </a:r>
            <a:r>
              <a:rPr lang="en-US" sz="2400" dirty="0" smtClean="0">
                <a:latin typeface="Times New Roman" panose="02020603050405020304" pitchFamily="18" charset="0"/>
                <a:cs typeface="Times New Roman" panose="02020603050405020304" pitchFamily="18" charset="0"/>
              </a:rPr>
              <a:t>Even </a:t>
            </a:r>
            <a:r>
              <a:rPr lang="en-US" sz="2400" dirty="0">
                <a:latin typeface="Times New Roman" panose="02020603050405020304" pitchFamily="18" charset="0"/>
                <a:cs typeface="Times New Roman" panose="02020603050405020304" pitchFamily="18" charset="0"/>
              </a:rPr>
              <a:t>if this project title is selected by the department but we are very interested after we are seeing the working environment. </a:t>
            </a:r>
            <a:endParaRPr lang="en-US" sz="2400" dirty="0" smtClean="0">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so</a:t>
            </a:r>
            <a:r>
              <a:rPr lang="en-US" sz="2400" dirty="0">
                <a:latin typeface="Times New Roman" panose="02020603050405020304" pitchFamily="18" charset="0"/>
                <a:cs typeface="Times New Roman" panose="02020603050405020304" pitchFamily="18" charset="0"/>
              </a:rPr>
              <a:t>, we are very happy to solve </a:t>
            </a:r>
            <a:r>
              <a:rPr lang="en-US" sz="2400" dirty="0" smtClean="0">
                <a:latin typeface="Times New Roman" panose="02020603050405020304" pitchFamily="18" charset="0"/>
                <a:cs typeface="Times New Roman" panose="02020603050405020304" pitchFamily="18" charset="0"/>
              </a:rPr>
              <a:t>their problems</a:t>
            </a:r>
            <a:r>
              <a:rPr lang="en-US" sz="2400" dirty="0">
                <a:latin typeface="Times New Roman" panose="02020603050405020304" pitchFamily="18" charset="0"/>
                <a:cs typeface="Times New Roman" panose="02020603050405020304" pitchFamily="18" charset="0"/>
              </a:rPr>
              <a:t>. And also the other motivation for us is to fulfill our bachelor degree.</a:t>
            </a:r>
          </a:p>
          <a:p>
            <a:pPr marL="0" indent="0">
              <a:buNone/>
            </a:pPr>
            <a:endParaRPr lang="en-US" dirty="0"/>
          </a:p>
        </p:txBody>
      </p:sp>
      <p:sp>
        <p:nvSpPr>
          <p:cNvPr id="5" name="Slide Number Placeholder 4"/>
          <p:cNvSpPr>
            <a:spLocks noGrp="1"/>
          </p:cNvSpPr>
          <p:nvPr>
            <p:ph type="sldNum" sz="quarter" idx="12"/>
          </p:nvPr>
        </p:nvSpPr>
        <p:spPr>
          <a:xfrm>
            <a:off x="10681894" y="6247157"/>
            <a:ext cx="542697" cy="279400"/>
          </a:xfrm>
        </p:spPr>
        <p:txBody>
          <a:bodyPr/>
          <a:lstStyle/>
          <a:p>
            <a:fld id="{299EBB3B-D828-4A18-A4F2-B9022711D076}" type="slidenum">
              <a:rPr lang="en-US" smtClean="0"/>
              <a:t>4</a:t>
            </a:fld>
            <a:endParaRPr lang="en-US" dirty="0"/>
          </a:p>
        </p:txBody>
      </p:sp>
    </p:spTree>
    <p:extLst>
      <p:ext uri="{BB962C8B-B14F-4D97-AF65-F5344CB8AC3E}">
        <p14:creationId xmlns:p14="http://schemas.microsoft.com/office/powerpoint/2010/main" val="33454310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7238" y="739245"/>
            <a:ext cx="10774362" cy="1303867"/>
          </a:xfrm>
          <a:gradFill flip="none" rotWithShape="1">
            <a:gsLst>
              <a:gs pos="54000">
                <a:schemeClr val="accent6">
                  <a:lumMod val="45000"/>
                  <a:lumOff val="55000"/>
                </a:schemeClr>
              </a:gs>
              <a:gs pos="100000">
                <a:schemeClr val="accent6"/>
              </a:gs>
            </a:gsLst>
            <a:lin ang="5400000" scaled="1"/>
            <a:tileRect/>
          </a:gradFill>
        </p:spPr>
        <p:txBody>
          <a:bodyPr/>
          <a:lstStyle/>
          <a:p>
            <a:r>
              <a:rPr lang="en-US" b="1" dirty="0" smtClean="0">
                <a:latin typeface="Berlin Sans FB" panose="020E0602020502020306" pitchFamily="34" charset="0"/>
              </a:rPr>
              <a:t>Statement of the problem</a:t>
            </a:r>
            <a:endParaRPr lang="en-US" b="1" dirty="0">
              <a:latin typeface="Berlin Sans FB" panose="020E0602020502020306" pitchFamily="34" charset="0"/>
            </a:endParaRPr>
          </a:p>
        </p:txBody>
      </p:sp>
      <p:sp>
        <p:nvSpPr>
          <p:cNvPr id="3" name="Content Placeholder 2"/>
          <p:cNvSpPr>
            <a:spLocks noGrp="1"/>
          </p:cNvSpPr>
          <p:nvPr>
            <p:ph idx="1"/>
          </p:nvPr>
        </p:nvSpPr>
        <p:spPr>
          <a:xfrm>
            <a:off x="757238" y="2285999"/>
            <a:ext cx="10774362" cy="4351338"/>
          </a:xfrm>
          <a:gradFill flip="none" rotWithShape="1">
            <a:gsLst>
              <a:gs pos="0">
                <a:schemeClr val="accent5">
                  <a:lumMod val="5000"/>
                  <a:lumOff val="95000"/>
                </a:schemeClr>
              </a:gs>
              <a:gs pos="100000">
                <a:schemeClr val="accent1"/>
              </a:gs>
            </a:gsLst>
            <a:path path="circle">
              <a:fillToRect l="100000" t="100000"/>
            </a:path>
            <a:tileRect r="-100000" b="-100000"/>
          </a:gradFill>
        </p:spPr>
        <p:txBody>
          <a:bodyPr>
            <a:normAutofit/>
          </a:bodyPr>
          <a:lstStyle/>
          <a:p>
            <a:pPr>
              <a:buClrTx/>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Some challenges regarding to the current manual systems are:- </a:t>
            </a:r>
          </a:p>
          <a:p>
            <a:pPr>
              <a:buClrTx/>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Time consuming           </a:t>
            </a:r>
          </a:p>
          <a:p>
            <a:pPr>
              <a:buClrTx/>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Shortage distribution of information</a:t>
            </a:r>
          </a:p>
          <a:p>
            <a:pPr>
              <a:buClrTx/>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Lack of accuracy and security </a:t>
            </a:r>
          </a:p>
          <a:p>
            <a:pPr>
              <a:buClrTx/>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Difficult to manage employee information</a:t>
            </a:r>
          </a:p>
          <a:p>
            <a:pPr>
              <a:buClrTx/>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Problem of work efficiency</a:t>
            </a:r>
          </a:p>
          <a:p>
            <a:pPr>
              <a:buClrTx/>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Improper use of resources</a:t>
            </a:r>
          </a:p>
          <a:p>
            <a:pPr>
              <a:buClrTx/>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Difficulties in record management</a:t>
            </a:r>
          </a:p>
          <a:p>
            <a:pPr>
              <a:buFont typeface="Wingdings" panose="05000000000000000000" pitchFamily="2" charset="2"/>
              <a:buChar char="v"/>
            </a:pPr>
            <a:endParaRPr lang="en-US" dirty="0" smtClean="0">
              <a:latin typeface="Times New Roman" panose="02020603050405020304" pitchFamily="18" charset="0"/>
              <a:cs typeface="Times New Roman" panose="02020603050405020304" pitchFamily="18" charset="0"/>
            </a:endParaRPr>
          </a:p>
          <a:p>
            <a:endParaRPr lang="en-US" dirty="0"/>
          </a:p>
        </p:txBody>
      </p:sp>
      <p:sp>
        <p:nvSpPr>
          <p:cNvPr id="5" name="Slide Number Placeholder 4"/>
          <p:cNvSpPr>
            <a:spLocks noGrp="1"/>
          </p:cNvSpPr>
          <p:nvPr>
            <p:ph type="sldNum" sz="quarter" idx="12"/>
          </p:nvPr>
        </p:nvSpPr>
        <p:spPr>
          <a:xfrm>
            <a:off x="10988903" y="6637337"/>
            <a:ext cx="542697" cy="279400"/>
          </a:xfrm>
        </p:spPr>
        <p:txBody>
          <a:bodyPr/>
          <a:lstStyle/>
          <a:p>
            <a:fld id="{299EBB3B-D828-4A18-A4F2-B9022711D076}" type="slidenum">
              <a:rPr lang="en-US" smtClean="0"/>
              <a:t>5</a:t>
            </a:fld>
            <a:endParaRPr lang="en-US" dirty="0"/>
          </a:p>
        </p:txBody>
      </p:sp>
    </p:spTree>
    <p:extLst>
      <p:ext uri="{BB962C8B-B14F-4D97-AF65-F5344CB8AC3E}">
        <p14:creationId xmlns:p14="http://schemas.microsoft.com/office/powerpoint/2010/main" val="36302438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14362" y="330198"/>
            <a:ext cx="10866439" cy="1303867"/>
          </a:xfrm>
          <a:gradFill flip="none" rotWithShape="1">
            <a:gsLst>
              <a:gs pos="72000">
                <a:schemeClr val="accent6">
                  <a:lumMod val="45000"/>
                  <a:lumOff val="55000"/>
                </a:schemeClr>
              </a:gs>
              <a:gs pos="100000">
                <a:schemeClr val="accent6"/>
              </a:gs>
            </a:gsLst>
            <a:lin ang="5400000" scaled="1"/>
            <a:tileRect/>
          </a:gradFill>
        </p:spPr>
        <p:txBody>
          <a:bodyPr/>
          <a:lstStyle/>
          <a:p>
            <a:r>
              <a:rPr lang="en-US" b="1" dirty="0" smtClean="0">
                <a:latin typeface="Berlin Sans FB Demi" panose="020E0802020502020306" pitchFamily="34" charset="0"/>
              </a:rPr>
              <a:t>Objective</a:t>
            </a:r>
            <a:endParaRPr lang="en-US" b="1" dirty="0">
              <a:latin typeface="Berlin Sans FB Demi" panose="020E0802020502020306" pitchFamily="34" charset="0"/>
            </a:endParaRPr>
          </a:p>
        </p:txBody>
      </p:sp>
      <p:sp>
        <p:nvSpPr>
          <p:cNvPr id="3" name="Content Placeholder 2"/>
          <p:cNvSpPr>
            <a:spLocks noGrp="1"/>
          </p:cNvSpPr>
          <p:nvPr>
            <p:ph idx="1"/>
          </p:nvPr>
        </p:nvSpPr>
        <p:spPr>
          <a:xfrm>
            <a:off x="614363" y="1696392"/>
            <a:ext cx="10866438" cy="4651399"/>
          </a:xfrm>
          <a:gradFill>
            <a:gsLst>
              <a:gs pos="0">
                <a:schemeClr val="bg1"/>
              </a:gs>
              <a:gs pos="100000">
                <a:schemeClr val="accent1"/>
              </a:gs>
            </a:gsLst>
            <a:lin ang="5400000" scaled="1"/>
          </a:gradFill>
        </p:spPr>
        <p:txBody>
          <a:bodyPr>
            <a:normAutofit fontScale="85000" lnSpcReduction="20000"/>
          </a:bodyPr>
          <a:lstStyle/>
          <a:p>
            <a:pPr marL="0" indent="0">
              <a:buNone/>
            </a:pPr>
            <a:r>
              <a:rPr lang="en-US" sz="2200" b="1" dirty="0" smtClean="0">
                <a:latin typeface="Times New Roman" panose="02020603050405020304" pitchFamily="18" charset="0"/>
                <a:cs typeface="Times New Roman" panose="02020603050405020304" pitchFamily="18" charset="0"/>
              </a:rPr>
              <a:t>General Objective:</a:t>
            </a:r>
          </a:p>
          <a:p>
            <a:pPr>
              <a:buClrTx/>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The </a:t>
            </a:r>
            <a:r>
              <a:rPr lang="en-US" sz="2400" dirty="0">
                <a:latin typeface="Times New Roman" panose="02020603050405020304" pitchFamily="18" charset="0"/>
                <a:cs typeface="Times New Roman" panose="02020603050405020304" pitchFamily="18" charset="0"/>
              </a:rPr>
              <a:t>general objectives of this project is to develop automated human resource management system for Woldia University.</a:t>
            </a:r>
          </a:p>
          <a:p>
            <a:pPr marL="0" indent="0">
              <a:buNone/>
            </a:pPr>
            <a:r>
              <a:rPr lang="en-US" sz="2200" b="1" dirty="0">
                <a:latin typeface="Times New Roman" panose="02020603050405020304" pitchFamily="18" charset="0"/>
                <a:cs typeface="Times New Roman" panose="02020603050405020304" pitchFamily="18" charset="0"/>
              </a:rPr>
              <a:t>S</a:t>
            </a:r>
            <a:r>
              <a:rPr lang="en-US" sz="2200" b="1" dirty="0" smtClean="0">
                <a:latin typeface="Times New Roman" panose="02020603050405020304" pitchFamily="18" charset="0"/>
                <a:cs typeface="Times New Roman" panose="02020603050405020304" pitchFamily="18" charset="0"/>
              </a:rPr>
              <a:t>pecific Objective</a:t>
            </a:r>
          </a:p>
          <a:p>
            <a:pPr>
              <a:buClrTx/>
              <a:buFont typeface="Wingdings" panose="05000000000000000000" pitchFamily="2" charset="2"/>
              <a:buChar char="q"/>
            </a:pP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The specific objectives of our project </a:t>
            </a:r>
            <a:r>
              <a:rPr lang="en-US" b="1" dirty="0" smtClean="0">
                <a:latin typeface="Times New Roman" panose="02020603050405020304" pitchFamily="18" charset="0"/>
                <a:cs typeface="Times New Roman" panose="02020603050405020304" pitchFamily="18" charset="0"/>
              </a:rPr>
              <a:t>are:- </a:t>
            </a:r>
            <a:endParaRPr lang="en-US" b="1" dirty="0">
              <a:latin typeface="Times New Roman" panose="02020603050405020304" pitchFamily="18" charset="0"/>
              <a:cs typeface="Times New Roman" panose="02020603050405020304" pitchFamily="18" charset="0"/>
            </a:endParaRPr>
          </a:p>
          <a:p>
            <a:pPr>
              <a:buClr>
                <a:schemeClr val="tx1"/>
              </a:buClr>
              <a:buFont typeface="Wingdings" panose="05000000000000000000" pitchFamily="2" charset="2"/>
              <a:buChar char="ü"/>
            </a:pPr>
            <a:r>
              <a:rPr lang="en-US" sz="2600" dirty="0" smtClean="0">
                <a:latin typeface="Times New Roman" panose="02020603050405020304" pitchFamily="18" charset="0"/>
                <a:cs typeface="Times New Roman" panose="02020603050405020304" pitchFamily="18" charset="0"/>
              </a:rPr>
              <a:t>To </a:t>
            </a:r>
            <a:r>
              <a:rPr lang="en-US" sz="2600" dirty="0">
                <a:latin typeface="Times New Roman" panose="02020603050405020304" pitchFamily="18" charset="0"/>
                <a:cs typeface="Times New Roman" panose="02020603050405020304" pitchFamily="18" charset="0"/>
              </a:rPr>
              <a:t>collect </a:t>
            </a:r>
            <a:r>
              <a:rPr lang="en-US" sz="2600" dirty="0" smtClean="0">
                <a:latin typeface="Times New Roman" panose="02020603050405020304" pitchFamily="18" charset="0"/>
                <a:cs typeface="Times New Roman" panose="02020603050405020304" pitchFamily="18" charset="0"/>
              </a:rPr>
              <a:t>requirements.</a:t>
            </a:r>
          </a:p>
          <a:p>
            <a:pPr>
              <a:buClr>
                <a:schemeClr val="tx1"/>
              </a:buClr>
              <a:buFont typeface="Wingdings" panose="05000000000000000000" pitchFamily="2" charset="2"/>
              <a:buChar char="ü"/>
            </a:pPr>
            <a:r>
              <a:rPr lang="en-US" sz="2600" dirty="0" smtClean="0">
                <a:latin typeface="Times New Roman" panose="02020603050405020304" pitchFamily="18" charset="0"/>
                <a:cs typeface="Times New Roman" panose="02020603050405020304" pitchFamily="18" charset="0"/>
              </a:rPr>
              <a:t>To </a:t>
            </a:r>
            <a:r>
              <a:rPr lang="en-US" sz="2600" dirty="0">
                <a:latin typeface="Times New Roman" panose="02020603050405020304" pitchFamily="18" charset="0"/>
                <a:cs typeface="Times New Roman" panose="02020603050405020304" pitchFamily="18" charset="0"/>
              </a:rPr>
              <a:t>analyze and study the existing manual system.  </a:t>
            </a:r>
            <a:endParaRPr lang="en-US" sz="2600" dirty="0" smtClean="0">
              <a:latin typeface="Times New Roman" panose="02020603050405020304" pitchFamily="18" charset="0"/>
              <a:cs typeface="Times New Roman" panose="02020603050405020304" pitchFamily="18" charset="0"/>
            </a:endParaRPr>
          </a:p>
          <a:p>
            <a:pPr>
              <a:buClr>
                <a:schemeClr val="tx1"/>
              </a:buClr>
              <a:buFont typeface="Wingdings" panose="05000000000000000000" pitchFamily="2" charset="2"/>
              <a:buChar char="ü"/>
            </a:pPr>
            <a:r>
              <a:rPr lang="en-US" sz="2600" dirty="0" smtClean="0">
                <a:latin typeface="Times New Roman" panose="02020603050405020304" pitchFamily="18" charset="0"/>
                <a:cs typeface="Times New Roman" panose="02020603050405020304" pitchFamily="18" charset="0"/>
              </a:rPr>
              <a:t>Design </a:t>
            </a:r>
            <a:r>
              <a:rPr lang="en-US" sz="2600" dirty="0">
                <a:latin typeface="Times New Roman" panose="02020603050405020304" pitchFamily="18" charset="0"/>
                <a:cs typeface="Times New Roman" panose="02020603050405020304" pitchFamily="18" charset="0"/>
              </a:rPr>
              <a:t>the system that will solve the current problems and provide reliable functionalities. </a:t>
            </a:r>
            <a:endParaRPr lang="en-US" sz="2600" dirty="0" smtClean="0">
              <a:latin typeface="Times New Roman" panose="02020603050405020304" pitchFamily="18" charset="0"/>
              <a:cs typeface="Times New Roman" panose="02020603050405020304" pitchFamily="18" charset="0"/>
            </a:endParaRPr>
          </a:p>
          <a:p>
            <a:pPr>
              <a:buClr>
                <a:schemeClr val="tx1"/>
              </a:buClr>
              <a:buFont typeface="Wingdings" panose="05000000000000000000" pitchFamily="2" charset="2"/>
              <a:buChar char="ü"/>
            </a:pPr>
            <a:r>
              <a:rPr lang="en-US" sz="2600" dirty="0" smtClean="0">
                <a:latin typeface="Times New Roman" panose="02020603050405020304" pitchFamily="18" charset="0"/>
                <a:cs typeface="Times New Roman" panose="02020603050405020304" pitchFamily="18" charset="0"/>
              </a:rPr>
              <a:t>To </a:t>
            </a:r>
            <a:r>
              <a:rPr lang="en-US" sz="2600" dirty="0">
                <a:latin typeface="Times New Roman" panose="02020603050405020304" pitchFamily="18" charset="0"/>
                <a:cs typeface="Times New Roman" panose="02020603050405020304" pitchFamily="18" charset="0"/>
              </a:rPr>
              <a:t>Study the requirement </a:t>
            </a:r>
            <a:r>
              <a:rPr lang="en-US" sz="2600" dirty="0" smtClean="0">
                <a:latin typeface="Times New Roman" panose="02020603050405020304" pitchFamily="18" charset="0"/>
                <a:cs typeface="Times New Roman" panose="02020603050405020304" pitchFamily="18" charset="0"/>
              </a:rPr>
              <a:t>analysis.</a:t>
            </a:r>
          </a:p>
          <a:p>
            <a:pPr>
              <a:buClr>
                <a:schemeClr val="tx1"/>
              </a:buClr>
              <a:buFont typeface="Wingdings" panose="05000000000000000000" pitchFamily="2" charset="2"/>
              <a:buChar char="ü"/>
            </a:pPr>
            <a:r>
              <a:rPr lang="en-US" sz="2600" dirty="0" smtClean="0">
                <a:latin typeface="Times New Roman" panose="02020603050405020304" pitchFamily="18" charset="0"/>
                <a:cs typeface="Times New Roman" panose="02020603050405020304" pitchFamily="18" charset="0"/>
              </a:rPr>
              <a:t>To </a:t>
            </a:r>
            <a:r>
              <a:rPr lang="en-US" sz="2600" dirty="0">
                <a:latin typeface="Times New Roman" panose="02020603050405020304" pitchFamily="18" charset="0"/>
                <a:cs typeface="Times New Roman" panose="02020603050405020304" pitchFamily="18" charset="0"/>
              </a:rPr>
              <a:t>design the </a:t>
            </a:r>
            <a:r>
              <a:rPr lang="en-US" sz="2600" dirty="0" smtClean="0">
                <a:latin typeface="Times New Roman" panose="02020603050405020304" pitchFamily="18" charset="0"/>
                <a:cs typeface="Times New Roman" panose="02020603050405020304" pitchFamily="18" charset="0"/>
              </a:rPr>
              <a:t>interface.</a:t>
            </a:r>
          </a:p>
          <a:p>
            <a:pPr>
              <a:buClr>
                <a:schemeClr val="tx1"/>
              </a:buClr>
              <a:buFont typeface="Wingdings" panose="05000000000000000000" pitchFamily="2" charset="2"/>
              <a:buChar char="ü"/>
            </a:pPr>
            <a:r>
              <a:rPr lang="en-US" sz="2600" dirty="0" smtClean="0">
                <a:latin typeface="Times New Roman" panose="02020603050405020304" pitchFamily="18" charset="0"/>
                <a:cs typeface="Times New Roman" panose="02020603050405020304" pitchFamily="18" charset="0"/>
              </a:rPr>
              <a:t>To </a:t>
            </a:r>
            <a:r>
              <a:rPr lang="en-US" sz="2600" dirty="0">
                <a:latin typeface="Times New Roman" panose="02020603050405020304" pitchFamily="18" charset="0"/>
                <a:cs typeface="Times New Roman" panose="02020603050405020304" pitchFamily="18" charset="0"/>
              </a:rPr>
              <a:t>implement the proposed system in effective way by </a:t>
            </a:r>
            <a:r>
              <a:rPr lang="en-US" sz="2600" dirty="0" err="1">
                <a:latin typeface="Times New Roman" panose="02020603050405020304" pitchFamily="18" charset="0"/>
                <a:cs typeface="Times New Roman" panose="02020603050405020304" pitchFamily="18" charset="0"/>
              </a:rPr>
              <a:t>Php</a:t>
            </a:r>
            <a:r>
              <a:rPr lang="en-US" sz="2600"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endParaRPr lang="en-US" dirty="0"/>
          </a:p>
          <a:p>
            <a:pPr marL="0" indent="0">
              <a:buNone/>
            </a:pPr>
            <a:endParaRPr lang="en-US" b="1" dirty="0"/>
          </a:p>
        </p:txBody>
      </p:sp>
      <p:sp>
        <p:nvSpPr>
          <p:cNvPr id="5" name="Slide Number Placeholder 4"/>
          <p:cNvSpPr>
            <a:spLocks noGrp="1"/>
          </p:cNvSpPr>
          <p:nvPr>
            <p:ph type="sldNum" sz="quarter" idx="12"/>
          </p:nvPr>
        </p:nvSpPr>
        <p:spPr>
          <a:xfrm>
            <a:off x="10938104" y="6578600"/>
            <a:ext cx="542697" cy="279400"/>
          </a:xfrm>
        </p:spPr>
        <p:txBody>
          <a:bodyPr/>
          <a:lstStyle/>
          <a:p>
            <a:fld id="{299EBB3B-D828-4A18-A4F2-B9022711D076}" type="slidenum">
              <a:rPr lang="en-US" smtClean="0"/>
              <a:t>6</a:t>
            </a:fld>
            <a:endParaRPr lang="en-US" dirty="0"/>
          </a:p>
        </p:txBody>
      </p:sp>
    </p:spTree>
    <p:extLst>
      <p:ext uri="{BB962C8B-B14F-4D97-AF65-F5344CB8AC3E}">
        <p14:creationId xmlns:p14="http://schemas.microsoft.com/office/powerpoint/2010/main" val="3932502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85774" y="403225"/>
            <a:ext cx="10868025" cy="1325563"/>
          </a:xfrm>
          <a:gradFill flip="none" rotWithShape="1">
            <a:gsLst>
              <a:gs pos="39000">
                <a:schemeClr val="accent6">
                  <a:lumMod val="45000"/>
                  <a:lumOff val="55000"/>
                </a:schemeClr>
              </a:gs>
              <a:gs pos="100000">
                <a:schemeClr val="accent6"/>
              </a:gs>
            </a:gsLst>
            <a:lin ang="5400000" scaled="1"/>
            <a:tileRect/>
          </a:gradFill>
        </p:spPr>
        <p:txBody>
          <a:bodyPr/>
          <a:lstStyle/>
          <a:p>
            <a:r>
              <a:rPr lang="en-US" b="1" dirty="0" smtClean="0">
                <a:latin typeface="Berlin Sans FB Demi" panose="020E0802020502020306" pitchFamily="34" charset="0"/>
              </a:rPr>
              <a:t>	Literature Review</a:t>
            </a:r>
            <a:endParaRPr lang="en-US" b="1" dirty="0">
              <a:latin typeface="Berlin Sans FB Demi" panose="020E0802020502020306" pitchFamily="34" charset="0"/>
            </a:endParaRPr>
          </a:p>
        </p:txBody>
      </p:sp>
      <p:sp>
        <p:nvSpPr>
          <p:cNvPr id="3" name="Content Placeholder 2"/>
          <p:cNvSpPr>
            <a:spLocks noGrp="1"/>
          </p:cNvSpPr>
          <p:nvPr>
            <p:ph idx="1"/>
          </p:nvPr>
        </p:nvSpPr>
        <p:spPr>
          <a:xfrm>
            <a:off x="485775" y="1825624"/>
            <a:ext cx="10868025" cy="4460875"/>
          </a:xfrm>
          <a:gradFill>
            <a:gsLst>
              <a:gs pos="0">
                <a:schemeClr val="bg1"/>
              </a:gs>
              <a:gs pos="100000">
                <a:schemeClr val="accent1"/>
              </a:gs>
            </a:gsLst>
            <a:lin ang="5400000" scaled="1"/>
          </a:gradFill>
        </p:spPr>
        <p:txBody>
          <a:bodyPr>
            <a:normAutofit/>
          </a:bodyPr>
          <a:lstStyle/>
          <a:p>
            <a:pPr algn="just">
              <a:buClrTx/>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HRMS is </a:t>
            </a:r>
            <a:r>
              <a:rPr lang="en-US" sz="2400" dirty="0">
                <a:latin typeface="Times New Roman" panose="02020603050405020304" pitchFamily="18" charset="0"/>
                <a:cs typeface="Times New Roman" panose="02020603050405020304" pitchFamily="18" charset="0"/>
              </a:rPr>
              <a:t>done in different universities even in our universities before but they are unable to touch best requirements of </a:t>
            </a:r>
            <a:r>
              <a:rPr lang="en-US" sz="2400" dirty="0" smtClean="0">
                <a:latin typeface="Times New Roman" panose="02020603050405020304" pitchFamily="18" charset="0"/>
                <a:cs typeface="Times New Roman" panose="02020603050405020304" pitchFamily="18" charset="0"/>
              </a:rPr>
              <a:t>the organization</a:t>
            </a:r>
            <a:r>
              <a:rPr lang="en-US" sz="2400" dirty="0">
                <a:latin typeface="Times New Roman" panose="02020603050405020304" pitchFamily="18" charset="0"/>
                <a:cs typeface="Times New Roman" panose="02020603050405020304" pitchFamily="18" charset="0"/>
              </a:rPr>
              <a:t>, unable to make the system secure, unable to make the system interactive and attractive or user friendly for the end </a:t>
            </a:r>
            <a:r>
              <a:rPr lang="en-US" sz="2400" dirty="0" smtClean="0">
                <a:latin typeface="Times New Roman" panose="02020603050405020304" pitchFamily="18" charset="0"/>
                <a:cs typeface="Times New Roman" panose="02020603050405020304" pitchFamily="18" charset="0"/>
              </a:rPr>
              <a:t>user. May </a:t>
            </a:r>
            <a:r>
              <a:rPr lang="en-US" sz="2400" dirty="0">
                <a:latin typeface="Times New Roman" panose="02020603050405020304" pitchFamily="18" charset="0"/>
                <a:cs typeface="Times New Roman" panose="02020603050405020304" pitchFamily="18" charset="0"/>
              </a:rPr>
              <a:t>be it comes from time constraints. </a:t>
            </a:r>
            <a:endParaRPr lang="en-US" sz="2400" dirty="0" smtClean="0">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HRMS is </a:t>
            </a:r>
            <a:r>
              <a:rPr lang="en-US" sz="2400" dirty="0">
                <a:latin typeface="Times New Roman" panose="02020603050405020304" pitchFamily="18" charset="0"/>
                <a:cs typeface="Times New Roman" panose="02020603050405020304" pitchFamily="18" charset="0"/>
              </a:rPr>
              <a:t>implemented in different universities like </a:t>
            </a:r>
            <a:r>
              <a:rPr lang="en-US" sz="2400" dirty="0" smtClean="0">
                <a:latin typeface="Times New Roman" panose="02020603050405020304" pitchFamily="18" charset="0"/>
                <a:cs typeface="Times New Roman" panose="02020603050405020304" pitchFamily="18" charset="0"/>
              </a:rPr>
              <a:t>AAU,AASTU.</a:t>
            </a:r>
            <a:r>
              <a:rPr lang="en-US" sz="2400" dirty="0" smtClean="0"/>
              <a:t> </a:t>
            </a:r>
            <a:r>
              <a:rPr lang="en-US" sz="2400" dirty="0">
                <a:latin typeface="Times New Roman" panose="02020603050405020304" pitchFamily="18" charset="0"/>
                <a:cs typeface="Times New Roman" panose="02020603050405020304" pitchFamily="18" charset="0"/>
              </a:rPr>
              <a:t>but still their system have problems like the system has not user friendly interface</a:t>
            </a:r>
            <a:r>
              <a:rPr lang="en-US" sz="2400" dirty="0" smtClean="0">
                <a:latin typeface="Times New Roman" panose="02020603050405020304" pitchFamily="18" charset="0"/>
                <a:cs typeface="Times New Roman" panose="02020603050405020304" pitchFamily="18" charset="0"/>
              </a:rPr>
              <a:t>,</a:t>
            </a:r>
            <a:r>
              <a:rPr lang="en-US" sz="2400" dirty="0"/>
              <a:t> </a:t>
            </a:r>
            <a:r>
              <a:rPr lang="en-US" sz="2400" dirty="0">
                <a:latin typeface="Times New Roman" panose="02020603050405020304" pitchFamily="18" charset="0"/>
                <a:cs typeface="Times New Roman" panose="02020603050405020304" pitchFamily="18" charset="0"/>
              </a:rPr>
              <a:t>support only </a:t>
            </a:r>
            <a:r>
              <a:rPr lang="en-US" sz="2400" dirty="0" smtClean="0">
                <a:latin typeface="Times New Roman" panose="02020603050405020304" pitchFamily="18" charset="0"/>
                <a:cs typeface="Times New Roman" panose="02020603050405020304" pitchFamily="18" charset="0"/>
              </a:rPr>
              <a:t>English language</a:t>
            </a:r>
            <a:r>
              <a:rPr lang="en-US" sz="2400" dirty="0">
                <a:latin typeface="Times New Roman" panose="02020603050405020304" pitchFamily="18" charset="0"/>
                <a:cs typeface="Times New Roman" panose="02020603050405020304" pitchFamily="18" charset="0"/>
              </a:rPr>
              <a:t>. So we are trying to cover those problems</a:t>
            </a:r>
          </a:p>
          <a:p>
            <a:pPr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10811102" y="6383335"/>
            <a:ext cx="542697" cy="279400"/>
          </a:xfrm>
        </p:spPr>
        <p:txBody>
          <a:bodyPr/>
          <a:lstStyle/>
          <a:p>
            <a:fld id="{299EBB3B-D828-4A18-A4F2-B9022711D076}" type="slidenum">
              <a:rPr lang="en-US" smtClean="0"/>
              <a:t>7</a:t>
            </a:fld>
            <a:endParaRPr lang="en-US" dirty="0"/>
          </a:p>
        </p:txBody>
      </p:sp>
    </p:spTree>
    <p:extLst>
      <p:ext uri="{BB962C8B-B14F-4D97-AF65-F5344CB8AC3E}">
        <p14:creationId xmlns:p14="http://schemas.microsoft.com/office/powerpoint/2010/main" val="22380454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42914" y="428624"/>
            <a:ext cx="11025186" cy="1214439"/>
          </a:xfrm>
          <a:gradFill flip="none" rotWithShape="1">
            <a:gsLst>
              <a:gs pos="53000">
                <a:schemeClr val="accent6">
                  <a:lumMod val="45000"/>
                  <a:lumOff val="55000"/>
                </a:schemeClr>
              </a:gs>
              <a:gs pos="100000">
                <a:schemeClr val="accent6"/>
              </a:gs>
            </a:gsLst>
            <a:lin ang="5400000" scaled="1"/>
            <a:tileRect/>
          </a:gradFill>
        </p:spPr>
        <p:txBody>
          <a:bodyPr/>
          <a:lstStyle/>
          <a:p>
            <a:r>
              <a:rPr lang="en-US" b="1" dirty="0" smtClean="0">
                <a:latin typeface="Berlin Sans FB Demi" panose="020E0802020502020306" pitchFamily="34" charset="0"/>
              </a:rPr>
              <a:t>Scope and Limitation of Project </a:t>
            </a:r>
            <a:endParaRPr lang="en-US" b="1" dirty="0">
              <a:latin typeface="Berlin Sans FB Demi" panose="020E0802020502020306" pitchFamily="34" charset="0"/>
            </a:endParaRPr>
          </a:p>
        </p:txBody>
      </p:sp>
      <p:sp>
        <p:nvSpPr>
          <p:cNvPr id="3" name="Content Placeholder 2"/>
          <p:cNvSpPr>
            <a:spLocks noGrp="1"/>
          </p:cNvSpPr>
          <p:nvPr>
            <p:ph idx="1"/>
          </p:nvPr>
        </p:nvSpPr>
        <p:spPr>
          <a:xfrm>
            <a:off x="442914" y="1843088"/>
            <a:ext cx="11025186" cy="4517955"/>
          </a:xfrm>
          <a:gradFill flip="none" rotWithShape="1">
            <a:gsLst>
              <a:gs pos="2000">
                <a:schemeClr val="bg1"/>
              </a:gs>
              <a:gs pos="100000">
                <a:schemeClr val="accent1"/>
              </a:gs>
            </a:gsLst>
            <a:lin ang="5400000" scaled="1"/>
            <a:tileRect/>
          </a:gradFill>
        </p:spPr>
        <p:txBody>
          <a:bodyPr>
            <a:normAutofit fontScale="92500" lnSpcReduction="20000"/>
          </a:bodyPr>
          <a:lstStyle/>
          <a:p>
            <a:pPr marL="0" lvl="2" indent="0">
              <a:spcBef>
                <a:spcPts val="1000"/>
              </a:spcBef>
              <a:buNone/>
            </a:pPr>
            <a:r>
              <a:rPr lang="en-US" sz="3100" b="1" dirty="0">
                <a:latin typeface="Algerian" panose="04020705040A02060702" pitchFamily="82" charset="0"/>
              </a:rPr>
              <a:t>Scopes of the project</a:t>
            </a:r>
          </a:p>
          <a:p>
            <a:pPr lvl="0" algn="just">
              <a:buClrTx/>
              <a:buFont typeface="Wingdings" panose="05000000000000000000" pitchFamily="2" charset="2"/>
              <a:buChar char="q"/>
            </a:pPr>
            <a:r>
              <a:rPr lang="en-US" sz="2400" dirty="0" smtClean="0"/>
              <a:t>     </a:t>
            </a:r>
            <a:r>
              <a:rPr lang="en-US" sz="2400" dirty="0" smtClean="0">
                <a:latin typeface="Times New Roman" panose="02020603050405020304" pitchFamily="18" charset="0"/>
                <a:cs typeface="Times New Roman" panose="02020603050405020304" pitchFamily="18" charset="0"/>
              </a:rPr>
              <a:t>Announcement </a:t>
            </a:r>
            <a:r>
              <a:rPr lang="en-US" sz="2400" dirty="0">
                <a:latin typeface="Times New Roman" panose="02020603050405020304" pitchFamily="18" charset="0"/>
                <a:cs typeface="Times New Roman" panose="02020603050405020304" pitchFamily="18" charset="0"/>
              </a:rPr>
              <a:t>of notice online. </a:t>
            </a:r>
            <a:endParaRPr lang="en-US" sz="3200" dirty="0">
              <a:latin typeface="Times New Roman" panose="02020603050405020304" pitchFamily="18" charset="0"/>
              <a:cs typeface="Times New Roman" panose="02020603050405020304" pitchFamily="18" charset="0"/>
            </a:endParaRPr>
          </a:p>
          <a:p>
            <a:pPr lvl="0" algn="just">
              <a:buClrTx/>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Online </a:t>
            </a:r>
            <a:r>
              <a:rPr lang="en-US" sz="2400" dirty="0">
                <a:latin typeface="Times New Roman" panose="02020603050405020304" pitchFamily="18" charset="0"/>
                <a:cs typeface="Times New Roman" panose="02020603050405020304" pitchFamily="18" charset="0"/>
              </a:rPr>
              <a:t>Registration of Applicants.  </a:t>
            </a:r>
          </a:p>
          <a:p>
            <a:pPr lvl="0" algn="just">
              <a:buClrTx/>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Register and manage the employee profile. </a:t>
            </a:r>
          </a:p>
          <a:p>
            <a:pPr lvl="0" algn="just">
              <a:buClrTx/>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Provide leave employee process. </a:t>
            </a:r>
          </a:p>
          <a:p>
            <a:pPr lvl="0" algn="just">
              <a:buClrTx/>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Support local language</a:t>
            </a:r>
            <a:r>
              <a:rPr lang="en-US" sz="2400" dirty="0" smtClean="0">
                <a:latin typeface="Times New Roman" panose="02020603050405020304" pitchFamily="18" charset="0"/>
                <a:cs typeface="Times New Roman" panose="02020603050405020304" pitchFamily="18" charset="0"/>
              </a:rPr>
              <a:t>.</a:t>
            </a:r>
          </a:p>
          <a:p>
            <a:pPr lvl="0" algn="just">
              <a:buClrTx/>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Register </a:t>
            </a:r>
            <a:r>
              <a:rPr lang="en-US" sz="2400" dirty="0">
                <a:latin typeface="Times New Roman" panose="02020603050405020304" pitchFamily="18" charset="0"/>
                <a:cs typeface="Times New Roman" panose="02020603050405020304" pitchFamily="18" charset="0"/>
              </a:rPr>
              <a:t>employee training and training event. </a:t>
            </a:r>
            <a:endParaRPr lang="en-US" sz="3200" dirty="0">
              <a:latin typeface="Times New Roman" panose="02020603050405020304" pitchFamily="18" charset="0"/>
              <a:cs typeface="Times New Roman" panose="02020603050405020304" pitchFamily="18" charset="0"/>
            </a:endParaRPr>
          </a:p>
          <a:p>
            <a:pPr lvl="0" algn="just">
              <a:buClrTx/>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Recruiting </a:t>
            </a:r>
            <a:r>
              <a:rPr lang="en-US" sz="2400" dirty="0">
                <a:latin typeface="Times New Roman" panose="02020603050405020304" pitchFamily="18" charset="0"/>
                <a:cs typeface="Times New Roman" panose="02020603050405020304" pitchFamily="18" charset="0"/>
              </a:rPr>
              <a:t>employee. </a:t>
            </a:r>
          </a:p>
          <a:p>
            <a:pPr lvl="0" algn="just">
              <a:buClrTx/>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Registering </a:t>
            </a:r>
            <a:r>
              <a:rPr lang="en-US" sz="2400" dirty="0">
                <a:latin typeface="Times New Roman" panose="02020603050405020304" pitchFamily="18" charset="0"/>
                <a:cs typeface="Times New Roman" panose="02020603050405020304" pitchFamily="18" charset="0"/>
              </a:rPr>
              <a:t>new Employee.</a:t>
            </a:r>
          </a:p>
          <a:p>
            <a:pPr lvl="0" algn="just">
              <a:buClrTx/>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Generating </a:t>
            </a:r>
            <a:r>
              <a:rPr lang="en-US" sz="2400" dirty="0">
                <a:latin typeface="Times New Roman" panose="02020603050405020304" pitchFamily="18" charset="0"/>
                <a:cs typeface="Times New Roman" panose="02020603050405020304" pitchFamily="18" charset="0"/>
              </a:rPr>
              <a:t>report like Human resource report, recruitment report, training report,      </a:t>
            </a:r>
            <a:r>
              <a:rPr lang="en-US" sz="2400" dirty="0" smtClean="0">
                <a:latin typeface="Times New Roman" panose="02020603050405020304" pitchFamily="18" charset="0"/>
                <a:cs typeface="Times New Roman" panose="02020603050405020304" pitchFamily="18" charset="0"/>
              </a:rPr>
              <a:t>      and </a:t>
            </a:r>
            <a:r>
              <a:rPr lang="en-US" sz="2400" dirty="0">
                <a:latin typeface="Times New Roman" panose="02020603050405020304" pitchFamily="18" charset="0"/>
                <a:cs typeface="Times New Roman" panose="02020603050405020304" pitchFamily="18" charset="0"/>
              </a:rPr>
              <a:t>other reports will be generated.</a:t>
            </a:r>
          </a:p>
          <a:p>
            <a:pPr lvl="0" algn="just">
              <a:buClrTx/>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0" lvl="0" indent="0" algn="just">
              <a:buClrTx/>
              <a:buNone/>
            </a:pPr>
            <a:endParaRPr lang="en-US" sz="26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10925403" y="6572250"/>
            <a:ext cx="542697" cy="279400"/>
          </a:xfrm>
        </p:spPr>
        <p:txBody>
          <a:bodyPr/>
          <a:lstStyle/>
          <a:p>
            <a:fld id="{299EBB3B-D828-4A18-A4F2-B9022711D076}" type="slidenum">
              <a:rPr lang="en-US" smtClean="0"/>
              <a:t>8</a:t>
            </a:fld>
            <a:endParaRPr lang="en-US" dirty="0"/>
          </a:p>
        </p:txBody>
      </p:sp>
    </p:spTree>
    <p:extLst>
      <p:ext uri="{BB962C8B-B14F-4D97-AF65-F5344CB8AC3E}">
        <p14:creationId xmlns:p14="http://schemas.microsoft.com/office/powerpoint/2010/main" val="10243529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57251" y="850900"/>
            <a:ext cx="10648949" cy="1325563"/>
          </a:xfrm>
          <a:gradFill flip="none" rotWithShape="1">
            <a:gsLst>
              <a:gs pos="69000">
                <a:schemeClr val="accent6">
                  <a:lumMod val="45000"/>
                  <a:lumOff val="55000"/>
                </a:schemeClr>
              </a:gs>
              <a:gs pos="100000">
                <a:schemeClr val="accent6"/>
              </a:gs>
            </a:gsLst>
            <a:lin ang="5400000" scaled="1"/>
            <a:tileRect/>
          </a:gradFill>
        </p:spPr>
        <p:txBody>
          <a:bodyPr/>
          <a:lstStyle/>
          <a:p>
            <a:r>
              <a:rPr lang="en-US" dirty="0" smtClean="0">
                <a:latin typeface="Berlin Sans FB Demi" panose="020E0802020502020306" pitchFamily="34" charset="0"/>
              </a:rPr>
              <a:t>Limitation of the project</a:t>
            </a:r>
            <a:endParaRPr lang="en-US" dirty="0">
              <a:latin typeface="Berlin Sans FB Demi" panose="020E0802020502020306" pitchFamily="34" charset="0"/>
            </a:endParaRPr>
          </a:p>
        </p:txBody>
      </p:sp>
      <p:sp>
        <p:nvSpPr>
          <p:cNvPr id="3" name="Content Placeholder 2"/>
          <p:cNvSpPr>
            <a:spLocks noGrp="1"/>
          </p:cNvSpPr>
          <p:nvPr>
            <p:ph idx="1"/>
          </p:nvPr>
        </p:nvSpPr>
        <p:spPr>
          <a:xfrm>
            <a:off x="857251" y="2556932"/>
            <a:ext cx="10648949" cy="3318936"/>
          </a:xfrm>
          <a:gradFill>
            <a:gsLst>
              <a:gs pos="0">
                <a:schemeClr val="bg1"/>
              </a:gs>
              <a:gs pos="100000">
                <a:schemeClr val="accent1"/>
              </a:gs>
            </a:gsLst>
            <a:lin ang="5400000" scaled="1"/>
          </a:gradFill>
        </p:spPr>
        <p:txBody>
          <a:bodyPr/>
          <a:lstStyle/>
          <a:p>
            <a:pPr>
              <a:buClrTx/>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It </a:t>
            </a:r>
            <a:r>
              <a:rPr lang="en-US" sz="2400" dirty="0">
                <a:latin typeface="Times New Roman" panose="02020603050405020304" pitchFamily="18" charset="0"/>
                <a:cs typeface="Times New Roman" panose="02020603050405020304" pitchFamily="18" charset="0"/>
              </a:rPr>
              <a:t>is a great trouble for us to get an information about the current manual human resource management system since it helps us what is the working environment looks like. And the other is it is too wide to include all functionality of human resource office due to time constraints.</a:t>
            </a:r>
          </a:p>
          <a:p>
            <a:endParaRPr lang="en-US" dirty="0"/>
          </a:p>
        </p:txBody>
      </p:sp>
      <p:sp>
        <p:nvSpPr>
          <p:cNvPr id="5" name="Slide Number Placeholder 4"/>
          <p:cNvSpPr>
            <a:spLocks noGrp="1"/>
          </p:cNvSpPr>
          <p:nvPr>
            <p:ph type="sldNum" sz="quarter" idx="12"/>
          </p:nvPr>
        </p:nvSpPr>
        <p:spPr>
          <a:xfrm>
            <a:off x="10963503" y="6256337"/>
            <a:ext cx="542697" cy="279400"/>
          </a:xfrm>
        </p:spPr>
        <p:txBody>
          <a:bodyPr/>
          <a:lstStyle/>
          <a:p>
            <a:fld id="{299EBB3B-D828-4A18-A4F2-B9022711D076}" type="slidenum">
              <a:rPr lang="en-US" smtClean="0"/>
              <a:t>9</a:t>
            </a:fld>
            <a:endParaRPr lang="en-US" dirty="0"/>
          </a:p>
        </p:txBody>
      </p:sp>
    </p:spTree>
    <p:extLst>
      <p:ext uri="{BB962C8B-B14F-4D97-AF65-F5344CB8AC3E}">
        <p14:creationId xmlns:p14="http://schemas.microsoft.com/office/powerpoint/2010/main" val="2960177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745</TotalTime>
  <Words>1397</Words>
  <Application>Microsoft Office PowerPoint</Application>
  <PresentationFormat>Widescreen</PresentationFormat>
  <Paragraphs>166</Paragraphs>
  <Slides>24</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Algerian</vt:lpstr>
      <vt:lpstr>Arial</vt:lpstr>
      <vt:lpstr>Arial Black</vt:lpstr>
      <vt:lpstr>Berlin Sans FB</vt:lpstr>
      <vt:lpstr>Berlin Sans FB Demi</vt:lpstr>
      <vt:lpstr>Calibri</vt:lpstr>
      <vt:lpstr>Garamond</vt:lpstr>
      <vt:lpstr>Snap ITC</vt:lpstr>
      <vt:lpstr>Times New Roman</vt:lpstr>
      <vt:lpstr>Wingdings</vt:lpstr>
      <vt:lpstr>Organic</vt:lpstr>
      <vt:lpstr>PowerPoint Presentation</vt:lpstr>
      <vt:lpstr>         Introduction</vt:lpstr>
      <vt:lpstr>                         Background of Woldia University </vt:lpstr>
      <vt:lpstr>Motivation</vt:lpstr>
      <vt:lpstr>Statement of the problem</vt:lpstr>
      <vt:lpstr>Objective</vt:lpstr>
      <vt:lpstr> Literature Review</vt:lpstr>
      <vt:lpstr>Scope and Limitation of Project </vt:lpstr>
      <vt:lpstr>Limitation of the project</vt:lpstr>
      <vt:lpstr>Methdology</vt:lpstr>
      <vt:lpstr>Cont.…</vt:lpstr>
      <vt:lpstr>Cont.…</vt:lpstr>
      <vt:lpstr>System and design tecnology</vt:lpstr>
      <vt:lpstr>System development Model</vt:lpstr>
      <vt:lpstr>Cont.…</vt:lpstr>
      <vt:lpstr>System development tools</vt:lpstr>
      <vt:lpstr>Documentation tools</vt:lpstr>
      <vt:lpstr>Development tool</vt:lpstr>
      <vt:lpstr>Significant of the project </vt:lpstr>
      <vt:lpstr>Feasibility of the project </vt:lpstr>
      <vt:lpstr>Cont…</vt:lpstr>
      <vt:lpstr>Cont.…</vt:lpstr>
      <vt:lpstr>Schedule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misganaw</dc:creator>
  <cp:lastModifiedBy>Dani</cp:lastModifiedBy>
  <cp:revision>115</cp:revision>
  <dcterms:created xsi:type="dcterms:W3CDTF">2018-12-12T09:40:17Z</dcterms:created>
  <dcterms:modified xsi:type="dcterms:W3CDTF">2018-12-24T06:16:07Z</dcterms:modified>
</cp:coreProperties>
</file>