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66" r:id="rId3"/>
    <p:sldId id="268" r:id="rId4"/>
    <p:sldId id="269" r:id="rId5"/>
    <p:sldId id="257" r:id="rId6"/>
    <p:sldId id="258" r:id="rId7"/>
    <p:sldId id="259" r:id="rId8"/>
    <p:sldId id="260" r:id="rId9"/>
    <p:sldId id="261" r:id="rId10"/>
    <p:sldId id="262" r:id="rId11"/>
    <p:sldId id="267" r:id="rId12"/>
    <p:sldId id="263" r:id="rId13"/>
    <p:sldId id="264"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37CF49-59AF-4BF8-B2B3-849B246E669D}" type="datetimeFigureOut">
              <a:rPr lang="en-US" smtClean="0"/>
              <a:t>1/30/2013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B17-3788-4E6B-99EE-0C4437BE28B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37CF49-59AF-4BF8-B2B3-849B246E669D}" type="datetimeFigureOut">
              <a:rPr lang="en-US" smtClean="0"/>
              <a:t>1/30/2013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B17-3788-4E6B-99EE-0C4437BE28B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37CF49-59AF-4BF8-B2B3-849B246E669D}" type="datetimeFigureOut">
              <a:rPr lang="en-US" smtClean="0"/>
              <a:t>1/30/2013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B17-3788-4E6B-99EE-0C4437BE28B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37CF49-59AF-4BF8-B2B3-849B246E669D}" type="datetimeFigureOut">
              <a:rPr lang="en-US" smtClean="0"/>
              <a:t>1/30/2013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B17-3788-4E6B-99EE-0C4437BE28B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37CF49-59AF-4BF8-B2B3-849B246E669D}" type="datetimeFigureOut">
              <a:rPr lang="en-US" smtClean="0"/>
              <a:t>1/30/2013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B17-3788-4E6B-99EE-0C4437BE28B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37CF49-59AF-4BF8-B2B3-849B246E669D}" type="datetimeFigureOut">
              <a:rPr lang="en-US" smtClean="0"/>
              <a:t>1/30/2013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B17-3788-4E6B-99EE-0C4437BE28B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37CF49-59AF-4BF8-B2B3-849B246E669D}" type="datetimeFigureOut">
              <a:rPr lang="en-US" smtClean="0"/>
              <a:t>1/30/2013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B17-3788-4E6B-99EE-0C4437BE28B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37CF49-59AF-4BF8-B2B3-849B246E669D}" type="datetimeFigureOut">
              <a:rPr lang="en-US" smtClean="0"/>
              <a:t>1/30/2013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B17-3788-4E6B-99EE-0C4437BE28B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7CF49-59AF-4BF8-B2B3-849B246E669D}" type="datetimeFigureOut">
              <a:rPr lang="en-US" smtClean="0"/>
              <a:t>1/30/2013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B17-3788-4E6B-99EE-0C4437BE28B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37CF49-59AF-4BF8-B2B3-849B246E669D}" type="datetimeFigureOut">
              <a:rPr lang="en-US" smtClean="0"/>
              <a:t>1/30/2013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B17-3788-4E6B-99EE-0C4437BE28B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37CF49-59AF-4BF8-B2B3-849B246E669D}" type="datetimeFigureOut">
              <a:rPr lang="en-US" smtClean="0"/>
              <a:t>1/30/2013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B17-3788-4E6B-99EE-0C4437BE28B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7CF49-59AF-4BF8-B2B3-849B246E669D}" type="datetimeFigureOut">
              <a:rPr lang="en-US" smtClean="0"/>
              <a:t>1/30/2013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B17-3788-4E6B-99EE-0C4437BE28B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399"/>
          </a:xfrm>
        </p:spPr>
        <p:txBody>
          <a:bodyPr>
            <a:normAutofit fontScale="90000"/>
          </a:bodyPr>
          <a:lstStyle/>
          <a:p>
            <a:pPr lvl="0"/>
            <a:r>
              <a:rPr lang="en-US" b="1" dirty="0" smtClean="0"/>
              <a:t/>
            </a:r>
            <a:br>
              <a:rPr lang="en-US" b="1" dirty="0" smtClean="0"/>
            </a:br>
            <a:endParaRPr lang="en-US" dirty="0"/>
          </a:p>
        </p:txBody>
      </p:sp>
      <p:sp>
        <p:nvSpPr>
          <p:cNvPr id="3" name="Subtitle 2"/>
          <p:cNvSpPr>
            <a:spLocks noGrp="1"/>
          </p:cNvSpPr>
          <p:nvPr>
            <p:ph type="subTitle" idx="1"/>
          </p:nvPr>
        </p:nvSpPr>
        <p:spPr>
          <a:xfrm>
            <a:off x="228600" y="304800"/>
            <a:ext cx="8534400" cy="6324600"/>
          </a:xfrm>
        </p:spPr>
        <p:txBody>
          <a:bodyPr>
            <a:normAutofit fontScale="25000" lnSpcReduction="20000"/>
          </a:bodyPr>
          <a:lstStyle/>
          <a:p>
            <a:endParaRPr lang="en-US" dirty="0" smtClean="0"/>
          </a:p>
          <a:p>
            <a:endParaRPr lang="en-US" dirty="0"/>
          </a:p>
          <a:p>
            <a:endParaRPr lang="en-US" dirty="0" smtClean="0"/>
          </a:p>
          <a:p>
            <a:r>
              <a:rPr lang="en-US" b="1" dirty="0"/>
              <a:t>WOLDIA UNIVERSITY</a:t>
            </a:r>
            <a:endParaRPr lang="en-US" dirty="0"/>
          </a:p>
          <a:p>
            <a:r>
              <a:rPr lang="en-US" b="1" dirty="0"/>
              <a:t> FACULTY OF TECHNOLOGY </a:t>
            </a:r>
            <a:endParaRPr lang="en-US" dirty="0"/>
          </a:p>
          <a:p>
            <a:r>
              <a:rPr lang="en-US" b="1" dirty="0"/>
              <a:t>DEPARTMENT OF COMPUTER </a:t>
            </a:r>
            <a:r>
              <a:rPr lang="en-US" b="1" dirty="0" smtClean="0"/>
              <a:t>SCIENCE</a:t>
            </a:r>
          </a:p>
          <a:p>
            <a:endParaRPr lang="en-US" b="1" dirty="0" smtClean="0"/>
          </a:p>
          <a:p>
            <a:endParaRPr lang="en-US" b="1" dirty="0"/>
          </a:p>
          <a:p>
            <a:endParaRPr lang="en-US" dirty="0"/>
          </a:p>
          <a:p>
            <a:pPr>
              <a:lnSpc>
                <a:spcPct val="150000"/>
              </a:lnSpc>
              <a:spcAft>
                <a:spcPts val="800"/>
              </a:spcAft>
            </a:pPr>
            <a:endParaRPr lang="en-US" sz="6400" b="1" dirty="0"/>
          </a:p>
          <a:p>
            <a:pPr>
              <a:lnSpc>
                <a:spcPct val="150000"/>
              </a:lnSpc>
              <a:spcAft>
                <a:spcPts val="800"/>
              </a:spcAft>
            </a:pPr>
            <a:r>
              <a:rPr lang="en-US" sz="9600" b="1" dirty="0">
                <a:solidFill>
                  <a:schemeClr val="tx1"/>
                </a:solidFill>
              </a:rPr>
              <a:t> </a:t>
            </a:r>
            <a:r>
              <a:rPr lang="en-US" sz="9600" b="1" dirty="0" smtClean="0">
                <a:solidFill>
                  <a:schemeClr val="tx1"/>
                </a:solidFill>
                <a:latin typeface="Times New Roman" panose="02020603050405020304" pitchFamily="18" charset="0"/>
                <a:ea typeface="Calibri" panose="020F0502020204030204" pitchFamily="34" charset="0"/>
                <a:cs typeface="Arial" panose="020B0604020202020204" pitchFamily="34" charset="0"/>
              </a:rPr>
              <a:t>WOLDIA UNIVERSITY</a:t>
            </a:r>
            <a:endParaRPr lang="en-US" sz="7200" b="1" dirty="0" smtClean="0">
              <a:solidFill>
                <a:schemeClr val="tx1"/>
              </a:solidFill>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9600" b="1" dirty="0" smtClean="0">
                <a:solidFill>
                  <a:schemeClr val="tx1"/>
                </a:solidFill>
                <a:latin typeface="Times New Roman" panose="02020603050405020304" pitchFamily="18" charset="0"/>
                <a:ea typeface="Calibri" panose="020F0502020204030204" pitchFamily="34" charset="0"/>
                <a:cs typeface="Arial" panose="020B0604020202020204" pitchFamily="34" charset="0"/>
              </a:rPr>
              <a:t>FACULTY OF TECHNOLOGY</a:t>
            </a:r>
            <a:endParaRPr lang="en-US" sz="9600" b="1" dirty="0" smtClean="0">
              <a:solidFill>
                <a:schemeClr val="tx1"/>
              </a:solidFill>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9600" b="1" dirty="0" smtClean="0">
                <a:solidFill>
                  <a:schemeClr val="tx1"/>
                </a:solidFill>
                <a:latin typeface="Times New Roman" panose="02020603050405020304" pitchFamily="18" charset="0"/>
                <a:ea typeface="Calibri" panose="020F0502020204030204" pitchFamily="34" charset="0"/>
                <a:cs typeface="Arial" panose="020B0604020202020204" pitchFamily="34" charset="0"/>
              </a:rPr>
              <a:t>DEPARTMENT OF COMPUTER SCINCE</a:t>
            </a:r>
            <a:endParaRPr lang="en-US" sz="9600" b="1" dirty="0" smtClean="0">
              <a:solidFill>
                <a:schemeClr val="tx1"/>
              </a:solidFill>
              <a:latin typeface="Calibri" panose="020F0502020204030204" pitchFamily="34" charset="0"/>
              <a:ea typeface="Calibri" panose="020F0502020204030204" pitchFamily="34" charset="0"/>
              <a:cs typeface="Arial" panose="020B0604020202020204" pitchFamily="34" charset="0"/>
            </a:endParaRPr>
          </a:p>
          <a:p>
            <a:endParaRPr lang="en-US" dirty="0"/>
          </a:p>
          <a:p>
            <a:r>
              <a:rPr lang="en-US" sz="7200" b="1" dirty="0" smtClean="0">
                <a:solidFill>
                  <a:schemeClr val="tx1"/>
                </a:solidFill>
                <a:latin typeface="Times New Roman" pitchFamily="18" charset="0"/>
                <a:cs typeface="Times New Roman" pitchFamily="18" charset="0"/>
              </a:rPr>
              <a:t>CVIP Project on:</a:t>
            </a:r>
          </a:p>
          <a:p>
            <a:r>
              <a:rPr lang="en-US" sz="7200" b="1" dirty="0" smtClean="0">
                <a:solidFill>
                  <a:schemeClr val="tx1"/>
                </a:solidFill>
                <a:latin typeface="Times New Roman" pitchFamily="18" charset="0"/>
                <a:cs typeface="Times New Roman" pitchFamily="18" charset="0"/>
              </a:rPr>
              <a:t> </a:t>
            </a:r>
            <a:r>
              <a:rPr lang="en-US" sz="7200" b="1" dirty="0">
                <a:solidFill>
                  <a:schemeClr val="tx1"/>
                </a:solidFill>
                <a:latin typeface="Times New Roman" pitchFamily="18" charset="0"/>
                <a:cs typeface="Times New Roman" pitchFamily="18" charset="0"/>
              </a:rPr>
              <a:t>Ethiopian Car Plate Number Recognition </a:t>
            </a:r>
            <a:r>
              <a:rPr lang="en-US" sz="7200" b="1" dirty="0" smtClean="0">
                <a:solidFill>
                  <a:schemeClr val="tx1"/>
                </a:solidFill>
                <a:latin typeface="Times New Roman" pitchFamily="18" charset="0"/>
                <a:cs typeface="Times New Roman" pitchFamily="18" charset="0"/>
              </a:rPr>
              <a:t>System Using Matlab</a:t>
            </a:r>
            <a:endParaRPr lang="en-US" sz="6400" b="1" dirty="0">
              <a:solidFill>
                <a:schemeClr val="tx1"/>
              </a:solidFill>
              <a:latin typeface="Times New Roman" pitchFamily="18" charset="0"/>
              <a:cs typeface="Times New Roman" pitchFamily="18" charset="0"/>
            </a:endParaRPr>
          </a:p>
          <a:p>
            <a:r>
              <a:rPr lang="en-US" sz="4000" b="1" dirty="0">
                <a:solidFill>
                  <a:schemeClr val="tx1"/>
                </a:solidFill>
              </a:rPr>
              <a:t> </a:t>
            </a:r>
          </a:p>
          <a:p>
            <a:r>
              <a:rPr lang="en-US" sz="5600" b="1" dirty="0">
                <a:solidFill>
                  <a:schemeClr val="tx1"/>
                </a:solidFill>
                <a:latin typeface="Times New Roman" pitchFamily="18" charset="0"/>
                <a:cs typeface="Times New Roman" pitchFamily="18" charset="0"/>
              </a:rPr>
              <a:t>Section One Group 10</a:t>
            </a:r>
          </a:p>
          <a:p>
            <a:r>
              <a:rPr lang="en-US" sz="4200" dirty="0">
                <a:solidFill>
                  <a:schemeClr val="tx1"/>
                </a:solidFill>
                <a:latin typeface="Times New Roman" pitchFamily="18" charset="0"/>
                <a:cs typeface="Times New Roman" pitchFamily="18" charset="0"/>
              </a:rPr>
              <a:t> </a:t>
            </a:r>
          </a:p>
          <a:p>
            <a:endParaRPr lang="en-US" sz="4200" dirty="0">
              <a:solidFill>
                <a:schemeClr val="tx1"/>
              </a:solidFill>
              <a:latin typeface="Times New Roman" pitchFamily="18" charset="0"/>
              <a:cs typeface="Times New Roman" pitchFamily="18" charset="0"/>
            </a:endParaRPr>
          </a:p>
          <a:p>
            <a:r>
              <a:rPr lang="en-US" sz="4200" dirty="0">
                <a:solidFill>
                  <a:schemeClr val="tx1"/>
                </a:solidFill>
                <a:latin typeface="Times New Roman" pitchFamily="18" charset="0"/>
                <a:cs typeface="Times New Roman" pitchFamily="18" charset="0"/>
              </a:rPr>
              <a:t> </a:t>
            </a:r>
          </a:p>
          <a:p>
            <a:pPr>
              <a:lnSpc>
                <a:spcPct val="170000"/>
              </a:lnSpc>
            </a:pPr>
            <a:r>
              <a:rPr lang="en-US" sz="4200" dirty="0">
                <a:solidFill>
                  <a:schemeClr val="tx1"/>
                </a:solidFill>
                <a:latin typeface="Times New Roman" pitchFamily="18" charset="0"/>
                <a:cs typeface="Times New Roman" pitchFamily="18" charset="0"/>
              </a:rPr>
              <a:t>       </a:t>
            </a:r>
            <a:r>
              <a:rPr lang="en-US" sz="4200" dirty="0" smtClean="0">
                <a:solidFill>
                  <a:schemeClr val="tx1"/>
                </a:solidFill>
                <a:latin typeface="Times New Roman" pitchFamily="18" charset="0"/>
                <a:cs typeface="Times New Roman" pitchFamily="18" charset="0"/>
              </a:rPr>
              <a:t>				</a:t>
            </a:r>
            <a:r>
              <a:rPr lang="en-US" sz="5600" b="1" dirty="0" smtClean="0">
                <a:solidFill>
                  <a:schemeClr val="tx1"/>
                </a:solidFill>
                <a:latin typeface="Times New Roman" pitchFamily="18" charset="0"/>
                <a:cs typeface="Times New Roman" pitchFamily="18" charset="0"/>
              </a:rPr>
              <a:t>Submitted </a:t>
            </a:r>
            <a:r>
              <a:rPr lang="en-US" sz="5600" b="1" dirty="0">
                <a:solidFill>
                  <a:schemeClr val="tx1"/>
                </a:solidFill>
                <a:latin typeface="Times New Roman" pitchFamily="18" charset="0"/>
                <a:cs typeface="Times New Roman" pitchFamily="18" charset="0"/>
              </a:rPr>
              <a:t>to: Instructor Sebahadin Nasir (MSc)</a:t>
            </a:r>
          </a:p>
          <a:p>
            <a:pPr>
              <a:lnSpc>
                <a:spcPct val="170000"/>
              </a:lnSpc>
            </a:pPr>
            <a:r>
              <a:rPr lang="en-US" sz="5600" b="1" dirty="0">
                <a:solidFill>
                  <a:schemeClr val="tx1"/>
                </a:solidFill>
                <a:latin typeface="Times New Roman" pitchFamily="18" charset="0"/>
                <a:cs typeface="Times New Roman" pitchFamily="18" charset="0"/>
              </a:rPr>
              <a:t>                   </a:t>
            </a:r>
            <a:r>
              <a:rPr lang="en-US" sz="5600" b="1" dirty="0" smtClean="0">
                <a:solidFill>
                  <a:schemeClr val="tx1"/>
                </a:solidFill>
                <a:latin typeface="Times New Roman" pitchFamily="18" charset="0"/>
                <a:cs typeface="Times New Roman" pitchFamily="18" charset="0"/>
              </a:rPr>
              <a:t>           January </a:t>
            </a:r>
            <a:r>
              <a:rPr lang="en-US" sz="5600" b="1" dirty="0">
                <a:solidFill>
                  <a:schemeClr val="tx1"/>
                </a:solidFill>
                <a:latin typeface="Times New Roman" pitchFamily="18" charset="0"/>
                <a:cs typeface="Times New Roman" pitchFamily="18" charset="0"/>
              </a:rPr>
              <a:t>30, 2019</a:t>
            </a:r>
          </a:p>
          <a:p>
            <a:pPr>
              <a:lnSpc>
                <a:spcPct val="170000"/>
              </a:lnSpc>
            </a:pPr>
            <a:r>
              <a:rPr lang="en-US" sz="5600" b="1" dirty="0" smtClean="0">
                <a:solidFill>
                  <a:schemeClr val="tx1"/>
                </a:solidFill>
                <a:latin typeface="Times New Roman" pitchFamily="18" charset="0"/>
                <a:cs typeface="Times New Roman" pitchFamily="18" charset="0"/>
              </a:rPr>
              <a:t>        	         Woldia</a:t>
            </a:r>
            <a:r>
              <a:rPr lang="en-US" sz="5600" b="1" dirty="0">
                <a:solidFill>
                  <a:schemeClr val="tx1"/>
                </a:solidFill>
                <a:latin typeface="Times New Roman" pitchFamily="18" charset="0"/>
                <a:cs typeface="Times New Roman" pitchFamily="18" charset="0"/>
              </a:rPr>
              <a:t>, Ethiopia</a:t>
            </a:r>
          </a:p>
        </p:txBody>
      </p:sp>
      <p:pic>
        <p:nvPicPr>
          <p:cNvPr id="4" name="Picture 3" descr="E:\Third Year\1st semister\IP\projects\cafe\newcafe\images\logo.jpg"/>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752600" y="228600"/>
            <a:ext cx="5652701" cy="14478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lgn="just"/>
            <a:r>
              <a:rPr lang="en-US" sz="2400" dirty="0">
                <a:latin typeface="Times New Roman" pitchFamily="18" charset="0"/>
                <a:cs typeface="Times New Roman" pitchFamily="18" charset="0"/>
              </a:rPr>
              <a:t>Motion blur/blur due to </a:t>
            </a:r>
            <a:r>
              <a:rPr lang="en-US" sz="2400" dirty="0" smtClean="0">
                <a:latin typeface="Times New Roman" pitchFamily="18" charset="0"/>
                <a:cs typeface="Times New Roman" pitchFamily="18" charset="0"/>
              </a:rPr>
              <a:t>subject</a:t>
            </a:r>
            <a:endParaRPr lang="en-US" sz="2400" dirty="0">
              <a:latin typeface="Times New Roman" pitchFamily="18" charset="0"/>
              <a:cs typeface="Times New Roman" pitchFamily="18" charset="0"/>
            </a:endParaRPr>
          </a:p>
          <a:p>
            <a:pPr lvl="0" algn="just"/>
            <a:r>
              <a:rPr lang="en-US" sz="2400" dirty="0">
                <a:latin typeface="Times New Roman" pitchFamily="18" charset="0"/>
                <a:cs typeface="Times New Roman" pitchFamily="18" charset="0"/>
              </a:rPr>
              <a:t>Improper holding </a:t>
            </a:r>
            <a:r>
              <a:rPr lang="en-US" sz="2400" dirty="0" smtClean="0">
                <a:latin typeface="Times New Roman" pitchFamily="18" charset="0"/>
                <a:cs typeface="Times New Roman" pitchFamily="18" charset="0"/>
              </a:rPr>
              <a:t>of camera</a:t>
            </a:r>
            <a:endParaRPr lang="en-US" sz="2400" dirty="0">
              <a:latin typeface="Times New Roman" pitchFamily="18" charset="0"/>
              <a:cs typeface="Times New Roman" pitchFamily="18" charset="0"/>
            </a:endParaRPr>
          </a:p>
          <a:p>
            <a:pPr lvl="0" algn="just"/>
            <a:r>
              <a:rPr lang="en-US" sz="2400" dirty="0">
                <a:latin typeface="Times New Roman" pitchFamily="18" charset="0"/>
                <a:cs typeface="Times New Roman" pitchFamily="18" charset="0"/>
              </a:rPr>
              <a:t>Shake due to </a:t>
            </a:r>
            <a:r>
              <a:rPr lang="en-US" sz="2400" dirty="0" smtClean="0">
                <a:latin typeface="Times New Roman" pitchFamily="18" charset="0"/>
                <a:cs typeface="Times New Roman" pitchFamily="18" charset="0"/>
              </a:rPr>
              <a:t>internal vibrations</a:t>
            </a:r>
            <a:endParaRPr lang="en-US" sz="2400" dirty="0">
              <a:latin typeface="Times New Roman" pitchFamily="18" charset="0"/>
              <a:cs typeface="Times New Roman" pitchFamily="18" charset="0"/>
            </a:endParaRPr>
          </a:p>
          <a:p>
            <a:pPr lvl="0" algn="just"/>
            <a:r>
              <a:rPr lang="en-US" sz="2400" dirty="0">
                <a:latin typeface="Times New Roman" pitchFamily="18" charset="0"/>
                <a:cs typeface="Times New Roman" pitchFamily="18" charset="0"/>
              </a:rPr>
              <a:t>Dirty </a:t>
            </a:r>
            <a:r>
              <a:rPr lang="en-US" sz="2400" dirty="0" smtClean="0">
                <a:latin typeface="Times New Roman" pitchFamily="18" charset="0"/>
                <a:cs typeface="Times New Roman" pitchFamily="18" charset="0"/>
              </a:rPr>
              <a:t>lens</a:t>
            </a:r>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Focus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latin typeface="Times New Roman" pitchFamily="18" charset="0"/>
                <a:cs typeface="Times New Roman" pitchFamily="18" charset="0"/>
              </a:rPr>
              <a:t>Architecture of the designed CVIP system</a:t>
            </a:r>
            <a:endParaRPr lang="en-US" b="1" dirty="0">
              <a:latin typeface="Times New Roman" pitchFamily="18" charset="0"/>
              <a:cs typeface="Times New Roman" pitchFamily="18" charset="0"/>
            </a:endParaRPr>
          </a:p>
        </p:txBody>
      </p:sp>
      <p:pic>
        <p:nvPicPr>
          <p:cNvPr id="24578" name="Picture 2" descr="C:\Users\Dani\Desktop\Sec 1-Group 10\Car Plate Arc.png"/>
          <p:cNvPicPr>
            <a:picLocks noGrp="1" noChangeAspect="1" noChangeArrowheads="1"/>
          </p:cNvPicPr>
          <p:nvPr>
            <p:ph idx="1"/>
          </p:nvPr>
        </p:nvPicPr>
        <p:blipFill>
          <a:blip r:embed="rId2"/>
          <a:srcRect/>
          <a:stretch>
            <a:fillRect/>
          </a:stretch>
        </p:blipFill>
        <p:spPr bwMode="auto">
          <a:xfrm>
            <a:off x="533400" y="1600200"/>
            <a:ext cx="8382000" cy="52578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latin typeface="Times New Roman" pitchFamily="18" charset="0"/>
                <a:cs typeface="Times New Roman" pitchFamily="18" charset="0"/>
              </a:rPr>
              <a:t>Summary</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main objective of this project is to develop automated Ethiopian car plate recognition system to minimize the risk and error that appear in Ethiopian traffic police system as well as in Ethiopian national defense to identify one’s car using it’s car plate and also to minimize the time that takes to investigate and to identify one’s car using it’s car plate. In this system we used random selection method to collect car plate images and we used our smart phones to capture the car plates from the cars</a:t>
            </a:r>
            <a:r>
              <a:rPr lang="en-US" dirty="0" smtClean="0">
                <a:latin typeface="Times New Roman" pitchFamily="18" charset="0"/>
                <a:cs typeface="Times New Roman" pitchFamily="18" charset="0"/>
              </a:rPr>
              <a:t>. During </a:t>
            </a:r>
            <a:r>
              <a:rPr lang="en-US" dirty="0">
                <a:latin typeface="Times New Roman" pitchFamily="18" charset="0"/>
                <a:cs typeface="Times New Roman" pitchFamily="18" charset="0"/>
              </a:rPr>
              <a:t>this project development we face many </a:t>
            </a:r>
            <a:r>
              <a:rPr lang="en-US" dirty="0" smtClean="0">
                <a:latin typeface="Times New Roman" pitchFamily="18" charset="0"/>
                <a:cs typeface="Times New Roman" pitchFamily="18" charset="0"/>
              </a:rPr>
              <a:t>problems like </a:t>
            </a:r>
            <a:r>
              <a:rPr lang="en-US" dirty="0">
                <a:latin typeface="Times New Roman" pitchFamily="18" charset="0"/>
                <a:cs typeface="Times New Roman" pitchFamily="18" charset="0"/>
              </a:rPr>
              <a:t>difficulties to get car plate images that are not appear here like Somalli (SO),</a:t>
            </a:r>
            <a:r>
              <a:rPr lang="en-US" dirty="0" smtClean="0">
                <a:latin typeface="Times New Roman" pitchFamily="18" charset="0"/>
                <a:cs typeface="Times New Roman" pitchFamily="18" charset="0"/>
              </a:rPr>
              <a:t>Benshangul (</a:t>
            </a:r>
            <a:r>
              <a:rPr lang="en-US" dirty="0">
                <a:latin typeface="Times New Roman" pitchFamily="18" charset="0"/>
                <a:cs typeface="Times New Roman" pitchFamily="18" charset="0"/>
              </a:rPr>
              <a:t>BN) car plates, ….., </a:t>
            </a:r>
            <a:r>
              <a:rPr lang="en-US" dirty="0" smtClean="0">
                <a:latin typeface="Times New Roman" pitchFamily="18" charset="0"/>
                <a:cs typeface="Times New Roman" pitchFamily="18" charset="0"/>
              </a:rPr>
              <a:t>disagreement and conflicts </a:t>
            </a:r>
            <a:r>
              <a:rPr lang="en-US" dirty="0">
                <a:latin typeface="Times New Roman" pitchFamily="18" charset="0"/>
                <a:cs typeface="Times New Roman" pitchFamily="18" charset="0"/>
              </a:rPr>
              <a:t>to capture one’s own car plate from his or her car and the last but not the least that we face problem is lack of time to make this project strong enough since we have  the final project as well as courses to be studied.</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Finally after the completion of this project it is very useful for the sake of security in National security offices well as Ethiopian police </a:t>
            </a:r>
            <a:r>
              <a:rPr lang="en-US" dirty="0" smtClean="0">
                <a:latin typeface="Times New Roman" pitchFamily="18" charset="0"/>
                <a:cs typeface="Times New Roman" pitchFamily="18" charset="0"/>
              </a:rPr>
              <a:t>commission and for parking purpose </a:t>
            </a:r>
            <a:r>
              <a:rPr lang="en-US" dirty="0">
                <a:latin typeface="Times New Roman" pitchFamily="18" charset="0"/>
                <a:cs typeface="Times New Roman" pitchFamily="18" charset="0"/>
              </a:rPr>
              <a:t>to identify wanted person by his or her driving car. It saves computation time to identify or to recognize one’s car using its car plate and also it is accurate and secured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latin typeface="Times New Roman" pitchFamily="18" charset="0"/>
                <a:cs typeface="Times New Roman" pitchFamily="18" charset="0"/>
              </a:rPr>
              <a:t>Reference</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pPr lvl="0" algn="just"/>
            <a:r>
              <a:rPr lang="en-US" dirty="0" smtClean="0">
                <a:latin typeface="Times New Roman" pitchFamily="18" charset="0"/>
                <a:cs typeface="Times New Roman" pitchFamily="18" charset="0"/>
              </a:rPr>
              <a:t>Sebahadin </a:t>
            </a:r>
            <a:r>
              <a:rPr lang="en-US" dirty="0">
                <a:latin typeface="Times New Roman" pitchFamily="18" charset="0"/>
                <a:cs typeface="Times New Roman" pitchFamily="18" charset="0"/>
              </a:rPr>
              <a:t>Nasir,” Image acquisition lecture </a:t>
            </a:r>
            <a:r>
              <a:rPr lang="en-US" dirty="0" smtClean="0">
                <a:latin typeface="Times New Roman" pitchFamily="18" charset="0"/>
                <a:cs typeface="Times New Roman" pitchFamily="18" charset="0"/>
              </a:rPr>
              <a:t>notes on </a:t>
            </a:r>
            <a:r>
              <a:rPr lang="en-US" dirty="0">
                <a:latin typeface="Times New Roman" pitchFamily="18" charset="0"/>
                <a:cs typeface="Times New Roman" pitchFamily="18" charset="0"/>
              </a:rPr>
              <a:t>chapter 2” woldia university faculty of technology department of computer science, woldia Ethiopia, October, 2017.</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lgn="just"/>
            <a:r>
              <a:rPr lang="en-US" dirty="0" smtClean="0">
                <a:latin typeface="Times New Roman" pitchFamily="18" charset="0"/>
                <a:cs typeface="Times New Roman" pitchFamily="18" charset="0"/>
              </a:rPr>
              <a:t>Now a days most system are changed into automated system to make easier to use and secured. But, Ethiopian car plate are identified manually for the purpose of security especially related to traffic system and parking systems. </a:t>
            </a:r>
          </a:p>
          <a:p>
            <a:pPr algn="just"/>
            <a:r>
              <a:rPr lang="en-US" dirty="0" smtClean="0">
                <a:latin typeface="Times New Roman" pitchFamily="18" charset="0"/>
                <a:cs typeface="Times New Roman" pitchFamily="18" charset="0"/>
              </a:rPr>
              <a:t>The traffic police may miss the car if the speed of the car is too high. So, to control those cars that make a crime can be easily cached by this system.</a:t>
            </a:r>
          </a:p>
          <a:p>
            <a:pPr algn="just"/>
            <a:r>
              <a:rPr lang="en-US" dirty="0" smtClean="0">
                <a:latin typeface="Times New Roman" pitchFamily="18" charset="0"/>
                <a:cs typeface="Times New Roman" pitchFamily="18" charset="0"/>
              </a:rPr>
              <a:t>In Ethiopia there are many cars with their own unique car plate. Each car plate have their own description for instance the nine Ethiopian nation and nationality and the two city administration have their own unique ID like for Amhara AM, for Tigray TG, for Oromo OR, etc... So, by this proposed system any in our domain car can be identified easily.</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Applications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Font typeface="Wingdings" pitchFamily="2" charset="2"/>
              <a:buChar char="§"/>
            </a:pPr>
            <a:r>
              <a:rPr lang="en-US" dirty="0" smtClean="0">
                <a:latin typeface="Times New Roman" pitchFamily="18" charset="0"/>
                <a:cs typeface="Times New Roman" pitchFamily="18" charset="0"/>
              </a:rPr>
              <a:t>Parking</a:t>
            </a:r>
          </a:p>
          <a:p>
            <a:pPr algn="just">
              <a:buFont typeface="Wingdings" pitchFamily="2" charset="2"/>
              <a:buChar char="§"/>
            </a:pPr>
            <a:r>
              <a:rPr lang="en-US" dirty="0" smtClean="0">
                <a:latin typeface="Times New Roman" pitchFamily="18" charset="0"/>
                <a:cs typeface="Times New Roman" pitchFamily="18" charset="0"/>
              </a:rPr>
              <a:t>Tolling</a:t>
            </a:r>
          </a:p>
          <a:p>
            <a:pPr algn="just">
              <a:buFont typeface="Wingdings" pitchFamily="2" charset="2"/>
              <a:buChar char="§"/>
            </a:pPr>
            <a:r>
              <a:rPr lang="en-US" dirty="0" smtClean="0">
                <a:latin typeface="Times New Roman" pitchFamily="18" charset="0"/>
                <a:cs typeface="Times New Roman" pitchFamily="18" charset="0"/>
              </a:rPr>
              <a:t>Border control</a:t>
            </a:r>
          </a:p>
          <a:p>
            <a:pPr algn="just">
              <a:buFont typeface="Wingdings" pitchFamily="2" charset="2"/>
              <a:buChar char="§"/>
            </a:pPr>
            <a:r>
              <a:rPr lang="en-US" dirty="0" smtClean="0">
                <a:latin typeface="Times New Roman" pitchFamily="18" charset="0"/>
                <a:cs typeface="Times New Roman" pitchFamily="18" charset="0"/>
              </a:rPr>
              <a:t>Identifying stolen car easily</a:t>
            </a:r>
          </a:p>
          <a:p>
            <a:pPr algn="just">
              <a:buFont typeface="Wingdings" pitchFamily="2" charset="2"/>
              <a:buChar char="§"/>
            </a:pPr>
            <a:r>
              <a:rPr lang="en-US" dirty="0" smtClean="0">
                <a:latin typeface="Times New Roman" pitchFamily="18" charset="0"/>
                <a:cs typeface="Times New Roman" pitchFamily="18" charset="0"/>
              </a:rPr>
              <a:t>Help in identification of car with unpaid tickets</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latin typeface="Times New Roman" pitchFamily="18" charset="0"/>
                <a:cs typeface="Times New Roman" pitchFamily="18" charset="0"/>
              </a:rPr>
              <a:t>Basic idea in parking</a:t>
            </a:r>
            <a:endParaRPr lang="en-US" b="1" dirty="0">
              <a:latin typeface="Times New Roman" pitchFamily="18" charset="0"/>
              <a:cs typeface="Times New Roman" pitchFamily="18" charset="0"/>
            </a:endParaRPr>
          </a:p>
        </p:txBody>
      </p:sp>
      <p:pic>
        <p:nvPicPr>
          <p:cNvPr id="25602" name="Picture 2" descr="C:\Users\Dani\Desktop\Basic idea.JPG"/>
          <p:cNvPicPr>
            <a:picLocks noGrp="1" noChangeAspect="1" noChangeArrowheads="1"/>
          </p:cNvPicPr>
          <p:nvPr>
            <p:ph idx="1"/>
          </p:nvPr>
        </p:nvPicPr>
        <p:blipFill>
          <a:blip r:embed="rId2"/>
          <a:srcRect/>
          <a:stretch>
            <a:fillRect/>
          </a:stretch>
        </p:blipFill>
        <p:spPr bwMode="auto">
          <a:xfrm>
            <a:off x="304800" y="990600"/>
            <a:ext cx="8458200" cy="54864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latin typeface="Times New Roman" pitchFamily="18" charset="0"/>
                <a:cs typeface="Times New Roman" pitchFamily="18" charset="0"/>
              </a:rPr>
              <a:t>Problem domain description</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pPr algn="just">
              <a:buFont typeface="Wingdings" pitchFamily="2" charset="2"/>
              <a:buChar char="q"/>
            </a:pPr>
            <a:r>
              <a:rPr lang="en-US" dirty="0" smtClean="0">
                <a:latin typeface="Times New Roman" pitchFamily="18" charset="0"/>
                <a:cs typeface="Times New Roman" pitchFamily="18" charset="0"/>
              </a:rPr>
              <a:t>Today </a:t>
            </a:r>
            <a:r>
              <a:rPr lang="en-US" dirty="0">
                <a:latin typeface="Times New Roman" pitchFamily="18" charset="0"/>
                <a:cs typeface="Times New Roman" pitchFamily="18" charset="0"/>
              </a:rPr>
              <a:t>Ethiopian national security force and Ethiopian police commission uses manual system to track the wanted car. Since it is manual it have many problems like:</a:t>
            </a:r>
          </a:p>
          <a:p>
            <a:pPr lvl="0" algn="just"/>
            <a:r>
              <a:rPr lang="en-US" dirty="0">
                <a:latin typeface="Times New Roman" pitchFamily="18" charset="0"/>
                <a:cs typeface="Times New Roman" pitchFamily="18" charset="0"/>
              </a:rPr>
              <a:t>Time consuming </a:t>
            </a:r>
          </a:p>
          <a:p>
            <a:pPr lvl="0" algn="just"/>
            <a:r>
              <a:rPr lang="en-US" dirty="0">
                <a:latin typeface="Times New Roman" pitchFamily="18" charset="0"/>
                <a:cs typeface="Times New Roman" pitchFamily="18" charset="0"/>
              </a:rPr>
              <a:t>Improper use of resource </a:t>
            </a:r>
          </a:p>
          <a:p>
            <a:pPr lvl="0" algn="just"/>
            <a:r>
              <a:rPr lang="en-US" dirty="0">
                <a:latin typeface="Times New Roman" pitchFamily="18" charset="0"/>
                <a:cs typeface="Times New Roman" pitchFamily="18" charset="0"/>
              </a:rPr>
              <a:t>Lack of accuracy </a:t>
            </a:r>
          </a:p>
          <a:p>
            <a:pPr lvl="0" algn="just"/>
            <a:r>
              <a:rPr lang="en-US" dirty="0">
                <a:latin typeface="Times New Roman" pitchFamily="18" charset="0"/>
                <a:cs typeface="Times New Roman" pitchFamily="18" charset="0"/>
              </a:rPr>
              <a:t>Lack of satisfaction </a:t>
            </a:r>
          </a:p>
          <a:p>
            <a:pPr algn="just"/>
            <a:r>
              <a:rPr lang="en-US" dirty="0">
                <a:latin typeface="Times New Roman" pitchFamily="18" charset="0"/>
                <a:cs typeface="Times New Roman" pitchFamily="18" charset="0"/>
              </a:rPr>
              <a:t>Lack of speed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39000" cy="1143000"/>
          </a:xfrm>
        </p:spPr>
        <p:txBody>
          <a:bodyPr>
            <a:normAutofit fontScale="90000"/>
          </a:bodyPr>
          <a:lstStyle/>
          <a:p>
            <a:pPr lvl="0"/>
            <a:r>
              <a:rPr lang="en-US" b="1" dirty="0">
                <a:latin typeface="Times New Roman" pitchFamily="18" charset="0"/>
                <a:cs typeface="Times New Roman" pitchFamily="18" charset="0"/>
              </a:rPr>
              <a:t>Scope of the project</a:t>
            </a:r>
            <a:r>
              <a:rPr lang="en-US" b="1" dirty="0"/>
              <a:t/>
            </a:r>
            <a:br>
              <a:rPr lang="en-US" b="1" dirty="0"/>
            </a:br>
            <a:endParaRPr lang="en-US" dirty="0"/>
          </a:p>
        </p:txBody>
      </p:sp>
      <p:sp>
        <p:nvSpPr>
          <p:cNvPr id="3" name="Content Placeholder 2"/>
          <p:cNvSpPr>
            <a:spLocks noGrp="1"/>
          </p:cNvSpPr>
          <p:nvPr>
            <p:ph idx="1"/>
          </p:nvPr>
        </p:nvSpPr>
        <p:spPr>
          <a:xfrm>
            <a:off x="1219200" y="1447800"/>
            <a:ext cx="8229600" cy="4525963"/>
          </a:xfrm>
        </p:spPr>
        <p:txBody>
          <a:bodyPr>
            <a:normAutofit fontScale="92500" lnSpcReduction="20000"/>
          </a:bodyPr>
          <a:lstStyle/>
          <a:p>
            <a:pPr algn="just"/>
            <a:r>
              <a:rPr lang="en-US" dirty="0">
                <a:latin typeface="Times New Roman" pitchFamily="18" charset="0"/>
                <a:cs typeface="Times New Roman" pitchFamily="18" charset="0"/>
              </a:rPr>
              <a:t>The scope of this project is:</a:t>
            </a:r>
          </a:p>
          <a:p>
            <a:pPr lvl="0" algn="just"/>
            <a:r>
              <a:rPr lang="en-US" dirty="0">
                <a:latin typeface="Times New Roman" pitchFamily="18" charset="0"/>
                <a:cs typeface="Times New Roman" pitchFamily="18" charset="0"/>
              </a:rPr>
              <a:t>Loading the image from their source</a:t>
            </a:r>
          </a:p>
          <a:p>
            <a:pPr lvl="0" algn="just"/>
            <a:r>
              <a:rPr lang="en-US" dirty="0">
                <a:latin typeface="Times New Roman" pitchFamily="18" charset="0"/>
                <a:cs typeface="Times New Roman" pitchFamily="18" charset="0"/>
              </a:rPr>
              <a:t>Preprocessing the loaded image</a:t>
            </a:r>
          </a:p>
          <a:p>
            <a:pPr lvl="0" algn="just"/>
            <a:r>
              <a:rPr lang="en-US" dirty="0">
                <a:latin typeface="Times New Roman" pitchFamily="18" charset="0"/>
                <a:cs typeface="Times New Roman" pitchFamily="18" charset="0"/>
              </a:rPr>
              <a:t>Segmenting the preprocessed image</a:t>
            </a:r>
          </a:p>
          <a:p>
            <a:pPr lvl="0" algn="just"/>
            <a:r>
              <a:rPr lang="en-US" dirty="0">
                <a:latin typeface="Times New Roman" pitchFamily="18" charset="0"/>
                <a:cs typeface="Times New Roman" pitchFamily="18" charset="0"/>
              </a:rPr>
              <a:t>Loading the segmented image</a:t>
            </a:r>
          </a:p>
          <a:p>
            <a:pPr lvl="0" algn="just"/>
            <a:r>
              <a:rPr lang="en-US" dirty="0">
                <a:latin typeface="Times New Roman" pitchFamily="18" charset="0"/>
                <a:cs typeface="Times New Roman" pitchFamily="18" charset="0"/>
              </a:rPr>
              <a:t>Saving the features of the images</a:t>
            </a:r>
          </a:p>
          <a:p>
            <a:pPr lvl="0" algn="just"/>
            <a:r>
              <a:rPr lang="en-US" dirty="0">
                <a:latin typeface="Times New Roman" pitchFamily="18" charset="0"/>
                <a:cs typeface="Times New Roman" pitchFamily="18" charset="0"/>
              </a:rPr>
              <a:t>Loading the saved features</a:t>
            </a:r>
          </a:p>
          <a:p>
            <a:pPr lvl="0" algn="just"/>
            <a:r>
              <a:rPr lang="en-US" dirty="0">
                <a:latin typeface="Times New Roman" pitchFamily="18" charset="0"/>
                <a:cs typeface="Times New Roman" pitchFamily="18" charset="0"/>
              </a:rPr>
              <a:t>Training the system</a:t>
            </a:r>
          </a:p>
          <a:p>
            <a:pPr lvl="0" algn="just"/>
            <a:r>
              <a:rPr lang="en-US" dirty="0">
                <a:latin typeface="Times New Roman" pitchFamily="18" charset="0"/>
                <a:cs typeface="Times New Roman" pitchFamily="18" charset="0"/>
              </a:rPr>
              <a:t>Recognizing and interpreting the system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fontScale="90000"/>
          </a:bodyPr>
          <a:lstStyle/>
          <a:p>
            <a:pPr lvl="0"/>
            <a:r>
              <a:rPr lang="en-US" b="1" dirty="0" smtClean="0">
                <a:latin typeface="Times New Roman" pitchFamily="18" charset="0"/>
                <a:cs typeface="Times New Roman" pitchFamily="18" charset="0"/>
              </a:rPr>
              <a:t>Objective of the project</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pPr lvl="1" algn="just">
              <a:buFont typeface="Wingdings" pitchFamily="2" charset="2"/>
              <a:buChar char="q"/>
            </a:pPr>
            <a:r>
              <a:rPr lang="en-US" b="1" dirty="0" smtClean="0">
                <a:latin typeface="Times New Roman" pitchFamily="18" charset="0"/>
                <a:cs typeface="Times New Roman" pitchFamily="18" charset="0"/>
              </a:rPr>
              <a:t>General </a:t>
            </a:r>
            <a:r>
              <a:rPr lang="en-US" b="1" dirty="0">
                <a:latin typeface="Times New Roman" pitchFamily="18" charset="0"/>
                <a:cs typeface="Times New Roman" pitchFamily="18" charset="0"/>
              </a:rPr>
              <a:t>objective</a:t>
            </a:r>
          </a:p>
          <a:p>
            <a:pPr algn="just"/>
            <a:r>
              <a:rPr lang="en-US" dirty="0">
                <a:latin typeface="Times New Roman" pitchFamily="18" charset="0"/>
                <a:cs typeface="Times New Roman" pitchFamily="18" charset="0"/>
              </a:rPr>
              <a:t>The general objective of this project is to develop automated Ethiopian car plate recognition system.</a:t>
            </a:r>
            <a:endParaRPr lang="en-US" sz="2800" dirty="0">
              <a:latin typeface="Times New Roman" pitchFamily="18" charset="0"/>
              <a:cs typeface="Times New Roman" pitchFamily="18" charset="0"/>
            </a:endParaRPr>
          </a:p>
          <a:p>
            <a:pPr algn="just">
              <a:buNone/>
            </a:pPr>
            <a:endParaRPr lang="en-US" sz="2800" dirty="0">
              <a:latin typeface="Times New Roman" pitchFamily="18" charset="0"/>
              <a:cs typeface="Times New Roman" pitchFamily="18" charset="0"/>
            </a:endParaRPr>
          </a:p>
          <a:p>
            <a:pPr lvl="1" algn="just">
              <a:buFont typeface="Wingdings" pitchFamily="2" charset="2"/>
              <a:buChar char="q"/>
            </a:pPr>
            <a:r>
              <a:rPr lang="en-US" b="1" dirty="0">
                <a:latin typeface="Times New Roman" pitchFamily="18" charset="0"/>
                <a:cs typeface="Times New Roman" pitchFamily="18" charset="0"/>
              </a:rPr>
              <a:t>Specific objective</a:t>
            </a:r>
          </a:p>
          <a:p>
            <a:pPr algn="just"/>
            <a:r>
              <a:rPr lang="en-US" dirty="0">
                <a:latin typeface="Times New Roman" pitchFamily="18" charset="0"/>
                <a:cs typeface="Times New Roman" pitchFamily="18" charset="0"/>
              </a:rPr>
              <a:t>The specific objective of this project is:</a:t>
            </a:r>
            <a:endParaRPr lang="en-US" sz="2800"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To collect requirements.</a:t>
            </a:r>
            <a:endParaRPr lang="en-US" sz="2800"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To study the existing system.</a:t>
            </a:r>
            <a:endParaRPr lang="en-US" sz="2800"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To study the analysis.</a:t>
            </a:r>
            <a:endParaRPr lang="en-US" sz="2800"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To design the interface.</a:t>
            </a:r>
            <a:endParaRPr lang="en-US" sz="2800"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To implement it</a:t>
            </a:r>
            <a:endParaRPr lang="en-US" sz="2800"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To test it</a:t>
            </a:r>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lvl="0"/>
            <a:r>
              <a:rPr lang="en-US" b="1" dirty="0" smtClean="0">
                <a:latin typeface="Times New Roman" pitchFamily="18" charset="0"/>
                <a:cs typeface="Times New Roman" pitchFamily="18" charset="0"/>
              </a:rPr>
              <a:t>Data Collection</a:t>
            </a:r>
            <a:r>
              <a:rPr lang="en-US" b="1" dirty="0" smtClean="0"/>
              <a:t/>
            </a:r>
            <a:br>
              <a:rPr lang="en-US" b="1" dirty="0" smtClean="0"/>
            </a:br>
            <a:endParaRPr lang="en-US" dirty="0"/>
          </a:p>
        </p:txBody>
      </p:sp>
      <p:graphicFrame>
        <p:nvGraphicFramePr>
          <p:cNvPr id="5" name="Content Placeholder 4"/>
          <p:cNvGraphicFramePr>
            <a:graphicFrameLocks noGrp="1"/>
          </p:cNvGraphicFramePr>
          <p:nvPr>
            <p:ph idx="1"/>
          </p:nvPr>
        </p:nvGraphicFramePr>
        <p:xfrm>
          <a:off x="457200" y="3276600"/>
          <a:ext cx="8229600" cy="2286000"/>
        </p:xfrm>
        <a:graphic>
          <a:graphicData uri="http://schemas.openxmlformats.org/drawingml/2006/table">
            <a:tbl>
              <a:tblPr firstRow="1" bandRow="1">
                <a:tableStyleId>{5C22544A-7EE6-4342-B048-85BDC9FD1C3A}</a:tableStyleId>
              </a:tblPr>
              <a:tblGrid>
                <a:gridCol w="2057400"/>
                <a:gridCol w="2057400"/>
                <a:gridCol w="2057400"/>
                <a:gridCol w="2057400"/>
              </a:tblGrid>
              <a:tr h="457200">
                <a:tc>
                  <a:txBody>
                    <a:bodyPr/>
                    <a:lstStyle/>
                    <a:p>
                      <a:pPr marL="0" marR="0">
                        <a:lnSpc>
                          <a:spcPct val="107000"/>
                        </a:lnSpc>
                        <a:spcBef>
                          <a:spcPts val="0"/>
                        </a:spcBef>
                        <a:spcAft>
                          <a:spcPts val="0"/>
                        </a:spcAft>
                      </a:pPr>
                      <a:r>
                        <a:rPr lang="en-US" sz="1400" b="1" dirty="0">
                          <a:latin typeface="Times New Roman"/>
                          <a:ea typeface="Calibri"/>
                          <a:cs typeface="Times New Roman"/>
                        </a:rPr>
                        <a:t>Image class</a:t>
                      </a:r>
                      <a:endParaRPr lang="en-US" sz="1100" dirty="0">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400" b="1">
                          <a:latin typeface="Times New Roman"/>
                          <a:ea typeface="Calibri"/>
                          <a:cs typeface="Times New Roman"/>
                        </a:rPr>
                        <a:t>Number of image</a:t>
                      </a:r>
                      <a:endParaRPr lang="en-US" sz="1100">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400" b="1">
                          <a:latin typeface="Times New Roman"/>
                          <a:ea typeface="Calibri"/>
                          <a:cs typeface="Times New Roman"/>
                        </a:rPr>
                        <a:t>Image  extension</a:t>
                      </a:r>
                      <a:endParaRPr lang="en-US" sz="1100">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400" b="1">
                          <a:latin typeface="Times New Roman"/>
                          <a:ea typeface="Calibri"/>
                          <a:cs typeface="Times New Roman"/>
                        </a:rPr>
                        <a:t>Spatial resolution</a:t>
                      </a:r>
                      <a:endParaRPr lang="en-US" sz="1100">
                        <a:latin typeface="Calibri"/>
                        <a:ea typeface="Calibri"/>
                        <a:cs typeface="Times New Roman"/>
                      </a:endParaRPr>
                    </a:p>
                  </a:txBody>
                  <a:tcPr marL="68580" marR="68580" marT="0" marB="0"/>
                </a:tc>
              </a:tr>
              <a:tr h="457200">
                <a:tc>
                  <a:txBody>
                    <a:bodyPr/>
                    <a:lstStyle/>
                    <a:p>
                      <a:pPr marL="0" marR="0">
                        <a:lnSpc>
                          <a:spcPct val="107000"/>
                        </a:lnSpc>
                        <a:spcBef>
                          <a:spcPts val="0"/>
                        </a:spcBef>
                        <a:spcAft>
                          <a:spcPts val="0"/>
                        </a:spcAft>
                      </a:pPr>
                      <a:r>
                        <a:rPr lang="en-US" sz="1200">
                          <a:latin typeface="Times New Roman"/>
                          <a:ea typeface="Calibri"/>
                          <a:cs typeface="Times New Roman"/>
                        </a:rPr>
                        <a:t>AM (Amhara)</a:t>
                      </a:r>
                      <a:endParaRPr lang="en-US" sz="1100">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latin typeface="Times New Roman"/>
                          <a:ea typeface="Calibri"/>
                          <a:cs typeface="Times New Roman"/>
                        </a:rPr>
                        <a:t>17</a:t>
                      </a:r>
                      <a:endParaRPr lang="en-US" sz="1100" dirty="0">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latin typeface="Times New Roman"/>
                          <a:ea typeface="Calibri"/>
                          <a:cs typeface="Times New Roman"/>
                        </a:rPr>
                        <a:t>.jpg</a:t>
                      </a:r>
                      <a:endParaRPr lang="en-US" sz="1100">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latin typeface="Times New Roman"/>
                          <a:ea typeface="Calibri"/>
                          <a:cs typeface="Times New Roman"/>
                        </a:rPr>
                        <a:t>70</a:t>
                      </a:r>
                      <a:endParaRPr lang="en-US" sz="1100">
                        <a:latin typeface="Calibri"/>
                        <a:ea typeface="Calibri"/>
                        <a:cs typeface="Times New Roman"/>
                      </a:endParaRPr>
                    </a:p>
                  </a:txBody>
                  <a:tcPr marL="68580" marR="68580" marT="0" marB="0"/>
                </a:tc>
              </a:tr>
              <a:tr h="457200">
                <a:tc>
                  <a:txBody>
                    <a:bodyPr/>
                    <a:lstStyle/>
                    <a:p>
                      <a:pPr marL="0" marR="0">
                        <a:lnSpc>
                          <a:spcPct val="107000"/>
                        </a:lnSpc>
                        <a:spcBef>
                          <a:spcPts val="0"/>
                        </a:spcBef>
                        <a:spcAft>
                          <a:spcPts val="0"/>
                        </a:spcAft>
                      </a:pPr>
                      <a:r>
                        <a:rPr lang="en-US" sz="1200">
                          <a:latin typeface="Times New Roman"/>
                          <a:ea typeface="Calibri"/>
                          <a:cs typeface="Times New Roman"/>
                        </a:rPr>
                        <a:t>AA (Addis Abeba)</a:t>
                      </a:r>
                      <a:endParaRPr lang="en-US" sz="1100">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latin typeface="Times New Roman"/>
                          <a:ea typeface="Calibri"/>
                          <a:cs typeface="Times New Roman"/>
                        </a:rPr>
                        <a:t>30</a:t>
                      </a:r>
                      <a:endParaRPr lang="en-US" sz="1100">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latin typeface="Times New Roman"/>
                          <a:ea typeface="Calibri"/>
                          <a:cs typeface="Times New Roman"/>
                        </a:rPr>
                        <a:t>.jpg</a:t>
                      </a:r>
                      <a:endParaRPr lang="en-US" sz="1100" dirty="0">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latin typeface="Times New Roman"/>
                          <a:ea typeface="Calibri"/>
                          <a:cs typeface="Times New Roman"/>
                        </a:rPr>
                        <a:t>70</a:t>
                      </a:r>
                      <a:endParaRPr lang="en-US" sz="1100">
                        <a:latin typeface="Calibri"/>
                        <a:ea typeface="Calibri"/>
                        <a:cs typeface="Times New Roman"/>
                      </a:endParaRPr>
                    </a:p>
                  </a:txBody>
                  <a:tcPr marL="68580" marR="68580" marT="0" marB="0"/>
                </a:tc>
              </a:tr>
              <a:tr h="457200">
                <a:tc>
                  <a:txBody>
                    <a:bodyPr/>
                    <a:lstStyle/>
                    <a:p>
                      <a:pPr marL="0" marR="0">
                        <a:lnSpc>
                          <a:spcPct val="107000"/>
                        </a:lnSpc>
                        <a:spcBef>
                          <a:spcPts val="0"/>
                        </a:spcBef>
                        <a:spcAft>
                          <a:spcPts val="0"/>
                        </a:spcAft>
                      </a:pPr>
                      <a:r>
                        <a:rPr lang="en-US" sz="1200">
                          <a:latin typeface="Times New Roman"/>
                          <a:ea typeface="Calibri"/>
                          <a:cs typeface="Times New Roman"/>
                        </a:rPr>
                        <a:t>ET (Ethiopia)</a:t>
                      </a:r>
                      <a:endParaRPr lang="en-US" sz="1100">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latin typeface="Times New Roman"/>
                          <a:ea typeface="Calibri"/>
                          <a:cs typeface="Times New Roman"/>
                        </a:rPr>
                        <a:t>58</a:t>
                      </a:r>
                      <a:endParaRPr lang="en-US" sz="1100">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latin typeface="Times New Roman"/>
                          <a:ea typeface="Calibri"/>
                          <a:cs typeface="Times New Roman"/>
                        </a:rPr>
                        <a:t>.jpg</a:t>
                      </a:r>
                      <a:endParaRPr lang="en-US" sz="1100">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latin typeface="Times New Roman"/>
                          <a:ea typeface="Calibri"/>
                          <a:cs typeface="Times New Roman"/>
                        </a:rPr>
                        <a:t>70</a:t>
                      </a:r>
                      <a:endParaRPr lang="en-US" sz="1100">
                        <a:latin typeface="Calibri"/>
                        <a:ea typeface="Calibri"/>
                        <a:cs typeface="Times New Roman"/>
                      </a:endParaRPr>
                    </a:p>
                  </a:txBody>
                  <a:tcPr marL="68580" marR="68580" marT="0" marB="0"/>
                </a:tc>
              </a:tr>
              <a:tr h="457200">
                <a:tc>
                  <a:txBody>
                    <a:bodyPr/>
                    <a:lstStyle/>
                    <a:p>
                      <a:pPr marL="0" marR="0">
                        <a:lnSpc>
                          <a:spcPct val="107000"/>
                        </a:lnSpc>
                        <a:spcBef>
                          <a:spcPts val="0"/>
                        </a:spcBef>
                        <a:spcAft>
                          <a:spcPts val="0"/>
                        </a:spcAft>
                      </a:pPr>
                      <a:r>
                        <a:rPr lang="en-US" sz="1200">
                          <a:latin typeface="Times New Roman"/>
                          <a:ea typeface="Calibri"/>
                          <a:cs typeface="Times New Roman"/>
                        </a:rPr>
                        <a:t>UN (United Nation)</a:t>
                      </a:r>
                      <a:endParaRPr lang="en-US" sz="1100">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latin typeface="Times New Roman"/>
                          <a:ea typeface="Calibri"/>
                          <a:cs typeface="Times New Roman"/>
                        </a:rPr>
                        <a:t>2</a:t>
                      </a:r>
                      <a:endParaRPr lang="en-US" sz="1100">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latin typeface="Times New Roman"/>
                          <a:ea typeface="Calibri"/>
                          <a:cs typeface="Times New Roman"/>
                        </a:rPr>
                        <a:t>.jpg</a:t>
                      </a:r>
                      <a:endParaRPr lang="en-US" sz="1100" dirty="0">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latin typeface="Times New Roman"/>
                          <a:ea typeface="Calibri"/>
                          <a:cs typeface="Times New Roman"/>
                        </a:rPr>
                        <a:t>70</a:t>
                      </a:r>
                      <a:endParaRPr lang="en-US" sz="1100" dirty="0">
                        <a:latin typeface="Calibri"/>
                        <a:ea typeface="Calibri"/>
                        <a:cs typeface="Times New Roman"/>
                      </a:endParaRPr>
                    </a:p>
                  </a:txBody>
                  <a:tcPr marL="68580" marR="68580" marT="0" marB="0"/>
                </a:tc>
              </a:tr>
            </a:tbl>
          </a:graphicData>
        </a:graphic>
      </p:graphicFrame>
      <p:sp>
        <p:nvSpPr>
          <p:cNvPr id="16385" name="Rectangle 1"/>
          <p:cNvSpPr>
            <a:spLocks noChangeArrowheads="1"/>
          </p:cNvSpPr>
          <p:nvPr/>
        </p:nvSpPr>
        <p:spPr bwMode="auto">
          <a:xfrm>
            <a:off x="-381000" y="685800"/>
            <a:ext cx="8839200" cy="2903351"/>
          </a:xfrm>
          <a:prstGeom prst="rect">
            <a:avLst/>
          </a:prstGeom>
          <a:noFill/>
          <a:ln w="9525">
            <a:noFill/>
            <a:miter lim="800000"/>
            <a:headEnd/>
            <a:tailEnd/>
          </a:ln>
          <a:effectLst/>
        </p:spPr>
        <p:txBody>
          <a:bodyPr vert="horz" wrap="square" lIns="685584" tIns="25392" rIns="0" bIns="0" numCol="1" anchor="ctr" anchorCtr="0" compatLnSpc="1">
            <a:prstTxWarp prst="textNoShape">
              <a:avLst/>
            </a:prstTxWarp>
            <a:spAutoFit/>
          </a:bodyPr>
          <a:lstStyle/>
          <a:p>
            <a:pPr marL="457200" marR="0" lvl="1" indent="0" algn="just" defTabSz="914400" rtl="0" eaLnBrk="1" fontAlgn="base" latinLnBrk="0" hangingPunct="1">
              <a:lnSpc>
                <a:spcPct val="100000"/>
              </a:lnSpc>
              <a:spcBef>
                <a:spcPct val="0"/>
              </a:spcBef>
              <a:spcAft>
                <a:spcPct val="0"/>
              </a:spcAft>
              <a:buClr>
                <a:schemeClr val="tx1"/>
              </a:buClr>
              <a:buSzTx/>
              <a:buFontTx/>
              <a:buAutoNum type="arabicPeriod"/>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a:t>
            </a:r>
            <a:r>
              <a:rPr kumimoji="0" lang="en-US" sz="2000" b="1" i="0" u="none" strike="noStrike" cap="none" normalizeH="0" baseline="0" dirty="0" smtClean="0" bmk="">
                <a:ln>
                  <a:noFill/>
                </a:ln>
                <a:solidFill>
                  <a:schemeClr val="tx1"/>
                </a:solidFill>
                <a:effectLst/>
                <a:latin typeface="Times New Roman" pitchFamily="18" charset="0"/>
                <a:ea typeface="Times New Roman" pitchFamily="18" charset="0"/>
                <a:cs typeface="Times New Roman" pitchFamily="18" charset="0"/>
              </a:rPr>
              <a:t>mage collection methods</a:t>
            </a:r>
            <a:endParaRPr kumimoji="0" lang="en-US" b="0" i="0" u="none" strike="noStrike" cap="none" normalizeH="0" baseline="0" dirty="0" smtClean="0">
              <a:ln>
                <a:noFill/>
              </a:ln>
              <a:solidFill>
                <a:srgbClr val="2E74B5"/>
              </a:solidFill>
              <a:effectLst/>
              <a:latin typeface="Calibri Light" pitchFamily="34" charset="0"/>
              <a:ea typeface="Times New Roman" pitchFamily="18" charset="0"/>
              <a:cs typeface="Times New Roman" pitchFamily="18" charset="0"/>
            </a:endParaRPr>
          </a:p>
          <a:p>
            <a:pPr marL="457200" marR="0" lvl="1" indent="0" algn="just" defTabSz="914400" rtl="0" eaLnBrk="0" fontAlgn="base" latinLnBrk="0" hangingPunct="0">
              <a:lnSpc>
                <a:spcPct val="100000"/>
              </a:lnSpc>
              <a:spcBef>
                <a:spcPct val="0"/>
              </a:spcBef>
              <a:spcAft>
                <a:spcPct val="0"/>
              </a:spcAft>
              <a:buClr>
                <a:schemeClr val="tx1"/>
              </a:buClr>
              <a:buSzTx/>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We use Random collection method for collecting different car plate images like Amhara AM, Oromia OR, Ethiopia ET, and Addis Ababa AA and also there are many other like UN for United Nation in Ethiopia for the input of this project. Simply we capture car plates in our surrounding whether it is Bajaj, Sino truck, Landcruser</a:t>
            </a:r>
            <a:r>
              <a:rPr kumimoji="0" lang="en-US" sz="1100" b="0" i="0" u="none" strike="noStrike" cap="none" normalizeH="0" baseline="0" dirty="0" smtClean="0">
                <a:ln>
                  <a:noFill/>
                </a:ln>
                <a:solidFill>
                  <a:schemeClr val="tx1"/>
                </a:solidFill>
                <a:effectLst/>
                <a:latin typeface="Arial" pitchFamily="34" charset="0"/>
                <a:cs typeface="Arial" pitchFamily="34" charset="0"/>
              </a:rPr>
              <a:t> , …</a:t>
            </a:r>
          </a:p>
          <a:p>
            <a:pPr marL="457200" marR="0" lvl="1" indent="0" algn="just" defTabSz="914400" rtl="0" eaLnBrk="0" fontAlgn="base" latinLnBrk="0" hangingPunct="0">
              <a:lnSpc>
                <a:spcPct val="100000"/>
              </a:lnSpc>
              <a:spcBef>
                <a:spcPct val="0"/>
              </a:spcBef>
              <a:spcAft>
                <a:spcPct val="0"/>
              </a:spcAft>
              <a:buClr>
                <a:schemeClr val="tx1"/>
              </a:buClr>
              <a:buSzTx/>
              <a:tabLst/>
            </a:pP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Clr>
                <a:schemeClr val="tx1"/>
              </a:buClr>
            </a:pPr>
            <a:r>
              <a:rPr lang="en-US" sz="2400" b="1" dirty="0" smtClean="0">
                <a:latin typeface="Times New Roman" pitchFamily="18" charset="0"/>
                <a:cs typeface="Times New Roman" pitchFamily="18" charset="0"/>
              </a:rPr>
              <a:t>2.Image </a:t>
            </a:r>
            <a:r>
              <a:rPr lang="en-US" sz="2400" b="1" dirty="0">
                <a:latin typeface="Times New Roman" pitchFamily="18" charset="0"/>
                <a:cs typeface="Times New Roman" pitchFamily="18" charset="0"/>
              </a:rPr>
              <a:t>set description</a:t>
            </a:r>
          </a:p>
          <a:p>
            <a:pPr marL="457200" marR="0" lvl="1" indent="0" algn="just" defTabSz="914400" rtl="0" eaLnBrk="0" fontAlgn="base" latinLnBrk="0" hangingPunct="0">
              <a:lnSpc>
                <a:spcPct val="100000"/>
              </a:lnSpc>
              <a:spcBef>
                <a:spcPct val="0"/>
              </a:spcBef>
              <a:spcAft>
                <a:spcPct val="0"/>
              </a:spcAft>
              <a:buClr>
                <a:schemeClr val="tx1"/>
              </a:buClr>
              <a:buSzTx/>
              <a:tabLst/>
            </a:pP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1">
              <a:buNone/>
            </a:pPr>
            <a:r>
              <a:rPr lang="en-US" b="1" dirty="0" smtClean="0">
                <a:latin typeface="Times New Roman" pitchFamily="18" charset="0"/>
                <a:cs typeface="Times New Roman" pitchFamily="18" charset="0"/>
              </a:rPr>
              <a:t>2.Image acquisition parameters</a:t>
            </a:r>
          </a:p>
          <a:p>
            <a:pPr algn="just"/>
            <a:r>
              <a:rPr lang="en-US" dirty="0" smtClean="0">
                <a:latin typeface="Times New Roman" pitchFamily="18" charset="0"/>
                <a:cs typeface="Times New Roman" pitchFamily="18" charset="0"/>
              </a:rPr>
              <a:t>To collect the car plate images we used our smart phones due to this our image have some quality problem due to different parameters like: [1]</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768</Words>
  <Application>Microsoft Office PowerPoint</Application>
  <PresentationFormat>On-screen Show (4:3)</PresentationFormat>
  <Paragraphs>106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vt:lpstr>
      <vt:lpstr>Introduction</vt:lpstr>
      <vt:lpstr>Applications</vt:lpstr>
      <vt:lpstr>Basic idea in parking</vt:lpstr>
      <vt:lpstr>Problem domain description </vt:lpstr>
      <vt:lpstr>Scope of the project </vt:lpstr>
      <vt:lpstr>Objective of the project </vt:lpstr>
      <vt:lpstr>Data Collection </vt:lpstr>
      <vt:lpstr>Cont,</vt:lpstr>
      <vt:lpstr>Cont…</vt:lpstr>
      <vt:lpstr>Architecture of the designed CVIP system</vt:lpstr>
      <vt:lpstr>Summary </vt:lpstr>
      <vt:lpstr>Cont…</vt:lpstr>
      <vt:lpstr>Reference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Dani</dc:creator>
  <cp:lastModifiedBy>Dani</cp:lastModifiedBy>
  <cp:revision>20</cp:revision>
  <dcterms:created xsi:type="dcterms:W3CDTF">2013-01-31T05:06:31Z</dcterms:created>
  <dcterms:modified xsi:type="dcterms:W3CDTF">2013-01-31T06:29:28Z</dcterms:modified>
</cp:coreProperties>
</file>