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85" r:id="rId12"/>
    <p:sldId id="271" r:id="rId13"/>
    <p:sldId id="278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72" r:id="rId26"/>
    <p:sldId id="263" r:id="rId27"/>
    <p:sldId id="264" r:id="rId28"/>
    <p:sldId id="265" r:id="rId29"/>
    <p:sldId id="266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8" autoAdjust="0"/>
    <p:restoredTop sz="83692" autoAdjust="0"/>
  </p:normalViewPr>
  <p:slideViewPr>
    <p:cSldViewPr>
      <p:cViewPr varScale="1">
        <p:scale>
          <a:sx n="53" d="100"/>
          <a:sy n="53" d="100"/>
        </p:scale>
        <p:origin x="-8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2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2DC3-4D01-49D1-9DFD-B9BF38AB6C72}" type="datetimeFigureOut">
              <a:rPr lang="en-IE" smtClean="0"/>
              <a:pPr/>
              <a:t>14/04/2015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48FB7-5A7C-40D9-AC70-17DC83EDDAE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34235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48FB7-5A7C-40D9-AC70-17DC83EDDAE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055511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QNX </a:t>
            </a:r>
            <a:r>
              <a:rPr lang="en-IE" sz="1200" dirty="0" err="1" smtClean="0">
                <a:latin typeface="Lucida Sans Unicode" pitchFamily="34" charset="0"/>
                <a:cs typeface="Lucida Sans Unicode" pitchFamily="34" charset="0"/>
              </a:rPr>
              <a:t>interprocess</a:t>
            </a: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 communication is a single operation that sends a process to another process and waits to receive a reply. This is known as </a:t>
            </a:r>
            <a:r>
              <a:rPr lang="en-IE" sz="1200" dirty="0" err="1" smtClean="0">
                <a:latin typeface="Lucida Sans Unicode" pitchFamily="34" charset="0"/>
                <a:cs typeface="Lucida Sans Unicode" pitchFamily="34" charset="0"/>
              </a:rPr>
              <a:t>msgsend</a:t>
            </a: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.</a:t>
            </a:r>
          </a:p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The message is copied, by the kernel from an address space of the process that sends it, the copy is then sent to the address space of the receiving process</a:t>
            </a:r>
          </a:p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while the receiving process it left waiting on this, the control of the central processing unit is simultaneously transferred through the systems scheduler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48FB7-5A7C-40D9-AC70-17DC83EDDAE2}" type="slidenum">
              <a:rPr lang="en-IE" smtClean="0"/>
              <a:pPr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755981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Because of this </a:t>
            </a:r>
            <a:r>
              <a:rPr lang="en-IE" sz="1200" dirty="0" err="1" smtClean="0">
                <a:latin typeface="Lucida Sans Unicode" pitchFamily="34" charset="0"/>
                <a:cs typeface="Lucida Sans Unicode" pitchFamily="34" charset="0"/>
              </a:rPr>
              <a:t>similtanious</a:t>
            </a: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 action, if someone is waiting on their process’ reply they will not lose their turn. </a:t>
            </a:r>
          </a:p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Linux and Unix lack this skill which is why QNX message passing is so widely usable.</a:t>
            </a:r>
          </a:p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A user space process based off of QNX  </a:t>
            </a:r>
            <a:r>
              <a:rPr lang="en-IE" sz="1200" dirty="0" err="1" smtClean="0">
                <a:latin typeface="Lucida Sans Unicode" pitchFamily="34" charset="0"/>
                <a:cs typeface="Lucida Sans Unicode" pitchFamily="34" charset="0"/>
              </a:rPr>
              <a:t>msgsend</a:t>
            </a: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  for Linux is available but it is often used incorrectly and is a leading cause of  why other microkernel based systems were unsatisfactory. </a:t>
            </a:r>
          </a:p>
          <a:p>
            <a:pPr>
              <a:buFont typeface="Wingdings 3" pitchFamily="18" charset="2"/>
              <a:buChar char="}"/>
            </a:pPr>
            <a:endParaRPr lang="en-IE" sz="1200" dirty="0" smtClean="0">
              <a:latin typeface="Lucida Sans Unicode" pitchFamily="34" charset="0"/>
              <a:cs typeface="Lucida Sans Unicode" pitchFamily="34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48FB7-5A7C-40D9-AC70-17DC83EDDAE2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932550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289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1200" dirty="0" smtClean="0">
                <a:latin typeface="Lucida Sans Unicode" pitchFamily="34" charset="0"/>
                <a:cs typeface="Lucida Sans Unicode" pitchFamily="34" charset="0"/>
              </a:rPr>
              <a:t>Networking is based on </a:t>
            </a:r>
            <a:r>
              <a:rPr lang="en-GB" sz="1200" dirty="0" err="1" smtClean="0">
                <a:latin typeface="Lucida Sans Unicode" pitchFamily="34" charset="0"/>
                <a:cs typeface="Lucida Sans Unicode" pitchFamily="34" charset="0"/>
              </a:rPr>
              <a:t>NetBSD</a:t>
            </a:r>
            <a:endParaRPr lang="en-GB" sz="12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1200" dirty="0" smtClean="0">
                <a:latin typeface="Lucida Sans Unicode" pitchFamily="34" charset="0"/>
                <a:cs typeface="Lucida Sans Unicode" pitchFamily="34" charset="0"/>
              </a:rPr>
              <a:t>The </a:t>
            </a:r>
            <a:r>
              <a:rPr lang="en-GB" sz="1200" dirty="0" err="1" smtClean="0">
                <a:latin typeface="Lucida Sans Unicode" pitchFamily="34" charset="0"/>
                <a:cs typeface="Lucida Sans Unicode" pitchFamily="34" charset="0"/>
              </a:rPr>
              <a:t>NetBSD</a:t>
            </a:r>
            <a:r>
              <a:rPr lang="en-GB" sz="1200" dirty="0" smtClean="0">
                <a:latin typeface="Lucida Sans Unicode" pitchFamily="34" charset="0"/>
                <a:cs typeface="Lucida Sans Unicode" pitchFamily="34" charset="0"/>
              </a:rPr>
              <a:t> Project is an international collaborative effort of a large group of people, to produce a freely available and redistributable UNIX-like operating system, </a:t>
            </a:r>
            <a:r>
              <a:rPr lang="en-GB" sz="1200" dirty="0" err="1" smtClean="0">
                <a:latin typeface="Lucida Sans Unicode" pitchFamily="34" charset="0"/>
                <a:cs typeface="Lucida Sans Unicode" pitchFamily="34" charset="0"/>
              </a:rPr>
              <a:t>NetBSD</a:t>
            </a:r>
            <a:r>
              <a:rPr lang="en-GB" sz="1200" dirty="0" smtClean="0">
                <a:latin typeface="Lucida Sans Unicode" pitchFamily="34" charset="0"/>
                <a:cs typeface="Lucida Sans Unicode" pitchFamily="34" charset="0"/>
              </a:rPr>
              <a:t>. In addition to our own work, </a:t>
            </a:r>
            <a:r>
              <a:rPr lang="en-GB" sz="1200" dirty="0" err="1" smtClean="0">
                <a:latin typeface="Lucida Sans Unicode" pitchFamily="34" charset="0"/>
                <a:cs typeface="Lucida Sans Unicode" pitchFamily="34" charset="0"/>
              </a:rPr>
              <a:t>NetBSD</a:t>
            </a:r>
            <a:r>
              <a:rPr lang="en-GB" sz="1200" dirty="0" smtClean="0">
                <a:latin typeface="Lucida Sans Unicode" pitchFamily="34" charset="0"/>
                <a:cs typeface="Lucida Sans Unicode" pitchFamily="34" charset="0"/>
              </a:rPr>
              <a:t> contains a variety of other free software, including 4.4BSD </a:t>
            </a:r>
            <a:r>
              <a:rPr lang="en-GB" sz="1200" dirty="0" err="1" smtClean="0">
                <a:latin typeface="Lucida Sans Unicode" pitchFamily="34" charset="0"/>
                <a:cs typeface="Lucida Sans Unicode" pitchFamily="34" charset="0"/>
              </a:rPr>
              <a:t>Lite</a:t>
            </a:r>
            <a:r>
              <a:rPr lang="en-GB" sz="1200" dirty="0" smtClean="0">
                <a:latin typeface="Lucida Sans Unicode" pitchFamily="34" charset="0"/>
                <a:cs typeface="Lucida Sans Unicode" pitchFamily="34" charset="0"/>
              </a:rPr>
              <a:t> from the University of California, Berkeley.</a:t>
            </a:r>
          </a:p>
          <a:p>
            <a:pPr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1200" dirty="0" err="1" smtClean="0">
                <a:latin typeface="Lucida Sans Unicode" pitchFamily="34" charset="0"/>
                <a:cs typeface="Lucida Sans Unicode" pitchFamily="34" charset="0"/>
              </a:rPr>
              <a:t>Interprocessing</a:t>
            </a:r>
            <a:r>
              <a:rPr lang="en-GB" sz="1200" dirty="0" smtClean="0">
                <a:latin typeface="Lucida Sans Unicode" pitchFamily="34" charset="0"/>
                <a:cs typeface="Lucida Sans Unicode" pitchFamily="34" charset="0"/>
              </a:rPr>
              <a:t> involved sending info from one process to another and awaiting a reply. </a:t>
            </a:r>
            <a:r>
              <a:rPr lang="en-GB" sz="1200" dirty="0" err="1" smtClean="0">
                <a:latin typeface="Lucida Sans Unicode" pitchFamily="34" charset="0"/>
                <a:cs typeface="Lucida Sans Unicode" pitchFamily="34" charset="0"/>
              </a:rPr>
              <a:t>MsgSend</a:t>
            </a:r>
            <a:r>
              <a:rPr lang="en-GB" sz="1200" dirty="0" smtClean="0">
                <a:latin typeface="Lucida Sans Unicode" pitchFamily="34" charset="0"/>
                <a:cs typeface="Lucida Sans Unicode" pitchFamily="34" charset="0"/>
              </a:rPr>
              <a:t> operation is used.</a:t>
            </a:r>
          </a:p>
          <a:p>
            <a:pPr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endParaRPr lang="en-GB" sz="12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7951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45151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73105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4205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48FB7-5A7C-40D9-AC70-17DC83EDDAE2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54984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Embedded Systems- ARM,</a:t>
            </a:r>
            <a:r>
              <a:rPr lang="en-IE" baseline="0" dirty="0" smtClean="0"/>
              <a:t> x86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High Levels of Scalability – Can</a:t>
            </a:r>
            <a:r>
              <a:rPr lang="en-IE" baseline="0" dirty="0" smtClean="0"/>
              <a:t> be reduced down to meet the constrained resource requirements of </a:t>
            </a:r>
            <a:r>
              <a:rPr lang="en-IE" baseline="0" dirty="0" err="1" smtClean="0"/>
              <a:t>realtime</a:t>
            </a:r>
            <a:r>
              <a:rPr lang="en-IE" baseline="0" dirty="0" smtClean="0"/>
              <a:t> embedded systems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Various Versions of the OS e.g. RTOS (Real Time Operating System (an</a:t>
            </a:r>
            <a:r>
              <a:rPr lang="en-IE" baseline="0" dirty="0" smtClean="0"/>
              <a:t> OS which prioritises scheduling using an advanced algorithm. Enables a wider orchestration of process priorities. The OS is more frequently dedicated to a narrow set of applications))</a:t>
            </a:r>
            <a:r>
              <a:rPr lang="en-IE" dirty="0" smtClean="0"/>
              <a:t>,</a:t>
            </a:r>
            <a:r>
              <a:rPr lang="en-IE" baseline="0" dirty="0" smtClean="0"/>
              <a:t> Automotive, Medical, Security, Safety</a:t>
            </a:r>
            <a:endParaRPr lang="en-I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True</a:t>
            </a:r>
            <a:r>
              <a:rPr lang="en-IE" baseline="0" dirty="0" smtClean="0"/>
              <a:t> Microkernel OS- Makes the OS very reliable as every driver, protocol stack, </a:t>
            </a:r>
            <a:r>
              <a:rPr lang="en-IE" baseline="0" dirty="0" err="1" smtClean="0"/>
              <a:t>filesystem</a:t>
            </a:r>
            <a:r>
              <a:rPr lang="en-IE" baseline="0" dirty="0" smtClean="0"/>
              <a:t> and application runs in the safety of memory protected space where as outside the Kernel components can fail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48FB7-5A7C-40D9-AC70-17DC83EDDAE2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24130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Programs are primarily accessed through the command</a:t>
            </a:r>
            <a:r>
              <a:rPr lang="en-IE" baseline="0" dirty="0" smtClean="0"/>
              <a:t> line (like UNIX systems), Configuration files and scripts</a:t>
            </a:r>
          </a:p>
          <a:p>
            <a:r>
              <a:rPr lang="en-IE" baseline="0" dirty="0" smtClean="0"/>
              <a:t>Allows an Integrated Development </a:t>
            </a:r>
            <a:r>
              <a:rPr lang="en-IE" baseline="0" dirty="0" err="1" smtClean="0"/>
              <a:t>Enviroment</a:t>
            </a:r>
            <a:r>
              <a:rPr lang="en-IE" baseline="0" dirty="0" smtClean="0"/>
              <a:t> to test embedded systems</a:t>
            </a:r>
          </a:p>
          <a:p>
            <a:endParaRPr lang="en-IE" baseline="0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48FB7-5A7C-40D9-AC70-17DC83EDDAE2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83009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48FB7-5A7C-40D9-AC70-17DC83EDDAE2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766766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Started when Bell and Dodge both took an OS design course, created a basic real-time </a:t>
            </a:r>
            <a:r>
              <a:rPr lang="en-IE" sz="1200" dirty="0" err="1" smtClean="0">
                <a:latin typeface="Lucida Sans Unicode" pitchFamily="34" charset="0"/>
                <a:cs typeface="Lucida Sans Unicode" pitchFamily="34" charset="0"/>
              </a:rPr>
              <a:t>kernal</a:t>
            </a: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 as part of an assignment, and realized it’s commercial viability.</a:t>
            </a:r>
          </a:p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Both men moved to Ontario in 1980, where they founded Quantum Software Systems (later renamed QNX Software Systems.)</a:t>
            </a:r>
          </a:p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First widespread use of the QNX system was in the Ontario education systems own computer design, the Unisys ICON.</a:t>
            </a:r>
          </a:p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Primarily used in ‘large’ projects, as the OS was too big for the single-chip computers of the time.</a:t>
            </a:r>
          </a:p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It was made compatible with lower-level systems via QNX 4, developed in the late 80s as a response to the OS market moving towards the standardized POSIX model of systems.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48FB7-5A7C-40D9-AC70-17DC83EDDAE2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80687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First widespread use of the QNX system was in the Ontario education systems own computer design, the Unisys ICON.</a:t>
            </a:r>
          </a:p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Primarily used in ‘large’ projects, as the OS was too big for the single-chip computers of the time.</a:t>
            </a:r>
          </a:p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It was made compatible with lower-level systems via QNX 4, developed in the late 80s as a response to the OS market moving towards the standardized POSIX model of systems.</a:t>
            </a:r>
          </a:p>
          <a:p>
            <a:pPr>
              <a:buFont typeface="Wingdings 3" pitchFamily="18" charset="2"/>
              <a:buChar char="}"/>
            </a:pPr>
            <a:endParaRPr lang="en-IE" sz="1200" dirty="0" smtClean="0">
              <a:latin typeface="Lucida Sans Unicode" pitchFamily="34" charset="0"/>
              <a:cs typeface="Lucida Sans Unicode" pitchFamily="34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48FB7-5A7C-40D9-AC70-17DC83EDDAE2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17390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In the 90s, a new version was developed from scratch to be SMP (symmetric multiprocessing) capable, which took the form of QNX Neutrino released in 2001.</a:t>
            </a:r>
          </a:p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At the same time, the company became one of the founders of the Eclipse consortium.</a:t>
            </a:r>
          </a:p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QNX’s primary market is in the automotive industry (GPS, in-car display screens, etc), a market which it fully broke into following the company’s acquisition by Harman International Industries in 2004.</a:t>
            </a:r>
          </a:p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Examples include Apple’s </a:t>
            </a:r>
            <a:r>
              <a:rPr lang="en-IE" sz="1200" dirty="0" err="1" smtClean="0">
                <a:latin typeface="Lucida Sans Unicode" pitchFamily="34" charset="0"/>
                <a:cs typeface="Lucida Sans Unicode" pitchFamily="34" charset="0"/>
              </a:rPr>
              <a:t>CarPlay</a:t>
            </a: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 system, and the Ford Motor Company recently announced it was replacing all Microsoft technology with the QNX OS across it’s entire range.</a:t>
            </a:r>
          </a:p>
          <a:p>
            <a:pPr>
              <a:buFont typeface="Wingdings 3" pitchFamily="18" charset="2"/>
              <a:buChar char="}"/>
            </a:pPr>
            <a:r>
              <a:rPr lang="en-IE" sz="1200" dirty="0" smtClean="0">
                <a:latin typeface="Lucida Sans Unicode" pitchFamily="34" charset="0"/>
                <a:cs typeface="Lucida Sans Unicode" pitchFamily="34" charset="0"/>
              </a:rPr>
              <a:t>It can also be found in a variety of BlackBerry devices, following BlackBerry Limited’s purchase of QNX Software Systems in 2011.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48FB7-5A7C-40D9-AC70-17DC83EDDAE2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86594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48FB7-5A7C-40D9-AC70-17DC83EDDAE2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99495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4CE1-7293-4807-A936-45C7729049FA}" type="datetimeFigureOut">
              <a:rPr lang="en-IE" smtClean="0"/>
              <a:pPr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1CF2-4368-4763-A580-C957FB8B35B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4CE1-7293-4807-A936-45C7729049FA}" type="datetimeFigureOut">
              <a:rPr lang="en-IE" smtClean="0"/>
              <a:pPr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1CF2-4368-4763-A580-C957FB8B35B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4CE1-7293-4807-A936-45C7729049FA}" type="datetimeFigureOut">
              <a:rPr lang="en-IE" smtClean="0"/>
              <a:pPr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1CF2-4368-4763-A580-C957FB8B35BC}" type="slidenum">
              <a:rPr lang="en-IE" smtClean="0"/>
              <a:pPr/>
              <a:t>‹#›</a:t>
            </a:fld>
            <a:endParaRPr lang="en-I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7572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4CE1-7293-4807-A936-45C7729049FA}" type="datetimeFigureOut">
              <a:rPr lang="en-IE" smtClean="0"/>
              <a:pPr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1CF2-4368-4763-A580-C957FB8B35BC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4CE1-7293-4807-A936-45C7729049FA}" type="datetimeFigureOut">
              <a:rPr lang="en-IE" smtClean="0"/>
              <a:pPr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1CF2-4368-4763-A580-C957FB8B35B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4CE1-7293-4807-A936-45C7729049FA}" type="datetimeFigureOut">
              <a:rPr lang="en-IE" smtClean="0"/>
              <a:pPr/>
              <a:t>14/04/2015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1CF2-4368-4763-A580-C957FB8B35BC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4CE1-7293-4807-A936-45C7729049FA}" type="datetimeFigureOut">
              <a:rPr lang="en-IE" smtClean="0"/>
              <a:pPr/>
              <a:t>14/04/2015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1CF2-4368-4763-A580-C957FB8B35B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4CE1-7293-4807-A936-45C7729049FA}" type="datetimeFigureOut">
              <a:rPr lang="en-IE" smtClean="0"/>
              <a:pPr/>
              <a:t>14/04/2015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1CF2-4368-4763-A580-C957FB8B35B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4CE1-7293-4807-A936-45C7729049FA}" type="datetimeFigureOut">
              <a:rPr lang="en-IE" smtClean="0"/>
              <a:pPr/>
              <a:t>14/04/2015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1CF2-4368-4763-A580-C957FB8B35B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4CE1-7293-4807-A936-45C7729049FA}" type="datetimeFigureOut">
              <a:rPr lang="en-IE" smtClean="0"/>
              <a:pPr/>
              <a:t>14/04/2015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1CF2-4368-4763-A580-C957FB8B35BC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4CE1-7293-4807-A936-45C7729049FA}" type="datetimeFigureOut">
              <a:rPr lang="en-IE" smtClean="0"/>
              <a:pPr/>
              <a:t>14/04/2015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1CF2-4368-4763-A580-C957FB8B35BC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D8F4CE1-7293-4807-A936-45C7729049FA}" type="datetimeFigureOut">
              <a:rPr lang="en-IE" smtClean="0"/>
              <a:pPr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2131CF2-4368-4763-A580-C957FB8B35BC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>
                <a:latin typeface="Lucida Sans Unicode" pitchFamily="34" charset="0"/>
                <a:cs typeface="Lucida Sans Unicode" pitchFamily="34" charset="0"/>
              </a:rPr>
              <a:t>QNX Presentation</a:t>
            </a:r>
            <a:endParaRPr lang="en-IE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645024"/>
            <a:ext cx="7920880" cy="1752600"/>
          </a:xfrm>
        </p:spPr>
        <p:txBody>
          <a:bodyPr>
            <a:normAutofit lnSpcReduction="10000"/>
          </a:bodyPr>
          <a:lstStyle/>
          <a:p>
            <a:r>
              <a:rPr lang="en-IE" sz="4400" dirty="0" smtClean="0">
                <a:latin typeface="Lucida Sans Unicode" pitchFamily="34" charset="0"/>
                <a:cs typeface="Lucida Sans Unicode" pitchFamily="34" charset="0"/>
              </a:rPr>
              <a:t>Team QNX</a:t>
            </a:r>
          </a:p>
          <a:p>
            <a:endParaRPr lang="en-IE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IE" dirty="0" smtClean="0">
                <a:latin typeface="Lucida Sans Unicode" pitchFamily="34" charset="0"/>
                <a:cs typeface="Lucida Sans Unicode" pitchFamily="34" charset="0"/>
              </a:rPr>
              <a:t>Shane Mac Eoin, Rob Byrne, </a:t>
            </a:r>
          </a:p>
          <a:p>
            <a:r>
              <a:rPr lang="en-IE" dirty="0" smtClean="0">
                <a:latin typeface="Lucida Sans Unicode" pitchFamily="34" charset="0"/>
                <a:cs typeface="Lucida Sans Unicode" pitchFamily="34" charset="0"/>
              </a:rPr>
              <a:t>Dave Hunt, Derry Walsh &amp; Paul Redmond</a:t>
            </a:r>
            <a:endParaRPr lang="en-IE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2655"/>
            <a:ext cx="423703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8510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Bell and Dodge took an OS design course, created a basic real-time kernal as part of an assignment, and realized it’s commercial viability.</a:t>
            </a:r>
          </a:p>
          <a:p>
            <a:pPr>
              <a:buFont typeface="Wingdings 3" pitchFamily="18" charset="2"/>
              <a:buChar char="}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Moved to Ontario in 1980, and founded Quantum Software Systems (later renamed QNX Software Systems.)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History</a:t>
            </a:r>
            <a:endParaRPr lang="en-IE" sz="4100" dirty="0"/>
          </a:p>
        </p:txBody>
      </p:sp>
    </p:spTree>
    <p:extLst>
      <p:ext uri="{BB962C8B-B14F-4D97-AF65-F5344CB8AC3E}">
        <p14:creationId xmlns:p14="http://schemas.microsoft.com/office/powerpoint/2010/main" xmlns="" val="184464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First widespread use was the Ontario education systems own computer design, Unisys ICON.</a:t>
            </a: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Used in ‘large’ projects as OS was too big for single-chip computers of the time.</a:t>
            </a: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Made compatible with lower-level systems via QNX 4 in 80s as response to the OS market moving towards the standardized POSIX model of systems.</a:t>
            </a:r>
          </a:p>
          <a:p>
            <a:pPr>
              <a:buFont typeface="Wingdings 3" pitchFamily="18" charset="2"/>
              <a:buChar char="}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History</a:t>
            </a:r>
            <a:endParaRPr lang="en-IE" sz="4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A new version was developed from scratch to be SMP capable, which took the form of QNX Neutrino released in 2001.</a:t>
            </a:r>
          </a:p>
          <a:p>
            <a:pPr>
              <a:buFont typeface="Wingdings 3" pitchFamily="18" charset="2"/>
              <a:buChar char="}"/>
            </a:pP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Primary market is in the automotive industry, which it fully broke into following acquisition by Harman.</a:t>
            </a:r>
          </a:p>
          <a:p>
            <a:pPr>
              <a:buFont typeface="Wingdings 3" pitchFamily="18" charset="2"/>
              <a:buChar char="}"/>
            </a:pPr>
            <a:r>
              <a:rPr lang="en-US" sz="2700" dirty="0">
                <a:latin typeface="Lucida Sans Unicode" pitchFamily="34" charset="0"/>
                <a:cs typeface="Lucida Sans Unicode" pitchFamily="34" charset="0"/>
              </a:rPr>
              <a:t>Was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bought again </a:t>
            </a:r>
            <a:r>
              <a:rPr lang="en-US" sz="2700" dirty="0">
                <a:latin typeface="Lucida Sans Unicode" pitchFamily="34" charset="0"/>
                <a:cs typeface="Lucida Sans Unicode" pitchFamily="34" charset="0"/>
              </a:rPr>
              <a:t>in 2011 by BlackBerry Limited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History</a:t>
            </a:r>
            <a:endParaRPr lang="en-IE" sz="4100" dirty="0"/>
          </a:p>
        </p:txBody>
      </p:sp>
    </p:spTree>
    <p:extLst>
      <p:ext uri="{BB962C8B-B14F-4D97-AF65-F5344CB8AC3E}">
        <p14:creationId xmlns:p14="http://schemas.microsoft.com/office/powerpoint/2010/main" xmlns="" val="119475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I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QNX Technology</a:t>
            </a:r>
            <a:br>
              <a:rPr lang="en-I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</a:br>
            <a:r>
              <a:rPr lang="en-I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Part 1</a:t>
            </a:r>
            <a:endParaRPr lang="en-IE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29349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2067" y="2675466"/>
            <a:ext cx="7516357" cy="4182533"/>
          </a:xfrm>
        </p:spPr>
        <p:txBody>
          <a:bodyPr>
            <a:normAutofit fontScale="92500" lnSpcReduction="10000"/>
          </a:bodyPr>
          <a:lstStyle/>
          <a:p>
            <a:pPr>
              <a:buFont typeface="Wingdings 3" pitchFamily="18" charset="2"/>
              <a:buChar char="}"/>
            </a:pP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QNX </a:t>
            </a:r>
            <a:r>
              <a:rPr lang="en-IE" sz="2700" dirty="0" err="1">
                <a:latin typeface="Lucida Sans Unicode" pitchFamily="34" charset="0"/>
                <a:cs typeface="Lucida Sans Unicode" pitchFamily="34" charset="0"/>
              </a:rPr>
              <a:t>interprocess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communication - operation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that sends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process to another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and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waits to receive a reply.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K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nown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as </a:t>
            </a:r>
            <a:r>
              <a:rPr lang="en-IE" sz="2700" dirty="0" err="1" smtClean="0">
                <a:latin typeface="Lucida Sans Unicode" pitchFamily="34" charset="0"/>
                <a:cs typeface="Lucida Sans Unicode" pitchFamily="34" charset="0"/>
              </a:rPr>
              <a:t>msgsend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.</a:t>
            </a: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Message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is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copied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by the kernel from an address space of the process that sends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it, the copy is then sent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to the address space of the receiving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process</a:t>
            </a: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while the receiving process it left waiting on this, the control of the central processing unit is simultaneously transferred through the systems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scheduler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QNX Technology</a:t>
            </a:r>
            <a:endParaRPr lang="en-IE" sz="4100" dirty="0"/>
          </a:p>
        </p:txBody>
      </p:sp>
    </p:spTree>
    <p:extLst>
      <p:ext uri="{BB962C8B-B14F-4D97-AF65-F5344CB8AC3E}">
        <p14:creationId xmlns:p14="http://schemas.microsoft.com/office/powerpoint/2010/main" xmlns="" val="427294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504066"/>
            <a:ext cx="7408333" cy="4353934"/>
          </a:xfrm>
        </p:spPr>
        <p:txBody>
          <a:bodyPr>
            <a:no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Because of this </a:t>
            </a:r>
            <a:r>
              <a:rPr lang="en-IE" sz="2700" dirty="0" err="1" smtClean="0">
                <a:latin typeface="Lucida Sans Unicode" pitchFamily="34" charset="0"/>
                <a:cs typeface="Lucida Sans Unicode" pitchFamily="34" charset="0"/>
              </a:rPr>
              <a:t>similtanious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 action, if someone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is waiting on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their process’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reply they will not lose their turn. </a:t>
            </a: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Linux and Unix lack this, which is why QNX message passing is widely usable.</a:t>
            </a: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There is a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 user space process based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off of QNX </a:t>
            </a:r>
            <a:r>
              <a:rPr lang="en-IE" sz="2700" dirty="0" err="1" smtClean="0">
                <a:latin typeface="Lucida Sans Unicode" pitchFamily="34" charset="0"/>
                <a:cs typeface="Lucida Sans Unicode" pitchFamily="34" charset="0"/>
              </a:rPr>
              <a:t>msgsend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for Linux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but often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used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incorrectly, a leading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cause of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why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other microkernel based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systems were unsatisfactory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. </a:t>
            </a: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QNX Technology</a:t>
            </a:r>
            <a:endParaRPr lang="en-IE" sz="4100" dirty="0"/>
          </a:p>
        </p:txBody>
      </p:sp>
    </p:spTree>
    <p:extLst>
      <p:ext uri="{BB962C8B-B14F-4D97-AF65-F5344CB8AC3E}">
        <p14:creationId xmlns:p14="http://schemas.microsoft.com/office/powerpoint/2010/main" xmlns="" val="22445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The vast majority of other operations were planned to operate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in the same manner as the user space process.</a:t>
            </a: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QNX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eventually reduced the number of separate processes and integrated the network stack into a single application as this made QNX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perform more efficiently.</a:t>
            </a: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QNX Technology</a:t>
            </a:r>
            <a:endParaRPr lang="en-IE" sz="4100" dirty="0"/>
          </a:p>
        </p:txBody>
      </p:sp>
    </p:spTree>
    <p:extLst>
      <p:ext uri="{BB962C8B-B14F-4D97-AF65-F5344CB8AC3E}">
        <p14:creationId xmlns:p14="http://schemas.microsoft.com/office/powerpoint/2010/main" xmlns="" val="40098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Message handling is prioritized by a thread. </a:t>
            </a: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requests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are given a value of wither high or low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priority.</a:t>
            </a: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the high priority threads are given preference over the low priority threads and are preformed first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.</a:t>
            </a: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This is a very important asset in the hard real time system.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QNX Technology</a:t>
            </a:r>
            <a:endParaRPr lang="en-IE" sz="4100" dirty="0"/>
          </a:p>
        </p:txBody>
      </p:sp>
    </p:spTree>
    <p:extLst>
      <p:ext uri="{BB962C8B-B14F-4D97-AF65-F5344CB8AC3E}">
        <p14:creationId xmlns:p14="http://schemas.microsoft.com/office/powerpoint/2010/main" xmlns="" val="3084229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Transparent Distributed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Processing is a process that makes it easier to use QNX</a:t>
            </a: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It means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that QNX kernels on separate devices are granted access each other's system services using the same method as would be used to access a local server. </a:t>
            </a: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Making QNX run efficiently on local and other servers.</a:t>
            </a: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QNX Technology</a:t>
            </a:r>
            <a:endParaRPr lang="en-IE" sz="4100" dirty="0"/>
          </a:p>
        </p:txBody>
      </p:sp>
    </p:spTree>
    <p:extLst>
      <p:ext uri="{BB962C8B-B14F-4D97-AF65-F5344CB8AC3E}">
        <p14:creationId xmlns:p14="http://schemas.microsoft.com/office/powerpoint/2010/main" xmlns="" val="186677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I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QNX Technology</a:t>
            </a:r>
            <a:br>
              <a:rPr lang="en-I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</a:br>
            <a:r>
              <a:rPr lang="en-I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Part 2</a:t>
            </a:r>
            <a:endParaRPr lang="en-IE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88953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 3" pitchFamily="18" charset="2"/>
              <a:buChar char="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QNX Overview</a:t>
            </a:r>
          </a:p>
          <a:p>
            <a:pPr>
              <a:buFont typeface="Wingdings 3" pitchFamily="18" charset="2"/>
              <a:buChar char=""/>
            </a:pP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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Market Position</a:t>
            </a:r>
          </a:p>
          <a:p>
            <a:pPr>
              <a:buFont typeface="Wingdings 3" pitchFamily="18" charset="2"/>
              <a:buChar char="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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History</a:t>
            </a:r>
          </a:p>
          <a:p>
            <a:pPr>
              <a:buFont typeface="Wingdings 3" pitchFamily="18" charset="2"/>
              <a:buChar char="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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Technology Involved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Contents</a:t>
            </a:r>
            <a:endParaRPr lang="en-IE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478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QNX Technology</a:t>
            </a:r>
            <a:endParaRPr sz="4100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2565857"/>
            <a:ext cx="8229600" cy="4292143"/>
          </a:xfrm>
          <a:prstGeom prst="rect">
            <a:avLst/>
          </a:prstGeom>
        </p:spPr>
        <p:txBody>
          <a:bodyPr lIns="91425" tIns="91425" rIns="91425" bIns="91425" anchor="t" anchorCtr="0"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The </a:t>
            </a:r>
            <a:r>
              <a:rPr lang="en-GB" sz="2700" dirty="0">
                <a:latin typeface="Lucida Sans Unicode" pitchFamily="34" charset="0"/>
                <a:cs typeface="Lucida Sans Unicode" pitchFamily="34" charset="0"/>
              </a:rPr>
              <a:t>QNX kernel contains only CPU scheduling, </a:t>
            </a:r>
            <a:r>
              <a:rPr lang="en-GB" sz="2700" dirty="0" err="1">
                <a:latin typeface="Lucida Sans Unicode" pitchFamily="34" charset="0"/>
                <a:cs typeface="Lucida Sans Unicode" pitchFamily="34" charset="0"/>
              </a:rPr>
              <a:t>interprocess</a:t>
            </a:r>
            <a:r>
              <a:rPr lang="en-GB" sz="2700" dirty="0">
                <a:latin typeface="Lucida Sans Unicode" pitchFamily="34" charset="0"/>
                <a:cs typeface="Lucida Sans Unicode" pitchFamily="34" charset="0"/>
              </a:rPr>
              <a:t> communication, interrupt redirection and timers</a:t>
            </a: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.</a:t>
            </a:r>
            <a:endParaRPr lang="en-GB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 lvl="0"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Everything </a:t>
            </a:r>
            <a:r>
              <a:rPr lang="en-GB" sz="2700" dirty="0">
                <a:latin typeface="Lucida Sans Unicode" pitchFamily="34" charset="0"/>
                <a:cs typeface="Lucida Sans Unicode" pitchFamily="34" charset="0"/>
              </a:rPr>
              <a:t>else including proc, which is process creation and memory management runs on a user process by working in conjunction with a </a:t>
            </a: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microkernel</a:t>
            </a:r>
            <a:endParaRPr lang="en-GB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 lvl="0"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The </a:t>
            </a:r>
            <a:r>
              <a:rPr lang="en-GB" sz="2700" dirty="0">
                <a:latin typeface="Lucida Sans Unicode" pitchFamily="34" charset="0"/>
                <a:cs typeface="Lucida Sans Unicode" pitchFamily="34" charset="0"/>
              </a:rPr>
              <a:t>QNX boot loader can load more than just the kernel with no device drivers needed</a:t>
            </a:r>
          </a:p>
          <a:p>
            <a:pPr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endParaRPr lang="en-GB" sz="27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807288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QNX Technology</a:t>
            </a:r>
            <a:endParaRPr sz="4100" dirty="0"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67544" y="2636913"/>
            <a:ext cx="8229600" cy="44644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Networking </a:t>
            </a:r>
            <a:r>
              <a:rPr lang="en-GB" sz="2700" dirty="0">
                <a:latin typeface="Lucida Sans Unicode" pitchFamily="34" charset="0"/>
                <a:cs typeface="Lucida Sans Unicode" pitchFamily="34" charset="0"/>
              </a:rPr>
              <a:t>is based on </a:t>
            </a:r>
            <a:r>
              <a:rPr lang="en-GB" sz="2700" dirty="0" err="1" smtClean="0">
                <a:latin typeface="Lucida Sans Unicode" pitchFamily="34" charset="0"/>
                <a:cs typeface="Lucida Sans Unicode" pitchFamily="34" charset="0"/>
              </a:rPr>
              <a:t>NetBSD</a:t>
            </a:r>
            <a:endParaRPr lang="en-GB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The </a:t>
            </a:r>
            <a:r>
              <a:rPr lang="en-GB" sz="2700" dirty="0" err="1">
                <a:latin typeface="Lucida Sans Unicode" pitchFamily="34" charset="0"/>
                <a:cs typeface="Lucida Sans Unicode" pitchFamily="34" charset="0"/>
              </a:rPr>
              <a:t>NetBSD</a:t>
            </a:r>
            <a:r>
              <a:rPr lang="en-GB" sz="2700" dirty="0">
                <a:latin typeface="Lucida Sans Unicode" pitchFamily="34" charset="0"/>
                <a:cs typeface="Lucida Sans Unicode" pitchFamily="34" charset="0"/>
              </a:rPr>
              <a:t> Project is an international collaborative effort of a large group of people, to produce a freely available and redistributable UNIX-like operating system, </a:t>
            </a:r>
            <a:r>
              <a:rPr lang="en-GB" sz="2700" dirty="0" err="1" smtClean="0">
                <a:latin typeface="Lucida Sans Unicode" pitchFamily="34" charset="0"/>
                <a:cs typeface="Lucida Sans Unicode" pitchFamily="34" charset="0"/>
              </a:rPr>
              <a:t>NetBSD</a:t>
            </a: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. </a:t>
            </a:r>
            <a:r>
              <a:rPr lang="en-GB" sz="2700" dirty="0" err="1" smtClean="0">
                <a:latin typeface="Lucida Sans Unicode" pitchFamily="34" charset="0"/>
                <a:cs typeface="Lucida Sans Unicode" pitchFamily="34" charset="0"/>
              </a:rPr>
              <a:t>NetBSD</a:t>
            </a: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sz="2700" dirty="0">
                <a:latin typeface="Lucida Sans Unicode" pitchFamily="34" charset="0"/>
                <a:cs typeface="Lucida Sans Unicode" pitchFamily="34" charset="0"/>
              </a:rPr>
              <a:t>contains a variety of other free software, including 4.4BSD </a:t>
            </a:r>
            <a:r>
              <a:rPr lang="en-GB" sz="2700" dirty="0" err="1">
                <a:latin typeface="Lucida Sans Unicode" pitchFamily="34" charset="0"/>
                <a:cs typeface="Lucida Sans Unicode" pitchFamily="34" charset="0"/>
              </a:rPr>
              <a:t>Lite</a:t>
            </a:r>
            <a:r>
              <a:rPr lang="en-GB" sz="2700" dirty="0">
                <a:latin typeface="Lucida Sans Unicode" pitchFamily="34" charset="0"/>
                <a:cs typeface="Lucida Sans Unicode" pitchFamily="34" charset="0"/>
              </a:rPr>
              <a:t> from the University of California, Berkeley</a:t>
            </a: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91390705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QNX Technology</a:t>
            </a:r>
            <a:endParaRPr sz="41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67544" y="263691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If </a:t>
            </a:r>
            <a:r>
              <a:rPr lang="en-GB" sz="2700" dirty="0">
                <a:latin typeface="Lucida Sans Unicode" pitchFamily="34" charset="0"/>
                <a:cs typeface="Lucida Sans Unicode" pitchFamily="34" charset="0"/>
              </a:rPr>
              <a:t>the receiving process is waiting, control of the CPU is transferred at the same </a:t>
            </a: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time</a:t>
            </a:r>
          </a:p>
          <a:p>
            <a:pPr lvl="0">
              <a:spcBef>
                <a:spcPct val="20000"/>
              </a:spcBef>
              <a:buNone/>
            </a:pPr>
            <a:endParaRPr lang="en-GB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 lvl="0"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QNX </a:t>
            </a:r>
            <a:r>
              <a:rPr lang="en-GB" sz="2700" dirty="0">
                <a:latin typeface="Lucida Sans Unicode" pitchFamily="34" charset="0"/>
                <a:cs typeface="Lucida Sans Unicode" pitchFamily="34" charset="0"/>
              </a:rPr>
              <a:t>is the most usable example of a microkernel</a:t>
            </a: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.</a:t>
            </a:r>
          </a:p>
          <a:p>
            <a:pPr lvl="0">
              <a:spcBef>
                <a:spcPct val="20000"/>
              </a:spcBef>
              <a:buFont typeface="Wingdings 3" pitchFamily="18" charset="2"/>
              <a:buChar char="}"/>
            </a:pPr>
            <a:endParaRPr lang="en-GB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 lvl="0"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How </a:t>
            </a:r>
            <a:r>
              <a:rPr lang="en-GB" sz="2700" dirty="0">
                <a:latin typeface="Lucida Sans Unicode" pitchFamily="34" charset="0"/>
                <a:cs typeface="Lucida Sans Unicode" pitchFamily="34" charset="0"/>
              </a:rPr>
              <a:t>QNX works is how all I/O systems were intended to work</a:t>
            </a:r>
          </a:p>
        </p:txBody>
      </p:sp>
    </p:spTree>
    <p:extLst>
      <p:ext uri="{BB962C8B-B14F-4D97-AF65-F5344CB8AC3E}">
        <p14:creationId xmlns:p14="http://schemas.microsoft.com/office/powerpoint/2010/main" xmlns="" val="25449355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QNX Technology</a:t>
            </a:r>
            <a:endParaRPr sz="4100"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539552" y="263691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Later </a:t>
            </a:r>
            <a:r>
              <a:rPr lang="en-GB" sz="2700" dirty="0">
                <a:latin typeface="Lucida Sans Unicode" pitchFamily="34" charset="0"/>
                <a:cs typeface="Lucida Sans Unicode" pitchFamily="34" charset="0"/>
              </a:rPr>
              <a:t>versions are more and more refined in terms of network stacks and other function </a:t>
            </a: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blocks</a:t>
            </a:r>
          </a:p>
          <a:p>
            <a:pPr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Boot </a:t>
            </a:r>
            <a:r>
              <a:rPr lang="en-GB" sz="2700" dirty="0">
                <a:latin typeface="Lucida Sans Unicode" pitchFamily="34" charset="0"/>
                <a:cs typeface="Lucida Sans Unicode" pitchFamily="34" charset="0"/>
              </a:rPr>
              <a:t>loader is the other key component in the minimal microkernel </a:t>
            </a: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system</a:t>
            </a:r>
          </a:p>
          <a:p>
            <a:pPr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All </a:t>
            </a:r>
            <a:r>
              <a:rPr lang="en-GB" sz="2700" dirty="0">
                <a:latin typeface="Lucida Sans Unicode" pitchFamily="34" charset="0"/>
                <a:cs typeface="Lucida Sans Unicode" pitchFamily="34" charset="0"/>
              </a:rPr>
              <a:t>support libraries for user programs are not in the kernel</a:t>
            </a:r>
          </a:p>
          <a:p>
            <a:pPr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endParaRPr lang="en-GB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endParaRPr lang="en-GB" sz="27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660751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QNX Technology</a:t>
            </a:r>
            <a:endParaRPr sz="4100"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2709873"/>
            <a:ext cx="8229600" cy="41481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Neutrino supports strict priority-</a:t>
            </a:r>
            <a:r>
              <a:rPr lang="en-GB" sz="2700" dirty="0" err="1" smtClean="0">
                <a:latin typeface="Lucida Sans Unicode" pitchFamily="34" charset="0"/>
                <a:cs typeface="Lucida Sans Unicode" pitchFamily="34" charset="0"/>
              </a:rPr>
              <a:t>preemptive</a:t>
            </a: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 scheduling and adaptive partition scheduling (APS). APS guarantees minimum CPU percentages to selected groups of threads, even though others may have higher priority.</a:t>
            </a:r>
          </a:p>
          <a:p>
            <a:pPr lvl="0">
              <a:spcBef>
                <a:spcPct val="20000"/>
              </a:spcBef>
              <a:buFont typeface="Wingdings 3" pitchFamily="18" charset="2"/>
              <a:buChar char="}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 lvl="0">
              <a:lnSpc>
                <a:spcPct val="115000"/>
              </a:lnSpc>
              <a:spcBef>
                <a:spcPct val="20000"/>
              </a:spcBef>
              <a:buFont typeface="Wingdings 3" pitchFamily="18" charset="2"/>
              <a:buChar char="}"/>
            </a:pPr>
            <a:r>
              <a:rPr lang="en-GB" sz="2700" dirty="0" smtClean="0">
                <a:latin typeface="Lucida Sans Unicode" pitchFamily="34" charset="0"/>
                <a:cs typeface="Lucida Sans Unicode" pitchFamily="34" charset="0"/>
              </a:rPr>
              <a:t>Can run a selected set of critical threads, even when the system is overloaded</a:t>
            </a:r>
          </a:p>
        </p:txBody>
      </p:sp>
    </p:spTree>
    <p:extLst>
      <p:ext uri="{BB962C8B-B14F-4D97-AF65-F5344CB8AC3E}">
        <p14:creationId xmlns:p14="http://schemas.microsoft.com/office/powerpoint/2010/main" xmlns="" val="1973089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I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QNX at Present and in the Future </a:t>
            </a:r>
            <a:endParaRPr lang="en-IE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633730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Examples</a:t>
            </a:r>
            <a:endParaRPr lang="en-IE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Apples Car Play</a:t>
            </a:r>
          </a:p>
          <a:p>
            <a:pPr>
              <a:buFont typeface="Wingdings 3" pitchFamily="18" charset="2"/>
              <a:buChar char="}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342900" lvl="1" indent="-342900"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Blackberry playbook</a:t>
            </a:r>
          </a:p>
          <a:p>
            <a:pPr>
              <a:buFont typeface="Wingdings 3" pitchFamily="18" charset="2"/>
              <a:buChar char="}"/>
            </a:pP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Cars</a:t>
            </a:r>
          </a:p>
          <a:p>
            <a:pPr lvl="1"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Mercedes-Benz S-Class</a:t>
            </a:r>
          </a:p>
          <a:p>
            <a:pPr lvl="1"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Ford Sync 3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3513441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Present</a:t>
            </a:r>
            <a:endParaRPr lang="en-IE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Had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a market share of around 53% in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2013</a:t>
            </a: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Used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by over 40 OEMs in tens of millions of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vehicles</a:t>
            </a: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Not very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meaningful to BlackBerry’s financial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performance</a:t>
            </a: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2% of BlackBerry’s total sales</a:t>
            </a: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209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Present</a:t>
            </a:r>
            <a:endParaRPr lang="en-IE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IHS analysts estimate software licensing fees to be $3 per vehicle</a:t>
            </a:r>
          </a:p>
          <a:p>
            <a:pPr>
              <a:buFont typeface="Wingdings 3" pitchFamily="18" charset="2"/>
              <a:buChar char="}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Ford stated 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the company would be replacing 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Microsoft Auto</a:t>
            </a:r>
            <a:r>
              <a:rPr lang="en-IE" sz="2700" dirty="0">
                <a:latin typeface="Lucida Sans Unicode" pitchFamily="34" charset="0"/>
                <a:cs typeface="Lucida Sans Unicode" pitchFamily="34" charset="0"/>
              </a:rPr>
              <a:t> with </a:t>
            </a: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QNX in 2014</a:t>
            </a:r>
          </a:p>
          <a:p>
            <a:pPr>
              <a:buFont typeface="Wingdings 3" pitchFamily="18" charset="2"/>
              <a:buChar char="}"/>
            </a:pP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Competition from Google and Apple</a:t>
            </a: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3211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Future</a:t>
            </a:r>
            <a:endParaRPr lang="en-IE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564904"/>
            <a:ext cx="7408333" cy="4104456"/>
          </a:xfrm>
        </p:spPr>
        <p:txBody>
          <a:bodyPr>
            <a:normAutofit lnSpcReduction="10000"/>
          </a:bodyPr>
          <a:lstStyle/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Has the advantage of having a large network</a:t>
            </a:r>
          </a:p>
          <a:p>
            <a:pPr>
              <a:buNone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Competition form Google and Apple</a:t>
            </a:r>
          </a:p>
          <a:p>
            <a:pPr>
              <a:buFont typeface="Wingdings 3" pitchFamily="18" charset="2"/>
              <a:buChar char="}"/>
            </a:pP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Customizable UI makes it attractive for OEMs</a:t>
            </a:r>
          </a:p>
          <a:p>
            <a:pPr>
              <a:buFont typeface="Wingdings 3" pitchFamily="18" charset="2"/>
              <a:buChar char="}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Cheaper than rivals</a:t>
            </a: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39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Embedded Systems</a:t>
            </a:r>
          </a:p>
          <a:p>
            <a:pPr>
              <a:buFont typeface="Wingdings 3" pitchFamily="18" charset="2"/>
              <a:buChar char="}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High Levels of Scalability</a:t>
            </a:r>
          </a:p>
          <a:p>
            <a:pPr>
              <a:buFont typeface="Wingdings 3" pitchFamily="18" charset="2"/>
              <a:buChar char="}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Various Versions of the OS</a:t>
            </a:r>
          </a:p>
          <a:p>
            <a:pPr>
              <a:buFont typeface="Wingdings 3" pitchFamily="18" charset="2"/>
              <a:buChar char="}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“True Microkernel OS”</a:t>
            </a: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What is QNX?</a:t>
            </a:r>
            <a:endParaRPr lang="en-IE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011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QNX is very reliable</a:t>
            </a:r>
          </a:p>
          <a:p>
            <a:pPr>
              <a:buFont typeface="Wingdings 3" pitchFamily="18" charset="2"/>
              <a:buChar char="}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QNX is efficient</a:t>
            </a:r>
          </a:p>
          <a:p>
            <a:pPr>
              <a:buFont typeface="Wingdings 3" pitchFamily="18" charset="2"/>
              <a:buChar char="}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r>
              <a:rPr lang="en-IE" sz="2700" dirty="0" smtClean="0">
                <a:latin typeface="Lucida Sans Unicode" pitchFamily="34" charset="0"/>
                <a:cs typeface="Lucida Sans Unicode" pitchFamily="34" charset="0"/>
              </a:rPr>
              <a:t>Used by many devices</a:t>
            </a:r>
          </a:p>
          <a:p>
            <a:pPr>
              <a:buFont typeface="Wingdings 3" pitchFamily="18" charset="2"/>
              <a:buChar char="}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endParaRPr lang="en-IE" sz="27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Wingdings 3" pitchFamily="18" charset="2"/>
              <a:buChar char="}"/>
            </a:pP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Conclusion</a:t>
            </a:r>
            <a:endParaRPr lang="en-IE" sz="41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Questions?</a:t>
            </a:r>
            <a:endParaRPr lang="en-IE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2420888"/>
            <a:ext cx="7343907" cy="38164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OS Architecture</a:t>
            </a:r>
            <a:endParaRPr lang="en-IE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7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8520" y="-1"/>
            <a:ext cx="9252519" cy="693939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6891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28600" y="260648"/>
            <a:ext cx="5519016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404664"/>
            <a:ext cx="3810000" cy="237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861048"/>
            <a:ext cx="9144000" cy="36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92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I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History behind QNX</a:t>
            </a:r>
            <a:endParaRPr lang="en-IE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3190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Gordon Bell</a:t>
            </a:r>
            <a:endParaRPr lang="en-IE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32855"/>
            <a:ext cx="4735438" cy="4044107"/>
          </a:xfrm>
        </p:spPr>
        <p:txBody>
          <a:bodyPr>
            <a:no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2500" dirty="0" smtClean="0">
                <a:latin typeface="Lucida Sans Unicode" pitchFamily="34" charset="0"/>
                <a:cs typeface="Lucida Sans Unicode" pitchFamily="34" charset="0"/>
              </a:rPr>
              <a:t>MSc in Physics, University of Waterloo</a:t>
            </a:r>
          </a:p>
          <a:p>
            <a:pPr>
              <a:buFont typeface="Wingdings 3" pitchFamily="18" charset="2"/>
              <a:buChar char="}"/>
            </a:pPr>
            <a:r>
              <a:rPr lang="en-IE" sz="2500" dirty="0" smtClean="0">
                <a:latin typeface="Lucida Sans Unicode" pitchFamily="34" charset="0"/>
                <a:cs typeface="Lucida Sans Unicode" pitchFamily="34" charset="0"/>
              </a:rPr>
              <a:t>Was Chairman of QNX Software Systems Board of Directors until his retirement</a:t>
            </a:r>
          </a:p>
          <a:p>
            <a:pPr>
              <a:buFont typeface="Wingdings 3" pitchFamily="18" charset="2"/>
              <a:buChar char="}"/>
            </a:pPr>
            <a:r>
              <a:rPr lang="en-IE" sz="2500" dirty="0" smtClean="0">
                <a:latin typeface="Lucida Sans Unicode" pitchFamily="34" charset="0"/>
                <a:cs typeface="Lucida Sans Unicode" pitchFamily="34" charset="0"/>
              </a:rPr>
              <a:t>One of Fortune magazines 2002 “Heroes of Manufacturing”, alongside QNX co-founder Dan Dodge.</a:t>
            </a:r>
          </a:p>
          <a:p>
            <a:pPr>
              <a:buFont typeface="Wingdings 3" pitchFamily="18" charset="2"/>
              <a:buChar char="}"/>
            </a:pPr>
            <a:endParaRPr lang="en-IE" sz="27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1844824"/>
            <a:ext cx="352839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614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Dan Dodge</a:t>
            </a:r>
            <a:endParaRPr lang="en-IE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204864"/>
            <a:ext cx="4732181" cy="4351338"/>
          </a:xfrm>
        </p:spPr>
        <p:txBody>
          <a:bodyPr>
            <a:normAutofit/>
          </a:bodyPr>
          <a:lstStyle/>
          <a:p>
            <a:pPr>
              <a:buFont typeface="Wingdings 3" pitchFamily="18" charset="2"/>
              <a:buChar char="}"/>
            </a:pPr>
            <a:r>
              <a:rPr lang="en-IE" sz="2500" dirty="0" smtClean="0">
                <a:latin typeface="Lucida Sans Unicode" pitchFamily="34" charset="0"/>
                <a:cs typeface="Lucida Sans Unicode" pitchFamily="34" charset="0"/>
              </a:rPr>
              <a:t>MSc in Mathematics, University of Waterloo.</a:t>
            </a:r>
          </a:p>
          <a:p>
            <a:pPr>
              <a:buFont typeface="Wingdings 3" pitchFamily="18" charset="2"/>
              <a:buChar char="}"/>
            </a:pPr>
            <a:r>
              <a:rPr lang="en-IE" sz="2500" dirty="0" smtClean="0">
                <a:latin typeface="Lucida Sans Unicode" pitchFamily="34" charset="0"/>
                <a:cs typeface="Lucida Sans Unicode" pitchFamily="34" charset="0"/>
              </a:rPr>
              <a:t>Current CEO of QNX Software Systems</a:t>
            </a:r>
          </a:p>
          <a:p>
            <a:pPr>
              <a:buFont typeface="Wingdings 3" pitchFamily="18" charset="2"/>
              <a:buChar char="}"/>
            </a:pPr>
            <a:r>
              <a:rPr lang="en-IE" sz="2500" dirty="0" smtClean="0">
                <a:latin typeface="Lucida Sans Unicode" pitchFamily="34" charset="0"/>
                <a:cs typeface="Lucida Sans Unicode" pitchFamily="34" charset="0"/>
              </a:rPr>
              <a:t>Awarded J.W Graham Medal in Computing and Innovation by the University of Waterloo</a:t>
            </a:r>
            <a:endParaRPr lang="en-IE" sz="25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8104" y="1844824"/>
            <a:ext cx="338437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7247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1450</Words>
  <Application>Microsoft Office PowerPoint</Application>
  <PresentationFormat>On-screen Show (4:3)</PresentationFormat>
  <Paragraphs>162</Paragraphs>
  <Slides>31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Waveform</vt:lpstr>
      <vt:lpstr>QNX Presentation</vt:lpstr>
      <vt:lpstr>Contents</vt:lpstr>
      <vt:lpstr>What is QNX?</vt:lpstr>
      <vt:lpstr>OS Architecture</vt:lpstr>
      <vt:lpstr>Slide 5</vt:lpstr>
      <vt:lpstr>Slide 6</vt:lpstr>
      <vt:lpstr>History behind QNX</vt:lpstr>
      <vt:lpstr>Gordon Bell</vt:lpstr>
      <vt:lpstr>Dan Dodge</vt:lpstr>
      <vt:lpstr>History</vt:lpstr>
      <vt:lpstr>History</vt:lpstr>
      <vt:lpstr>History</vt:lpstr>
      <vt:lpstr>QNX Technology Part 1</vt:lpstr>
      <vt:lpstr>QNX Technology</vt:lpstr>
      <vt:lpstr>QNX Technology</vt:lpstr>
      <vt:lpstr>QNX Technology</vt:lpstr>
      <vt:lpstr>QNX Technology</vt:lpstr>
      <vt:lpstr>QNX Technology</vt:lpstr>
      <vt:lpstr>QNX Technology Part 2</vt:lpstr>
      <vt:lpstr>QNX Technology</vt:lpstr>
      <vt:lpstr>QNX Technology</vt:lpstr>
      <vt:lpstr>QNX Technology</vt:lpstr>
      <vt:lpstr>QNX Technology</vt:lpstr>
      <vt:lpstr>QNX Technology</vt:lpstr>
      <vt:lpstr>QNX at Present and in the Future </vt:lpstr>
      <vt:lpstr>Examples</vt:lpstr>
      <vt:lpstr>Present</vt:lpstr>
      <vt:lpstr>Present</vt:lpstr>
      <vt:lpstr>Future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Presentation</dc:title>
  <dc:creator>Paul Redmond</dc:creator>
  <cp:lastModifiedBy>Dave</cp:lastModifiedBy>
  <cp:revision>70</cp:revision>
  <dcterms:created xsi:type="dcterms:W3CDTF">2015-04-10T13:20:26Z</dcterms:created>
  <dcterms:modified xsi:type="dcterms:W3CDTF">2015-04-14T20:35:24Z</dcterms:modified>
</cp:coreProperties>
</file>