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60" r:id="rId2"/>
    <p:sldId id="270" r:id="rId3"/>
    <p:sldId id="256" r:id="rId4"/>
    <p:sldId id="257" r:id="rId5"/>
    <p:sldId id="258" r:id="rId6"/>
    <p:sldId id="259" r:id="rId7"/>
    <p:sldId id="268" r:id="rId8"/>
    <p:sldId id="267" r:id="rId9"/>
    <p:sldId id="266" r:id="rId10"/>
    <p:sldId id="262" r:id="rId11"/>
    <p:sldId id="261" r:id="rId12"/>
    <p:sldId id="269" r:id="rId13"/>
    <p:sldId id="263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-810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4/12/2015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iscos.com/the_archive/rol/productsdb/admin/riscos.htm" TargetMode="External"/><Relationship Id="rId13" Type="http://schemas.openxmlformats.org/officeDocument/2006/relationships/hyperlink" Target="https://www.linkedin.com/in/bavison" TargetMode="External"/><Relationship Id="rId3" Type="http://schemas.openxmlformats.org/officeDocument/2006/relationships/hyperlink" Target="http://www.riscos.com/the_archive/rol/index.htm" TargetMode="External"/><Relationship Id="rId7" Type="http://schemas.openxmlformats.org/officeDocument/2006/relationships/hyperlink" Target="http://telcontar.net/Misc/GUI/RISCOS/" TargetMode="External"/><Relationship Id="rId12" Type="http://schemas.openxmlformats.org/officeDocument/2006/relationships/hyperlink" Target="https://www.riscosopen.org/content/about" TargetMode="External"/><Relationship Id="rId2" Type="http://schemas.openxmlformats.org/officeDocument/2006/relationships/hyperlink" Target="http://www.riscos.com/the_archive/acorn/index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wrocc.org.uk/riscos/history.shtml" TargetMode="External"/><Relationship Id="rId11" Type="http://schemas.openxmlformats.org/officeDocument/2006/relationships/hyperlink" Target="http://www.guidebookgallery.org/screenshots/riscos311" TargetMode="External"/><Relationship Id="rId5" Type="http://schemas.openxmlformats.org/officeDocument/2006/relationships/hyperlink" Target="https://en.wikipedia.org/wiki/History_of_RISC_OS" TargetMode="External"/><Relationship Id="rId10" Type="http://schemas.openxmlformats.org/officeDocument/2006/relationships/hyperlink" Target="http://www.operating-system.org/betriebssystem/_english/bs-riscos.htm" TargetMode="External"/><Relationship Id="rId4" Type="http://schemas.openxmlformats.org/officeDocument/2006/relationships/hyperlink" Target="https://www.wikimediafoundation.org/" TargetMode="External"/><Relationship Id="rId9" Type="http://schemas.openxmlformats.org/officeDocument/2006/relationships/hyperlink" Target="http://www.operating-system.org/" TargetMode="External"/><Relationship Id="rId14" Type="http://schemas.openxmlformats.org/officeDocument/2006/relationships/hyperlink" Target="https://www.linkedin.com/in/srevi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95686"/>
            <a:ext cx="7851648" cy="1371600"/>
          </a:xfrm>
        </p:spPr>
        <p:txBody>
          <a:bodyPr/>
          <a:lstStyle/>
          <a:p>
            <a:r>
              <a:rPr lang="en-IE" dirty="0" smtClean="0"/>
              <a:t>RISC OS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435846"/>
            <a:ext cx="7854696" cy="1314450"/>
          </a:xfrm>
        </p:spPr>
        <p:txBody>
          <a:bodyPr>
            <a:normAutofit/>
          </a:bodyPr>
          <a:lstStyle/>
          <a:p>
            <a:r>
              <a:rPr lang="en-IE" sz="1800" dirty="0" smtClean="0"/>
              <a:t>By Riscy Business</a:t>
            </a:r>
          </a:p>
          <a:p>
            <a:r>
              <a:rPr lang="en-IE" sz="1800" dirty="0" smtClean="0"/>
              <a:t>Cliona Rogers, Colin White, Keith McLoughlin, Ka Yu Chan and James Hynes</a:t>
            </a:r>
            <a:endParaRPr lang="en-IE" sz="1800" dirty="0"/>
          </a:p>
        </p:txBody>
      </p:sp>
      <p:pic>
        <p:nvPicPr>
          <p:cNvPr id="4" name="Picture 3" descr="ris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131590"/>
            <a:ext cx="2304256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3970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E" u="sng" dirty="0" smtClean="0"/>
              <a:t>Ben Avison</a:t>
            </a:r>
            <a:endParaRPr lang="en-IE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3003798"/>
            <a:ext cx="8229600" cy="3725680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He is presently a consultant for RISC OS Open Limited </a:t>
            </a:r>
            <a:endParaRPr lang="en-IE" dirty="0" smtClean="0">
              <a:latin typeface="+mj-lt"/>
            </a:endParaRPr>
          </a:p>
          <a:p>
            <a:r>
              <a:rPr lang="en-IE" dirty="0" smtClean="0">
                <a:latin typeface="+mj-lt"/>
              </a:rPr>
              <a:t>S</a:t>
            </a:r>
            <a:r>
              <a:rPr lang="en-IE" dirty="0" smtClean="0">
                <a:latin typeface="+mj-lt"/>
              </a:rPr>
              <a:t>oftware </a:t>
            </a:r>
            <a:r>
              <a:rPr lang="en-IE" dirty="0" smtClean="0">
                <a:latin typeface="+mj-lt"/>
              </a:rPr>
              <a:t>engineer contractor for Piccolo Systems</a:t>
            </a:r>
          </a:p>
          <a:p>
            <a:r>
              <a:rPr lang="en-IE" dirty="0" smtClean="0">
                <a:latin typeface="+mj-lt"/>
              </a:rPr>
              <a:t>He designed many RISC OS based products </a:t>
            </a:r>
          </a:p>
          <a:p>
            <a:endParaRPr lang="en-IE" dirty="0"/>
          </a:p>
        </p:txBody>
      </p:sp>
      <p:pic>
        <p:nvPicPr>
          <p:cNvPr id="2050" name="Picture 2" descr="C:\Users\P C Use\Downloads\ben avi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280" y="555526"/>
            <a:ext cx="1800200" cy="24037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9568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E" u="sng" dirty="0" smtClean="0"/>
              <a:t>Steve Revill</a:t>
            </a:r>
            <a:endParaRPr lang="en-IE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3003798"/>
            <a:ext cx="8229600" cy="3725680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Managing Director of RISC OS Open Limited</a:t>
            </a:r>
          </a:p>
          <a:p>
            <a:r>
              <a:rPr lang="en-IE" dirty="0" smtClean="0">
                <a:latin typeface="+mj-lt"/>
              </a:rPr>
              <a:t>S</a:t>
            </a:r>
            <a:r>
              <a:rPr lang="en-IE" dirty="0" smtClean="0">
                <a:latin typeface="+mj-lt"/>
              </a:rPr>
              <a:t>oftware </a:t>
            </a:r>
            <a:r>
              <a:rPr lang="en-IE" dirty="0" smtClean="0">
                <a:latin typeface="+mj-lt"/>
              </a:rPr>
              <a:t>engineer with plenty experience with embedded software engineering</a:t>
            </a:r>
          </a:p>
          <a:p>
            <a:endParaRPr lang="en-IE" dirty="0"/>
          </a:p>
        </p:txBody>
      </p:sp>
      <p:pic>
        <p:nvPicPr>
          <p:cNvPr id="1026" name="Picture 2" descr="C:\Users\P C Use\Downloads\steve revi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915566"/>
            <a:ext cx="208823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627534"/>
            <a:ext cx="2232248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Desktop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3939902"/>
            <a:ext cx="8229600" cy="3725680"/>
          </a:xfrm>
        </p:spPr>
        <p:txBody>
          <a:bodyPr/>
          <a:lstStyle/>
          <a:p>
            <a:pPr>
              <a:buNone/>
            </a:pPr>
            <a:endParaRPr lang="en-IE" dirty="0"/>
          </a:p>
        </p:txBody>
      </p:sp>
      <p:pic>
        <p:nvPicPr>
          <p:cNvPr id="5122" name="Picture 2" descr="C:\Users\P C Use\Pictures\My-Compu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635646"/>
            <a:ext cx="3096344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835696" y="4612801"/>
            <a:ext cx="5917499" cy="53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i="1" dirty="0"/>
              <a:t>A screen shot of RISC operating system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12" y="987574"/>
            <a:ext cx="4896544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395536" y="339502"/>
            <a:ext cx="81057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2"/>
                </a:solidFill>
              </a:rPr>
              <a:t>RISC GUI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581925" y="811800"/>
            <a:ext cx="3297299" cy="414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chemeClr val="accent2"/>
              </a:buClr>
              <a:buSzPct val="100000"/>
            </a:pPr>
            <a:r>
              <a:rPr lang="en-IE" sz="2400" dirty="0" smtClean="0">
                <a:latin typeface="+mj-lt"/>
              </a:rPr>
              <a:t>Learning curve</a:t>
            </a:r>
          </a:p>
          <a:p>
            <a:pPr marL="457200" indent="-381000">
              <a:buClr>
                <a:schemeClr val="accent2"/>
              </a:buClr>
              <a:buSzPct val="100000"/>
            </a:pPr>
            <a:endParaRPr lang="en-IE" sz="2400" dirty="0" smtClean="0">
              <a:latin typeface="+mj-lt"/>
            </a:endParaRPr>
          </a:p>
          <a:p>
            <a:pPr marL="457200" indent="-381000">
              <a:buClr>
                <a:schemeClr val="accent2"/>
              </a:buClr>
              <a:buSzPct val="100000"/>
            </a:pPr>
            <a:r>
              <a:rPr lang="en-IE" sz="2400" dirty="0" smtClean="0">
                <a:latin typeface="+mj-lt"/>
              </a:rPr>
              <a:t>Very user friendly</a:t>
            </a:r>
          </a:p>
          <a:p>
            <a:pPr marL="457200" indent="-381000">
              <a:buClr>
                <a:schemeClr val="accent2"/>
              </a:buClr>
              <a:buSzPct val="100000"/>
            </a:pPr>
            <a:endParaRPr lang="en-IE" sz="2400" dirty="0" smtClean="0">
              <a:latin typeface="+mj-lt"/>
            </a:endParaRPr>
          </a:p>
          <a:p>
            <a:pPr marL="457200" indent="-381000">
              <a:buClr>
                <a:schemeClr val="accent2"/>
              </a:buClr>
              <a:buSzPct val="100000"/>
            </a:pPr>
            <a:r>
              <a:rPr lang="en-IE" sz="2400" dirty="0" smtClean="0">
                <a:latin typeface="+mj-lt"/>
              </a:rPr>
              <a:t>Unchanged for 14 years</a:t>
            </a:r>
          </a:p>
          <a:p>
            <a:pPr marL="457200" indent="-381000">
              <a:buClr>
                <a:schemeClr val="dk1"/>
              </a:buClr>
              <a:buSzPct val="100000"/>
            </a:pPr>
            <a:endParaRPr lang="en-IE" sz="2400" dirty="0" smtClean="0">
              <a:latin typeface="+mj-lt"/>
            </a:endParaRPr>
          </a:p>
          <a:p>
            <a:pPr marL="457200" indent="-381000">
              <a:buClr>
                <a:schemeClr val="accent2"/>
              </a:buClr>
              <a:buSzPct val="100000"/>
            </a:pPr>
            <a:r>
              <a:rPr lang="en-IE" sz="2400" dirty="0" smtClean="0">
                <a:latin typeface="+mj-lt"/>
              </a:rPr>
              <a:t>Window stacking</a:t>
            </a:r>
            <a:endParaRPr lang="en-IE" sz="2400" dirty="0">
              <a:latin typeface="+mj-lt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467544" y="339502"/>
            <a:ext cx="81057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2"/>
                </a:solidFill>
              </a:rPr>
              <a:t>RISC GUI</a:t>
            </a:r>
          </a:p>
        </p:txBody>
      </p:sp>
      <p:pic>
        <p:nvPicPr>
          <p:cNvPr id="15362" name="Picture 2" descr="C:\Users\P C Use\Downloads\riscos3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3" y="987574"/>
            <a:ext cx="5088565" cy="38164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1979712" y="4630200"/>
            <a:ext cx="41277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 dirty="0"/>
              <a:t>An example of RISC’s window stacking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512275" y="267325"/>
            <a:ext cx="2352600" cy="345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16" y="771550"/>
            <a:ext cx="6252925" cy="38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83518"/>
            <a:ext cx="3312368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Architecture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194" name="Picture 2" descr="C:\Users\P C Use\Pictures\image0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923678"/>
            <a:ext cx="4981575" cy="2295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 C Use\Downloads\ESi-3250[1]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915566"/>
            <a:ext cx="5584277" cy="40114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 C Use\Downloads\medintro-2[1]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627534"/>
            <a:ext cx="6614319" cy="4227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954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In Conclusion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139702"/>
            <a:ext cx="8229600" cy="3725680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Not very well known</a:t>
            </a:r>
          </a:p>
          <a:p>
            <a:r>
              <a:rPr lang="en-IE" dirty="0" smtClean="0">
                <a:latin typeface="+mj-lt"/>
              </a:rPr>
              <a:t>User friendly</a:t>
            </a:r>
          </a:p>
          <a:p>
            <a:r>
              <a:rPr lang="en-IE" dirty="0" smtClean="0">
                <a:latin typeface="+mj-lt"/>
              </a:rPr>
              <a:t>Unique display</a:t>
            </a:r>
          </a:p>
          <a:p>
            <a:r>
              <a:rPr lang="en-IE" dirty="0" smtClean="0">
                <a:latin typeface="+mj-lt"/>
              </a:rPr>
              <a:t>Still being developed today</a:t>
            </a:r>
          </a:p>
          <a:p>
            <a:endParaRPr lang="en-IE" dirty="0">
              <a:latin typeface="+mj-lt"/>
            </a:endParaRPr>
          </a:p>
        </p:txBody>
      </p:sp>
      <p:pic>
        <p:nvPicPr>
          <p:cNvPr id="16386" name="Picture 2" descr="C:\Users\P C Use\Pictures\show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72" y="1635646"/>
            <a:ext cx="2324100" cy="208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latin typeface="+mj-lt"/>
              </a:rPr>
              <a:t>History</a:t>
            </a:r>
          </a:p>
          <a:p>
            <a:r>
              <a:rPr lang="en-IE" dirty="0" smtClean="0">
                <a:latin typeface="+mj-lt"/>
              </a:rPr>
              <a:t>Who is behind RISC OS?</a:t>
            </a:r>
          </a:p>
          <a:p>
            <a:r>
              <a:rPr lang="en-IE" dirty="0" smtClean="0">
                <a:latin typeface="+mj-lt"/>
              </a:rPr>
              <a:t>Desktop</a:t>
            </a:r>
          </a:p>
          <a:p>
            <a:r>
              <a:rPr lang="en-IE" dirty="0" smtClean="0">
                <a:latin typeface="+mj-lt"/>
              </a:rPr>
              <a:t>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139702"/>
            <a:ext cx="2808312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7410" name="Picture 2" descr="C:\Users\P C Use\Pictures\Homer Simp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933700"/>
            <a:ext cx="30480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2355726"/>
            <a:ext cx="2592288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Thank You</a:t>
            </a:r>
            <a:endParaRPr lang="en-IE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901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I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748464" y="3939902"/>
            <a:ext cx="288032" cy="28803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95536" y="699542"/>
            <a:ext cx="8856984" cy="4824536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E" dirty="0" smtClean="0"/>
              <a:t>Aaron Timbrell, (2013), The Acorn Computers Ltd Archives</a:t>
            </a:r>
          </a:p>
          <a:p>
            <a:pPr>
              <a:buNone/>
            </a:pPr>
            <a:r>
              <a:rPr lang="en-IE" u="sng" dirty="0" smtClean="0">
                <a:hlinkClick r:id="rId2"/>
              </a:rPr>
              <a:t>http://www.riscos.com/the_archive/acorn/index.htm</a:t>
            </a:r>
            <a:r>
              <a:rPr lang="en-IE" dirty="0" smtClean="0"/>
              <a:t>, Date Accessed: April </a:t>
            </a:r>
            <a:r>
              <a:rPr lang="en-IE" dirty="0" smtClean="0"/>
              <a:t>2015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Aaron Timbrell, (2013), The RISCOS Ltd Archives</a:t>
            </a:r>
          </a:p>
          <a:p>
            <a:pPr>
              <a:buNone/>
            </a:pPr>
            <a:r>
              <a:rPr lang="en-IE" u="sng" dirty="0" smtClean="0">
                <a:hlinkClick r:id="rId3"/>
              </a:rPr>
              <a:t>http://www.riscos.com/the_archive/rol/index.htm</a:t>
            </a:r>
            <a:r>
              <a:rPr lang="en-IE" dirty="0" smtClean="0"/>
              <a:t>, Date Accessed: April </a:t>
            </a:r>
            <a:r>
              <a:rPr lang="en-IE" dirty="0" smtClean="0"/>
              <a:t>2015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 </a:t>
            </a:r>
            <a:r>
              <a:rPr lang="en-IE" u="sng" dirty="0" smtClean="0">
                <a:hlinkClick r:id="rId4"/>
              </a:rPr>
              <a:t>Wikimedia Foundation, Inc.</a:t>
            </a:r>
            <a:r>
              <a:rPr lang="en-IE" dirty="0" smtClean="0"/>
              <a:t>, (2011), History of RISC OS</a:t>
            </a:r>
          </a:p>
          <a:p>
            <a:pPr>
              <a:buNone/>
            </a:pPr>
            <a:r>
              <a:rPr lang="en-IE" u="sng" dirty="0" smtClean="0">
                <a:hlinkClick r:id="rId5"/>
              </a:rPr>
              <a:t>https://en.wikipedia.org/wiki/History_of_RISC_OS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Wakefield RISC OS Computer Club ,(2002), A Brief History of RISC OS</a:t>
            </a:r>
          </a:p>
          <a:p>
            <a:pPr>
              <a:buNone/>
            </a:pPr>
            <a:r>
              <a:rPr lang="en-IE" u="sng" dirty="0" smtClean="0">
                <a:hlinkClick r:id="rId6"/>
              </a:rPr>
              <a:t>http://www.wrocc.org.uk/riscos/history.shtml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David Pilling, (2003), The RISC OS GUI</a:t>
            </a:r>
          </a:p>
          <a:p>
            <a:pPr>
              <a:buNone/>
            </a:pPr>
            <a:r>
              <a:rPr lang="en-IE" u="sng" dirty="0" smtClean="0">
                <a:hlinkClick r:id="rId7"/>
              </a:rPr>
              <a:t>http://telcontar.net/Misc/GUI/RISCOS/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RISCOS Limited and Rebecca </a:t>
            </a:r>
            <a:r>
              <a:rPr lang="en-IE" dirty="0" err="1" smtClean="0"/>
              <a:t>Shalfield</a:t>
            </a:r>
            <a:r>
              <a:rPr lang="en-IE" dirty="0" smtClean="0"/>
              <a:t>, (2006), What is RISC OS?</a:t>
            </a:r>
          </a:p>
          <a:p>
            <a:pPr>
              <a:buNone/>
            </a:pPr>
            <a:r>
              <a:rPr lang="en-IE" u="sng" dirty="0" smtClean="0">
                <a:hlinkClick r:id="rId8"/>
              </a:rPr>
              <a:t>http://www.riscos.com/the_archive/rol/productsdb/admin/riscos.htm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u="sng" dirty="0" smtClean="0">
                <a:hlinkClick r:id="rId9"/>
              </a:rPr>
              <a:t>www.operating-system.org</a:t>
            </a:r>
            <a:r>
              <a:rPr lang="en-IE" dirty="0" smtClean="0"/>
              <a:t>, (2009), RISC OS Operating System</a:t>
            </a:r>
          </a:p>
          <a:p>
            <a:pPr>
              <a:buNone/>
            </a:pPr>
            <a:r>
              <a:rPr lang="en-IE" u="sng" dirty="0" smtClean="0">
                <a:hlinkClick r:id="rId10"/>
              </a:rPr>
              <a:t>http://www.operating-system.org/betriebssystem/_english/bs-riscos.htm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err="1" smtClean="0"/>
              <a:t>Marcin</a:t>
            </a:r>
            <a:r>
              <a:rPr lang="en-IE" dirty="0" smtClean="0"/>
              <a:t> </a:t>
            </a:r>
            <a:r>
              <a:rPr lang="en-IE" dirty="0" err="1" smtClean="0"/>
              <a:t>Wichary</a:t>
            </a:r>
            <a:r>
              <a:rPr lang="en-IE" dirty="0" smtClean="0"/>
              <a:t>, (2002), RISC OS 3.11</a:t>
            </a:r>
          </a:p>
          <a:p>
            <a:pPr>
              <a:buNone/>
            </a:pPr>
            <a:r>
              <a:rPr lang="en-IE" u="sng" dirty="0" smtClean="0">
                <a:hlinkClick r:id="rId11"/>
              </a:rPr>
              <a:t>http://www.guidebookgallery.org/screenshots/riscos311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RISC OS Open Limited, (2011), RISC OS Open Limited FAQ, </a:t>
            </a:r>
          </a:p>
          <a:p>
            <a:pPr>
              <a:buNone/>
            </a:pPr>
            <a:r>
              <a:rPr lang="en-IE" u="sng" dirty="0" smtClean="0">
                <a:hlinkClick r:id="rId12"/>
              </a:rPr>
              <a:t>https://www.riscosopen.org/content/about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LinkedIn Corporation, (2003), Ben Avison | LinkedIn,</a:t>
            </a:r>
          </a:p>
          <a:p>
            <a:pPr>
              <a:buNone/>
            </a:pPr>
            <a:r>
              <a:rPr lang="en-IE" u="sng" dirty="0" smtClean="0">
                <a:hlinkClick r:id="rId13"/>
              </a:rPr>
              <a:t>https://www.linkedin.com/in/bavison</a:t>
            </a:r>
            <a:r>
              <a:rPr lang="en-IE" dirty="0" smtClean="0"/>
              <a:t>, Date Accessed: April 2015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LinkedIn Corporation, (2003), Steve Revill | LinkedIn,</a:t>
            </a:r>
          </a:p>
          <a:p>
            <a:pPr>
              <a:buNone/>
            </a:pPr>
            <a:r>
              <a:rPr lang="en-IE" u="sng" dirty="0" smtClean="0">
                <a:hlinkClick r:id="rId14"/>
              </a:rPr>
              <a:t>https://www.linkedin.com/in/srevill</a:t>
            </a:r>
            <a:r>
              <a:rPr lang="en-IE" dirty="0" smtClean="0"/>
              <a:t>, Date Accessed: April 2015.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39552" y="84355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RISC OS History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95536" y="2067694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 smtClean="0">
                <a:latin typeface="+mj-lt"/>
              </a:rPr>
              <a:t>B</a:t>
            </a:r>
            <a:r>
              <a:rPr lang="en" sz="2400" dirty="0" smtClean="0">
                <a:latin typeface="+mj-lt"/>
              </a:rPr>
              <a:t>egan </a:t>
            </a:r>
            <a:r>
              <a:rPr lang="en" sz="2400" dirty="0">
                <a:latin typeface="+mj-lt"/>
              </a:rPr>
              <a:t>life in 1987 as Arthur 0.20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Developed for use on Acorn’s BBC Micro and Master series of computers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 smtClean="0">
                <a:latin typeface="+mj-lt"/>
              </a:rPr>
              <a:t>C</a:t>
            </a:r>
            <a:r>
              <a:rPr lang="en" sz="2400" dirty="0" smtClean="0">
                <a:latin typeface="+mj-lt"/>
              </a:rPr>
              <a:t>ould </a:t>
            </a:r>
            <a:r>
              <a:rPr lang="en" sz="2400" dirty="0">
                <a:latin typeface="+mj-lt"/>
              </a:rPr>
              <a:t>only handle one operation at a time and as a result a successor was quickly released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Arthur 2 was released in 1989 but was renamed to RISC OS 2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This operating system could multitask </a:t>
            </a:r>
          </a:p>
        </p:txBody>
      </p:sp>
      <p:pic>
        <p:nvPicPr>
          <p:cNvPr id="9219" name="Picture 3" descr="C:\Users\P C Use\Pictures\riscos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112" y="627534"/>
            <a:ext cx="2880320" cy="188661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67544" y="987574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In 1991, along with the Acorn A5000 computer, came RISC OS 3.0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 smtClean="0">
                <a:latin typeface="+mj-lt"/>
              </a:rPr>
              <a:t>N</a:t>
            </a:r>
            <a:r>
              <a:rPr lang="en" sz="2400" dirty="0" smtClean="0">
                <a:latin typeface="+mj-lt"/>
              </a:rPr>
              <a:t>ew </a:t>
            </a:r>
            <a:r>
              <a:rPr lang="en" sz="2400" dirty="0" smtClean="0">
                <a:latin typeface="+mj-lt"/>
              </a:rPr>
              <a:t>OS</a:t>
            </a:r>
            <a:r>
              <a:rPr lang="en" sz="2400" dirty="0" smtClean="0">
                <a:latin typeface="+mj-lt"/>
              </a:rPr>
              <a:t> </a:t>
            </a:r>
            <a:r>
              <a:rPr lang="en" sz="2400" dirty="0">
                <a:latin typeface="+mj-lt"/>
              </a:rPr>
              <a:t>was buggy and 3.1 was released a few months later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RISC OS 3.50 </a:t>
            </a:r>
            <a:r>
              <a:rPr lang="en" sz="2400" dirty="0" smtClean="0">
                <a:latin typeface="+mj-lt"/>
              </a:rPr>
              <a:t>released </a:t>
            </a:r>
            <a:r>
              <a:rPr lang="en" sz="2400" dirty="0">
                <a:latin typeface="+mj-lt"/>
              </a:rPr>
              <a:t>in 1994 along with Acorn’s RISC PC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3.60 and 3.70 (and 3.71) were release in 1995 and 1996 respectively.</a:t>
            </a:r>
          </a:p>
        </p:txBody>
      </p:sp>
      <p:pic>
        <p:nvPicPr>
          <p:cNvPr id="4" name="Picture 2" descr="C:\Users\P C Use\Pictures\acorn-rev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3507854"/>
            <a:ext cx="3190709" cy="1156328"/>
          </a:xfrm>
          <a:prstGeom prst="rect">
            <a:avLst/>
          </a:prstGeom>
          <a:noFill/>
        </p:spPr>
      </p:pic>
      <p:pic>
        <p:nvPicPr>
          <p:cNvPr id="10242" name="Picture 2" descr="C:\Users\P C Use\Pictures\Acorn_RiscPC_System_s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984" y="3075806"/>
            <a:ext cx="3230612" cy="17999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23528" y="1059582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Acorn stopped making computers in 1999 and development of RISC OS was halted during the making of 4.0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In march 1999 RISCOS Ltd. was founded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RISC OS 4 was released that july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In May 2001 RISC OS Select was created</a:t>
            </a:r>
          </a:p>
          <a:p>
            <a:pPr marL="914400" lvl="1" indent="-381000" rtl="0">
              <a:spcBef>
                <a:spcPts val="0"/>
              </a:spcBef>
              <a:buClr>
                <a:schemeClr val="accent3"/>
              </a:buClr>
              <a:buSzPct val="80000"/>
              <a:buFont typeface="Arial"/>
              <a:buChar char="○"/>
            </a:pPr>
            <a:r>
              <a:rPr lang="en" dirty="0">
                <a:latin typeface="+mj-lt"/>
              </a:rPr>
              <a:t>May 2002 Select 1 was launched</a:t>
            </a:r>
          </a:p>
          <a:p>
            <a:pPr marL="914400" lvl="1" indent="-381000" rtl="0">
              <a:spcBef>
                <a:spcPts val="0"/>
              </a:spcBef>
              <a:buClr>
                <a:schemeClr val="accent3"/>
              </a:buClr>
              <a:buSzPct val="80000"/>
              <a:buFont typeface="Arial"/>
              <a:buChar char="○"/>
            </a:pPr>
            <a:r>
              <a:rPr lang="en" dirty="0">
                <a:latin typeface="+mj-lt"/>
              </a:rPr>
              <a:t>Nov 2002 Select 2</a:t>
            </a:r>
          </a:p>
          <a:p>
            <a:pPr marL="914400" lvl="1" indent="-381000" rtl="0">
              <a:spcBef>
                <a:spcPts val="0"/>
              </a:spcBef>
              <a:buClr>
                <a:schemeClr val="accent3"/>
              </a:buClr>
              <a:buSzPct val="80000"/>
              <a:buFont typeface="Arial"/>
              <a:buChar char="○"/>
            </a:pPr>
            <a:r>
              <a:rPr lang="en" dirty="0">
                <a:latin typeface="+mj-lt"/>
              </a:rPr>
              <a:t>June 2004 Select 3</a:t>
            </a:r>
          </a:p>
        </p:txBody>
      </p:sp>
      <p:pic>
        <p:nvPicPr>
          <p:cNvPr id="11266" name="Picture 2" descr="C:\Users\P C Use\Pictures\fig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050" y="3363838"/>
            <a:ext cx="3790950" cy="16097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0" y="1059582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>
                <a:latin typeface="+mj-lt"/>
              </a:rPr>
              <a:t>RISC </a:t>
            </a:r>
            <a:r>
              <a:rPr lang="en" sz="2400" dirty="0">
                <a:latin typeface="+mj-lt"/>
              </a:rPr>
              <a:t>OS Six was </a:t>
            </a:r>
            <a:r>
              <a:rPr lang="en" sz="2400" dirty="0" smtClean="0">
                <a:latin typeface="+mj-lt"/>
              </a:rPr>
              <a:t>announced in </a:t>
            </a:r>
            <a:r>
              <a:rPr lang="en" sz="2400" dirty="0" smtClean="0">
                <a:latin typeface="+mj-lt"/>
              </a:rPr>
              <a:t>October 2006 </a:t>
            </a:r>
            <a:endParaRPr lang="en" sz="2400" dirty="0">
              <a:latin typeface="+mj-lt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A beta release called Select 4i1 was available in 2007 </a:t>
            </a:r>
            <a:endParaRPr lang="en" sz="2400" dirty="0" smtClean="0">
              <a:latin typeface="+mj-lt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>
                <a:latin typeface="+mj-lt"/>
              </a:rPr>
              <a:t>F</a:t>
            </a:r>
            <a:r>
              <a:rPr lang="en" sz="2400" dirty="0" smtClean="0">
                <a:latin typeface="+mj-lt"/>
              </a:rPr>
              <a:t>inal </a:t>
            </a:r>
            <a:r>
              <a:rPr lang="en" sz="2400" dirty="0">
                <a:latin typeface="+mj-lt"/>
              </a:rPr>
              <a:t>release was in April 2008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Select 5 was released in April 2009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+mj-lt"/>
              </a:rPr>
              <a:t>The final release from RISCOS Ltd was 6i1 and was released in December of 2009</a:t>
            </a:r>
          </a:p>
        </p:txBody>
      </p:sp>
      <p:pic>
        <p:nvPicPr>
          <p:cNvPr id="12290" name="Picture 2" descr="C:\Users\P C Use\Pictures\fig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192" y="3075806"/>
            <a:ext cx="2548348" cy="191364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375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771550"/>
            <a:ext cx="77048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 smtClean="0">
                <a:solidFill>
                  <a:schemeClr val="tx2"/>
                </a:solidFill>
              </a:rPr>
              <a:t>Who is behind the System?</a:t>
            </a:r>
            <a:endParaRPr lang="en-IE" sz="45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P C Use\Pictures\ro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2499742"/>
            <a:ext cx="3724275" cy="990600"/>
          </a:xfrm>
          <a:prstGeom prst="rect">
            <a:avLst/>
          </a:prstGeom>
          <a:noFill/>
        </p:spPr>
      </p:pic>
      <p:pic>
        <p:nvPicPr>
          <p:cNvPr id="6147" name="Picture 3" descr="C:\Users\P C Use\Pictures\Question_mark_(black_on_white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86744">
            <a:off x="6891658" y="2383451"/>
            <a:ext cx="574759" cy="725930"/>
          </a:xfrm>
          <a:prstGeom prst="rect">
            <a:avLst/>
          </a:prstGeom>
          <a:noFill/>
        </p:spPr>
      </p:pic>
      <p:pic>
        <p:nvPicPr>
          <p:cNvPr id="7" name="Picture 3" descr="C:\Users\P C Use\Pictures\Question_mark_(black_on_white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974317">
            <a:off x="1203026" y="2383451"/>
            <a:ext cx="574759" cy="725930"/>
          </a:xfrm>
          <a:prstGeom prst="rect">
            <a:avLst/>
          </a:prstGeom>
          <a:noFill/>
        </p:spPr>
      </p:pic>
      <p:pic>
        <p:nvPicPr>
          <p:cNvPr id="8" name="Picture 3" descr="C:\Users\P C Use\Pictures\Question_mark_(black_on_white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86744">
            <a:off x="4299370" y="1519356"/>
            <a:ext cx="574759" cy="725930"/>
          </a:xfrm>
          <a:prstGeom prst="rect">
            <a:avLst/>
          </a:prstGeom>
          <a:noFill/>
        </p:spPr>
      </p:pic>
      <p:pic>
        <p:nvPicPr>
          <p:cNvPr id="9" name="Picture 3" descr="C:\Users\P C Use\Pictures\Question_mark_(black_on_white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229874">
            <a:off x="1923107" y="3823611"/>
            <a:ext cx="574759" cy="725930"/>
          </a:xfrm>
          <a:prstGeom prst="rect">
            <a:avLst/>
          </a:prstGeom>
          <a:noFill/>
        </p:spPr>
      </p:pic>
      <p:pic>
        <p:nvPicPr>
          <p:cNvPr id="10" name="Picture 3" descr="C:\Users\P C Use\Pictures\Question_mark_(black_on_white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176883">
            <a:off x="4333687" y="4024841"/>
            <a:ext cx="574759" cy="725930"/>
          </a:xfrm>
          <a:prstGeom prst="rect">
            <a:avLst/>
          </a:prstGeom>
          <a:noFill/>
        </p:spPr>
      </p:pic>
      <p:pic>
        <p:nvPicPr>
          <p:cNvPr id="11" name="Picture 3" descr="C:\Users\P C Use\Pictures\Question_mark_(black_on_white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86744">
            <a:off x="6603626" y="3895619"/>
            <a:ext cx="574759" cy="725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13970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u="sng" dirty="0" smtClean="0"/>
              <a:t>Andrew </a:t>
            </a:r>
            <a:r>
              <a:rPr lang="en-IE" u="sng" dirty="0" smtClean="0"/>
              <a:t>Hodgkinson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3280660"/>
            <a:ext cx="8229600" cy="3725680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H</a:t>
            </a:r>
            <a:r>
              <a:rPr lang="en-IE" dirty="0" smtClean="0">
                <a:latin typeface="+mj-lt"/>
              </a:rPr>
              <a:t>eavily </a:t>
            </a:r>
            <a:r>
              <a:rPr lang="en-IE" dirty="0" smtClean="0">
                <a:latin typeface="+mj-lt"/>
              </a:rPr>
              <a:t>involved with RISC OS </a:t>
            </a:r>
          </a:p>
          <a:p>
            <a:r>
              <a:rPr lang="en-IE" dirty="0" smtClean="0">
                <a:latin typeface="+mj-lt"/>
              </a:rPr>
              <a:t>M</a:t>
            </a:r>
            <a:r>
              <a:rPr lang="en-IE" dirty="0" smtClean="0">
                <a:latin typeface="+mj-lt"/>
              </a:rPr>
              <a:t>ore </a:t>
            </a:r>
            <a:r>
              <a:rPr lang="en-IE" dirty="0" smtClean="0">
                <a:latin typeface="+mj-lt"/>
              </a:rPr>
              <a:t>than 10 years of experience with the system.</a:t>
            </a:r>
          </a:p>
          <a:p>
            <a:r>
              <a:rPr lang="en-IE" dirty="0" smtClean="0">
                <a:latin typeface="+mj-lt"/>
              </a:rPr>
              <a:t>C</a:t>
            </a:r>
            <a:r>
              <a:rPr lang="en-IE" dirty="0" smtClean="0">
                <a:latin typeface="+mj-lt"/>
              </a:rPr>
              <a:t>reated </a:t>
            </a:r>
            <a:r>
              <a:rPr lang="en-IE" dirty="0" smtClean="0">
                <a:latin typeface="+mj-lt"/>
              </a:rPr>
              <a:t>the RISC OS Open Limited website.</a:t>
            </a:r>
          </a:p>
          <a:p>
            <a:endParaRPr lang="en-IE" dirty="0"/>
          </a:p>
        </p:txBody>
      </p:sp>
      <p:pic>
        <p:nvPicPr>
          <p:cNvPr id="4098" name="Picture 2" descr="C:\Users\P C Use\Downloads\andrew hod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0192" y="843558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5572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u="sng" dirty="0" smtClean="0"/>
              <a:t>Andrew Moyler</a:t>
            </a:r>
            <a:endParaRPr lang="en-IE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3280660"/>
            <a:ext cx="8229600" cy="3725680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Founder and Executive director of RISC OS Open Limited.</a:t>
            </a:r>
          </a:p>
          <a:p>
            <a:r>
              <a:rPr lang="en-IE" dirty="0" smtClean="0">
                <a:latin typeface="+mj-lt"/>
              </a:rPr>
              <a:t>H</a:t>
            </a:r>
            <a:r>
              <a:rPr lang="en-IE" dirty="0" smtClean="0">
                <a:latin typeface="+mj-lt"/>
              </a:rPr>
              <a:t>as </a:t>
            </a:r>
            <a:r>
              <a:rPr lang="en-IE" dirty="0" smtClean="0">
                <a:latin typeface="+mj-lt"/>
              </a:rPr>
              <a:t>a masters degree in Business Administration</a:t>
            </a:r>
          </a:p>
          <a:p>
            <a:r>
              <a:rPr lang="en-IE" dirty="0" smtClean="0">
                <a:latin typeface="+mj-lt"/>
              </a:rPr>
              <a:t>H</a:t>
            </a:r>
            <a:r>
              <a:rPr lang="en-IE" dirty="0" smtClean="0">
                <a:latin typeface="+mj-lt"/>
              </a:rPr>
              <a:t>as </a:t>
            </a:r>
            <a:r>
              <a:rPr lang="en-IE" dirty="0" smtClean="0">
                <a:latin typeface="+mj-lt"/>
              </a:rPr>
              <a:t>led Management buyout and trade </a:t>
            </a:r>
            <a:r>
              <a:rPr lang="en-IE" dirty="0" smtClean="0">
                <a:latin typeface="+mj-lt"/>
              </a:rPr>
              <a:t>sales</a:t>
            </a:r>
            <a:endParaRPr lang="en-IE" dirty="0" smtClean="0">
              <a:latin typeface="+mj-lt"/>
            </a:endParaRPr>
          </a:p>
        </p:txBody>
      </p:sp>
      <p:pic>
        <p:nvPicPr>
          <p:cNvPr id="3074" name="Picture 2" descr="C:\Users\P C Use\Downloads\andrew moy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0272" y="1131590"/>
            <a:ext cx="1656184" cy="1854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2641</TotalTime>
  <Words>389</Words>
  <Application>Microsoft Office PowerPoint</Application>
  <PresentationFormat>On-screen Show (16:9)</PresentationFormat>
  <Paragraphs>101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RISC OS</vt:lpstr>
      <vt:lpstr>Contents</vt:lpstr>
      <vt:lpstr>RISC OS History</vt:lpstr>
      <vt:lpstr>Slide 4</vt:lpstr>
      <vt:lpstr>Slide 5</vt:lpstr>
      <vt:lpstr>Slide 6</vt:lpstr>
      <vt:lpstr> </vt:lpstr>
      <vt:lpstr> Andrew Hodgkinson</vt:lpstr>
      <vt:lpstr> Andrew Moyler</vt:lpstr>
      <vt:lpstr>Ben Avison</vt:lpstr>
      <vt:lpstr>Steve Revill</vt:lpstr>
      <vt:lpstr>Desktop</vt:lpstr>
      <vt:lpstr>Slide 13</vt:lpstr>
      <vt:lpstr>Slide 14</vt:lpstr>
      <vt:lpstr>Slide 15</vt:lpstr>
      <vt:lpstr>Architecture</vt:lpstr>
      <vt:lpstr>Slide 17</vt:lpstr>
      <vt:lpstr>Slide 18</vt:lpstr>
      <vt:lpstr>In Conclusion</vt:lpstr>
      <vt:lpstr>Questions?</vt:lpstr>
      <vt:lpstr>Thank You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OS</dc:title>
  <dc:creator>P C Use</dc:creator>
  <cp:lastModifiedBy>P C Use</cp:lastModifiedBy>
  <cp:revision>85</cp:revision>
  <dcterms:modified xsi:type="dcterms:W3CDTF">2015-04-14T14:34:40Z</dcterms:modified>
</cp:coreProperties>
</file>