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8" r:id="rId2"/>
    <p:sldId id="269" r:id="rId3"/>
    <p:sldId id="263" r:id="rId4"/>
    <p:sldId id="271" r:id="rId5"/>
    <p:sldId id="258" r:id="rId6"/>
    <p:sldId id="262" r:id="rId7"/>
    <p:sldId id="270" r:id="rId8"/>
    <p:sldId id="266" r:id="rId9"/>
    <p:sldId id="264" r:id="rId10"/>
    <p:sldId id="274" r:id="rId11"/>
    <p:sldId id="275" r:id="rId12"/>
    <p:sldId id="277" r:id="rId13"/>
    <p:sldId id="276" r:id="rId14"/>
    <p:sldId id="272" r:id="rId15"/>
    <p:sldId id="273" r:id="rId16"/>
    <p:sldId id="267" r:id="rId17"/>
    <p:sldId id="278" r:id="rId18"/>
    <p:sldId id="265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48" autoAdjust="0"/>
  </p:normalViewPr>
  <p:slideViewPr>
    <p:cSldViewPr snapToGrid="0">
      <p:cViewPr>
        <p:scale>
          <a:sx n="100" d="100"/>
          <a:sy n="100" d="100"/>
        </p:scale>
        <p:origin x="-72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91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4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51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210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652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803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399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26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63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61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92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88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12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11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851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0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E19C-FCD2-42CD-B4A2-E1DBF351EBD2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40368B-AA6B-4C23-8BA5-87D89963BE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2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8000" dirty="0" smtClean="0"/>
              <a:t>UNIX OS</a:t>
            </a:r>
            <a:endParaRPr lang="en-IE" sz="8000" dirty="0"/>
          </a:p>
        </p:txBody>
      </p:sp>
      <p:sp>
        <p:nvSpPr>
          <p:cNvPr id="9" name="TextBox 8"/>
          <p:cNvSpPr txBox="1"/>
          <p:nvPr/>
        </p:nvSpPr>
        <p:spPr>
          <a:xfrm>
            <a:off x="866701" y="2625966"/>
            <a:ext cx="504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By:</a:t>
            </a:r>
          </a:p>
          <a:p>
            <a:r>
              <a:rPr lang="en-I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Desmond Dagg</a:t>
            </a:r>
          </a:p>
          <a:p>
            <a:r>
              <a:rPr lang="en-I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Alannah </a:t>
            </a:r>
            <a:r>
              <a:rPr lang="en-I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Storm </a:t>
            </a:r>
            <a:r>
              <a:rPr lang="en-I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Mullins</a:t>
            </a:r>
          </a:p>
          <a:p>
            <a:r>
              <a:rPr lang="en-I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Carl Kavanagh</a:t>
            </a:r>
          </a:p>
          <a:p>
            <a:r>
              <a:rPr lang="en-I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Gareth Dunne</a:t>
            </a:r>
          </a:p>
          <a:p>
            <a:r>
              <a:rPr lang="en-IE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Behzad Sanehi</a:t>
            </a:r>
            <a:endParaRPr lang="en-I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C:\Users\Behzad\Desktop\OS pre\simple_computer_0071-0804-0812-2913_S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60" y="1903763"/>
            <a:ext cx="2444262" cy="3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ehzad\Desktop\OS pre\762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74" y="2152649"/>
            <a:ext cx="2031684" cy="14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UNIX </a:t>
            </a:r>
            <a:r>
              <a:rPr lang="en-IE" dirty="0"/>
              <a:t>architecture</a:t>
            </a:r>
          </a:p>
        </p:txBody>
      </p:sp>
      <p:pic>
        <p:nvPicPr>
          <p:cNvPr id="14" name="Picture 2" descr="C:\Users\Behzad\Desktop\OS pre\Kerne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23" y="2439077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2067454" y="3893844"/>
            <a:ext cx="2497619" cy="286059"/>
          </a:xfrm>
          <a:prstGeom prst="line">
            <a:avLst/>
          </a:prstGeom>
          <a:ln>
            <a:headEnd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20741" y="2233659"/>
            <a:ext cx="710451" cy="400110"/>
          </a:xfrm>
          <a:prstGeom prst="rect">
            <a:avLst/>
          </a:prstGeom>
          <a:solidFill>
            <a:sysClr val="window" lastClr="FFFFFF"/>
          </a:solidFill>
          <a:ln w="264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Shell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4997123" y="2633767"/>
            <a:ext cx="1440161" cy="720081"/>
          </a:xfrm>
          <a:prstGeom prst="line">
            <a:avLst/>
          </a:prstGeom>
          <a:ln>
            <a:headEnd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957598" y="4722001"/>
            <a:ext cx="1071127" cy="400110"/>
          </a:xfrm>
          <a:prstGeom prst="rect">
            <a:avLst/>
          </a:prstGeom>
          <a:solidFill>
            <a:sysClr val="window" lastClr="FFFFFF"/>
          </a:solidFill>
          <a:ln w="264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lvl="0"/>
            <a:r>
              <a:rPr lang="en-US" altLang="en-US" dirty="0">
                <a:solidFill>
                  <a:prstClr val="black"/>
                </a:solidFill>
              </a:rPr>
              <a:t>Utilities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5861219" y="4379960"/>
            <a:ext cx="1096379" cy="513584"/>
          </a:xfrm>
          <a:prstGeom prst="line">
            <a:avLst/>
          </a:prstGeom>
          <a:ln>
            <a:headEnd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43768" y="3979849"/>
            <a:ext cx="881973" cy="400110"/>
          </a:xfrm>
          <a:prstGeom prst="rect">
            <a:avLst/>
          </a:prstGeom>
          <a:solidFill>
            <a:sysClr val="window" lastClr="FFFFFF"/>
          </a:solidFill>
          <a:ln w="264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Kernel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/>
              <a:t>UNIX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39234" y="1099038"/>
            <a:ext cx="8596668" cy="548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E" dirty="0" smtClean="0"/>
          </a:p>
          <a:p>
            <a:r>
              <a:rPr lang="en-IE" dirty="0" smtClean="0"/>
              <a:t>Kernel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File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Memory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IO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Process management</a:t>
            </a:r>
          </a:p>
          <a:p>
            <a:r>
              <a:rPr lang="en-IE" dirty="0" smtClean="0"/>
              <a:t>Shell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Interprets user 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executes user </a:t>
            </a:r>
            <a:r>
              <a:rPr lang="en-IE" dirty="0" smtClean="0"/>
              <a:t>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Interface between the user and the kernel</a:t>
            </a:r>
          </a:p>
          <a:p>
            <a:r>
              <a:rPr lang="en-IE" dirty="0"/>
              <a:t>Utilities </a:t>
            </a:r>
            <a:endParaRPr lang="en-I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User made 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Editors and compilers </a:t>
            </a: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</p:txBody>
      </p:sp>
      <p:pic>
        <p:nvPicPr>
          <p:cNvPr id="4100" name="Picture 4" descr="C:\Users\Behzad\Desktop\OS pre\intro1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2439864"/>
            <a:ext cx="1447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77025" y="1715274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System memory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1470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UNIX architecture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0" y="1500552"/>
            <a:ext cx="7115908" cy="492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UNIX File Hierarchy</a:t>
            </a:r>
            <a:endParaRPr lang="en-I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6004" y="1834018"/>
            <a:ext cx="4690119" cy="42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5456" y="1649352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directory</a:t>
            </a:r>
            <a:endParaRPr lang="en-I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817208" y="2430350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directory</a:t>
            </a:r>
            <a:endParaRPr lang="en-I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391834" y="3052847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Parent level</a:t>
            </a:r>
            <a:endParaRPr lang="en-I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06144" y="3473355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Home Directory</a:t>
            </a:r>
            <a:endParaRPr lang="en-IE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759" y="4953585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directory</a:t>
            </a:r>
            <a:endParaRPr lang="en-I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6498" y="47209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file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3501791" y="4798529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directory</a:t>
            </a:r>
            <a:endParaRPr lang="en-IE" sz="16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53888" y="2599627"/>
            <a:ext cx="8596668" cy="3880773"/>
          </a:xfrm>
        </p:spPr>
        <p:txBody>
          <a:bodyPr/>
          <a:lstStyle/>
          <a:p>
            <a:r>
              <a:rPr lang="en-US" dirty="0" smtClean="0"/>
              <a:t>All data stored in UNIX is considered</a:t>
            </a:r>
          </a:p>
          <a:p>
            <a:pPr marL="0" indent="0">
              <a:buNone/>
            </a:pPr>
            <a:r>
              <a:rPr lang="en-US" dirty="0" smtClean="0"/>
              <a:t>to be a file.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885092" y="1980225"/>
            <a:ext cx="308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>
                <a:solidFill>
                  <a:schemeClr val="accent1"/>
                </a:solidFill>
                <a:latin typeface="+mj-lt"/>
              </a:rPr>
              <a:t>"Everything is a file"</a:t>
            </a:r>
            <a:endParaRPr lang="en-IE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17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UNIX File Types</a:t>
            </a:r>
            <a:endParaRPr lang="en-IE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58284" y="1206744"/>
            <a:ext cx="8596668" cy="5480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Ordinary </a:t>
            </a:r>
            <a:r>
              <a:rPr lang="en-IE" dirty="0" smtClean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written </a:t>
            </a:r>
            <a:r>
              <a:rPr lang="en-IE" dirty="0" smtClean="0"/>
              <a:t>text.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located under </a:t>
            </a:r>
            <a:r>
              <a:rPr lang="en-IE" dirty="0"/>
              <a:t>a directory </a:t>
            </a:r>
            <a:r>
              <a:rPr lang="en-IE" dirty="0" smtClean="0"/>
              <a:t>file.</a:t>
            </a:r>
            <a:endParaRPr lang="en-I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Doesn’t contain other files.</a:t>
            </a:r>
          </a:p>
          <a:p>
            <a:r>
              <a:rPr lang="en-IE" dirty="0" smtClean="0"/>
              <a:t>Directories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 smtClean="0"/>
              <a:t>Branching points to other directories.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 smtClean="0"/>
              <a:t>Can contain ordinary files, special files or other directories.</a:t>
            </a:r>
            <a:endParaRPr lang="en-IE" dirty="0" smtClean="0"/>
          </a:p>
          <a:p>
            <a:r>
              <a:rPr lang="en-IE" dirty="0" smtClean="0"/>
              <a:t>Special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Can represent real physical devices such as a printer, </a:t>
            </a:r>
            <a:r>
              <a:rPr lang="en-IE" dirty="0"/>
              <a:t>keyboards</a:t>
            </a:r>
            <a:r>
              <a:rPr lang="en-IE" dirty="0" smtClean="0"/>
              <a:t>, terminal.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Two types of I/O: Character and block.</a:t>
            </a:r>
          </a:p>
          <a:p>
            <a:r>
              <a:rPr lang="en-IE" dirty="0" smtClean="0"/>
              <a:t>Pipes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Pipes are used to link programs together.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93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The Shell</a:t>
            </a:r>
            <a:endParaRPr lang="en-IE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92878" y="1771652"/>
            <a:ext cx="8153400" cy="5524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[prompt]$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&lt;command&gt; &lt;flags&gt; &lt;args&gt;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01803" y="3025776"/>
            <a:ext cx="8077200" cy="4889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blk:~$</a:t>
            </a:r>
            <a:r>
              <a:rPr lang="en-US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ls –l </a:t>
            </a:r>
            <a:r>
              <a:rPr lang="en-US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–a</a:t>
            </a: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V="1">
            <a:off x="1192799" y="3781426"/>
            <a:ext cx="228600" cy="533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 flipV="1">
            <a:off x="2488497" y="3638555"/>
            <a:ext cx="765400" cy="63256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 flipV="1">
            <a:off x="3100243" y="3536950"/>
            <a:ext cx="2187856" cy="98975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 flipV="1">
            <a:off x="3775003" y="3514725"/>
            <a:ext cx="1485480" cy="96753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V="1">
            <a:off x="7290074" y="2499864"/>
            <a:ext cx="244311" cy="1374379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05576" y="4301657"/>
            <a:ext cx="2051050" cy="39687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Command Prompt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677833" y="4280646"/>
            <a:ext cx="1241425" cy="39687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Command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6223275" y="3874245"/>
            <a:ext cx="2606675" cy="39687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(Optional) arguments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4427812" y="4482258"/>
            <a:ext cx="1795463" cy="39687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(Optional) flags</a:t>
            </a:r>
          </a:p>
        </p:txBody>
      </p:sp>
    </p:spTree>
    <p:extLst>
      <p:ext uri="{BB962C8B-B14F-4D97-AF65-F5344CB8AC3E}">
        <p14:creationId xmlns:p14="http://schemas.microsoft.com/office/powerpoint/2010/main" val="6250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 UNIX </a:t>
            </a:r>
            <a:r>
              <a:rPr lang="en-IE" dirty="0" smtClean="0"/>
              <a:t>Specification 1998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Single UNIX Specification </a:t>
            </a:r>
            <a:r>
              <a:rPr lang="en-IE" dirty="0" smtClean="0"/>
              <a:t>is an </a:t>
            </a:r>
            <a:r>
              <a:rPr lang="en-IE" dirty="0"/>
              <a:t>industry standard description of the C language program and user command interfaces for a standard Unix operating system</a:t>
            </a:r>
            <a:r>
              <a:rPr lang="en-IE" dirty="0" smtClean="0"/>
              <a:t>.</a:t>
            </a:r>
          </a:p>
          <a:p>
            <a:r>
              <a:rPr lang="en-IE" dirty="0" smtClean="0"/>
              <a:t>An operating system is allowed </a:t>
            </a:r>
            <a:r>
              <a:rPr lang="en-IE" dirty="0"/>
              <a:t>to use the UNIX </a:t>
            </a:r>
            <a:r>
              <a:rPr lang="en-IE" dirty="0" smtClean="0"/>
              <a:t>trademark if it follows this spec. </a:t>
            </a:r>
          </a:p>
          <a:p>
            <a:r>
              <a:rPr lang="en-IE" dirty="0" smtClean="0"/>
              <a:t>It was developed </a:t>
            </a:r>
            <a:r>
              <a:rPr lang="en-IE" dirty="0"/>
              <a:t>to ensure that a program developed in one Unix operating system would run in a somewhat different Unix operating system.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specification is owned by The Open Group, an industry group which oversees UNIX certification and branding.</a:t>
            </a:r>
          </a:p>
        </p:txBody>
      </p:sp>
    </p:spTree>
    <p:extLst>
      <p:ext uri="{BB962C8B-B14F-4D97-AF65-F5344CB8AC3E}">
        <p14:creationId xmlns:p14="http://schemas.microsoft.com/office/powerpoint/2010/main" val="36084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/>
              <a:t>Common Desktop </a:t>
            </a:r>
            <a:r>
              <a:rPr lang="en-IE" dirty="0" smtClean="0"/>
              <a:t>Environment </a:t>
            </a:r>
            <a:endParaRPr lang="en-IE" dirty="0"/>
          </a:p>
        </p:txBody>
      </p:sp>
      <p:pic>
        <p:nvPicPr>
          <p:cNvPr id="15" name="Picture 2" descr="C:\Users\Behzad\Desktop\cde_desktop_image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41" y="1799492"/>
            <a:ext cx="5855053" cy="4439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490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E</a:t>
            </a:r>
            <a:r>
              <a:rPr lang="en-IE" sz="2400" dirty="0" smtClean="0"/>
              <a:t>ven </a:t>
            </a:r>
            <a:r>
              <a:rPr lang="en-IE" sz="2400" dirty="0"/>
              <a:t>the Internet itself, all began life with and because of UNIX systems. Today, without UNIX systems, the Internet would come to a screeching halt. Most telephone calls could not be made, electronic commerce would grind to a halt and there would have never been "Jurassic Park</a:t>
            </a:r>
            <a:r>
              <a:rPr lang="en-IE" sz="2400" dirty="0" smtClean="0"/>
              <a:t>"! </a:t>
            </a:r>
            <a:r>
              <a:rPr lang="en-IE" sz="2000" dirty="0"/>
              <a:t/>
            </a:r>
            <a:br>
              <a:rPr lang="en-IE" sz="2000" dirty="0"/>
            </a:br>
            <a:endParaRPr lang="en-I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66138" y="3441700"/>
            <a:ext cx="7224524" cy="381000"/>
          </a:xfrm>
        </p:spPr>
        <p:txBody>
          <a:bodyPr/>
          <a:lstStyle/>
          <a:p>
            <a:r>
              <a:rPr lang="en-IE" b="1" dirty="0"/>
              <a:t>The Open Group 1995-2012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06" y="4013200"/>
            <a:ext cx="3782789" cy="24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58284" y="1206744"/>
            <a:ext cx="8596668" cy="5480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UNIX is a simple yet powerful operating system.</a:t>
            </a:r>
          </a:p>
          <a:p>
            <a:r>
              <a:rPr lang="en-IE" dirty="0" smtClean="0"/>
              <a:t>The internet wouldn’t exist.</a:t>
            </a:r>
          </a:p>
          <a:p>
            <a:r>
              <a:rPr lang="en-IE" dirty="0" smtClean="0"/>
              <a:t>Other operating system such as Linux wouldn’t exist.</a:t>
            </a:r>
          </a:p>
          <a:p>
            <a:r>
              <a:rPr lang="en-IE" dirty="0" smtClean="0"/>
              <a:t>Apple OS X based on UNIX.</a:t>
            </a:r>
          </a:p>
          <a:p>
            <a:endParaRPr lang="en-IE" dirty="0" smtClean="0"/>
          </a:p>
        </p:txBody>
      </p:sp>
      <p:pic>
        <p:nvPicPr>
          <p:cNvPr id="6146" name="Picture 2" descr="C:\Users\Behzad\Desktop\OS pre\unix-si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3485238"/>
            <a:ext cx="2743200" cy="29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 of 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492424" cy="4058275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Brief History of </a:t>
            </a:r>
            <a:r>
              <a:rPr lang="en-IE" dirty="0" smtClean="0"/>
              <a:t>UNIX</a:t>
            </a:r>
          </a:p>
          <a:p>
            <a:r>
              <a:rPr lang="en-IE" dirty="0"/>
              <a:t>UNIX </a:t>
            </a:r>
            <a:r>
              <a:rPr lang="en-IE" dirty="0" smtClean="0"/>
              <a:t>operating system</a:t>
            </a:r>
          </a:p>
          <a:p>
            <a:r>
              <a:rPr lang="en-IE" dirty="0" smtClean="0"/>
              <a:t>Biography of founder’s</a:t>
            </a:r>
          </a:p>
          <a:p>
            <a:r>
              <a:rPr lang="en-IE" dirty="0"/>
              <a:t>Release </a:t>
            </a:r>
            <a:r>
              <a:rPr lang="en-IE" dirty="0" smtClean="0"/>
              <a:t>timeline</a:t>
            </a:r>
          </a:p>
          <a:p>
            <a:r>
              <a:rPr lang="en-IE" dirty="0"/>
              <a:t>UNIX based </a:t>
            </a:r>
            <a:r>
              <a:rPr lang="en-IE" dirty="0" smtClean="0"/>
              <a:t>systems</a:t>
            </a:r>
          </a:p>
          <a:p>
            <a:r>
              <a:rPr lang="en-IE" dirty="0"/>
              <a:t>UNIX </a:t>
            </a:r>
            <a:r>
              <a:rPr lang="en-IE" dirty="0" smtClean="0"/>
              <a:t>architecture</a:t>
            </a:r>
          </a:p>
          <a:p>
            <a:r>
              <a:rPr lang="en-IE" dirty="0"/>
              <a:t>UNIX File </a:t>
            </a:r>
            <a:r>
              <a:rPr lang="en-IE" dirty="0" smtClean="0"/>
              <a:t>Hierarchy</a:t>
            </a:r>
          </a:p>
          <a:p>
            <a:r>
              <a:rPr lang="en-IE" dirty="0"/>
              <a:t>UNIX File </a:t>
            </a:r>
            <a:r>
              <a:rPr lang="en-IE" dirty="0" smtClean="0"/>
              <a:t>Types</a:t>
            </a:r>
          </a:p>
          <a:p>
            <a:r>
              <a:rPr lang="en-IE" dirty="0"/>
              <a:t>The </a:t>
            </a:r>
            <a:r>
              <a:rPr lang="en-IE" dirty="0" smtClean="0"/>
              <a:t>Shell</a:t>
            </a:r>
          </a:p>
          <a:p>
            <a:r>
              <a:rPr lang="en-IE" dirty="0"/>
              <a:t>Single UNIX Specification </a:t>
            </a:r>
            <a:r>
              <a:rPr lang="en-IE" dirty="0" smtClean="0"/>
              <a:t>1998</a:t>
            </a:r>
          </a:p>
          <a:p>
            <a:r>
              <a:rPr lang="en-IE" dirty="0"/>
              <a:t>Conclusion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pic>
        <p:nvPicPr>
          <p:cNvPr id="5" name="Picture 4" descr="C:\Users\Behzad\Desktop\OS pre\simple_computer_0071-0804-0812-2913_S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60" y="1903763"/>
            <a:ext cx="2444262" cy="3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ehzad\Desktop\OS pre\s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73" y="2170213"/>
            <a:ext cx="1749236" cy="12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Behzad\Desktop\OS pre\blink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73" y="3571875"/>
            <a:ext cx="3810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OS X</a:t>
            </a:r>
            <a:endParaRPr lang="en-IE" dirty="0"/>
          </a:p>
        </p:txBody>
      </p:sp>
      <p:pic>
        <p:nvPicPr>
          <p:cNvPr id="1027" name="Picture 3" descr="C:\Users\Behzad\Desktop\WordKik\desktop_leopard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71" y="1552574"/>
            <a:ext cx="6539166" cy="408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ehzad\Desktop\OS pre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90" y="4405436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Brief History of UNIX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492424" cy="4058275"/>
          </a:xfrm>
        </p:spPr>
        <p:txBody>
          <a:bodyPr/>
          <a:lstStyle/>
          <a:p>
            <a:r>
              <a:rPr lang="en-IE" dirty="0" smtClean="0"/>
              <a:t>Programmers for Bell Labs were working on a project called </a:t>
            </a:r>
            <a:r>
              <a:rPr lang="en-IE" dirty="0" err="1" smtClean="0"/>
              <a:t>Multics</a:t>
            </a:r>
            <a:r>
              <a:rPr lang="en-IE" dirty="0" smtClean="0"/>
              <a:t>. </a:t>
            </a:r>
          </a:p>
          <a:p>
            <a:r>
              <a:rPr lang="en-IE" dirty="0" smtClean="0"/>
              <a:t>But Bell Labs eventually pulled out of this project as it was failing to deliver a useable system at this time.</a:t>
            </a:r>
          </a:p>
          <a:p>
            <a:r>
              <a:rPr lang="en-IE" dirty="0" smtClean="0"/>
              <a:t>A group of 4 programmers in AT&amp;T’s Bell labs began to find an alternative.</a:t>
            </a:r>
          </a:p>
          <a:p>
            <a:r>
              <a:rPr lang="en-IE" dirty="0"/>
              <a:t>By April </a:t>
            </a:r>
            <a:r>
              <a:rPr lang="en-IE" dirty="0" smtClean="0"/>
              <a:t>1969 a system called UNICS was developed and by that summer UNIX was developed.</a:t>
            </a:r>
          </a:p>
        </p:txBody>
      </p:sp>
    </p:spTree>
    <p:extLst>
      <p:ext uri="{BB962C8B-B14F-4D97-AF65-F5344CB8AC3E}">
        <p14:creationId xmlns:p14="http://schemas.microsoft.com/office/powerpoint/2010/main" val="30353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UNIX OS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492424" cy="4058275"/>
          </a:xfrm>
        </p:spPr>
        <p:txBody>
          <a:bodyPr/>
          <a:lstStyle/>
          <a:p>
            <a:r>
              <a:rPr lang="en-IE" dirty="0" smtClean="0"/>
              <a:t>The Unix operating system is a multiuser, multitasking operating system.</a:t>
            </a:r>
          </a:p>
          <a:p>
            <a:endParaRPr lang="en-IE" dirty="0" smtClean="0"/>
          </a:p>
          <a:p>
            <a:r>
              <a:rPr lang="en-IE" dirty="0" smtClean="0"/>
              <a:t>Developed in 1969 at AT&amp;T’s Bell laboratories.</a:t>
            </a:r>
          </a:p>
        </p:txBody>
      </p:sp>
      <p:pic>
        <p:nvPicPr>
          <p:cNvPr id="5" name="Picture 2" descr="C:\Users\Behzad\Desktop\111014015647-dennis-ritchie-ken-thompson-bell-labs-story-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91" y="3501358"/>
            <a:ext cx="5155010" cy="289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161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Kenneth (Ken) </a:t>
            </a:r>
            <a:r>
              <a:rPr lang="en-IE" dirty="0"/>
              <a:t>Thompson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52" y="1571224"/>
            <a:ext cx="4113606" cy="4598928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Born February </a:t>
            </a:r>
            <a:r>
              <a:rPr lang="en-IE" dirty="0"/>
              <a:t>4, </a:t>
            </a:r>
            <a:r>
              <a:rPr lang="en-IE" dirty="0" smtClean="0"/>
              <a:t>1943 – Present</a:t>
            </a:r>
          </a:p>
          <a:p>
            <a:r>
              <a:rPr lang="en-IE" dirty="0" smtClean="0"/>
              <a:t>Age 72</a:t>
            </a:r>
            <a:endParaRPr lang="en-IE" dirty="0"/>
          </a:p>
          <a:p>
            <a:r>
              <a:rPr lang="en-IE" dirty="0" smtClean="0"/>
              <a:t>New Orleans,</a:t>
            </a:r>
            <a:r>
              <a:rPr lang="en-IE" dirty="0"/>
              <a:t> </a:t>
            </a:r>
            <a:r>
              <a:rPr lang="en-IE" dirty="0" smtClean="0"/>
              <a:t>Louisiana, U.S.A.</a:t>
            </a:r>
          </a:p>
          <a:p>
            <a:r>
              <a:rPr lang="en-IE" dirty="0"/>
              <a:t>He received a B.S. (1965) and M.S. (1966) in electrical engineering and computer science from UC Berkeley</a:t>
            </a:r>
            <a:r>
              <a:rPr lang="en-IE" dirty="0" smtClean="0"/>
              <a:t>. </a:t>
            </a:r>
          </a:p>
          <a:p>
            <a:r>
              <a:rPr lang="en-IE" dirty="0" smtClean="0"/>
              <a:t>In </a:t>
            </a:r>
            <a:r>
              <a:rPr lang="en-IE" dirty="0"/>
              <a:t>1969, Thompson and colleague Dennis Ritchie created the UNIX operating system at Bell Telephone </a:t>
            </a:r>
            <a:r>
              <a:rPr lang="en-IE" dirty="0" smtClean="0"/>
              <a:t>Laboratories</a:t>
            </a:r>
          </a:p>
          <a:p>
            <a:r>
              <a:rPr lang="en-IE" dirty="0"/>
              <a:t>Thompson won the ACM Turing Award (1983), the U.S. National Medal of Technology (1999), and the Japan Prize (2011), all with Dennis Ritchie.</a:t>
            </a:r>
          </a:p>
        </p:txBody>
      </p:sp>
      <p:pic>
        <p:nvPicPr>
          <p:cNvPr id="6" name="Picture 6" descr="C:\Users\Behzad\Desktop\OS pre\7627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74" y="2152649"/>
            <a:ext cx="2031684" cy="14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99" y="1930400"/>
            <a:ext cx="2794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Dennis Ritchie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4023455" cy="4842456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Born September </a:t>
            </a:r>
            <a:r>
              <a:rPr lang="en-IE" dirty="0"/>
              <a:t>9, </a:t>
            </a:r>
            <a:r>
              <a:rPr lang="en-IE" dirty="0" smtClean="0"/>
              <a:t>1941 </a:t>
            </a:r>
          </a:p>
          <a:p>
            <a:r>
              <a:rPr lang="en-IE" dirty="0" smtClean="0"/>
              <a:t>Died October </a:t>
            </a:r>
            <a:r>
              <a:rPr lang="en-IE" dirty="0"/>
              <a:t>12, 2011 (aged 70</a:t>
            </a:r>
            <a:r>
              <a:rPr lang="en-IE" dirty="0" smtClean="0"/>
              <a:t>)</a:t>
            </a:r>
          </a:p>
          <a:p>
            <a:r>
              <a:rPr lang="en-IE" dirty="0" smtClean="0"/>
              <a:t>Born in Bronxville</a:t>
            </a:r>
            <a:r>
              <a:rPr lang="en-IE" dirty="0"/>
              <a:t>, New </a:t>
            </a:r>
            <a:r>
              <a:rPr lang="en-IE" dirty="0" smtClean="0"/>
              <a:t>York, U.S.A.</a:t>
            </a:r>
          </a:p>
          <a:p>
            <a:r>
              <a:rPr lang="en-IE" dirty="0"/>
              <a:t>He graduated from Harvard University with degrees in physics and applied mathematics and with a Ph.D. in mathematics (1968</a:t>
            </a:r>
            <a:r>
              <a:rPr lang="en-IE" dirty="0" smtClean="0"/>
              <a:t>).</a:t>
            </a:r>
          </a:p>
          <a:p>
            <a:r>
              <a:rPr lang="en-IE" dirty="0"/>
              <a:t>H</a:t>
            </a:r>
            <a:r>
              <a:rPr lang="en-IE" dirty="0" smtClean="0"/>
              <a:t>e </a:t>
            </a:r>
            <a:r>
              <a:rPr lang="en-IE" dirty="0"/>
              <a:t>created the C programming language and co-developed (with Ken Thompson) the UNIX operating system</a:t>
            </a:r>
          </a:p>
          <a:p>
            <a:r>
              <a:rPr lang="en-IE" dirty="0" smtClean="0"/>
              <a:t>Ritchie </a:t>
            </a:r>
            <a:r>
              <a:rPr lang="en-IE" dirty="0"/>
              <a:t>won the ACM Turing Award (1983), the U.S. National Medal of Technology (1999), and the Japan Prize (2011), all with </a:t>
            </a:r>
            <a:r>
              <a:rPr lang="en-IE" dirty="0" smtClean="0"/>
              <a:t>Ken Thompson.</a:t>
            </a:r>
            <a:endParaRPr lang="en-IE" dirty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95" y="1638300"/>
            <a:ext cx="279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887" y="1488184"/>
            <a:ext cx="1377969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000" b="1" dirty="0" smtClean="0"/>
              <a:t>1969</a:t>
            </a:r>
          </a:p>
          <a:p>
            <a:pPr algn="ctr"/>
            <a:r>
              <a:rPr lang="en-IE" sz="1000" b="1" dirty="0">
                <a:solidFill>
                  <a:schemeClr val="bg1"/>
                </a:solidFill>
                <a:latin typeface="Verdana"/>
              </a:rPr>
              <a:t>The Beginning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505" y="3665163"/>
            <a:ext cx="1146127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1986</a:t>
            </a:r>
          </a:p>
          <a:p>
            <a:pPr algn="ctr"/>
            <a:r>
              <a:rPr lang="en-GB" sz="1000" b="1" dirty="0" smtClean="0"/>
              <a:t>Unix system V Release 3 </a:t>
            </a:r>
            <a:endParaRPr lang="en-GB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1931" y="1696042"/>
            <a:ext cx="136815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1971</a:t>
            </a:r>
          </a:p>
          <a:p>
            <a:pPr algn="ctr"/>
            <a:r>
              <a:rPr lang="en-GB" sz="1000" b="1" dirty="0" smtClean="0"/>
              <a:t>First Edition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1105" y="3659000"/>
            <a:ext cx="1129468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1984</a:t>
            </a:r>
          </a:p>
          <a:p>
            <a:pPr algn="ctr"/>
            <a:r>
              <a:rPr lang="en-GB" sz="1000" b="1" dirty="0" smtClean="0"/>
              <a:t>Unix system V Release 2</a:t>
            </a:r>
            <a:endParaRPr lang="en-GB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4082" y="1621174"/>
            <a:ext cx="1368152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1973</a:t>
            </a:r>
          </a:p>
          <a:p>
            <a:pPr algn="ctr"/>
            <a:r>
              <a:rPr lang="en-IE" sz="1000" b="1" dirty="0"/>
              <a:t>Fourth </a:t>
            </a:r>
            <a:r>
              <a:rPr lang="en-GB" sz="1000" b="1" dirty="0" smtClean="0"/>
              <a:t>Edition</a:t>
            </a:r>
          </a:p>
          <a:p>
            <a:pPr algn="ctr"/>
            <a:r>
              <a:rPr lang="en-GB" sz="1000" b="1" dirty="0" smtClean="0"/>
              <a:t>Rewritten in C </a:t>
            </a:r>
            <a:endParaRPr lang="en-GB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25630" y="3423340"/>
            <a:ext cx="1170265" cy="3962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1983</a:t>
            </a:r>
          </a:p>
          <a:p>
            <a:pPr algn="ctr"/>
            <a:r>
              <a:rPr lang="en-GB" sz="1000" b="1" dirty="0" smtClean="0"/>
              <a:t>Unix system V</a:t>
            </a:r>
            <a:endParaRPr lang="en-GB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1819" y="1698118"/>
            <a:ext cx="136815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000" b="1" dirty="0" smtClean="0"/>
              <a:t>1975</a:t>
            </a:r>
          </a:p>
          <a:p>
            <a:pPr algn="ctr"/>
            <a:r>
              <a:rPr lang="en-IE" sz="1000" b="1" dirty="0" smtClean="0"/>
              <a:t>Sixth </a:t>
            </a:r>
            <a:r>
              <a:rPr lang="en-GB" sz="1000" b="1" dirty="0" smtClean="0"/>
              <a:t>Edition</a:t>
            </a:r>
            <a:endParaRPr lang="en-GB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78442" y="3423340"/>
            <a:ext cx="1207350" cy="3962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1982</a:t>
            </a:r>
          </a:p>
          <a:p>
            <a:pPr algn="ctr"/>
            <a:r>
              <a:rPr lang="en-GB" sz="1000" b="1" dirty="0" smtClean="0"/>
              <a:t>Unix system IV</a:t>
            </a:r>
            <a:endParaRPr lang="en-GB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17957" y="1709426"/>
            <a:ext cx="136815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000" b="1" dirty="0" smtClean="0"/>
              <a:t>1979</a:t>
            </a:r>
          </a:p>
          <a:p>
            <a:pPr algn="ctr"/>
            <a:r>
              <a:rPr lang="en-IE" sz="1000" b="1" dirty="0"/>
              <a:t>Seventh Edition</a:t>
            </a:r>
            <a:endParaRPr lang="en-GB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31574" y="3423340"/>
            <a:ext cx="1166693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1981</a:t>
            </a:r>
          </a:p>
          <a:p>
            <a:pPr algn="ctr"/>
            <a:r>
              <a:rPr lang="en-GB" sz="1000" b="1" dirty="0" smtClean="0"/>
              <a:t>Unix system III</a:t>
            </a:r>
            <a:endParaRPr lang="en-GB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62895" y="4684681"/>
            <a:ext cx="1300237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1987</a:t>
            </a:r>
          </a:p>
          <a:p>
            <a:pPr algn="ctr"/>
            <a:r>
              <a:rPr lang="en-GB" sz="1000" b="1" dirty="0" smtClean="0"/>
              <a:t>Unix system V</a:t>
            </a:r>
          </a:p>
          <a:p>
            <a:pPr algn="ctr"/>
            <a:r>
              <a:rPr lang="en-GB" sz="1000" b="1" dirty="0" smtClean="0"/>
              <a:t>Release 3,2</a:t>
            </a:r>
            <a:endParaRPr lang="en-GB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26035" y="4684681"/>
            <a:ext cx="1234565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1988</a:t>
            </a:r>
          </a:p>
          <a:p>
            <a:pPr algn="ctr"/>
            <a:r>
              <a:rPr lang="en-GB" sz="1000" b="1" dirty="0" smtClean="0"/>
              <a:t>Unix system V</a:t>
            </a:r>
          </a:p>
          <a:p>
            <a:pPr algn="ctr"/>
            <a:r>
              <a:rPr lang="en-GB" sz="1000" b="1" dirty="0" smtClean="0"/>
              <a:t>Release 4</a:t>
            </a:r>
            <a:endParaRPr lang="en-GB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67317" y="4684681"/>
            <a:ext cx="1368152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1992</a:t>
            </a:r>
          </a:p>
          <a:p>
            <a:pPr algn="ctr"/>
            <a:r>
              <a:rPr lang="en-GB" sz="1000" b="1" dirty="0" smtClean="0"/>
              <a:t>Novell</a:t>
            </a:r>
          </a:p>
          <a:p>
            <a:pPr algn="ctr"/>
            <a:r>
              <a:rPr lang="en-GB" sz="1000" b="1" dirty="0" smtClean="0"/>
              <a:t>Unixware 1.0</a:t>
            </a:r>
            <a:endParaRPr lang="en-GB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51226" y="5659239"/>
            <a:ext cx="1368152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2001</a:t>
            </a:r>
          </a:p>
          <a:p>
            <a:pPr algn="ctr"/>
            <a:r>
              <a:rPr lang="en-GB" sz="1000" b="1" dirty="0" smtClean="0"/>
              <a:t>SCO</a:t>
            </a:r>
          </a:p>
          <a:p>
            <a:pPr algn="ctr"/>
            <a:r>
              <a:rPr lang="en-GB" sz="1000" b="1" dirty="0" smtClean="0"/>
              <a:t>Open Unix 8.0</a:t>
            </a:r>
            <a:endParaRPr lang="en-GB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74160" y="4683186"/>
            <a:ext cx="1368152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1995</a:t>
            </a:r>
          </a:p>
          <a:p>
            <a:pPr algn="ctr"/>
            <a:r>
              <a:rPr lang="en-GB" sz="1000" b="1" dirty="0" smtClean="0"/>
              <a:t>Novell</a:t>
            </a:r>
          </a:p>
          <a:p>
            <a:pPr algn="ctr"/>
            <a:r>
              <a:rPr lang="en-GB" sz="1000" b="1" dirty="0" smtClean="0"/>
              <a:t>Unixware 2.0</a:t>
            </a:r>
            <a:endParaRPr lang="en-GB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05329" y="5655971"/>
            <a:ext cx="1368152" cy="553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 smtClean="0"/>
              <a:t>1998</a:t>
            </a:r>
          </a:p>
          <a:p>
            <a:pPr algn="ctr"/>
            <a:r>
              <a:rPr lang="it-IT" sz="1000" b="1" dirty="0" smtClean="0"/>
              <a:t>SCO</a:t>
            </a:r>
          </a:p>
          <a:p>
            <a:pPr algn="ctr"/>
            <a:r>
              <a:rPr lang="it-IT" sz="1000" b="1" dirty="0" smtClean="0"/>
              <a:t>Unixware 7.0</a:t>
            </a:r>
            <a:endParaRPr lang="it-IT" sz="1000" b="1" dirty="0"/>
          </a:p>
        </p:txBody>
      </p: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1585856" y="1688239"/>
            <a:ext cx="426075" cy="20785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3380083" y="1896097"/>
            <a:ext cx="353999" cy="207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2" idx="1"/>
          </p:cNvCxnSpPr>
          <p:nvPr/>
        </p:nvCxnSpPr>
        <p:spPr>
          <a:xfrm>
            <a:off x="5102234" y="1898173"/>
            <a:ext cx="309585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>
            <a:off x="6779971" y="1898173"/>
            <a:ext cx="237986" cy="113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15" idx="3"/>
          </p:cNvCxnSpPr>
          <p:nvPr/>
        </p:nvCxnSpPr>
        <p:spPr>
          <a:xfrm>
            <a:off x="8386109" y="1909481"/>
            <a:ext cx="412158" cy="1713914"/>
          </a:xfrm>
          <a:prstGeom prst="bentConnector3">
            <a:avLst>
              <a:gd name="adj1" fmla="val 155464"/>
            </a:avLst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3" idx="3"/>
          </p:cNvCxnSpPr>
          <p:nvPr/>
        </p:nvCxnSpPr>
        <p:spPr>
          <a:xfrm flipH="1" flipV="1">
            <a:off x="7485792" y="3621472"/>
            <a:ext cx="145782" cy="192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1" idx="3"/>
          </p:cNvCxnSpPr>
          <p:nvPr/>
        </p:nvCxnSpPr>
        <p:spPr>
          <a:xfrm flipH="1">
            <a:off x="6095895" y="3621472"/>
            <a:ext cx="18254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9" idx="3"/>
          </p:cNvCxnSpPr>
          <p:nvPr/>
        </p:nvCxnSpPr>
        <p:spPr>
          <a:xfrm flipH="1">
            <a:off x="4480573" y="3621472"/>
            <a:ext cx="445057" cy="3145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  <a:endCxn id="7" idx="3"/>
          </p:cNvCxnSpPr>
          <p:nvPr/>
        </p:nvCxnSpPr>
        <p:spPr>
          <a:xfrm flipH="1">
            <a:off x="3115632" y="3935999"/>
            <a:ext cx="235473" cy="616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1"/>
            <a:endCxn id="16" idx="1"/>
          </p:cNvCxnSpPr>
          <p:nvPr/>
        </p:nvCxnSpPr>
        <p:spPr>
          <a:xfrm rot="10800000" flipV="1">
            <a:off x="1762895" y="3942162"/>
            <a:ext cx="206610" cy="1019518"/>
          </a:xfrm>
          <a:prstGeom prst="bentConnector3">
            <a:avLst>
              <a:gd name="adj1" fmla="val 210643"/>
            </a:avLst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17" idx="1"/>
          </p:cNvCxnSpPr>
          <p:nvPr/>
        </p:nvCxnSpPr>
        <p:spPr>
          <a:xfrm>
            <a:off x="3063132" y="4961680"/>
            <a:ext cx="76290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18" idx="1"/>
          </p:cNvCxnSpPr>
          <p:nvPr/>
        </p:nvCxnSpPr>
        <p:spPr>
          <a:xfrm>
            <a:off x="5060600" y="4961680"/>
            <a:ext cx="30671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20" idx="1"/>
          </p:cNvCxnSpPr>
          <p:nvPr/>
        </p:nvCxnSpPr>
        <p:spPr>
          <a:xfrm flipV="1">
            <a:off x="6735469" y="4960185"/>
            <a:ext cx="338691" cy="149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" idx="3"/>
            <a:endCxn id="21" idx="3"/>
          </p:cNvCxnSpPr>
          <p:nvPr/>
        </p:nvCxnSpPr>
        <p:spPr>
          <a:xfrm flipH="1">
            <a:off x="7973481" y="4960185"/>
            <a:ext cx="468831" cy="972785"/>
          </a:xfrm>
          <a:prstGeom prst="bentConnector3">
            <a:avLst>
              <a:gd name="adj1" fmla="val -48760"/>
            </a:avLst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1"/>
            <a:endCxn id="19" idx="3"/>
          </p:cNvCxnSpPr>
          <p:nvPr/>
        </p:nvCxnSpPr>
        <p:spPr>
          <a:xfrm flipH="1">
            <a:off x="5719378" y="5932970"/>
            <a:ext cx="885951" cy="326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97549" y="2573613"/>
            <a:ext cx="136815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000" b="1" dirty="0" smtClean="0"/>
              <a:t>1985</a:t>
            </a:r>
          </a:p>
          <a:p>
            <a:pPr algn="ctr"/>
            <a:r>
              <a:rPr lang="en-IE" sz="1000" b="1" dirty="0" smtClean="0"/>
              <a:t>Eight Edition</a:t>
            </a:r>
            <a:endParaRPr lang="en-GB" sz="1000" b="1" dirty="0"/>
          </a:p>
        </p:txBody>
      </p:sp>
      <p:cxnSp>
        <p:nvCxnSpPr>
          <p:cNvPr id="38" name="Straight Arrow Connector 213"/>
          <p:cNvCxnSpPr>
            <a:stCxn id="37" idx="3"/>
            <a:endCxn id="14" idx="2"/>
          </p:cNvCxnSpPr>
          <p:nvPr/>
        </p:nvCxnSpPr>
        <p:spPr>
          <a:xfrm flipV="1">
            <a:off x="4965701" y="2109536"/>
            <a:ext cx="2736332" cy="664132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48274" y="2573613"/>
            <a:ext cx="136815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000" b="1" dirty="0" smtClean="0"/>
              <a:t>1986</a:t>
            </a:r>
          </a:p>
          <a:p>
            <a:pPr algn="ctr"/>
            <a:r>
              <a:rPr lang="en-IE" sz="1000" b="1" dirty="0" smtClean="0"/>
              <a:t>Ninth Edition</a:t>
            </a:r>
            <a:endParaRPr lang="en-GB" sz="1000" b="1" dirty="0"/>
          </a:p>
        </p:txBody>
      </p:sp>
      <p:cxnSp>
        <p:nvCxnSpPr>
          <p:cNvPr id="40" name="Straight Arrow Connector 39"/>
          <p:cNvCxnSpPr>
            <a:stCxn id="37" idx="1"/>
            <a:endCxn id="39" idx="3"/>
          </p:cNvCxnSpPr>
          <p:nvPr/>
        </p:nvCxnSpPr>
        <p:spPr>
          <a:xfrm flipH="1">
            <a:off x="3316426" y="2773668"/>
            <a:ext cx="28112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1463" y="3024148"/>
            <a:ext cx="1183459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000" b="1" dirty="0" smtClean="0"/>
              <a:t>1989</a:t>
            </a:r>
          </a:p>
          <a:p>
            <a:pPr algn="ctr"/>
            <a:r>
              <a:rPr lang="en-IE" sz="1000" b="1" dirty="0" smtClean="0"/>
              <a:t>Tenth Edition</a:t>
            </a:r>
            <a:endParaRPr lang="en-GB" sz="1000" b="1" dirty="0"/>
          </a:p>
        </p:txBody>
      </p:sp>
      <p:cxnSp>
        <p:nvCxnSpPr>
          <p:cNvPr id="42" name="Straight Arrow Connector 368"/>
          <p:cNvCxnSpPr>
            <a:stCxn id="39" idx="1"/>
            <a:endCxn id="41" idx="1"/>
          </p:cNvCxnSpPr>
          <p:nvPr/>
        </p:nvCxnSpPr>
        <p:spPr>
          <a:xfrm rot="10800000" flipV="1">
            <a:off x="431464" y="2773667"/>
            <a:ext cx="1516811" cy="450535"/>
          </a:xfrm>
          <a:prstGeom prst="bentConnector3">
            <a:avLst>
              <a:gd name="adj1" fmla="val 115071"/>
            </a:avLst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Release timeline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0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2" y="591045"/>
            <a:ext cx="7953795" cy="5963273"/>
          </a:xfrm>
        </p:spPr>
      </p:pic>
      <p:sp>
        <p:nvSpPr>
          <p:cNvPr id="2" name="Rectangle 1"/>
          <p:cNvSpPr/>
          <p:nvPr/>
        </p:nvSpPr>
        <p:spPr>
          <a:xfrm>
            <a:off x="2426677" y="715107"/>
            <a:ext cx="4700954" cy="691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 smtClean="0"/>
              <a:t>UNIX </a:t>
            </a:r>
            <a:r>
              <a:rPr lang="en-IE" dirty="0"/>
              <a:t>b</a:t>
            </a:r>
            <a:r>
              <a:rPr lang="en-IE" dirty="0" smtClean="0"/>
              <a:t>ased systems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48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UNIX 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Since it began to escape from AT&amp;T's Bell Laboratories in the early 1970's, the success of the UNIX operating system has led to many different </a:t>
            </a:r>
            <a:r>
              <a:rPr lang="en-IE" dirty="0" smtClean="0"/>
              <a:t>versions</a:t>
            </a:r>
            <a:r>
              <a:rPr lang="en-IE" dirty="0"/>
              <a:t>.</a:t>
            </a:r>
            <a:endParaRPr lang="en-IE" dirty="0" smtClean="0"/>
          </a:p>
          <a:p>
            <a:r>
              <a:rPr lang="en-IE" dirty="0" smtClean="0"/>
              <a:t>Universities</a:t>
            </a:r>
            <a:r>
              <a:rPr lang="en-IE" dirty="0"/>
              <a:t>, research institutes, government bodies and computer companies all began using the powerful UNIX system to develop many of the </a:t>
            </a:r>
            <a:r>
              <a:rPr lang="en-IE" dirty="0" smtClean="0"/>
              <a:t>technologies.</a:t>
            </a:r>
            <a:endParaRPr lang="en-IE" dirty="0"/>
          </a:p>
          <a:p>
            <a:r>
              <a:rPr lang="en-IE" dirty="0"/>
              <a:t>Soon all the large vendors, and many smaller ones, were marketing their own, versions of the UNIX </a:t>
            </a:r>
            <a:r>
              <a:rPr lang="en-IE" dirty="0" smtClean="0"/>
              <a:t>system.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33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2958</TotalTime>
  <Words>616</Words>
  <Application>Microsoft Office PowerPoint</Application>
  <PresentationFormat>Custom</PresentationFormat>
  <Paragraphs>169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UNIX OS</vt:lpstr>
      <vt:lpstr>Table of Contents</vt:lpstr>
      <vt:lpstr>Brief History of UNIX </vt:lpstr>
      <vt:lpstr>UNIX OS</vt:lpstr>
      <vt:lpstr>Kenneth (Ken) Thompson</vt:lpstr>
      <vt:lpstr>Dennis Ritchie </vt:lpstr>
      <vt:lpstr>Release timeline</vt:lpstr>
      <vt:lpstr>UNIX based systems</vt:lpstr>
      <vt:lpstr>UNIX based systems</vt:lpstr>
      <vt:lpstr>UNIX architecture</vt:lpstr>
      <vt:lpstr>UNIX architecture</vt:lpstr>
      <vt:lpstr>UNIX architecture</vt:lpstr>
      <vt:lpstr>UNIX File Hierarchy</vt:lpstr>
      <vt:lpstr>UNIX File Types</vt:lpstr>
      <vt:lpstr>The Shell</vt:lpstr>
      <vt:lpstr>Single UNIX Specification 1998 </vt:lpstr>
      <vt:lpstr>Common Desktop Environment </vt:lpstr>
      <vt:lpstr>Even the Internet itself, all began life with and because of UNIX systems. Today, without UNIX systems, the Internet would come to a screeching halt. Most telephone calls could not be made, electronic commerce would grind to a halt and there would have never been "Jurassic Park"!  </vt:lpstr>
      <vt:lpstr>Conclusion</vt:lpstr>
      <vt:lpstr>OS 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Unix</dc:title>
  <dc:creator>Alannah Mullins</dc:creator>
  <cp:lastModifiedBy>Behzad</cp:lastModifiedBy>
  <cp:revision>355</cp:revision>
  <dcterms:created xsi:type="dcterms:W3CDTF">2015-04-08T15:04:09Z</dcterms:created>
  <dcterms:modified xsi:type="dcterms:W3CDTF">2015-04-14T17:49:58Z</dcterms:modified>
</cp:coreProperties>
</file>