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3" r:id="rId4"/>
    <p:sldId id="261" r:id="rId5"/>
    <p:sldId id="262" r:id="rId6"/>
    <p:sldId id="264" r:id="rId7"/>
    <p:sldId id="260" r:id="rId8"/>
    <p:sldId id="266" r:id="rId9"/>
    <p:sldId id="265" r:id="rId10"/>
    <p:sldId id="268" r:id="rId11"/>
    <p:sldId id="269" r:id="rId12"/>
    <p:sldId id="270" r:id="rId13"/>
    <p:sldId id="271" r:id="rId14"/>
    <p:sldId id="272" r:id="rId15"/>
    <p:sldId id="273" r:id="rId16"/>
    <p:sldId id="274" r:id="rId17"/>
    <p:sldId id="275" r:id="rId18"/>
    <p:sldId id="277" r:id="rId19"/>
    <p:sldId id="276" r:id="rId20"/>
    <p:sldId id="279" r:id="rId21"/>
    <p:sldId id="278" r:id="rId22"/>
    <p:sldId id="267"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18" autoAdjust="0"/>
    <p:restoredTop sz="94660"/>
  </p:normalViewPr>
  <p:slideViewPr>
    <p:cSldViewPr>
      <p:cViewPr>
        <p:scale>
          <a:sx n="75" d="100"/>
          <a:sy n="75" d="100"/>
        </p:scale>
        <p:origin x="-12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4F0389B-A2FF-4396-8BC6-F71AF85EE3C3}" type="datetimeFigureOut">
              <a:rPr lang="en-GB" smtClean="0"/>
              <a:pPr/>
              <a:t>11/04/2015</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17BC447-830C-4560-BCA3-33B24AE7A3E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0389B-A2FF-4396-8BC6-F71AF85EE3C3}" type="datetimeFigureOut">
              <a:rPr lang="en-GB" smtClean="0"/>
              <a:pPr/>
              <a:t>11/04/2015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17BC447-830C-4560-BCA3-33B24AE7A3E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0389B-A2FF-4396-8BC6-F71AF85EE3C3}" type="datetimeFigureOut">
              <a:rPr lang="en-GB" smtClean="0"/>
              <a:pPr/>
              <a:t>11/04/2015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17BC447-830C-4560-BCA3-33B24AE7A3E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0389B-A2FF-4396-8BC6-F71AF85EE3C3}" type="datetimeFigureOut">
              <a:rPr lang="en-GB" smtClean="0"/>
              <a:pPr/>
              <a:t>11/04/2015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17BC447-830C-4560-BCA3-33B24AE7A3E2}"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4F0389B-A2FF-4396-8BC6-F71AF85EE3C3}" type="datetimeFigureOut">
              <a:rPr lang="en-GB" smtClean="0"/>
              <a:pPr/>
              <a:t>11/04/2015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17BC447-830C-4560-BCA3-33B24AE7A3E2}"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F0389B-A2FF-4396-8BC6-F71AF85EE3C3}" type="datetimeFigureOut">
              <a:rPr lang="en-GB" smtClean="0"/>
              <a:pPr/>
              <a:t>11/04/2015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17BC447-830C-4560-BCA3-33B24AE7A3E2}"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4F0389B-A2FF-4396-8BC6-F71AF85EE3C3}" type="datetimeFigureOut">
              <a:rPr lang="en-GB" smtClean="0"/>
              <a:pPr/>
              <a:t>11/04/2015</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317BC447-830C-4560-BCA3-33B24AE7A3E2}"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4F0389B-A2FF-4396-8BC6-F71AF85EE3C3}" type="datetimeFigureOut">
              <a:rPr lang="en-GB" smtClean="0"/>
              <a:pPr/>
              <a:t>11/04/2015</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317BC447-830C-4560-BCA3-33B24AE7A3E2}"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4F0389B-A2FF-4396-8BC6-F71AF85EE3C3}" type="datetimeFigureOut">
              <a:rPr lang="en-GB" smtClean="0"/>
              <a:pPr/>
              <a:t>11/04/2015</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317BC447-830C-4560-BCA3-33B24AE7A3E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4F0389B-A2FF-4396-8BC6-F71AF85EE3C3}" type="datetimeFigureOut">
              <a:rPr lang="en-GB" smtClean="0"/>
              <a:pPr/>
              <a:t>11/04/2015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17BC447-830C-4560-BCA3-33B24AE7A3E2}"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4F0389B-A2FF-4396-8BC6-F71AF85EE3C3}" type="datetimeFigureOut">
              <a:rPr lang="en-GB" smtClean="0"/>
              <a:pPr/>
              <a:t>11/04/2015</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17BC447-830C-4560-BCA3-33B24AE7A3E2}"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4F0389B-A2FF-4396-8BC6-F71AF85EE3C3}" type="datetimeFigureOut">
              <a:rPr lang="en-GB" smtClean="0"/>
              <a:pPr/>
              <a:t>11/04/2015</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7BC447-830C-4560-BCA3-33B24AE7A3E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42852"/>
            <a:ext cx="7772400" cy="1829761"/>
          </a:xfrm>
        </p:spPr>
        <p:txBody>
          <a:bodyPr>
            <a:normAutofit/>
          </a:bodyPr>
          <a:lstStyle/>
          <a:p>
            <a:pPr algn="l"/>
            <a:r>
              <a:rPr lang="en-IE" sz="6400" dirty="0" err="1" smtClean="0"/>
              <a:t>Ubuntu</a:t>
            </a:r>
            <a:r>
              <a:rPr lang="en-IE" sz="6400" dirty="0" smtClean="0"/>
              <a:t> OS</a:t>
            </a:r>
            <a:endParaRPr lang="en-IE" sz="6400" dirty="0"/>
          </a:p>
        </p:txBody>
      </p:sp>
      <p:sp>
        <p:nvSpPr>
          <p:cNvPr id="3" name="Subtitle 2"/>
          <p:cNvSpPr>
            <a:spLocks noGrp="1"/>
          </p:cNvSpPr>
          <p:nvPr>
            <p:ph type="subTitle" idx="1"/>
          </p:nvPr>
        </p:nvSpPr>
        <p:spPr>
          <a:xfrm>
            <a:off x="683568" y="2348880"/>
            <a:ext cx="7772400" cy="3312368"/>
          </a:xfrm>
        </p:spPr>
        <p:txBody>
          <a:bodyPr>
            <a:normAutofit/>
          </a:bodyPr>
          <a:lstStyle/>
          <a:p>
            <a:pPr algn="l"/>
            <a:r>
              <a:rPr lang="en-IE" sz="2400" dirty="0" smtClean="0">
                <a:solidFill>
                  <a:schemeClr val="tx1">
                    <a:lumMod val="75000"/>
                    <a:lumOff val="25000"/>
                  </a:schemeClr>
                </a:solidFill>
              </a:rPr>
              <a:t>By team COF</a:t>
            </a:r>
            <a:r>
              <a:rPr lang="en-GB" sz="2400" dirty="0" smtClean="0">
                <a:solidFill>
                  <a:schemeClr val="tx1">
                    <a:lumMod val="75000"/>
                    <a:lumOff val="25000"/>
                  </a:schemeClr>
                </a:solidFill>
              </a:rPr>
              <a:t>: </a:t>
            </a:r>
          </a:p>
          <a:p>
            <a:pPr algn="l"/>
            <a:endParaRPr lang="en-GB" sz="800" dirty="0" smtClean="0">
              <a:solidFill>
                <a:schemeClr val="tx1">
                  <a:lumMod val="75000"/>
                  <a:lumOff val="25000"/>
                </a:schemeClr>
              </a:solidFill>
            </a:endParaRPr>
          </a:p>
          <a:p>
            <a:pPr algn="l"/>
            <a:r>
              <a:rPr lang="en-GB" sz="2400" dirty="0" smtClean="0">
                <a:solidFill>
                  <a:schemeClr val="tx1">
                    <a:lumMod val="75000"/>
                    <a:lumOff val="25000"/>
                  </a:schemeClr>
                </a:solidFill>
              </a:rPr>
              <a:t>   </a:t>
            </a:r>
            <a:r>
              <a:rPr lang="en-GB" sz="2400" dirty="0" err="1" smtClean="0">
                <a:solidFill>
                  <a:schemeClr val="tx1">
                    <a:lumMod val="75000"/>
                    <a:lumOff val="25000"/>
                  </a:schemeClr>
                </a:solidFill>
              </a:rPr>
              <a:t>Cillian</a:t>
            </a:r>
            <a:r>
              <a:rPr lang="en-GB" sz="2400" dirty="0" smtClean="0">
                <a:solidFill>
                  <a:schemeClr val="tx1">
                    <a:lumMod val="75000"/>
                    <a:lumOff val="25000"/>
                  </a:schemeClr>
                </a:solidFill>
              </a:rPr>
              <a:t> Mc </a:t>
            </a:r>
            <a:r>
              <a:rPr lang="en-GB" sz="2400" dirty="0" err="1" smtClean="0">
                <a:solidFill>
                  <a:schemeClr val="tx1">
                    <a:lumMod val="75000"/>
                    <a:lumOff val="25000"/>
                  </a:schemeClr>
                </a:solidFill>
              </a:rPr>
              <a:t>Cabe</a:t>
            </a:r>
            <a:endParaRPr lang="en-GB" sz="2400" dirty="0" smtClean="0">
              <a:solidFill>
                <a:schemeClr val="tx1">
                  <a:lumMod val="75000"/>
                  <a:lumOff val="25000"/>
                </a:schemeClr>
              </a:solidFill>
            </a:endParaRPr>
          </a:p>
          <a:p>
            <a:pPr algn="l"/>
            <a:r>
              <a:rPr lang="en-GB" sz="2400" dirty="0" smtClean="0">
                <a:solidFill>
                  <a:schemeClr val="tx1">
                    <a:lumMod val="75000"/>
                    <a:lumOff val="25000"/>
                  </a:schemeClr>
                </a:solidFill>
              </a:rPr>
              <a:t>   </a:t>
            </a:r>
            <a:r>
              <a:rPr lang="en-GB" sz="2400" dirty="0" err="1" smtClean="0">
                <a:solidFill>
                  <a:schemeClr val="tx1">
                    <a:lumMod val="75000"/>
                    <a:lumOff val="25000"/>
                  </a:schemeClr>
                </a:solidFill>
              </a:rPr>
              <a:t>Daire</a:t>
            </a:r>
            <a:r>
              <a:rPr lang="en-GB" sz="2400" dirty="0" smtClean="0">
                <a:solidFill>
                  <a:schemeClr val="tx1">
                    <a:lumMod val="75000"/>
                    <a:lumOff val="25000"/>
                  </a:schemeClr>
                </a:solidFill>
              </a:rPr>
              <a:t> Grimes</a:t>
            </a:r>
          </a:p>
          <a:p>
            <a:pPr algn="l"/>
            <a:r>
              <a:rPr lang="en-IE" sz="2400" dirty="0" smtClean="0">
                <a:solidFill>
                  <a:schemeClr val="tx1">
                    <a:lumMod val="75000"/>
                    <a:lumOff val="25000"/>
                  </a:schemeClr>
                </a:solidFill>
              </a:rPr>
              <a:t>   Mary </a:t>
            </a:r>
            <a:r>
              <a:rPr lang="en-IE" sz="2400" dirty="0" err="1" smtClean="0">
                <a:solidFill>
                  <a:schemeClr val="tx1">
                    <a:lumMod val="75000"/>
                    <a:lumOff val="25000"/>
                  </a:schemeClr>
                </a:solidFill>
              </a:rPr>
              <a:t>Louisse</a:t>
            </a:r>
            <a:r>
              <a:rPr lang="en-IE" sz="2400" dirty="0" smtClean="0">
                <a:solidFill>
                  <a:schemeClr val="tx1">
                    <a:lumMod val="75000"/>
                    <a:lumOff val="25000"/>
                  </a:schemeClr>
                </a:solidFill>
              </a:rPr>
              <a:t> </a:t>
            </a:r>
            <a:r>
              <a:rPr lang="en-IE" sz="2400" dirty="0" err="1" smtClean="0">
                <a:solidFill>
                  <a:schemeClr val="tx1">
                    <a:lumMod val="75000"/>
                    <a:lumOff val="25000"/>
                  </a:schemeClr>
                </a:solidFill>
              </a:rPr>
              <a:t>Tipones</a:t>
            </a:r>
            <a:endParaRPr lang="en-IE" sz="2400" dirty="0" smtClean="0">
              <a:solidFill>
                <a:schemeClr val="tx1">
                  <a:lumMod val="75000"/>
                  <a:lumOff val="25000"/>
                </a:schemeClr>
              </a:solidFill>
            </a:endParaRPr>
          </a:p>
          <a:p>
            <a:pPr algn="l"/>
            <a:r>
              <a:rPr lang="en-IE" sz="2400" dirty="0" smtClean="0">
                <a:solidFill>
                  <a:schemeClr val="tx1">
                    <a:lumMod val="75000"/>
                    <a:lumOff val="25000"/>
                  </a:schemeClr>
                </a:solidFill>
              </a:rPr>
              <a:t>   Martin </a:t>
            </a:r>
            <a:r>
              <a:rPr lang="en-IE" sz="2400" dirty="0" err="1" smtClean="0">
                <a:solidFill>
                  <a:schemeClr val="tx1">
                    <a:lumMod val="75000"/>
                    <a:lumOff val="25000"/>
                  </a:schemeClr>
                </a:solidFill>
              </a:rPr>
              <a:t>Bruveris</a:t>
            </a:r>
            <a:endParaRPr lang="en-IE" sz="2400" dirty="0" smtClean="0">
              <a:solidFill>
                <a:schemeClr val="tx1">
                  <a:lumMod val="75000"/>
                  <a:lumOff val="25000"/>
                </a:schemeClr>
              </a:solidFill>
            </a:endParaRPr>
          </a:p>
          <a:p>
            <a:pPr algn="l"/>
            <a:r>
              <a:rPr lang="en-IE" sz="2400" dirty="0" smtClean="0">
                <a:solidFill>
                  <a:schemeClr val="tx1">
                    <a:lumMod val="75000"/>
                    <a:lumOff val="25000"/>
                  </a:schemeClr>
                </a:solidFill>
              </a:rPr>
              <a:t>   and Andrew Owens</a:t>
            </a:r>
          </a:p>
          <a:p>
            <a:r>
              <a:rPr lang="en-IE" dirty="0" smtClean="0"/>
              <a:t> </a:t>
            </a:r>
          </a:p>
        </p:txBody>
      </p:sp>
      <p:pic>
        <p:nvPicPr>
          <p:cNvPr id="5" name="Picture 4" descr="logo.png"/>
          <p:cNvPicPr>
            <a:picLocks noChangeAspect="1"/>
          </p:cNvPicPr>
          <p:nvPr/>
        </p:nvPicPr>
        <p:blipFill>
          <a:blip r:embed="rId2" cstate="print">
            <a:duotone>
              <a:schemeClr val="accent3">
                <a:shade val="45000"/>
                <a:satMod val="135000"/>
              </a:schemeClr>
              <a:prstClr val="white"/>
            </a:duotone>
          </a:blip>
          <a:stretch>
            <a:fillRect/>
          </a:stretch>
        </p:blipFill>
        <p:spPr>
          <a:xfrm>
            <a:off x="4000496" y="1428736"/>
            <a:ext cx="5891206" cy="4310717"/>
          </a:xfrm>
          <a:prstGeom prst="rect">
            <a:avLst/>
          </a:prstGeom>
        </p:spPr>
      </p:pic>
    </p:spTree>
    <p:extLst>
      <p:ext uri="{BB962C8B-B14F-4D97-AF65-F5344CB8AC3E}">
        <p14:creationId xmlns="" xmlns:p14="http://schemas.microsoft.com/office/powerpoint/2010/main" val="423678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smtClean="0"/>
              <a:t>Some of </a:t>
            </a:r>
            <a:r>
              <a:rPr lang="en-IE" sz="4000" dirty="0" err="1" smtClean="0"/>
              <a:t>Ubuntu</a:t>
            </a:r>
            <a:r>
              <a:rPr lang="en-IE" sz="4000" dirty="0" smtClean="0"/>
              <a:t> Features</a:t>
            </a:r>
            <a:endParaRPr lang="en-IE" sz="4000" dirty="0"/>
          </a:p>
        </p:txBody>
      </p:sp>
      <p:sp>
        <p:nvSpPr>
          <p:cNvPr id="4" name="Rectangle 3"/>
          <p:cNvSpPr/>
          <p:nvPr/>
        </p:nvSpPr>
        <p:spPr>
          <a:xfrm>
            <a:off x="683568" y="1628800"/>
            <a:ext cx="7920880" cy="3816429"/>
          </a:xfrm>
          <a:prstGeom prst="rect">
            <a:avLst/>
          </a:prstGeom>
        </p:spPr>
        <p:txBody>
          <a:bodyPr wrap="square">
            <a:spAutoFit/>
          </a:bodyPr>
          <a:lstStyle/>
          <a:p>
            <a:pPr>
              <a:buSzPct val="150000"/>
              <a:buFont typeface="Arial" pitchFamily="34" charset="0"/>
              <a:buChar char="•"/>
            </a:pPr>
            <a:r>
              <a:rPr lang="en-GB" sz="2200" dirty="0" smtClean="0">
                <a:solidFill>
                  <a:schemeClr val="tx1">
                    <a:lumMod val="75000"/>
                    <a:lumOff val="25000"/>
                  </a:schemeClr>
                </a:solidFill>
              </a:rPr>
              <a:t> </a:t>
            </a:r>
            <a:r>
              <a:rPr lang="en-US" sz="2200" dirty="0" smtClean="0">
                <a:solidFill>
                  <a:schemeClr val="tx1">
                    <a:lumMod val="75000"/>
                    <a:lumOff val="25000"/>
                  </a:schemeClr>
                </a:solidFill>
              </a:rPr>
              <a:t>One example of </a:t>
            </a:r>
            <a:r>
              <a:rPr lang="en-US" sz="2200" dirty="0" err="1" smtClean="0">
                <a:solidFill>
                  <a:schemeClr val="tx1">
                    <a:lumMod val="75000"/>
                    <a:lumOff val="25000"/>
                  </a:schemeClr>
                </a:solidFill>
              </a:rPr>
              <a:t>Ubuntu’s</a:t>
            </a:r>
            <a:r>
              <a:rPr lang="en-US" sz="2200" dirty="0" smtClean="0">
                <a:solidFill>
                  <a:schemeClr val="tx1">
                    <a:lumMod val="75000"/>
                    <a:lumOff val="25000"/>
                  </a:schemeClr>
                </a:solidFill>
              </a:rPr>
              <a:t> features is called </a:t>
            </a:r>
            <a:r>
              <a:rPr lang="en-US" sz="2200" dirty="0" err="1" smtClean="0">
                <a:solidFill>
                  <a:schemeClr val="tx1">
                    <a:lumMod val="75000"/>
                    <a:lumOff val="25000"/>
                  </a:schemeClr>
                </a:solidFill>
              </a:rPr>
              <a:t>Gstreamer</a:t>
            </a:r>
            <a:r>
              <a:rPr lang="en-US" sz="2200" dirty="0" smtClean="0">
                <a:solidFill>
                  <a:schemeClr val="tx1">
                    <a:lumMod val="75000"/>
                    <a:lumOff val="25000"/>
                  </a:schemeClr>
                </a:solidFill>
              </a:rPr>
              <a:t> which is a multimedia framework written in C language. This allows a programmer to create various types of media applications such as video editors and media players</a:t>
            </a:r>
          </a:p>
          <a:p>
            <a:pPr>
              <a:buSzPct val="150000"/>
            </a:pPr>
            <a:endParaRPr lang="en-US" sz="2200" dirty="0" smtClean="0">
              <a:solidFill>
                <a:schemeClr val="tx1">
                  <a:lumMod val="75000"/>
                  <a:lumOff val="25000"/>
                </a:schemeClr>
              </a:solidFill>
            </a:endParaRPr>
          </a:p>
          <a:p>
            <a:pPr>
              <a:buSzPct val="150000"/>
              <a:buFont typeface="Arial" pitchFamily="34" charset="0"/>
              <a:buChar char="•"/>
            </a:pPr>
            <a:r>
              <a:rPr lang="en-GB" sz="2200" dirty="0" smtClean="0">
                <a:solidFill>
                  <a:schemeClr val="tx1">
                    <a:lumMod val="75000"/>
                    <a:lumOff val="25000"/>
                  </a:schemeClr>
                </a:solidFill>
              </a:rPr>
              <a:t> </a:t>
            </a:r>
            <a:r>
              <a:rPr lang="en-US" sz="2200" dirty="0" err="1" smtClean="0">
                <a:solidFill>
                  <a:schemeClr val="tx1">
                    <a:lumMod val="75000"/>
                    <a:lumOff val="25000"/>
                  </a:schemeClr>
                </a:solidFill>
              </a:rPr>
              <a:t>Ubuntu</a:t>
            </a:r>
            <a:r>
              <a:rPr lang="en-US" sz="2200" dirty="0" smtClean="0">
                <a:solidFill>
                  <a:schemeClr val="tx1">
                    <a:lumMod val="75000"/>
                    <a:lumOff val="25000"/>
                  </a:schemeClr>
                </a:solidFill>
              </a:rPr>
              <a:t> also provides </a:t>
            </a:r>
            <a:r>
              <a:rPr lang="en-US" sz="2200" dirty="0" err="1" smtClean="0">
                <a:solidFill>
                  <a:schemeClr val="tx1">
                    <a:lumMod val="75000"/>
                    <a:lumOff val="25000"/>
                  </a:schemeClr>
                </a:solidFill>
              </a:rPr>
              <a:t>PulseAudio</a:t>
            </a:r>
            <a:r>
              <a:rPr lang="en-US" sz="2200" dirty="0" smtClean="0">
                <a:solidFill>
                  <a:schemeClr val="tx1">
                    <a:lumMod val="75000"/>
                    <a:lumOff val="25000"/>
                  </a:schemeClr>
                </a:solidFill>
              </a:rPr>
              <a:t> which is a sound server which allows users to do things such as transfer audio to a different machine, change the sample and mixing several sounds into one sound data</a:t>
            </a:r>
          </a:p>
          <a:p>
            <a:pPr>
              <a:buSzPct val="150000"/>
              <a:buFont typeface="Arial" pitchFamily="34" charset="0"/>
              <a:buChar char="•"/>
            </a:pPr>
            <a:endParaRPr lang="en-GB" sz="2200" dirty="0" smtClean="0">
              <a:solidFill>
                <a:schemeClr val="tx1">
                  <a:lumMod val="75000"/>
                  <a:lumOff val="25000"/>
                </a:schemeClr>
              </a:solidFill>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UI</a:t>
            </a:r>
            <a:endParaRPr lang="en-IE" sz="4000" dirty="0"/>
          </a:p>
        </p:txBody>
      </p:sp>
      <p:sp>
        <p:nvSpPr>
          <p:cNvPr id="4" name="Rectangle 3"/>
          <p:cNvSpPr/>
          <p:nvPr/>
        </p:nvSpPr>
        <p:spPr>
          <a:xfrm>
            <a:off x="683568" y="1628800"/>
            <a:ext cx="7920880" cy="4985980"/>
          </a:xfrm>
          <a:prstGeom prst="rect">
            <a:avLst/>
          </a:prstGeom>
        </p:spPr>
        <p:txBody>
          <a:bodyPr wrap="square">
            <a:spAutoFit/>
          </a:bodyPr>
          <a:lstStyle/>
          <a:p>
            <a:pPr>
              <a:buSzPct val="150000"/>
              <a:buFont typeface="Arial" pitchFamily="34" charset="0"/>
              <a:buChar char="•"/>
            </a:pPr>
            <a:r>
              <a:rPr lang="en-GB" sz="2200" dirty="0" smtClean="0">
                <a:solidFill>
                  <a:schemeClr val="tx1">
                    <a:lumMod val="75000"/>
                    <a:lumOff val="25000"/>
                  </a:schemeClr>
                </a:solidFill>
              </a:rPr>
              <a:t> </a:t>
            </a:r>
            <a:r>
              <a:rPr lang="en-US" sz="2200" dirty="0" smtClean="0">
                <a:solidFill>
                  <a:schemeClr val="tx1">
                    <a:lumMod val="75000"/>
                    <a:lumOff val="25000"/>
                  </a:schemeClr>
                </a:solidFill>
              </a:rPr>
              <a:t>Desktop and mobile devices that run on </a:t>
            </a:r>
            <a:r>
              <a:rPr lang="en-US" sz="2200" dirty="0" err="1" smtClean="0">
                <a:solidFill>
                  <a:schemeClr val="tx1">
                    <a:lumMod val="75000"/>
                    <a:lumOff val="25000"/>
                  </a:schemeClr>
                </a:solidFill>
              </a:rPr>
              <a:t>Ubuntu</a:t>
            </a:r>
            <a:r>
              <a:rPr lang="en-US" sz="2200" dirty="0" smtClean="0">
                <a:solidFill>
                  <a:schemeClr val="tx1">
                    <a:lumMod val="75000"/>
                    <a:lumOff val="25000"/>
                  </a:schemeClr>
                </a:solidFill>
              </a:rPr>
              <a:t> also has Unity built in which is a graphical shell for the operating system. The user interface consists of various components such as a top menu bar, indicators (notification area) and a dash which allows the user to search for information quickly either locally or remotely</a:t>
            </a:r>
          </a:p>
          <a:p>
            <a:pPr>
              <a:buSzPct val="150000"/>
            </a:pPr>
            <a:endParaRPr lang="en-US" sz="2200" dirty="0" smtClean="0">
              <a:solidFill>
                <a:schemeClr val="tx1">
                  <a:lumMod val="75000"/>
                  <a:lumOff val="25000"/>
                </a:schemeClr>
              </a:solidFill>
            </a:endParaRPr>
          </a:p>
          <a:p>
            <a:pPr>
              <a:buSzPct val="150000"/>
              <a:buFont typeface="Arial" pitchFamily="34" charset="0"/>
              <a:buChar char="•"/>
            </a:pPr>
            <a:r>
              <a:rPr lang="en-GB" sz="2200" dirty="0" smtClean="0">
                <a:solidFill>
                  <a:schemeClr val="tx1">
                    <a:lumMod val="75000"/>
                    <a:lumOff val="25000"/>
                  </a:schemeClr>
                </a:solidFill>
              </a:rPr>
              <a:t> </a:t>
            </a:r>
            <a:r>
              <a:rPr lang="en-US" sz="2200" dirty="0" smtClean="0">
                <a:solidFill>
                  <a:schemeClr val="tx1">
                    <a:lumMod val="75000"/>
                    <a:lumOff val="25000"/>
                  </a:schemeClr>
                </a:solidFill>
              </a:rPr>
              <a:t>Unity is designed for touchpad, mouse and keyboard use. The recent versions include a new panel and application launcher which provides quick and easy access to preferred applications and allows the user to remove unused screen elements</a:t>
            </a:r>
          </a:p>
          <a:p>
            <a:pPr>
              <a:buSzPct val="150000"/>
              <a:buFont typeface="Arial" pitchFamily="34" charset="0"/>
              <a:buChar char="•"/>
            </a:pPr>
            <a:endParaRPr lang="en-US" sz="2200" dirty="0" smtClean="0">
              <a:solidFill>
                <a:schemeClr val="tx1">
                  <a:lumMod val="75000"/>
                  <a:lumOff val="25000"/>
                </a:schemeClr>
              </a:solidFill>
            </a:endParaRPr>
          </a:p>
          <a:p>
            <a:pPr>
              <a:buSzPct val="150000"/>
              <a:buFont typeface="Arial" pitchFamily="34" charset="0"/>
              <a:buChar char="•"/>
            </a:pPr>
            <a:endParaRPr lang="en-GB" sz="2200" dirty="0" smtClean="0">
              <a:solidFill>
                <a:schemeClr val="tx1">
                  <a:lumMod val="75000"/>
                  <a:lumOff val="25000"/>
                </a:schemeClr>
              </a:solidFill>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UI</a:t>
            </a:r>
            <a:endParaRPr lang="en-IE" sz="4000" dirty="0"/>
          </a:p>
        </p:txBody>
      </p:sp>
      <p:sp>
        <p:nvSpPr>
          <p:cNvPr id="6" name="Rectangle 5"/>
          <p:cNvSpPr/>
          <p:nvPr/>
        </p:nvSpPr>
        <p:spPr>
          <a:xfrm>
            <a:off x="1043608" y="1844824"/>
            <a:ext cx="7560840" cy="2862322"/>
          </a:xfrm>
          <a:prstGeom prst="rect">
            <a:avLst/>
          </a:prstGeom>
        </p:spPr>
        <p:txBody>
          <a:bodyPr wrap="square">
            <a:spAutoFit/>
          </a:bodyPr>
          <a:lstStyle/>
          <a:p>
            <a:pPr>
              <a:lnSpc>
                <a:spcPct val="200000"/>
              </a:lnSpc>
              <a:buSzPct val="150000"/>
              <a:buFont typeface="Arial" pitchFamily="34" charset="0"/>
              <a:buChar char="•"/>
            </a:pPr>
            <a:r>
              <a:rPr lang="en-GB" sz="2400" dirty="0" smtClean="0">
                <a:solidFill>
                  <a:schemeClr val="tx1">
                    <a:lumMod val="75000"/>
                    <a:lumOff val="25000"/>
                  </a:schemeClr>
                </a:solidFill>
              </a:rPr>
              <a:t> </a:t>
            </a:r>
            <a:r>
              <a:rPr lang="en-GB" sz="2200" dirty="0" smtClean="0">
                <a:solidFill>
                  <a:schemeClr val="tx1">
                    <a:lumMod val="75000"/>
                    <a:lumOff val="25000"/>
                  </a:schemeClr>
                </a:solidFill>
              </a:rPr>
              <a:t>Launcher to launch applications</a:t>
            </a:r>
          </a:p>
          <a:p>
            <a:pPr>
              <a:lnSpc>
                <a:spcPct val="200000"/>
              </a:lnSpc>
              <a:buSzPct val="150000"/>
              <a:buFont typeface="Arial" pitchFamily="34" charset="0"/>
              <a:buChar char="•"/>
            </a:pPr>
            <a:r>
              <a:rPr lang="en-GB" sz="2200" dirty="0" smtClean="0">
                <a:solidFill>
                  <a:schemeClr val="tx1">
                    <a:lumMod val="75000"/>
                    <a:lumOff val="25000"/>
                  </a:schemeClr>
                </a:solidFill>
              </a:rPr>
              <a:t> No task bar, no start button</a:t>
            </a:r>
          </a:p>
          <a:p>
            <a:pPr>
              <a:lnSpc>
                <a:spcPct val="200000"/>
              </a:lnSpc>
              <a:buSzPct val="150000"/>
              <a:buFont typeface="Arial" pitchFamily="34" charset="0"/>
              <a:buChar char="•"/>
            </a:pPr>
            <a:r>
              <a:rPr lang="en-GB" sz="2200" smtClean="0">
                <a:solidFill>
                  <a:schemeClr val="tx1">
                    <a:lumMod val="75000"/>
                    <a:lumOff val="25000"/>
                  </a:schemeClr>
                </a:solidFill>
              </a:rPr>
              <a:t> Contains system </a:t>
            </a:r>
            <a:r>
              <a:rPr lang="en-GB" sz="2200" dirty="0" smtClean="0">
                <a:solidFill>
                  <a:schemeClr val="tx1">
                    <a:lumMod val="75000"/>
                    <a:lumOff val="25000"/>
                  </a:schemeClr>
                </a:solidFill>
              </a:rPr>
              <a:t>ribbon</a:t>
            </a:r>
          </a:p>
          <a:p>
            <a:pPr>
              <a:lnSpc>
                <a:spcPct val="200000"/>
              </a:lnSpc>
              <a:buSzPct val="150000"/>
              <a:buFont typeface="Arial" pitchFamily="34" charset="0"/>
              <a:buChar char="•"/>
            </a:pPr>
            <a:r>
              <a:rPr lang="en-GB" sz="2200" dirty="0" smtClean="0">
                <a:solidFill>
                  <a:schemeClr val="tx1">
                    <a:lumMod val="75000"/>
                    <a:lumOff val="25000"/>
                  </a:schemeClr>
                </a:solidFill>
              </a:rPr>
              <a:t> Highly modifiable UI</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latin typeface="+mn-lt"/>
              </a:rPr>
              <a:t>Ubuntu</a:t>
            </a:r>
            <a:r>
              <a:rPr lang="en-IE" sz="4000" dirty="0" smtClean="0">
                <a:latin typeface="+mn-lt"/>
              </a:rPr>
              <a:t> UI</a:t>
            </a:r>
            <a:endParaRPr lang="en-IE" sz="4000" dirty="0">
              <a:latin typeface="+mn-lt"/>
            </a:endParaRPr>
          </a:p>
        </p:txBody>
      </p:sp>
      <p:pic>
        <p:nvPicPr>
          <p:cNvPr id="5" name="Picture 4" descr="desktop.png"/>
          <p:cNvPicPr>
            <a:picLocks noChangeAspect="1"/>
          </p:cNvPicPr>
          <p:nvPr/>
        </p:nvPicPr>
        <p:blipFill>
          <a:blip r:embed="rId2" cstate="print"/>
          <a:stretch>
            <a:fillRect/>
          </a:stretch>
        </p:blipFill>
        <p:spPr>
          <a:xfrm>
            <a:off x="827584" y="1412776"/>
            <a:ext cx="7696605" cy="4327226"/>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Search</a:t>
            </a:r>
            <a:endParaRPr lang="en-IE" sz="4000" dirty="0"/>
          </a:p>
        </p:txBody>
      </p:sp>
      <p:sp>
        <p:nvSpPr>
          <p:cNvPr id="6" name="Rectangle 5"/>
          <p:cNvSpPr/>
          <p:nvPr/>
        </p:nvSpPr>
        <p:spPr>
          <a:xfrm>
            <a:off x="1043608" y="1844824"/>
            <a:ext cx="7560840" cy="1361911"/>
          </a:xfrm>
          <a:prstGeom prst="rect">
            <a:avLst/>
          </a:prstGeom>
        </p:spPr>
        <p:txBody>
          <a:bodyPr wrap="square">
            <a:spAutoFit/>
          </a:bodyPr>
          <a:lstStyle/>
          <a:p>
            <a:pPr>
              <a:lnSpc>
                <a:spcPct val="200000"/>
              </a:lnSpc>
              <a:buSzPct val="150000"/>
              <a:buFont typeface="Arial" pitchFamily="34" charset="0"/>
              <a:buChar char="•"/>
            </a:pPr>
            <a:r>
              <a:rPr lang="en-GB" sz="2200" dirty="0" smtClean="0">
                <a:solidFill>
                  <a:schemeClr val="tx1">
                    <a:lumMod val="75000"/>
                    <a:lumOff val="25000"/>
                  </a:schemeClr>
                </a:solidFill>
              </a:rPr>
              <a:t> Helps to locate files on computer and online</a:t>
            </a:r>
          </a:p>
          <a:p>
            <a:pPr>
              <a:lnSpc>
                <a:spcPct val="200000"/>
              </a:lnSpc>
              <a:buSzPct val="150000"/>
              <a:buFont typeface="Arial" pitchFamily="34" charset="0"/>
              <a:buChar char="•"/>
            </a:pPr>
            <a:r>
              <a:rPr lang="en-GB" sz="2200" dirty="0" smtClean="0">
                <a:solidFill>
                  <a:schemeClr val="tx1">
                    <a:lumMod val="75000"/>
                    <a:lumOff val="25000"/>
                  </a:schemeClr>
                </a:solidFill>
              </a:rPr>
              <a:t> Results can be filtered by categories and source </a:t>
            </a:r>
          </a:p>
        </p:txBody>
      </p:sp>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Search</a:t>
            </a:r>
            <a:endParaRPr lang="en-IE" sz="4000" dirty="0"/>
          </a:p>
        </p:txBody>
      </p:sp>
      <p:pic>
        <p:nvPicPr>
          <p:cNvPr id="4" name="Picture 3" descr="search.png"/>
          <p:cNvPicPr>
            <a:picLocks noChangeAspect="1"/>
          </p:cNvPicPr>
          <p:nvPr/>
        </p:nvPicPr>
        <p:blipFill>
          <a:blip r:embed="rId2" cstate="print"/>
          <a:stretch>
            <a:fillRect/>
          </a:stretch>
        </p:blipFill>
        <p:spPr>
          <a:xfrm>
            <a:off x="899592" y="1484784"/>
            <a:ext cx="7645841" cy="4392488"/>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Software </a:t>
            </a:r>
            <a:r>
              <a:rPr lang="en-IE" sz="4000" dirty="0" err="1" smtClean="0"/>
              <a:t>Center</a:t>
            </a:r>
            <a:endParaRPr lang="en-IE" sz="4000" dirty="0"/>
          </a:p>
        </p:txBody>
      </p:sp>
      <p:sp>
        <p:nvSpPr>
          <p:cNvPr id="6" name="Rectangle 5"/>
          <p:cNvSpPr/>
          <p:nvPr/>
        </p:nvSpPr>
        <p:spPr>
          <a:xfrm>
            <a:off x="611560" y="1844824"/>
            <a:ext cx="8208912" cy="2716128"/>
          </a:xfrm>
          <a:prstGeom prst="rect">
            <a:avLst/>
          </a:prstGeom>
        </p:spPr>
        <p:txBody>
          <a:bodyPr wrap="square">
            <a:spAutoFit/>
          </a:bodyPr>
          <a:lstStyle/>
          <a:p>
            <a:pPr>
              <a:lnSpc>
                <a:spcPct val="200000"/>
              </a:lnSpc>
              <a:buSzPct val="150000"/>
              <a:buFont typeface="Arial" pitchFamily="34" charset="0"/>
              <a:buChar char="•"/>
            </a:pPr>
            <a:r>
              <a:rPr lang="en-GB" sz="2200" dirty="0" smtClean="0">
                <a:solidFill>
                  <a:schemeClr val="tx1">
                    <a:lumMod val="75000"/>
                    <a:lumOff val="25000"/>
                  </a:schemeClr>
                </a:solidFill>
              </a:rPr>
              <a:t> Thousands of applications available online</a:t>
            </a:r>
          </a:p>
          <a:p>
            <a:pPr>
              <a:lnSpc>
                <a:spcPct val="200000"/>
              </a:lnSpc>
              <a:buSzPct val="150000"/>
              <a:buFont typeface="Arial" pitchFamily="34" charset="0"/>
              <a:buChar char="•"/>
            </a:pPr>
            <a:r>
              <a:rPr lang="en-GB" sz="2200" dirty="0" smtClean="0">
                <a:solidFill>
                  <a:schemeClr val="tx1">
                    <a:lumMod val="75000"/>
                    <a:lumOff val="25000"/>
                  </a:schemeClr>
                </a:solidFill>
              </a:rPr>
              <a:t> Contains free and paid applications</a:t>
            </a:r>
          </a:p>
          <a:p>
            <a:pPr>
              <a:lnSpc>
                <a:spcPct val="200000"/>
              </a:lnSpc>
              <a:buSzPct val="150000"/>
              <a:buFont typeface="Arial" pitchFamily="34" charset="0"/>
              <a:buChar char="•"/>
            </a:pPr>
            <a:r>
              <a:rPr lang="en-GB" sz="2200" dirty="0" smtClean="0">
                <a:solidFill>
                  <a:schemeClr val="tx1">
                    <a:lumMod val="75000"/>
                    <a:lumOff val="25000"/>
                  </a:schemeClr>
                </a:solidFill>
              </a:rPr>
              <a:t> Install new applications from within software centre</a:t>
            </a:r>
          </a:p>
          <a:p>
            <a:pPr>
              <a:lnSpc>
                <a:spcPct val="200000"/>
              </a:lnSpc>
              <a:buSzPct val="150000"/>
              <a:buFont typeface="Arial" pitchFamily="34" charset="0"/>
              <a:buChar char="•"/>
            </a:pPr>
            <a:r>
              <a:rPr lang="en-GB" sz="2200" dirty="0" smtClean="0">
                <a:solidFill>
                  <a:schemeClr val="tx1">
                    <a:lumMod val="75000"/>
                    <a:lumOff val="25000"/>
                  </a:schemeClr>
                </a:solidFill>
              </a:rPr>
              <a:t> Manage installed applications from software centre</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Software </a:t>
            </a:r>
            <a:r>
              <a:rPr lang="en-IE" sz="4000" dirty="0" err="1" smtClean="0"/>
              <a:t>Center</a:t>
            </a:r>
            <a:endParaRPr lang="en-IE" sz="4000" dirty="0"/>
          </a:p>
        </p:txBody>
      </p:sp>
      <p:pic>
        <p:nvPicPr>
          <p:cNvPr id="5" name="Picture 4" descr="apps.png"/>
          <p:cNvPicPr>
            <a:picLocks noChangeAspect="1"/>
          </p:cNvPicPr>
          <p:nvPr/>
        </p:nvPicPr>
        <p:blipFill>
          <a:blip r:embed="rId2" cstate="print"/>
          <a:stretch>
            <a:fillRect/>
          </a:stretch>
        </p:blipFill>
        <p:spPr>
          <a:xfrm>
            <a:off x="755576" y="1484784"/>
            <a:ext cx="7645843" cy="4370695"/>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smtClean="0"/>
              <a:t>Some Apps and Features</a:t>
            </a:r>
            <a:endParaRPr lang="en-IE" sz="4000" dirty="0"/>
          </a:p>
        </p:txBody>
      </p:sp>
      <p:sp>
        <p:nvSpPr>
          <p:cNvPr id="6" name="Rectangle 5"/>
          <p:cNvSpPr/>
          <p:nvPr/>
        </p:nvSpPr>
        <p:spPr>
          <a:xfrm>
            <a:off x="611560" y="1844824"/>
            <a:ext cx="8208912" cy="2800767"/>
          </a:xfrm>
          <a:prstGeom prst="rect">
            <a:avLst/>
          </a:prstGeom>
        </p:spPr>
        <p:txBody>
          <a:bodyPr wrap="square">
            <a:spAutoFit/>
          </a:bodyPr>
          <a:lstStyle/>
          <a:p>
            <a:pPr>
              <a:lnSpc>
                <a:spcPct val="200000"/>
              </a:lnSpc>
              <a:buSzPct val="150000"/>
              <a:buFont typeface="Arial" pitchFamily="34" charset="0"/>
              <a:buChar char="•"/>
            </a:pPr>
            <a:r>
              <a:rPr lang="en-GB" sz="2200" dirty="0" smtClean="0">
                <a:solidFill>
                  <a:schemeClr val="tx1">
                    <a:lumMod val="75000"/>
                    <a:lumOff val="25000"/>
                  </a:schemeClr>
                </a:solidFill>
              </a:rPr>
              <a:t> </a:t>
            </a:r>
            <a:r>
              <a:rPr lang="en-GB" sz="2200" dirty="0" err="1" smtClean="0">
                <a:solidFill>
                  <a:schemeClr val="tx1">
                    <a:lumMod val="75000"/>
                    <a:lumOff val="25000"/>
                  </a:schemeClr>
                </a:solidFill>
              </a:rPr>
              <a:t>Libre</a:t>
            </a:r>
            <a:r>
              <a:rPr lang="en-GB" sz="2200" dirty="0" smtClean="0">
                <a:solidFill>
                  <a:schemeClr val="tx1">
                    <a:lumMod val="75000"/>
                    <a:lumOff val="25000"/>
                  </a:schemeClr>
                </a:solidFill>
              </a:rPr>
              <a:t> office </a:t>
            </a:r>
          </a:p>
          <a:p>
            <a:pPr>
              <a:lnSpc>
                <a:spcPct val="200000"/>
              </a:lnSpc>
              <a:buSzPct val="150000"/>
              <a:buFont typeface="Arial" pitchFamily="34" charset="0"/>
              <a:buChar char="•"/>
            </a:pPr>
            <a:r>
              <a:rPr lang="en-GB" sz="2200" dirty="0" smtClean="0">
                <a:solidFill>
                  <a:schemeClr val="tx1">
                    <a:lumMod val="75000"/>
                    <a:lumOff val="25000"/>
                  </a:schemeClr>
                </a:solidFill>
              </a:rPr>
              <a:t> Multiple desktop environment </a:t>
            </a:r>
          </a:p>
          <a:p>
            <a:pPr>
              <a:lnSpc>
                <a:spcPct val="200000"/>
              </a:lnSpc>
              <a:buSzPct val="150000"/>
              <a:buFont typeface="Arial" pitchFamily="34" charset="0"/>
              <a:buChar char="•"/>
            </a:pPr>
            <a:r>
              <a:rPr lang="en-GB" sz="2200" dirty="0" smtClean="0">
                <a:solidFill>
                  <a:schemeClr val="tx1">
                    <a:lumMod val="75000"/>
                    <a:lumOff val="25000"/>
                  </a:schemeClr>
                </a:solidFill>
              </a:rPr>
              <a:t> Loads of keyboard shortcuts available</a:t>
            </a:r>
          </a:p>
          <a:p>
            <a:pPr>
              <a:lnSpc>
                <a:spcPct val="200000"/>
              </a:lnSpc>
              <a:buSzPct val="150000"/>
              <a:buFont typeface="Arial" pitchFamily="34" charset="0"/>
              <a:buChar char="•"/>
            </a:pPr>
            <a:r>
              <a:rPr lang="en-GB" sz="2200" dirty="0" smtClean="0">
                <a:solidFill>
                  <a:schemeClr val="tx1">
                    <a:lumMod val="75000"/>
                    <a:lumOff val="25000"/>
                  </a:schemeClr>
                </a:solidFill>
              </a:rPr>
              <a:t> Terminal used to work in command line interface </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smtClean="0"/>
              <a:t>Some Apps and Features</a:t>
            </a:r>
            <a:endParaRPr lang="en-IE" sz="4000" dirty="0"/>
          </a:p>
        </p:txBody>
      </p:sp>
      <p:pic>
        <p:nvPicPr>
          <p:cNvPr id="4" name="Picture 3" descr="multidesktop.png"/>
          <p:cNvPicPr>
            <a:picLocks noChangeAspect="1"/>
          </p:cNvPicPr>
          <p:nvPr/>
        </p:nvPicPr>
        <p:blipFill>
          <a:blip r:embed="rId2" cstate="print"/>
          <a:stretch>
            <a:fillRect/>
          </a:stretch>
        </p:blipFill>
        <p:spPr>
          <a:xfrm>
            <a:off x="4728902" y="1346750"/>
            <a:ext cx="3803538" cy="2160240"/>
          </a:xfrm>
          <a:prstGeom prst="rect">
            <a:avLst/>
          </a:prstGeom>
        </p:spPr>
      </p:pic>
      <p:pic>
        <p:nvPicPr>
          <p:cNvPr id="5" name="Picture 4" descr="editors.png"/>
          <p:cNvPicPr>
            <a:picLocks noChangeAspect="1"/>
          </p:cNvPicPr>
          <p:nvPr/>
        </p:nvPicPr>
        <p:blipFill>
          <a:blip r:embed="rId3" cstate="print"/>
          <a:stretch>
            <a:fillRect/>
          </a:stretch>
        </p:blipFill>
        <p:spPr>
          <a:xfrm>
            <a:off x="768462" y="1346750"/>
            <a:ext cx="3816424" cy="2160240"/>
          </a:xfrm>
          <a:prstGeom prst="rect">
            <a:avLst/>
          </a:prstGeom>
        </p:spPr>
      </p:pic>
      <p:pic>
        <p:nvPicPr>
          <p:cNvPr id="7" name="Picture 6" descr="022e9__ubuntu-keyboard-shortcuts.jpg"/>
          <p:cNvPicPr>
            <a:picLocks noChangeAspect="1"/>
          </p:cNvPicPr>
          <p:nvPr/>
        </p:nvPicPr>
        <p:blipFill>
          <a:blip r:embed="rId4" cstate="print"/>
          <a:stretch>
            <a:fillRect/>
          </a:stretch>
        </p:blipFill>
        <p:spPr>
          <a:xfrm>
            <a:off x="755576" y="3651006"/>
            <a:ext cx="3816424" cy="2154258"/>
          </a:xfrm>
          <a:prstGeom prst="rect">
            <a:avLst/>
          </a:prstGeom>
        </p:spPr>
      </p:pic>
      <p:pic>
        <p:nvPicPr>
          <p:cNvPr id="8" name="Picture 7" descr="terminal.png"/>
          <p:cNvPicPr>
            <a:picLocks noChangeAspect="1"/>
          </p:cNvPicPr>
          <p:nvPr/>
        </p:nvPicPr>
        <p:blipFill>
          <a:blip r:embed="rId5" cstate="print"/>
          <a:stretch>
            <a:fillRect/>
          </a:stretch>
        </p:blipFill>
        <p:spPr>
          <a:xfrm>
            <a:off x="4716016" y="3645024"/>
            <a:ext cx="3816424" cy="2128390"/>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smtClean="0"/>
              <a:t>Table of Contents</a:t>
            </a:r>
            <a:endParaRPr lang="en-IE" sz="4000" dirty="0"/>
          </a:p>
        </p:txBody>
      </p:sp>
      <p:sp>
        <p:nvSpPr>
          <p:cNvPr id="4" name="Rectangle 3"/>
          <p:cNvSpPr/>
          <p:nvPr/>
        </p:nvSpPr>
        <p:spPr>
          <a:xfrm>
            <a:off x="683568" y="1844824"/>
            <a:ext cx="7920880" cy="3477875"/>
          </a:xfrm>
          <a:prstGeom prst="rect">
            <a:avLst/>
          </a:prstGeom>
        </p:spPr>
        <p:txBody>
          <a:bodyPr wrap="square">
            <a:spAutoFit/>
          </a:bodyPr>
          <a:lstStyle/>
          <a:p>
            <a:pPr lvl="2">
              <a:lnSpc>
                <a:spcPct val="200000"/>
              </a:lnSpc>
              <a:buSzPct val="150000"/>
              <a:buFont typeface="Arial" pitchFamily="34" charset="0"/>
              <a:buChar char="•"/>
            </a:pPr>
            <a:r>
              <a:rPr lang="en-GB" sz="2200" dirty="0" smtClean="0">
                <a:solidFill>
                  <a:schemeClr val="tx1">
                    <a:lumMod val="75000"/>
                    <a:lumOff val="25000"/>
                  </a:schemeClr>
                </a:solidFill>
              </a:rPr>
              <a:t> Founder’s biography</a:t>
            </a:r>
          </a:p>
          <a:p>
            <a:pPr lvl="2">
              <a:lnSpc>
                <a:spcPct val="200000"/>
              </a:lnSpc>
              <a:buSzPct val="150000"/>
              <a:buFont typeface="Arial" pitchFamily="34" charset="0"/>
              <a:buChar char="•"/>
            </a:pPr>
            <a:r>
              <a:rPr lang="en-GB" sz="2200" dirty="0" smtClean="0">
                <a:solidFill>
                  <a:schemeClr val="tx1">
                    <a:lumMod val="75000"/>
                    <a:lumOff val="25000"/>
                  </a:schemeClr>
                </a:solidFill>
              </a:rPr>
              <a:t> </a:t>
            </a:r>
            <a:r>
              <a:rPr lang="en-GB" sz="2200" dirty="0" err="1" smtClean="0">
                <a:solidFill>
                  <a:schemeClr val="tx1">
                    <a:lumMod val="75000"/>
                    <a:lumOff val="25000"/>
                  </a:schemeClr>
                </a:solidFill>
              </a:rPr>
              <a:t>Ubuntu</a:t>
            </a:r>
            <a:r>
              <a:rPr lang="en-GB" sz="2200" dirty="0" smtClean="0">
                <a:solidFill>
                  <a:schemeClr val="tx1">
                    <a:lumMod val="75000"/>
                    <a:lumOff val="25000"/>
                  </a:schemeClr>
                </a:solidFill>
              </a:rPr>
              <a:t> architecture</a:t>
            </a:r>
          </a:p>
          <a:p>
            <a:pPr lvl="2">
              <a:lnSpc>
                <a:spcPct val="200000"/>
              </a:lnSpc>
              <a:buSzPct val="150000"/>
              <a:buFont typeface="Arial" pitchFamily="34" charset="0"/>
              <a:buChar char="•"/>
            </a:pPr>
            <a:r>
              <a:rPr lang="en-GB" sz="2200" dirty="0" smtClean="0">
                <a:solidFill>
                  <a:schemeClr val="tx1">
                    <a:lumMod val="75000"/>
                    <a:lumOff val="25000"/>
                  </a:schemeClr>
                </a:solidFill>
              </a:rPr>
              <a:t> </a:t>
            </a:r>
            <a:r>
              <a:rPr lang="en-GB" sz="2200" dirty="0" err="1" smtClean="0">
                <a:solidFill>
                  <a:schemeClr val="tx1">
                    <a:lumMod val="75000"/>
                    <a:lumOff val="25000"/>
                  </a:schemeClr>
                </a:solidFill>
              </a:rPr>
              <a:t>Ubuntu</a:t>
            </a:r>
            <a:r>
              <a:rPr lang="en-GB" sz="2200" dirty="0" smtClean="0">
                <a:solidFill>
                  <a:schemeClr val="tx1">
                    <a:lumMod val="75000"/>
                    <a:lumOff val="25000"/>
                  </a:schemeClr>
                </a:solidFill>
              </a:rPr>
              <a:t> desktop features and GUI</a:t>
            </a:r>
          </a:p>
          <a:p>
            <a:pPr lvl="2">
              <a:lnSpc>
                <a:spcPct val="200000"/>
              </a:lnSpc>
              <a:buSzPct val="150000"/>
              <a:buFont typeface="Arial" pitchFamily="34" charset="0"/>
              <a:buChar char="•"/>
            </a:pPr>
            <a:r>
              <a:rPr lang="en-GB" sz="2200" dirty="0" smtClean="0">
                <a:solidFill>
                  <a:schemeClr val="tx1">
                    <a:lumMod val="75000"/>
                    <a:lumOff val="25000"/>
                  </a:schemeClr>
                </a:solidFill>
              </a:rPr>
              <a:t> </a:t>
            </a:r>
            <a:r>
              <a:rPr lang="en-GB" sz="2200" dirty="0" err="1" smtClean="0">
                <a:solidFill>
                  <a:schemeClr val="tx1">
                    <a:lumMod val="75000"/>
                    <a:lumOff val="25000"/>
                  </a:schemeClr>
                </a:solidFill>
              </a:rPr>
              <a:t>Ubuntu</a:t>
            </a:r>
            <a:r>
              <a:rPr lang="en-GB" sz="2200" dirty="0" smtClean="0">
                <a:solidFill>
                  <a:schemeClr val="tx1">
                    <a:lumMod val="75000"/>
                    <a:lumOff val="25000"/>
                  </a:schemeClr>
                </a:solidFill>
              </a:rPr>
              <a:t> version history</a:t>
            </a:r>
          </a:p>
          <a:p>
            <a:pPr lvl="2">
              <a:lnSpc>
                <a:spcPct val="200000"/>
              </a:lnSpc>
              <a:buSzPct val="150000"/>
              <a:buFont typeface="Arial" pitchFamily="34" charset="0"/>
              <a:buChar char="•"/>
            </a:pPr>
            <a:r>
              <a:rPr lang="en-GB" sz="2200" dirty="0" smtClean="0">
                <a:solidFill>
                  <a:schemeClr val="tx1">
                    <a:lumMod val="75000"/>
                    <a:lumOff val="25000"/>
                  </a:schemeClr>
                </a:solidFill>
              </a:rPr>
              <a:t> Conclusion</a:t>
            </a:r>
            <a:endParaRPr lang="en-GB" sz="2200" dirty="0">
              <a:solidFill>
                <a:schemeClr val="tx1">
                  <a:lumMod val="75000"/>
                  <a:lumOff val="25000"/>
                </a:schemeClr>
              </a:solidFill>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Releases</a:t>
            </a:r>
            <a:endParaRPr lang="en-IE" sz="4000" dirty="0"/>
          </a:p>
        </p:txBody>
      </p:sp>
      <p:sp>
        <p:nvSpPr>
          <p:cNvPr id="6" name="Rectangle 5"/>
          <p:cNvSpPr/>
          <p:nvPr/>
        </p:nvSpPr>
        <p:spPr>
          <a:xfrm>
            <a:off x="107504" y="1772816"/>
            <a:ext cx="9217024" cy="2800767"/>
          </a:xfrm>
          <a:prstGeom prst="rect">
            <a:avLst/>
          </a:prstGeom>
        </p:spPr>
        <p:txBody>
          <a:bodyPr wrap="square">
            <a:spAutoFit/>
          </a:bodyPr>
          <a:lstStyle/>
          <a:p>
            <a:pPr>
              <a:lnSpc>
                <a:spcPct val="200000"/>
              </a:lnSpc>
              <a:buSzPct val="150000"/>
              <a:buFont typeface="Arial" pitchFamily="34" charset="0"/>
              <a:buChar char="•"/>
            </a:pPr>
            <a:r>
              <a:rPr lang="en-GB" sz="2200" dirty="0" smtClean="0">
                <a:solidFill>
                  <a:schemeClr val="tx1">
                    <a:lumMod val="75000"/>
                    <a:lumOff val="25000"/>
                  </a:schemeClr>
                </a:solidFill>
              </a:rPr>
              <a:t> The year and month of the release is used as a version number</a:t>
            </a:r>
          </a:p>
          <a:p>
            <a:pPr>
              <a:lnSpc>
                <a:spcPct val="200000"/>
              </a:lnSpc>
              <a:buSzPct val="150000"/>
              <a:buFont typeface="Arial" pitchFamily="34" charset="0"/>
              <a:buChar char="•"/>
            </a:pPr>
            <a:r>
              <a:rPr lang="en-GB" sz="2200" dirty="0" smtClean="0">
                <a:solidFill>
                  <a:schemeClr val="tx1">
                    <a:lumMod val="75000"/>
                    <a:lumOff val="25000"/>
                  </a:schemeClr>
                </a:solidFill>
              </a:rPr>
              <a:t> Code named using adjective and animal name </a:t>
            </a:r>
          </a:p>
          <a:p>
            <a:pPr>
              <a:lnSpc>
                <a:spcPct val="200000"/>
              </a:lnSpc>
              <a:buSzPct val="150000"/>
              <a:buFont typeface="Arial" pitchFamily="34" charset="0"/>
              <a:buChar char="•"/>
            </a:pPr>
            <a:r>
              <a:rPr lang="en-GB" sz="2200" dirty="0" smtClean="0">
                <a:solidFill>
                  <a:schemeClr val="tx1">
                    <a:lumMod val="75000"/>
                    <a:lumOff val="25000"/>
                  </a:schemeClr>
                </a:solidFill>
              </a:rPr>
              <a:t> New release every six months</a:t>
            </a:r>
          </a:p>
          <a:p>
            <a:pPr>
              <a:lnSpc>
                <a:spcPct val="200000"/>
              </a:lnSpc>
              <a:buSzPct val="150000"/>
              <a:buFont typeface="Arial" pitchFamily="34" charset="0"/>
              <a:buChar char="•"/>
            </a:pPr>
            <a:r>
              <a:rPr lang="en-GB" sz="2200" dirty="0" smtClean="0">
                <a:solidFill>
                  <a:schemeClr val="tx1">
                    <a:lumMod val="75000"/>
                    <a:lumOff val="25000"/>
                  </a:schemeClr>
                </a:solidFill>
              </a:rPr>
              <a:t> Every fourth release is LTS (Long Term </a:t>
            </a:r>
            <a:r>
              <a:rPr lang="en-GB" sz="2200" smtClean="0">
                <a:solidFill>
                  <a:schemeClr val="tx1">
                    <a:lumMod val="75000"/>
                    <a:lumOff val="25000"/>
                  </a:schemeClr>
                </a:solidFill>
              </a:rPr>
              <a:t>Support)</a:t>
            </a:r>
            <a:endParaRPr lang="en-GB" sz="2200" dirty="0" smtClean="0">
              <a:solidFill>
                <a:schemeClr val="tx1">
                  <a:lumMod val="75000"/>
                  <a:lumOff val="25000"/>
                </a:schemeClr>
              </a:solidFill>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Release Timeline</a:t>
            </a:r>
            <a:endParaRPr lang="en-IE" sz="4000" dirty="0"/>
          </a:p>
        </p:txBody>
      </p:sp>
      <p:sp>
        <p:nvSpPr>
          <p:cNvPr id="7" name="TextBox 6"/>
          <p:cNvSpPr txBox="1"/>
          <p:nvPr/>
        </p:nvSpPr>
        <p:spPr>
          <a:xfrm>
            <a:off x="509748" y="155679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4.10 (Warty Warthog)</a:t>
            </a:r>
          </a:p>
          <a:p>
            <a:pPr algn="ctr"/>
            <a:r>
              <a:rPr lang="en-GB" sz="1000" b="1" dirty="0" smtClean="0"/>
              <a:t>20/10/2004</a:t>
            </a:r>
            <a:endParaRPr lang="en-GB" sz="1000" b="1" dirty="0"/>
          </a:p>
        </p:txBody>
      </p:sp>
      <p:sp>
        <p:nvSpPr>
          <p:cNvPr id="10" name="TextBox 9"/>
          <p:cNvSpPr txBox="1"/>
          <p:nvPr/>
        </p:nvSpPr>
        <p:spPr>
          <a:xfrm>
            <a:off x="539552" y="251496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9.04 (Jaunty </a:t>
            </a:r>
            <a:r>
              <a:rPr lang="en-GB" sz="1000" b="1" dirty="0" err="1" smtClean="0"/>
              <a:t>Jackalope</a:t>
            </a:r>
            <a:r>
              <a:rPr lang="en-GB" sz="1000" b="1" dirty="0" smtClean="0"/>
              <a:t>)</a:t>
            </a:r>
          </a:p>
          <a:p>
            <a:pPr algn="ctr"/>
            <a:r>
              <a:rPr lang="en-GB" sz="1000" b="1" dirty="0" smtClean="0"/>
              <a:t>23/04/2009</a:t>
            </a:r>
            <a:endParaRPr lang="en-GB" sz="1000" b="1" dirty="0"/>
          </a:p>
        </p:txBody>
      </p:sp>
      <p:sp>
        <p:nvSpPr>
          <p:cNvPr id="11" name="TextBox 10"/>
          <p:cNvSpPr txBox="1"/>
          <p:nvPr/>
        </p:nvSpPr>
        <p:spPr>
          <a:xfrm>
            <a:off x="2208136" y="155679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5.04 (Hoary Hedgehog)</a:t>
            </a:r>
          </a:p>
          <a:p>
            <a:pPr algn="ctr"/>
            <a:r>
              <a:rPr lang="en-GB" sz="1000" b="1" dirty="0" smtClean="0"/>
              <a:t>08/04/2005</a:t>
            </a:r>
            <a:endParaRPr lang="en-GB" sz="1000" b="1" dirty="0"/>
          </a:p>
        </p:txBody>
      </p:sp>
      <p:sp>
        <p:nvSpPr>
          <p:cNvPr id="12" name="TextBox 11"/>
          <p:cNvSpPr txBox="1"/>
          <p:nvPr/>
        </p:nvSpPr>
        <p:spPr>
          <a:xfrm>
            <a:off x="2237940" y="251496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8.10 (Intrepid Ibex)</a:t>
            </a:r>
          </a:p>
          <a:p>
            <a:pPr algn="ctr"/>
            <a:r>
              <a:rPr lang="en-GB" sz="1000" b="1" dirty="0" smtClean="0"/>
              <a:t>30/10/2008</a:t>
            </a:r>
            <a:endParaRPr lang="en-GB" sz="1000" b="1" dirty="0"/>
          </a:p>
        </p:txBody>
      </p:sp>
      <p:sp>
        <p:nvSpPr>
          <p:cNvPr id="13" name="TextBox 12"/>
          <p:cNvSpPr txBox="1"/>
          <p:nvPr/>
        </p:nvSpPr>
        <p:spPr>
          <a:xfrm>
            <a:off x="3864320" y="155679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5.10 (Breezy Badger)</a:t>
            </a:r>
          </a:p>
          <a:p>
            <a:pPr algn="ctr"/>
            <a:r>
              <a:rPr lang="en-GB" sz="1000" b="1" dirty="0" smtClean="0"/>
              <a:t>12/10/2005</a:t>
            </a:r>
            <a:endParaRPr lang="en-GB" sz="1000" b="1" dirty="0"/>
          </a:p>
        </p:txBody>
      </p:sp>
      <p:sp>
        <p:nvSpPr>
          <p:cNvPr id="14" name="TextBox 13"/>
          <p:cNvSpPr txBox="1"/>
          <p:nvPr/>
        </p:nvSpPr>
        <p:spPr>
          <a:xfrm>
            <a:off x="3894124" y="251496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8.04 LTS (Hardy Heron)</a:t>
            </a:r>
          </a:p>
          <a:p>
            <a:pPr algn="ctr"/>
            <a:r>
              <a:rPr lang="en-GB" sz="1000" b="1" dirty="0" smtClean="0"/>
              <a:t>24/04/2008</a:t>
            </a:r>
            <a:endParaRPr lang="en-GB" sz="1000" b="1" dirty="0"/>
          </a:p>
        </p:txBody>
      </p:sp>
      <p:sp>
        <p:nvSpPr>
          <p:cNvPr id="15" name="TextBox 14"/>
          <p:cNvSpPr txBox="1"/>
          <p:nvPr/>
        </p:nvSpPr>
        <p:spPr>
          <a:xfrm>
            <a:off x="5520504" y="155679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6.06 LTS (Dapper Drake)</a:t>
            </a:r>
          </a:p>
          <a:p>
            <a:pPr algn="ctr"/>
            <a:r>
              <a:rPr lang="en-GB" sz="1000" b="1" dirty="0" smtClean="0"/>
              <a:t>01/06/2006</a:t>
            </a:r>
            <a:endParaRPr lang="en-GB" sz="1000" b="1" dirty="0"/>
          </a:p>
        </p:txBody>
      </p:sp>
      <p:sp>
        <p:nvSpPr>
          <p:cNvPr id="16" name="TextBox 15"/>
          <p:cNvSpPr txBox="1"/>
          <p:nvPr/>
        </p:nvSpPr>
        <p:spPr>
          <a:xfrm>
            <a:off x="5550308" y="251496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7.10 (Gutsy Gibbon)</a:t>
            </a:r>
          </a:p>
          <a:p>
            <a:pPr algn="ctr"/>
            <a:r>
              <a:rPr lang="en-GB" sz="1000" b="1" dirty="0" smtClean="0"/>
              <a:t>18/10/2007</a:t>
            </a:r>
            <a:endParaRPr lang="en-GB" sz="1000" b="1" dirty="0"/>
          </a:p>
        </p:txBody>
      </p:sp>
      <p:sp>
        <p:nvSpPr>
          <p:cNvPr id="17" name="TextBox 16"/>
          <p:cNvSpPr txBox="1"/>
          <p:nvPr/>
        </p:nvSpPr>
        <p:spPr>
          <a:xfrm>
            <a:off x="7134484" y="155679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6.10 </a:t>
            </a:r>
          </a:p>
          <a:p>
            <a:pPr algn="ctr"/>
            <a:r>
              <a:rPr lang="en-GB" sz="1000" b="1" dirty="0" smtClean="0"/>
              <a:t>(Edgy </a:t>
            </a:r>
            <a:r>
              <a:rPr lang="en-GB" sz="1000" b="1" dirty="0" err="1" smtClean="0"/>
              <a:t>Eft</a:t>
            </a:r>
            <a:r>
              <a:rPr lang="en-GB" sz="1000" b="1" dirty="0" smtClean="0"/>
              <a:t>)</a:t>
            </a:r>
          </a:p>
          <a:p>
            <a:pPr algn="ctr"/>
            <a:r>
              <a:rPr lang="en-GB" sz="1000" b="1" dirty="0" smtClean="0"/>
              <a:t>26/10/2006</a:t>
            </a:r>
            <a:endParaRPr lang="en-GB" sz="1000" b="1" dirty="0"/>
          </a:p>
        </p:txBody>
      </p:sp>
      <p:sp>
        <p:nvSpPr>
          <p:cNvPr id="18" name="TextBox 17"/>
          <p:cNvSpPr txBox="1"/>
          <p:nvPr/>
        </p:nvSpPr>
        <p:spPr>
          <a:xfrm>
            <a:off x="7164288" y="2514962"/>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7.04 (Feisty Fawn)</a:t>
            </a:r>
          </a:p>
          <a:p>
            <a:pPr algn="ctr"/>
            <a:r>
              <a:rPr lang="en-GB" sz="1000" b="1" dirty="0" smtClean="0"/>
              <a:t>19/04/2007</a:t>
            </a:r>
            <a:endParaRPr lang="en-GB" sz="1000" b="1" dirty="0"/>
          </a:p>
        </p:txBody>
      </p:sp>
      <p:sp>
        <p:nvSpPr>
          <p:cNvPr id="19" name="TextBox 18"/>
          <p:cNvSpPr txBox="1"/>
          <p:nvPr/>
        </p:nvSpPr>
        <p:spPr>
          <a:xfrm>
            <a:off x="539552" y="342900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9.10 (Karmic Koala)</a:t>
            </a:r>
          </a:p>
          <a:p>
            <a:pPr algn="ctr"/>
            <a:r>
              <a:rPr lang="en-GB" sz="1000" b="1" dirty="0" smtClean="0"/>
              <a:t>29/10/2009</a:t>
            </a:r>
            <a:endParaRPr lang="en-GB" sz="1000" b="1" dirty="0"/>
          </a:p>
        </p:txBody>
      </p:sp>
      <p:sp>
        <p:nvSpPr>
          <p:cNvPr id="20" name="TextBox 19"/>
          <p:cNvSpPr txBox="1"/>
          <p:nvPr/>
        </p:nvSpPr>
        <p:spPr>
          <a:xfrm>
            <a:off x="569356" y="438717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14.04 LTS (Trusty </a:t>
            </a:r>
            <a:r>
              <a:rPr lang="en-GB" sz="1000" b="1" dirty="0" err="1" smtClean="0"/>
              <a:t>Tahr</a:t>
            </a:r>
            <a:r>
              <a:rPr lang="en-GB" sz="1000" b="1" dirty="0" smtClean="0"/>
              <a:t>)</a:t>
            </a:r>
          </a:p>
          <a:p>
            <a:pPr algn="ctr"/>
            <a:r>
              <a:rPr lang="en-GB" sz="1000" b="1" dirty="0" smtClean="0"/>
              <a:t>17/04/2014</a:t>
            </a:r>
            <a:endParaRPr lang="en-GB" sz="1000" b="1" dirty="0"/>
          </a:p>
        </p:txBody>
      </p:sp>
      <p:sp>
        <p:nvSpPr>
          <p:cNvPr id="21" name="TextBox 20"/>
          <p:cNvSpPr txBox="1"/>
          <p:nvPr/>
        </p:nvSpPr>
        <p:spPr>
          <a:xfrm>
            <a:off x="2280144" y="342900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10.04 LTS (Lucid Lynx)</a:t>
            </a:r>
          </a:p>
          <a:p>
            <a:pPr algn="ctr"/>
            <a:r>
              <a:rPr lang="en-GB" sz="1000" b="1" dirty="0" smtClean="0"/>
              <a:t>29/04/2010</a:t>
            </a:r>
            <a:endParaRPr lang="en-GB" sz="1000" b="1" dirty="0"/>
          </a:p>
        </p:txBody>
      </p:sp>
      <p:sp>
        <p:nvSpPr>
          <p:cNvPr id="22" name="TextBox 21"/>
          <p:cNvSpPr txBox="1"/>
          <p:nvPr/>
        </p:nvSpPr>
        <p:spPr>
          <a:xfrm>
            <a:off x="2309948" y="438717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13.10 (</a:t>
            </a:r>
            <a:r>
              <a:rPr lang="en-GB" sz="900" b="1" dirty="0" smtClean="0"/>
              <a:t>Saucy Salamander</a:t>
            </a:r>
            <a:r>
              <a:rPr lang="en-GB" sz="1000" b="1" dirty="0" smtClean="0"/>
              <a:t>)</a:t>
            </a:r>
          </a:p>
          <a:p>
            <a:pPr algn="ctr"/>
            <a:r>
              <a:rPr lang="en-GB" sz="1000" b="1" dirty="0" smtClean="0"/>
              <a:t>17/10/2013</a:t>
            </a:r>
            <a:endParaRPr lang="en-GB" sz="1000" b="1" dirty="0"/>
          </a:p>
        </p:txBody>
      </p:sp>
      <p:sp>
        <p:nvSpPr>
          <p:cNvPr id="23" name="TextBox 22"/>
          <p:cNvSpPr txBox="1"/>
          <p:nvPr/>
        </p:nvSpPr>
        <p:spPr>
          <a:xfrm>
            <a:off x="3936328" y="342900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10.10 (Maverick </a:t>
            </a:r>
            <a:r>
              <a:rPr lang="en-GB" sz="1000" b="1" dirty="0" err="1" smtClean="0"/>
              <a:t>Meerkat</a:t>
            </a:r>
            <a:r>
              <a:rPr lang="en-GB" sz="1000" b="1" dirty="0" smtClean="0"/>
              <a:t>)</a:t>
            </a:r>
          </a:p>
          <a:p>
            <a:pPr algn="ctr"/>
            <a:r>
              <a:rPr lang="en-GB" sz="1000" b="1" dirty="0" smtClean="0"/>
              <a:t>10.10.2010</a:t>
            </a:r>
            <a:endParaRPr lang="en-GB" sz="1000" b="1" dirty="0"/>
          </a:p>
        </p:txBody>
      </p:sp>
      <p:sp>
        <p:nvSpPr>
          <p:cNvPr id="24" name="TextBox 23"/>
          <p:cNvSpPr txBox="1"/>
          <p:nvPr/>
        </p:nvSpPr>
        <p:spPr>
          <a:xfrm>
            <a:off x="3966132" y="438717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13.04 (Raring Ringtail)</a:t>
            </a:r>
          </a:p>
          <a:p>
            <a:pPr algn="ctr"/>
            <a:r>
              <a:rPr lang="en-GB" sz="1000" b="1" dirty="0" smtClean="0"/>
              <a:t>25/04/2013</a:t>
            </a:r>
            <a:endParaRPr lang="en-GB" sz="1000" b="1" dirty="0"/>
          </a:p>
        </p:txBody>
      </p:sp>
      <p:sp>
        <p:nvSpPr>
          <p:cNvPr id="25" name="TextBox 24"/>
          <p:cNvSpPr txBox="1"/>
          <p:nvPr/>
        </p:nvSpPr>
        <p:spPr>
          <a:xfrm>
            <a:off x="5592512" y="342900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11.04 (Natty Narwhal)</a:t>
            </a:r>
          </a:p>
          <a:p>
            <a:pPr algn="ctr"/>
            <a:r>
              <a:rPr lang="en-GB" sz="1000" b="1" dirty="0" smtClean="0"/>
              <a:t>28/04/2011</a:t>
            </a:r>
            <a:endParaRPr lang="en-GB" sz="1000" b="1" dirty="0"/>
          </a:p>
        </p:txBody>
      </p:sp>
      <p:sp>
        <p:nvSpPr>
          <p:cNvPr id="26" name="TextBox 25"/>
          <p:cNvSpPr txBox="1"/>
          <p:nvPr/>
        </p:nvSpPr>
        <p:spPr>
          <a:xfrm>
            <a:off x="5622316" y="438717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12.10 (</a:t>
            </a:r>
            <a:r>
              <a:rPr lang="en-GB" sz="1000" b="1" dirty="0" err="1" smtClean="0"/>
              <a:t>Quantal</a:t>
            </a:r>
            <a:r>
              <a:rPr lang="en-GB" sz="1000" b="1" dirty="0" smtClean="0"/>
              <a:t> Quetzal)</a:t>
            </a:r>
          </a:p>
          <a:p>
            <a:pPr algn="ctr"/>
            <a:r>
              <a:rPr lang="en-GB" sz="1000" b="1" dirty="0" smtClean="0"/>
              <a:t>18/10/2012</a:t>
            </a:r>
            <a:endParaRPr lang="en-GB" sz="1000" b="1" dirty="0"/>
          </a:p>
        </p:txBody>
      </p:sp>
      <p:sp>
        <p:nvSpPr>
          <p:cNvPr id="27" name="TextBox 26"/>
          <p:cNvSpPr txBox="1"/>
          <p:nvPr/>
        </p:nvSpPr>
        <p:spPr>
          <a:xfrm>
            <a:off x="7206492" y="3429000"/>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11.10 (</a:t>
            </a:r>
            <a:r>
              <a:rPr lang="en-GB" sz="1000" b="1" dirty="0" err="1" smtClean="0"/>
              <a:t>Oneiric</a:t>
            </a:r>
            <a:r>
              <a:rPr lang="en-GB" sz="1000" b="1" dirty="0" smtClean="0"/>
              <a:t> Ocelot)</a:t>
            </a:r>
          </a:p>
          <a:p>
            <a:pPr algn="ctr"/>
            <a:r>
              <a:rPr lang="en-GB" sz="1000" b="1" dirty="0" smtClean="0"/>
              <a:t>13/10/2011</a:t>
            </a:r>
            <a:endParaRPr lang="en-GB" sz="1000" b="1" dirty="0"/>
          </a:p>
        </p:txBody>
      </p:sp>
      <p:sp>
        <p:nvSpPr>
          <p:cNvPr id="28" name="TextBox 27"/>
          <p:cNvSpPr txBox="1"/>
          <p:nvPr/>
        </p:nvSpPr>
        <p:spPr>
          <a:xfrm>
            <a:off x="7236296" y="4387170"/>
            <a:ext cx="1368152" cy="553998"/>
          </a:xfrm>
          <a:prstGeom prst="rect">
            <a:avLst/>
          </a:prstGeom>
          <a:noFill/>
          <a:ln>
            <a:solidFill>
              <a:schemeClr val="tx1"/>
            </a:solidFill>
          </a:ln>
        </p:spPr>
        <p:txBody>
          <a:bodyPr wrap="square" rtlCol="0">
            <a:spAutoFit/>
          </a:bodyPr>
          <a:lstStyle/>
          <a:p>
            <a:pPr algn="ctr"/>
            <a:r>
              <a:rPr lang="it-IT" sz="1000" b="1" dirty="0" smtClean="0"/>
              <a:t>Ubuntu 12.04 LTS (Precise Pangolin)</a:t>
            </a:r>
          </a:p>
          <a:p>
            <a:pPr algn="ctr"/>
            <a:r>
              <a:rPr lang="it-IT" sz="1000" b="1" dirty="0" smtClean="0"/>
              <a:t>26/04/2012</a:t>
            </a:r>
            <a:endParaRPr lang="it-IT" sz="1000" b="1" dirty="0"/>
          </a:p>
        </p:txBody>
      </p:sp>
      <p:cxnSp>
        <p:nvCxnSpPr>
          <p:cNvPr id="41" name="Straight Arrow Connector 40"/>
          <p:cNvCxnSpPr>
            <a:stCxn id="7" idx="3"/>
            <a:endCxn id="11" idx="1"/>
          </p:cNvCxnSpPr>
          <p:nvPr/>
        </p:nvCxnSpPr>
        <p:spPr>
          <a:xfrm>
            <a:off x="1877900" y="1833791"/>
            <a:ext cx="33023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3"/>
            <a:endCxn id="13" idx="1"/>
          </p:cNvCxnSpPr>
          <p:nvPr/>
        </p:nvCxnSpPr>
        <p:spPr>
          <a:xfrm>
            <a:off x="3576288" y="1833791"/>
            <a:ext cx="2880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3"/>
            <a:endCxn id="15" idx="1"/>
          </p:cNvCxnSpPr>
          <p:nvPr/>
        </p:nvCxnSpPr>
        <p:spPr>
          <a:xfrm>
            <a:off x="5232472" y="1833791"/>
            <a:ext cx="2880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3"/>
            <a:endCxn id="17" idx="1"/>
          </p:cNvCxnSpPr>
          <p:nvPr/>
        </p:nvCxnSpPr>
        <p:spPr>
          <a:xfrm>
            <a:off x="6888656" y="1833791"/>
            <a:ext cx="24582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7" idx="3"/>
            <a:endCxn id="18" idx="3"/>
          </p:cNvCxnSpPr>
          <p:nvPr/>
        </p:nvCxnSpPr>
        <p:spPr>
          <a:xfrm>
            <a:off x="8502636" y="1833791"/>
            <a:ext cx="29804" cy="958170"/>
          </a:xfrm>
          <a:prstGeom prst="bentConnector3">
            <a:avLst>
              <a:gd name="adj1" fmla="val 86701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8" idx="1"/>
            <a:endCxn id="16" idx="3"/>
          </p:cNvCxnSpPr>
          <p:nvPr/>
        </p:nvCxnSpPr>
        <p:spPr>
          <a:xfrm flipH="1">
            <a:off x="6918460" y="2791961"/>
            <a:ext cx="24582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1"/>
            <a:endCxn id="14" idx="3"/>
          </p:cNvCxnSpPr>
          <p:nvPr/>
        </p:nvCxnSpPr>
        <p:spPr>
          <a:xfrm flipH="1">
            <a:off x="5262276" y="2791961"/>
            <a:ext cx="2880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1"/>
            <a:endCxn id="12" idx="3"/>
          </p:cNvCxnSpPr>
          <p:nvPr/>
        </p:nvCxnSpPr>
        <p:spPr>
          <a:xfrm flipH="1">
            <a:off x="3606092" y="2791961"/>
            <a:ext cx="2880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1"/>
            <a:endCxn id="10" idx="3"/>
          </p:cNvCxnSpPr>
          <p:nvPr/>
        </p:nvCxnSpPr>
        <p:spPr>
          <a:xfrm flipH="1">
            <a:off x="1907704" y="2791961"/>
            <a:ext cx="33023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0" idx="1"/>
            <a:endCxn id="19" idx="1"/>
          </p:cNvCxnSpPr>
          <p:nvPr/>
        </p:nvCxnSpPr>
        <p:spPr>
          <a:xfrm rot="10800000" flipV="1">
            <a:off x="539552" y="2791961"/>
            <a:ext cx="12700" cy="914038"/>
          </a:xfrm>
          <a:prstGeom prst="bentConnector3">
            <a:avLst>
              <a:gd name="adj1" fmla="val 180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9" idx="3"/>
            <a:endCxn id="21" idx="1"/>
          </p:cNvCxnSpPr>
          <p:nvPr/>
        </p:nvCxnSpPr>
        <p:spPr>
          <a:xfrm>
            <a:off x="1907704" y="3705999"/>
            <a:ext cx="3724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1" idx="3"/>
            <a:endCxn id="23" idx="1"/>
          </p:cNvCxnSpPr>
          <p:nvPr/>
        </p:nvCxnSpPr>
        <p:spPr>
          <a:xfrm>
            <a:off x="3648296" y="3705999"/>
            <a:ext cx="2880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3" idx="3"/>
            <a:endCxn id="25" idx="1"/>
          </p:cNvCxnSpPr>
          <p:nvPr/>
        </p:nvCxnSpPr>
        <p:spPr>
          <a:xfrm>
            <a:off x="5304480" y="3705999"/>
            <a:ext cx="2880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5" idx="3"/>
            <a:endCxn id="27" idx="1"/>
          </p:cNvCxnSpPr>
          <p:nvPr/>
        </p:nvCxnSpPr>
        <p:spPr>
          <a:xfrm>
            <a:off x="6960664" y="3705999"/>
            <a:ext cx="24582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7" idx="3"/>
            <a:endCxn id="28" idx="3"/>
          </p:cNvCxnSpPr>
          <p:nvPr/>
        </p:nvCxnSpPr>
        <p:spPr>
          <a:xfrm>
            <a:off x="8574644" y="3705999"/>
            <a:ext cx="29804" cy="958170"/>
          </a:xfrm>
          <a:prstGeom prst="bentConnector3">
            <a:avLst>
              <a:gd name="adj1" fmla="val 86701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6" idx="1"/>
            <a:endCxn id="24" idx="3"/>
          </p:cNvCxnSpPr>
          <p:nvPr/>
        </p:nvCxnSpPr>
        <p:spPr>
          <a:xfrm flipH="1">
            <a:off x="5334284" y="4664169"/>
            <a:ext cx="2880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4" idx="1"/>
            <a:endCxn id="22" idx="3"/>
          </p:cNvCxnSpPr>
          <p:nvPr/>
        </p:nvCxnSpPr>
        <p:spPr>
          <a:xfrm flipH="1">
            <a:off x="3678100" y="4664169"/>
            <a:ext cx="2880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2" idx="1"/>
            <a:endCxn id="20" idx="3"/>
          </p:cNvCxnSpPr>
          <p:nvPr/>
        </p:nvCxnSpPr>
        <p:spPr>
          <a:xfrm flipH="1">
            <a:off x="1937508" y="4664169"/>
            <a:ext cx="3724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53620" y="5323274"/>
            <a:ext cx="1368152" cy="553998"/>
          </a:xfrm>
          <a:prstGeom prst="rect">
            <a:avLst/>
          </a:prstGeom>
          <a:noFill/>
          <a:ln>
            <a:solidFill>
              <a:schemeClr val="tx1"/>
            </a:solidFill>
          </a:ln>
        </p:spPr>
        <p:txBody>
          <a:bodyPr wrap="square" rtlCol="0">
            <a:spAutoFit/>
          </a:bodyPr>
          <a:lstStyle/>
          <a:p>
            <a:pPr algn="ctr"/>
            <a:r>
              <a:rPr lang="en-GB" sz="1000" b="1" dirty="0" err="1" smtClean="0"/>
              <a:t>Ubuntu</a:t>
            </a:r>
            <a:r>
              <a:rPr lang="en-GB" sz="1000" b="1" dirty="0" smtClean="0"/>
              <a:t> 14.10 (</a:t>
            </a:r>
            <a:r>
              <a:rPr lang="en-GB" sz="1000" b="1" dirty="0" err="1" smtClean="0"/>
              <a:t>Utopic</a:t>
            </a:r>
            <a:r>
              <a:rPr lang="en-GB" sz="1000" b="1" dirty="0" smtClean="0"/>
              <a:t> Unicorn)</a:t>
            </a:r>
          </a:p>
          <a:p>
            <a:pPr algn="ctr"/>
            <a:r>
              <a:rPr lang="en-GB" sz="1000" b="1" dirty="0" smtClean="0"/>
              <a:t>23/10/2014</a:t>
            </a:r>
            <a:endParaRPr lang="en-GB" sz="1000" b="1" dirty="0"/>
          </a:p>
        </p:txBody>
      </p:sp>
      <p:cxnSp>
        <p:nvCxnSpPr>
          <p:cNvPr id="78" name="Elbow Connector 77"/>
          <p:cNvCxnSpPr>
            <a:stCxn id="20" idx="1"/>
            <a:endCxn id="76" idx="1"/>
          </p:cNvCxnSpPr>
          <p:nvPr/>
        </p:nvCxnSpPr>
        <p:spPr>
          <a:xfrm rot="10800000" flipV="1">
            <a:off x="553620" y="4664169"/>
            <a:ext cx="15736" cy="936104"/>
          </a:xfrm>
          <a:prstGeom prst="bentConnector3">
            <a:avLst>
              <a:gd name="adj1" fmla="val 15527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8" idx="1"/>
            <a:endCxn id="26" idx="3"/>
          </p:cNvCxnSpPr>
          <p:nvPr/>
        </p:nvCxnSpPr>
        <p:spPr>
          <a:xfrm flipH="1">
            <a:off x="6990468" y="4664169"/>
            <a:ext cx="24582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E" dirty="0" smtClean="0"/>
              <a:t>Conclusion</a:t>
            </a:r>
            <a:endParaRPr lang="en-IE" dirty="0"/>
          </a:p>
        </p:txBody>
      </p:sp>
      <p:sp>
        <p:nvSpPr>
          <p:cNvPr id="4" name="Rectangle 3"/>
          <p:cNvSpPr/>
          <p:nvPr/>
        </p:nvSpPr>
        <p:spPr>
          <a:xfrm>
            <a:off x="1043608" y="1844824"/>
            <a:ext cx="7560840" cy="2215991"/>
          </a:xfrm>
          <a:prstGeom prst="rect">
            <a:avLst/>
          </a:prstGeom>
        </p:spPr>
        <p:txBody>
          <a:bodyPr wrap="square">
            <a:spAutoFit/>
          </a:bodyPr>
          <a:lstStyle/>
          <a:p>
            <a:pPr>
              <a:lnSpc>
                <a:spcPct val="200000"/>
              </a:lnSpc>
              <a:buSzPct val="150000"/>
              <a:buFont typeface="Arial" pitchFamily="34" charset="0"/>
              <a:buChar char="•"/>
            </a:pPr>
            <a:r>
              <a:rPr lang="en-GB" sz="2400" dirty="0" smtClean="0">
                <a:solidFill>
                  <a:schemeClr val="tx1">
                    <a:lumMod val="75000"/>
                    <a:lumOff val="25000"/>
                  </a:schemeClr>
                </a:solidFill>
              </a:rPr>
              <a:t> 3</a:t>
            </a:r>
            <a:r>
              <a:rPr lang="en-GB" sz="2400" baseline="30000" dirty="0" smtClean="0">
                <a:solidFill>
                  <a:schemeClr val="tx1">
                    <a:lumMod val="75000"/>
                    <a:lumOff val="25000"/>
                  </a:schemeClr>
                </a:solidFill>
              </a:rPr>
              <a:t>rd</a:t>
            </a:r>
            <a:r>
              <a:rPr lang="en-GB" sz="2400" dirty="0" smtClean="0">
                <a:solidFill>
                  <a:schemeClr val="tx1">
                    <a:lumMod val="75000"/>
                    <a:lumOff val="25000"/>
                  </a:schemeClr>
                </a:solidFill>
              </a:rPr>
              <a:t> Most popular Linux desktop distribution</a:t>
            </a:r>
          </a:p>
          <a:p>
            <a:pPr>
              <a:lnSpc>
                <a:spcPct val="200000"/>
              </a:lnSpc>
              <a:buSzPct val="150000"/>
              <a:buFont typeface="Arial" pitchFamily="34" charset="0"/>
              <a:buChar char="•"/>
            </a:pPr>
            <a:r>
              <a:rPr lang="en-GB" sz="2400" dirty="0" smtClean="0">
                <a:solidFill>
                  <a:schemeClr val="tx1">
                    <a:lumMod val="75000"/>
                    <a:lumOff val="25000"/>
                  </a:schemeClr>
                </a:solidFill>
              </a:rPr>
              <a:t> Very user friendly </a:t>
            </a:r>
          </a:p>
          <a:p>
            <a:pPr>
              <a:lnSpc>
                <a:spcPct val="200000"/>
              </a:lnSpc>
              <a:buSzPct val="150000"/>
              <a:buFont typeface="Arial" pitchFamily="34" charset="0"/>
              <a:buChar char="•"/>
            </a:pPr>
            <a:r>
              <a:rPr lang="en-GB" sz="2400" dirty="0" smtClean="0">
                <a:solidFill>
                  <a:schemeClr val="tx1">
                    <a:lumMod val="75000"/>
                    <a:lumOff val="25000"/>
                  </a:schemeClr>
                </a:solidFill>
              </a:rPr>
              <a:t> Around 20 million users worldwide</a:t>
            </a: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472" y="2571744"/>
            <a:ext cx="8229600" cy="1143000"/>
          </a:xfrm>
        </p:spPr>
        <p:txBody>
          <a:bodyPr/>
          <a:lstStyle/>
          <a:p>
            <a:pPr algn="ctr"/>
            <a:r>
              <a:rPr lang="en-IE" dirty="0" smtClean="0"/>
              <a:t>Thank You.</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dirty="0" smtClean="0"/>
              <a:t>Ian Murdock</a:t>
            </a:r>
            <a:endParaRPr lang="en-GB" sz="4000" dirty="0"/>
          </a:p>
        </p:txBody>
      </p:sp>
      <p:sp>
        <p:nvSpPr>
          <p:cNvPr id="4" name="Rectangle 3"/>
          <p:cNvSpPr/>
          <p:nvPr/>
        </p:nvSpPr>
        <p:spPr>
          <a:xfrm>
            <a:off x="-468560" y="1556792"/>
            <a:ext cx="6552728" cy="3077766"/>
          </a:xfrm>
          <a:prstGeom prst="rect">
            <a:avLst/>
          </a:prstGeom>
        </p:spPr>
        <p:txBody>
          <a:bodyPr wrap="square">
            <a:spAutoFit/>
          </a:bodyPr>
          <a:lstStyle/>
          <a:p>
            <a:pPr lvl="2">
              <a:buSzPct val="150000"/>
              <a:buFont typeface="Arial" pitchFamily="34" charset="0"/>
              <a:buChar char="•"/>
            </a:pPr>
            <a:r>
              <a:rPr lang="en-GB" sz="2200" dirty="0" smtClean="0">
                <a:solidFill>
                  <a:schemeClr val="tx1">
                    <a:lumMod val="75000"/>
                    <a:lumOff val="25000"/>
                  </a:schemeClr>
                </a:solidFill>
              </a:rPr>
              <a:t> Born 28 April, 1973</a:t>
            </a:r>
          </a:p>
          <a:p>
            <a:pPr lvl="2"/>
            <a:endParaRPr lang="en-GB" sz="2200" dirty="0" smtClean="0">
              <a:solidFill>
                <a:schemeClr val="tx1">
                  <a:lumMod val="75000"/>
                  <a:lumOff val="25000"/>
                </a:schemeClr>
              </a:solidFill>
            </a:endParaRPr>
          </a:p>
          <a:p>
            <a:pPr lvl="2">
              <a:buSzPct val="150000"/>
              <a:buFont typeface="Arial" pitchFamily="34" charset="0"/>
              <a:buChar char="•"/>
            </a:pPr>
            <a:r>
              <a:rPr lang="en-GB" sz="2200" dirty="0" smtClean="0">
                <a:solidFill>
                  <a:schemeClr val="tx1">
                    <a:lumMod val="75000"/>
                    <a:lumOff val="25000"/>
                  </a:schemeClr>
                </a:solidFill>
              </a:rPr>
              <a:t> </a:t>
            </a:r>
            <a:r>
              <a:rPr lang="de-DE" sz="2200" dirty="0" smtClean="0">
                <a:solidFill>
                  <a:schemeClr val="tx1">
                    <a:lumMod val="75000"/>
                    <a:lumOff val="25000"/>
                  </a:schemeClr>
                </a:solidFill>
              </a:rPr>
              <a:t>Born in Konstanz, West Germany </a:t>
            </a:r>
            <a:endParaRPr lang="en-GB" sz="2200" dirty="0" smtClean="0">
              <a:solidFill>
                <a:schemeClr val="tx1">
                  <a:lumMod val="75000"/>
                  <a:lumOff val="25000"/>
                </a:schemeClr>
              </a:solidFill>
            </a:endParaRPr>
          </a:p>
          <a:p>
            <a:pPr lvl="2"/>
            <a:endParaRPr lang="en-GB" sz="2200" dirty="0" smtClean="0">
              <a:solidFill>
                <a:schemeClr val="tx1">
                  <a:lumMod val="75000"/>
                  <a:lumOff val="25000"/>
                </a:schemeClr>
              </a:solidFill>
            </a:endParaRPr>
          </a:p>
          <a:p>
            <a:pPr lvl="2">
              <a:buSzPct val="150000"/>
              <a:buFont typeface="Arial" pitchFamily="34" charset="0"/>
              <a:buChar char="•"/>
            </a:pPr>
            <a:r>
              <a:rPr lang="en-GB" sz="2200" dirty="0" smtClean="0">
                <a:solidFill>
                  <a:schemeClr val="tx1">
                    <a:lumMod val="75000"/>
                    <a:lumOff val="25000"/>
                  </a:schemeClr>
                </a:solidFill>
              </a:rPr>
              <a:t> Known for being the founder of the </a:t>
            </a:r>
            <a:r>
              <a:rPr lang="en-GB" sz="2200" dirty="0" err="1" smtClean="0">
                <a:solidFill>
                  <a:schemeClr val="tx1">
                    <a:lumMod val="75000"/>
                    <a:lumOff val="25000"/>
                  </a:schemeClr>
                </a:solidFill>
              </a:rPr>
              <a:t>Debian</a:t>
            </a:r>
            <a:r>
              <a:rPr lang="en-GB" sz="2200" dirty="0" smtClean="0">
                <a:solidFill>
                  <a:schemeClr val="tx1">
                    <a:lumMod val="75000"/>
                    <a:lumOff val="25000"/>
                  </a:schemeClr>
                </a:solidFill>
              </a:rPr>
              <a:t> project</a:t>
            </a:r>
          </a:p>
          <a:p>
            <a:pPr lvl="2">
              <a:buSzPct val="150000"/>
            </a:pPr>
            <a:r>
              <a:rPr lang="en-GB" sz="2200" dirty="0" smtClean="0">
                <a:solidFill>
                  <a:schemeClr val="tx1">
                    <a:lumMod val="75000"/>
                    <a:lumOff val="25000"/>
                  </a:schemeClr>
                </a:solidFill>
              </a:rPr>
              <a:t> </a:t>
            </a:r>
          </a:p>
          <a:p>
            <a:pPr lvl="2">
              <a:lnSpc>
                <a:spcPct val="200000"/>
              </a:lnSpc>
              <a:buFont typeface="Arial" pitchFamily="34" charset="0"/>
              <a:buChar char="•"/>
            </a:pPr>
            <a:endParaRPr lang="en-GB" sz="2000" dirty="0" smtClean="0">
              <a:solidFill>
                <a:schemeClr val="tx1">
                  <a:lumMod val="75000"/>
                  <a:lumOff val="25000"/>
                </a:schemeClr>
              </a:solidFill>
            </a:endParaRPr>
          </a:p>
        </p:txBody>
      </p:sp>
      <p:pic>
        <p:nvPicPr>
          <p:cNvPr id="8" name="Picture 7" descr="download.jpg"/>
          <p:cNvPicPr>
            <a:picLocks noChangeAspect="1"/>
          </p:cNvPicPr>
          <p:nvPr/>
        </p:nvPicPr>
        <p:blipFill>
          <a:blip r:embed="rId2" cstate="print"/>
          <a:stretch>
            <a:fillRect/>
          </a:stretch>
        </p:blipFill>
        <p:spPr>
          <a:xfrm>
            <a:off x="5436096" y="1124744"/>
            <a:ext cx="3384376" cy="2736304"/>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sz="4000" dirty="0" err="1" smtClean="0"/>
              <a:t>Linus</a:t>
            </a:r>
            <a:r>
              <a:rPr lang="en-IE" sz="4000" dirty="0" smtClean="0"/>
              <a:t> </a:t>
            </a:r>
            <a:r>
              <a:rPr lang="en-IE" sz="4000" dirty="0" err="1" smtClean="0"/>
              <a:t>Torvalds</a:t>
            </a:r>
            <a:endParaRPr lang="en-IE" sz="4000" dirty="0"/>
          </a:p>
        </p:txBody>
      </p:sp>
      <p:sp>
        <p:nvSpPr>
          <p:cNvPr id="4" name="Rectangle 3"/>
          <p:cNvSpPr/>
          <p:nvPr/>
        </p:nvSpPr>
        <p:spPr>
          <a:xfrm>
            <a:off x="-396552" y="1484784"/>
            <a:ext cx="4968552" cy="2800767"/>
          </a:xfrm>
          <a:prstGeom prst="rect">
            <a:avLst/>
          </a:prstGeom>
        </p:spPr>
        <p:txBody>
          <a:bodyPr wrap="square">
            <a:spAutoFit/>
          </a:bodyPr>
          <a:lstStyle/>
          <a:p>
            <a:pPr lvl="2">
              <a:buSzPct val="150000"/>
              <a:buFont typeface="Arial" pitchFamily="34" charset="0"/>
              <a:buChar char="•"/>
            </a:pPr>
            <a:r>
              <a:rPr lang="en-GB" sz="2200" dirty="0" smtClean="0">
                <a:solidFill>
                  <a:schemeClr val="tx1">
                    <a:lumMod val="75000"/>
                    <a:lumOff val="25000"/>
                  </a:schemeClr>
                </a:solidFill>
              </a:rPr>
              <a:t> Born December 28, 1969</a:t>
            </a:r>
          </a:p>
          <a:p>
            <a:pPr lvl="2">
              <a:buSzPct val="150000"/>
              <a:buFont typeface="Arial" pitchFamily="34" charset="0"/>
              <a:buChar char="•"/>
            </a:pPr>
            <a:endParaRPr lang="en-GB" sz="2200" dirty="0" smtClean="0">
              <a:solidFill>
                <a:schemeClr val="tx1">
                  <a:lumMod val="75000"/>
                  <a:lumOff val="25000"/>
                </a:schemeClr>
              </a:solidFill>
            </a:endParaRPr>
          </a:p>
          <a:p>
            <a:pPr lvl="2">
              <a:buSzPct val="150000"/>
              <a:buFont typeface="Arial" pitchFamily="34" charset="0"/>
              <a:buChar char="•"/>
            </a:pPr>
            <a:r>
              <a:rPr lang="en-GB" sz="2200" dirty="0" smtClean="0">
                <a:solidFill>
                  <a:schemeClr val="tx1">
                    <a:lumMod val="75000"/>
                    <a:lumOff val="25000"/>
                  </a:schemeClr>
                </a:solidFill>
              </a:rPr>
              <a:t> Born in Helsinki, Finland </a:t>
            </a:r>
          </a:p>
          <a:p>
            <a:pPr lvl="2">
              <a:buSzPct val="150000"/>
              <a:buFont typeface="Arial" pitchFamily="34" charset="0"/>
              <a:buChar char="•"/>
            </a:pPr>
            <a:endParaRPr lang="en-GB" sz="2200" dirty="0" smtClean="0">
              <a:solidFill>
                <a:schemeClr val="tx1">
                  <a:lumMod val="75000"/>
                  <a:lumOff val="25000"/>
                </a:schemeClr>
              </a:solidFill>
            </a:endParaRPr>
          </a:p>
          <a:p>
            <a:pPr lvl="2">
              <a:buSzPct val="150000"/>
              <a:buFont typeface="Arial" pitchFamily="34" charset="0"/>
              <a:buChar char="•"/>
            </a:pPr>
            <a:r>
              <a:rPr lang="en-GB" sz="2200" dirty="0" smtClean="0">
                <a:solidFill>
                  <a:schemeClr val="tx1">
                    <a:lumMod val="75000"/>
                    <a:lumOff val="25000"/>
                  </a:schemeClr>
                </a:solidFill>
              </a:rPr>
              <a:t> </a:t>
            </a:r>
            <a:r>
              <a:rPr lang="en-GB" sz="2200" dirty="0" err="1" smtClean="0">
                <a:solidFill>
                  <a:schemeClr val="tx1">
                    <a:lumMod val="75000"/>
                    <a:lumOff val="25000"/>
                  </a:schemeClr>
                </a:solidFill>
              </a:rPr>
              <a:t>Linus</a:t>
            </a:r>
            <a:r>
              <a:rPr lang="en-GB" sz="2200" dirty="0" smtClean="0">
                <a:solidFill>
                  <a:schemeClr val="tx1">
                    <a:lumMod val="75000"/>
                    <a:lumOff val="25000"/>
                  </a:schemeClr>
                </a:solidFill>
              </a:rPr>
              <a:t> is the principle force           </a:t>
            </a:r>
          </a:p>
          <a:p>
            <a:pPr lvl="2">
              <a:buSzPct val="150000"/>
            </a:pPr>
            <a:r>
              <a:rPr lang="en-GB" sz="2200" dirty="0" smtClean="0">
                <a:solidFill>
                  <a:schemeClr val="tx1">
                    <a:lumMod val="75000"/>
                    <a:lumOff val="25000"/>
                  </a:schemeClr>
                </a:solidFill>
              </a:rPr>
              <a:t>behind the development of  the Linux kernel which is the core of </a:t>
            </a:r>
            <a:r>
              <a:rPr lang="en-GB" sz="2200" dirty="0" err="1" smtClean="0">
                <a:solidFill>
                  <a:schemeClr val="tx1">
                    <a:lumMod val="75000"/>
                    <a:lumOff val="25000"/>
                  </a:schemeClr>
                </a:solidFill>
              </a:rPr>
              <a:t>Ubuntu</a:t>
            </a:r>
            <a:endParaRPr lang="en-GB" sz="2200" dirty="0" smtClean="0">
              <a:solidFill>
                <a:schemeClr val="tx1">
                  <a:lumMod val="75000"/>
                  <a:lumOff val="25000"/>
                </a:schemeClr>
              </a:solidFill>
            </a:endParaRPr>
          </a:p>
        </p:txBody>
      </p:sp>
      <p:pic>
        <p:nvPicPr>
          <p:cNvPr id="5" name="Picture 4"/>
          <p:cNvPicPr/>
          <p:nvPr/>
        </p:nvPicPr>
        <p:blipFill>
          <a:blip r:embed="rId2" cstate="print"/>
          <a:stretch/>
        </p:blipFill>
        <p:spPr>
          <a:xfrm>
            <a:off x="5220072" y="1052736"/>
            <a:ext cx="3299400" cy="5059800"/>
          </a:xfrm>
          <a:prstGeom prst="rect">
            <a:avLst/>
          </a:prstGeom>
          <a:ln>
            <a:noFill/>
          </a:ln>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dirty="0" smtClean="0"/>
              <a:t>Mark </a:t>
            </a:r>
            <a:r>
              <a:rPr lang="en-GB" sz="4000" dirty="0" err="1" smtClean="0"/>
              <a:t>Shuttleworth</a:t>
            </a:r>
            <a:endParaRPr lang="en-GB" sz="4000" dirty="0"/>
          </a:p>
        </p:txBody>
      </p:sp>
      <p:sp>
        <p:nvSpPr>
          <p:cNvPr id="4" name="Rectangle 3"/>
          <p:cNvSpPr/>
          <p:nvPr/>
        </p:nvSpPr>
        <p:spPr>
          <a:xfrm>
            <a:off x="-396552" y="1484784"/>
            <a:ext cx="5184576" cy="4016484"/>
          </a:xfrm>
          <a:prstGeom prst="rect">
            <a:avLst/>
          </a:prstGeom>
        </p:spPr>
        <p:txBody>
          <a:bodyPr wrap="square">
            <a:spAutoFit/>
          </a:bodyPr>
          <a:lstStyle/>
          <a:p>
            <a:pPr lvl="2">
              <a:buSzPct val="150000"/>
              <a:buFont typeface="Arial" pitchFamily="34" charset="0"/>
              <a:buChar char="•"/>
            </a:pPr>
            <a:r>
              <a:rPr lang="en-GB" sz="2200" dirty="0" smtClean="0">
                <a:solidFill>
                  <a:schemeClr val="tx1">
                    <a:lumMod val="75000"/>
                    <a:lumOff val="25000"/>
                  </a:schemeClr>
                </a:solidFill>
              </a:rPr>
              <a:t> Born September 18, 1973</a:t>
            </a:r>
          </a:p>
          <a:p>
            <a:pPr lvl="2"/>
            <a:endParaRPr lang="en-GB" sz="2200" dirty="0" smtClean="0">
              <a:solidFill>
                <a:schemeClr val="tx1">
                  <a:lumMod val="75000"/>
                  <a:lumOff val="25000"/>
                </a:schemeClr>
              </a:solidFill>
            </a:endParaRPr>
          </a:p>
          <a:p>
            <a:pPr lvl="2">
              <a:buSzPct val="150000"/>
              <a:buFont typeface="Arial" pitchFamily="34" charset="0"/>
              <a:buChar char="•"/>
            </a:pPr>
            <a:r>
              <a:rPr lang="en-GB" sz="2200" dirty="0" smtClean="0">
                <a:solidFill>
                  <a:schemeClr val="tx1">
                    <a:lumMod val="75000"/>
                    <a:lumOff val="25000"/>
                  </a:schemeClr>
                </a:solidFill>
              </a:rPr>
              <a:t> Born in Welkom, Free State, South Africa</a:t>
            </a:r>
          </a:p>
          <a:p>
            <a:pPr lvl="2"/>
            <a:endParaRPr lang="en-GB" sz="2200" dirty="0" smtClean="0">
              <a:solidFill>
                <a:schemeClr val="tx1">
                  <a:lumMod val="75000"/>
                  <a:lumOff val="25000"/>
                </a:schemeClr>
              </a:solidFill>
            </a:endParaRPr>
          </a:p>
          <a:p>
            <a:pPr lvl="2">
              <a:buSzPct val="150000"/>
              <a:buFont typeface="Arial" pitchFamily="34" charset="0"/>
              <a:buChar char="•"/>
            </a:pPr>
            <a:r>
              <a:rPr lang="en-GB" sz="2200" dirty="0" smtClean="0">
                <a:solidFill>
                  <a:schemeClr val="tx1">
                    <a:lumMod val="75000"/>
                    <a:lumOff val="25000"/>
                  </a:schemeClr>
                </a:solidFill>
              </a:rPr>
              <a:t> Mark collected a small team of  developers from the </a:t>
            </a:r>
            <a:r>
              <a:rPr lang="en-GB" sz="2200" dirty="0" err="1" smtClean="0">
                <a:solidFill>
                  <a:schemeClr val="tx1">
                    <a:lumMod val="75000"/>
                    <a:lumOff val="25000"/>
                  </a:schemeClr>
                </a:solidFill>
              </a:rPr>
              <a:t>Debian</a:t>
            </a:r>
            <a:r>
              <a:rPr lang="en-GB" sz="2200" dirty="0" smtClean="0">
                <a:solidFill>
                  <a:schemeClr val="tx1">
                    <a:lumMod val="75000"/>
                    <a:lumOff val="25000"/>
                  </a:schemeClr>
                </a:solidFill>
              </a:rPr>
              <a:t> team project and set out to make an  easy to use Linux desktop - </a:t>
            </a:r>
            <a:r>
              <a:rPr lang="en-GB" sz="2200" dirty="0" err="1" smtClean="0">
                <a:solidFill>
                  <a:schemeClr val="tx1">
                    <a:lumMod val="75000"/>
                    <a:lumOff val="25000"/>
                  </a:schemeClr>
                </a:solidFill>
              </a:rPr>
              <a:t>Ubuntu</a:t>
            </a:r>
            <a:endParaRPr lang="en-GB" sz="2200" dirty="0" smtClean="0">
              <a:solidFill>
                <a:schemeClr val="tx1">
                  <a:lumMod val="75000"/>
                  <a:lumOff val="25000"/>
                </a:schemeClr>
              </a:solidFill>
            </a:endParaRPr>
          </a:p>
          <a:p>
            <a:pPr lvl="2">
              <a:lnSpc>
                <a:spcPct val="200000"/>
              </a:lnSpc>
              <a:buFont typeface="Arial" pitchFamily="34" charset="0"/>
              <a:buChar char="•"/>
            </a:pPr>
            <a:endParaRPr lang="en-GB" sz="2000" dirty="0" smtClean="0">
              <a:solidFill>
                <a:schemeClr val="tx1">
                  <a:lumMod val="75000"/>
                  <a:lumOff val="25000"/>
                </a:schemeClr>
              </a:solidFill>
            </a:endParaRPr>
          </a:p>
        </p:txBody>
      </p:sp>
      <p:pic>
        <p:nvPicPr>
          <p:cNvPr id="6" name="Picture 5"/>
          <p:cNvPicPr/>
          <p:nvPr/>
        </p:nvPicPr>
        <p:blipFill>
          <a:blip r:embed="rId2" cstate="print"/>
          <a:stretch/>
        </p:blipFill>
        <p:spPr>
          <a:xfrm>
            <a:off x="5220072" y="1052736"/>
            <a:ext cx="3297960" cy="4947120"/>
          </a:xfrm>
          <a:prstGeom prst="rect">
            <a:avLst/>
          </a:prstGeom>
          <a:ln>
            <a:noFill/>
          </a:ln>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dirty="0" smtClean="0"/>
              <a:t>Scott James Remnant</a:t>
            </a:r>
            <a:endParaRPr lang="en-GB" sz="4000" dirty="0"/>
          </a:p>
        </p:txBody>
      </p:sp>
      <p:sp>
        <p:nvSpPr>
          <p:cNvPr id="4" name="Rectangle 3"/>
          <p:cNvSpPr/>
          <p:nvPr/>
        </p:nvSpPr>
        <p:spPr>
          <a:xfrm>
            <a:off x="-396552" y="1484784"/>
            <a:ext cx="5184576" cy="3677930"/>
          </a:xfrm>
          <a:prstGeom prst="rect">
            <a:avLst/>
          </a:prstGeom>
        </p:spPr>
        <p:txBody>
          <a:bodyPr wrap="square">
            <a:spAutoFit/>
          </a:bodyPr>
          <a:lstStyle/>
          <a:p>
            <a:pPr lvl="2">
              <a:buSzPct val="150000"/>
              <a:buFont typeface="Arial" pitchFamily="34" charset="0"/>
              <a:buChar char="•"/>
            </a:pPr>
            <a:r>
              <a:rPr lang="en-GB" sz="2200" dirty="0" smtClean="0">
                <a:solidFill>
                  <a:schemeClr val="tx1">
                    <a:lumMod val="75000"/>
                    <a:lumOff val="25000"/>
                  </a:schemeClr>
                </a:solidFill>
              </a:rPr>
              <a:t> Born July 18, 1980</a:t>
            </a:r>
          </a:p>
          <a:p>
            <a:pPr lvl="2"/>
            <a:endParaRPr lang="en-GB" sz="2200" dirty="0" smtClean="0">
              <a:solidFill>
                <a:schemeClr val="tx1">
                  <a:lumMod val="75000"/>
                  <a:lumOff val="25000"/>
                </a:schemeClr>
              </a:solidFill>
            </a:endParaRPr>
          </a:p>
          <a:p>
            <a:pPr lvl="2">
              <a:buSzPct val="150000"/>
              <a:buFont typeface="Arial" pitchFamily="34" charset="0"/>
              <a:buChar char="•"/>
            </a:pPr>
            <a:r>
              <a:rPr lang="en-GB" sz="2200" dirty="0" smtClean="0">
                <a:solidFill>
                  <a:schemeClr val="tx1">
                    <a:lumMod val="75000"/>
                    <a:lumOff val="25000"/>
                  </a:schemeClr>
                </a:solidFill>
              </a:rPr>
              <a:t> Born in Sussex, England</a:t>
            </a:r>
          </a:p>
          <a:p>
            <a:pPr lvl="2"/>
            <a:endParaRPr lang="en-GB" sz="2200" dirty="0" smtClean="0">
              <a:solidFill>
                <a:schemeClr val="tx1">
                  <a:lumMod val="75000"/>
                  <a:lumOff val="25000"/>
                </a:schemeClr>
              </a:solidFill>
            </a:endParaRPr>
          </a:p>
          <a:p>
            <a:pPr lvl="2">
              <a:buSzPct val="150000"/>
              <a:buFont typeface="Arial" pitchFamily="34" charset="0"/>
              <a:buChar char="•"/>
            </a:pPr>
            <a:r>
              <a:rPr lang="en-GB" sz="2200" dirty="0" smtClean="0">
                <a:solidFill>
                  <a:schemeClr val="tx1">
                    <a:lumMod val="75000"/>
                    <a:lumOff val="25000"/>
                  </a:schemeClr>
                </a:solidFill>
              </a:rPr>
              <a:t> Scott was a </a:t>
            </a:r>
            <a:r>
              <a:rPr lang="en-GB" sz="2200" dirty="0" err="1" smtClean="0">
                <a:solidFill>
                  <a:schemeClr val="tx1">
                    <a:lumMod val="75000"/>
                    <a:lumOff val="25000"/>
                  </a:schemeClr>
                </a:solidFill>
              </a:rPr>
              <a:t>Debian</a:t>
            </a:r>
            <a:r>
              <a:rPr lang="en-GB" sz="2200" dirty="0" smtClean="0">
                <a:solidFill>
                  <a:schemeClr val="tx1">
                    <a:lumMod val="75000"/>
                    <a:lumOff val="25000"/>
                  </a:schemeClr>
                </a:solidFill>
              </a:rPr>
              <a:t> developer for a long period of time before assuming the role of </a:t>
            </a:r>
            <a:r>
              <a:rPr lang="en-GB" sz="2200" dirty="0" err="1" smtClean="0">
                <a:solidFill>
                  <a:schemeClr val="tx1">
                    <a:lumMod val="75000"/>
                    <a:lumOff val="25000"/>
                  </a:schemeClr>
                </a:solidFill>
              </a:rPr>
              <a:t>Ubuntu</a:t>
            </a:r>
            <a:r>
              <a:rPr lang="en-GB" sz="2200" dirty="0" smtClean="0">
                <a:solidFill>
                  <a:schemeClr val="tx1">
                    <a:lumMod val="75000"/>
                    <a:lumOff val="25000"/>
                  </a:schemeClr>
                </a:solidFill>
              </a:rPr>
              <a:t> Developer Manager</a:t>
            </a:r>
          </a:p>
          <a:p>
            <a:pPr lvl="2">
              <a:lnSpc>
                <a:spcPct val="200000"/>
              </a:lnSpc>
              <a:buFont typeface="Arial" pitchFamily="34" charset="0"/>
              <a:buChar char="•"/>
            </a:pPr>
            <a:endParaRPr lang="en-GB" sz="2000" dirty="0" smtClean="0">
              <a:solidFill>
                <a:schemeClr val="tx1">
                  <a:lumMod val="75000"/>
                  <a:lumOff val="25000"/>
                </a:schemeClr>
              </a:solidFill>
            </a:endParaRPr>
          </a:p>
        </p:txBody>
      </p:sp>
      <p:pic>
        <p:nvPicPr>
          <p:cNvPr id="5" name="Picture 4"/>
          <p:cNvPicPr/>
          <p:nvPr/>
        </p:nvPicPr>
        <p:blipFill>
          <a:blip r:embed="rId2" cstate="print"/>
          <a:stretch/>
        </p:blipFill>
        <p:spPr>
          <a:xfrm>
            <a:off x="5148064" y="1196752"/>
            <a:ext cx="3528392" cy="4824536"/>
          </a:xfrm>
          <a:prstGeom prst="rect">
            <a:avLst/>
          </a:prstGeom>
          <a:ln>
            <a:noFill/>
          </a:ln>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Philosophy</a:t>
            </a:r>
            <a:endParaRPr lang="en-IE" sz="4000" dirty="0"/>
          </a:p>
        </p:txBody>
      </p:sp>
      <p:sp>
        <p:nvSpPr>
          <p:cNvPr id="4" name="Rectangle 3"/>
          <p:cNvSpPr/>
          <p:nvPr/>
        </p:nvSpPr>
        <p:spPr>
          <a:xfrm>
            <a:off x="1043608" y="1844824"/>
            <a:ext cx="7560840" cy="2862322"/>
          </a:xfrm>
          <a:prstGeom prst="rect">
            <a:avLst/>
          </a:prstGeom>
        </p:spPr>
        <p:txBody>
          <a:bodyPr wrap="square">
            <a:spAutoFit/>
          </a:bodyPr>
          <a:lstStyle/>
          <a:p>
            <a:pPr>
              <a:buSzPct val="150000"/>
              <a:buFont typeface="Arial" pitchFamily="34" charset="0"/>
              <a:buChar char="•"/>
            </a:pPr>
            <a:r>
              <a:rPr lang="en-GB" sz="2200" dirty="0" smtClean="0">
                <a:solidFill>
                  <a:schemeClr val="tx1">
                    <a:lumMod val="75000"/>
                    <a:lumOff val="25000"/>
                  </a:schemeClr>
                </a:solidFill>
              </a:rPr>
              <a:t> </a:t>
            </a:r>
            <a:r>
              <a:rPr lang="en-GB" sz="2200" dirty="0" err="1" smtClean="0">
                <a:solidFill>
                  <a:schemeClr val="tx1">
                    <a:lumMod val="75000"/>
                    <a:lumOff val="25000"/>
                  </a:schemeClr>
                </a:solidFill>
              </a:rPr>
              <a:t>Ubuntu's</a:t>
            </a:r>
            <a:r>
              <a:rPr lang="en-GB" sz="2200" dirty="0" smtClean="0">
                <a:solidFill>
                  <a:schemeClr val="tx1">
                    <a:lumMod val="75000"/>
                    <a:lumOff val="25000"/>
                  </a:schemeClr>
                </a:solidFill>
              </a:rPr>
              <a:t> name is an African word meaning “humanity to others”. Their aim was to deliver this through an open-source operating system</a:t>
            </a:r>
          </a:p>
          <a:p>
            <a:pPr>
              <a:buSzPct val="150000"/>
            </a:pPr>
            <a:endParaRPr lang="en-GB" sz="2200" dirty="0" smtClean="0">
              <a:solidFill>
                <a:schemeClr val="tx1">
                  <a:lumMod val="75000"/>
                  <a:lumOff val="25000"/>
                </a:schemeClr>
              </a:solidFill>
            </a:endParaRPr>
          </a:p>
          <a:p>
            <a:pPr>
              <a:buSzPct val="150000"/>
              <a:buFont typeface="Arial" pitchFamily="34" charset="0"/>
              <a:buChar char="•"/>
            </a:pPr>
            <a:r>
              <a:rPr lang="en-GB" sz="2200" dirty="0" smtClean="0">
                <a:solidFill>
                  <a:schemeClr val="tx1">
                    <a:lumMod val="75000"/>
                    <a:lumOff val="25000"/>
                  </a:schemeClr>
                </a:solidFill>
              </a:rPr>
              <a:t> </a:t>
            </a:r>
            <a:r>
              <a:rPr lang="en-GB" sz="2200" dirty="0" err="1" smtClean="0">
                <a:solidFill>
                  <a:schemeClr val="tx1">
                    <a:lumMod val="75000"/>
                    <a:lumOff val="25000"/>
                  </a:schemeClr>
                </a:solidFill>
              </a:rPr>
              <a:t>Ubuntu</a:t>
            </a:r>
            <a:r>
              <a:rPr lang="en-GB" sz="2200" dirty="0" smtClean="0">
                <a:solidFill>
                  <a:schemeClr val="tx1">
                    <a:lumMod val="75000"/>
                    <a:lumOff val="25000"/>
                  </a:schemeClr>
                </a:solidFill>
              </a:rPr>
              <a:t> aims to be free software available to everybody on the same terms.</a:t>
            </a:r>
          </a:p>
          <a:p>
            <a:pPr>
              <a:lnSpc>
                <a:spcPct val="200000"/>
              </a:lnSpc>
              <a:buSzPct val="150000"/>
            </a:pPr>
            <a:endParaRPr lang="en-GB" sz="2400" dirty="0" smtClean="0">
              <a:solidFill>
                <a:schemeClr val="tx1">
                  <a:lumMod val="75000"/>
                  <a:lumOff val="25000"/>
                </a:schemeClr>
              </a:solidFill>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err="1" smtClean="0"/>
              <a:t>Ubuntu</a:t>
            </a:r>
            <a:r>
              <a:rPr lang="en-IE" sz="4000" dirty="0" smtClean="0"/>
              <a:t> Architecture</a:t>
            </a:r>
            <a:endParaRPr lang="en-IE" sz="4000" dirty="0"/>
          </a:p>
        </p:txBody>
      </p:sp>
      <p:sp>
        <p:nvSpPr>
          <p:cNvPr id="4" name="Rectangle 3"/>
          <p:cNvSpPr/>
          <p:nvPr/>
        </p:nvSpPr>
        <p:spPr>
          <a:xfrm>
            <a:off x="1043608" y="1844824"/>
            <a:ext cx="7560840" cy="738664"/>
          </a:xfrm>
          <a:prstGeom prst="rect">
            <a:avLst/>
          </a:prstGeom>
        </p:spPr>
        <p:txBody>
          <a:bodyPr wrap="square">
            <a:spAutoFit/>
          </a:bodyPr>
          <a:lstStyle/>
          <a:p>
            <a:pPr>
              <a:lnSpc>
                <a:spcPct val="200000"/>
              </a:lnSpc>
              <a:buSzPct val="150000"/>
            </a:pPr>
            <a:endParaRPr lang="en-GB" sz="2400" dirty="0" smtClean="0">
              <a:solidFill>
                <a:schemeClr val="tx1">
                  <a:lumMod val="75000"/>
                  <a:lumOff val="25000"/>
                </a:schemeClr>
              </a:solidFill>
            </a:endParaRPr>
          </a:p>
        </p:txBody>
      </p:sp>
      <p:pic>
        <p:nvPicPr>
          <p:cNvPr id="5" name="Picture 4" descr="diagram.jpg"/>
          <p:cNvPicPr>
            <a:picLocks noChangeAspect="1"/>
          </p:cNvPicPr>
          <p:nvPr/>
        </p:nvPicPr>
        <p:blipFill>
          <a:blip r:embed="rId2" cstate="print"/>
          <a:stretch>
            <a:fillRect/>
          </a:stretch>
        </p:blipFill>
        <p:spPr>
          <a:xfrm>
            <a:off x="683568" y="1196752"/>
            <a:ext cx="7848872" cy="4752528"/>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4000" dirty="0" smtClean="0"/>
              <a:t>What is </a:t>
            </a:r>
            <a:r>
              <a:rPr lang="en-IE" sz="4000" dirty="0" err="1" smtClean="0"/>
              <a:t>Ubuntu</a:t>
            </a:r>
            <a:r>
              <a:rPr lang="en-IE" sz="4000" dirty="0" smtClean="0"/>
              <a:t>?</a:t>
            </a:r>
            <a:endParaRPr lang="en-IE" sz="4000" dirty="0"/>
          </a:p>
        </p:txBody>
      </p:sp>
      <p:sp>
        <p:nvSpPr>
          <p:cNvPr id="4" name="Rectangle 3"/>
          <p:cNvSpPr/>
          <p:nvPr/>
        </p:nvSpPr>
        <p:spPr>
          <a:xfrm>
            <a:off x="683568" y="1628800"/>
            <a:ext cx="7920880" cy="4493538"/>
          </a:xfrm>
          <a:prstGeom prst="rect">
            <a:avLst/>
          </a:prstGeom>
        </p:spPr>
        <p:txBody>
          <a:bodyPr wrap="square">
            <a:spAutoFit/>
          </a:bodyPr>
          <a:lstStyle/>
          <a:p>
            <a:pPr>
              <a:buSzPct val="150000"/>
              <a:buFont typeface="Arial" pitchFamily="34" charset="0"/>
              <a:buChar char="•"/>
            </a:pPr>
            <a:r>
              <a:rPr lang="en-GB" sz="2200" dirty="0" smtClean="0">
                <a:solidFill>
                  <a:schemeClr val="tx1">
                    <a:lumMod val="75000"/>
                    <a:lumOff val="25000"/>
                  </a:schemeClr>
                </a:solidFill>
              </a:rPr>
              <a:t> </a:t>
            </a:r>
            <a:r>
              <a:rPr lang="en-US" sz="2200" dirty="0" err="1" smtClean="0">
                <a:solidFill>
                  <a:schemeClr val="tx1">
                    <a:lumMod val="75000"/>
                    <a:lumOff val="25000"/>
                  </a:schemeClr>
                </a:solidFill>
              </a:rPr>
              <a:t>Ubuntu</a:t>
            </a:r>
            <a:r>
              <a:rPr lang="en-US" sz="2200" dirty="0" smtClean="0">
                <a:solidFill>
                  <a:schemeClr val="tx1">
                    <a:lumMod val="75000"/>
                    <a:lumOff val="25000"/>
                  </a:schemeClr>
                </a:solidFill>
              </a:rPr>
              <a:t> is a general purpose, zero-cost </a:t>
            </a:r>
            <a:r>
              <a:rPr lang="en-US" sz="2200" dirty="0" err="1" smtClean="0">
                <a:solidFill>
                  <a:schemeClr val="tx1">
                    <a:lumMod val="75000"/>
                    <a:lumOff val="25000"/>
                  </a:schemeClr>
                </a:solidFill>
              </a:rPr>
              <a:t>Debian</a:t>
            </a:r>
            <a:r>
              <a:rPr lang="en-US" sz="2200" dirty="0" smtClean="0">
                <a:solidFill>
                  <a:schemeClr val="tx1">
                    <a:lumMod val="75000"/>
                    <a:lumOff val="25000"/>
                  </a:schemeClr>
                </a:solidFill>
              </a:rPr>
              <a:t>-based Linux operating system. Like other operating systems, it is designed for phones and tablets as well as desktops. This OS is designed to encourage people to use free software and study how it works, as well as distribution of the software</a:t>
            </a:r>
          </a:p>
          <a:p>
            <a:pPr>
              <a:buSzPct val="150000"/>
            </a:pPr>
            <a:endParaRPr lang="en-US" sz="2200" dirty="0" smtClean="0">
              <a:solidFill>
                <a:schemeClr val="tx1">
                  <a:lumMod val="75000"/>
                  <a:lumOff val="25000"/>
                </a:schemeClr>
              </a:solidFill>
            </a:endParaRPr>
          </a:p>
          <a:p>
            <a:pPr>
              <a:buSzPct val="150000"/>
              <a:buFont typeface="Arial" pitchFamily="34" charset="0"/>
              <a:buChar char="•"/>
            </a:pPr>
            <a:r>
              <a:rPr lang="en-US" sz="2200" dirty="0" smtClean="0">
                <a:solidFill>
                  <a:schemeClr val="tx1">
                    <a:lumMod val="75000"/>
                    <a:lumOff val="25000"/>
                  </a:schemeClr>
                </a:solidFill>
              </a:rPr>
              <a:t>An installation of </a:t>
            </a:r>
            <a:r>
              <a:rPr lang="en-US" sz="2200" dirty="0" err="1" smtClean="0">
                <a:solidFill>
                  <a:schemeClr val="tx1">
                    <a:lumMod val="75000"/>
                    <a:lumOff val="25000"/>
                  </a:schemeClr>
                </a:solidFill>
              </a:rPr>
              <a:t>Ubuntu</a:t>
            </a:r>
            <a:r>
              <a:rPr lang="en-US" sz="2200" dirty="0" smtClean="0">
                <a:solidFill>
                  <a:schemeClr val="tx1">
                    <a:lumMod val="75000"/>
                    <a:lumOff val="25000"/>
                  </a:schemeClr>
                </a:solidFill>
              </a:rPr>
              <a:t> consists of a wide range of software including Firefox, Thunderbird and a number of games such as chess and Sudoku. </a:t>
            </a:r>
            <a:r>
              <a:rPr lang="en-US" sz="2200" dirty="0" err="1" smtClean="0">
                <a:solidFill>
                  <a:schemeClr val="tx1">
                    <a:lumMod val="75000"/>
                    <a:lumOff val="25000"/>
                  </a:schemeClr>
                </a:solidFill>
              </a:rPr>
              <a:t>Ubuntu</a:t>
            </a:r>
            <a:r>
              <a:rPr lang="en-US" sz="2200" dirty="0" smtClean="0">
                <a:solidFill>
                  <a:schemeClr val="tx1">
                    <a:lumMod val="75000"/>
                    <a:lumOff val="25000"/>
                  </a:schemeClr>
                </a:solidFill>
              </a:rPr>
              <a:t> is designed to make these applications right after installation without the need of any further steps</a:t>
            </a:r>
          </a:p>
          <a:p>
            <a:pPr>
              <a:buSzPct val="150000"/>
              <a:buFont typeface="Arial" pitchFamily="34" charset="0"/>
              <a:buChar char="•"/>
            </a:pPr>
            <a:endParaRPr lang="en-GB" sz="2200" dirty="0" smtClean="0">
              <a:solidFill>
                <a:schemeClr val="tx1">
                  <a:lumMod val="75000"/>
                  <a:lumOff val="25000"/>
                </a:schemeClr>
              </a:solidFill>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40352" y="5500155"/>
            <a:ext cx="1338001" cy="1338001"/>
          </a:xfrm>
          <a:prstGeom prst="rect">
            <a:avLst/>
          </a:prstGeom>
        </p:spPr>
      </p:pic>
    </p:spTree>
    <p:extLst>
      <p:ext uri="{BB962C8B-B14F-4D97-AF65-F5344CB8AC3E}">
        <p14:creationId xmlns="" xmlns:p14="http://schemas.microsoft.com/office/powerpoint/2010/main" val="1409972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443</TotalTime>
  <Words>822</Words>
  <Application>Microsoft Office PowerPoint</Application>
  <PresentationFormat>On-screen Show (4:3)</PresentationFormat>
  <Paragraphs>134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Ubuntu OS</vt:lpstr>
      <vt:lpstr>Table of Contents</vt:lpstr>
      <vt:lpstr>Ian Murdock</vt:lpstr>
      <vt:lpstr>Linus Torvalds</vt:lpstr>
      <vt:lpstr>Mark Shuttleworth</vt:lpstr>
      <vt:lpstr>Scott James Remnant</vt:lpstr>
      <vt:lpstr>Ubuntu Philosophy</vt:lpstr>
      <vt:lpstr>Ubuntu Architecture</vt:lpstr>
      <vt:lpstr>What is Ubuntu?</vt:lpstr>
      <vt:lpstr>Some of Ubuntu Features</vt:lpstr>
      <vt:lpstr>Ubuntu UI</vt:lpstr>
      <vt:lpstr>Ubuntu UI</vt:lpstr>
      <vt:lpstr>Ubuntu UI</vt:lpstr>
      <vt:lpstr>Ubuntu Search</vt:lpstr>
      <vt:lpstr>Ubuntu Search</vt:lpstr>
      <vt:lpstr>Ubuntu Software Center</vt:lpstr>
      <vt:lpstr>Ubuntu Software Center</vt:lpstr>
      <vt:lpstr>Some Apps and Features</vt:lpstr>
      <vt:lpstr>Some Apps and Features</vt:lpstr>
      <vt:lpstr>Ubuntu Releases</vt:lpstr>
      <vt:lpstr>Ubuntu Release Timeline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OS</dc:title>
  <dc:creator>Martin Bruveris</dc:creator>
  <cp:lastModifiedBy>Martin Bruveris</cp:lastModifiedBy>
  <cp:revision>75</cp:revision>
  <dcterms:created xsi:type="dcterms:W3CDTF">2015-03-20T11:44:57Z</dcterms:created>
  <dcterms:modified xsi:type="dcterms:W3CDTF">2015-04-11T10:59:55Z</dcterms:modified>
</cp:coreProperties>
</file>