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7" r:id="rId4"/>
    <p:sldId id="258" r:id="rId5"/>
    <p:sldId id="265" r:id="rId6"/>
    <p:sldId id="266" r:id="rId7"/>
    <p:sldId id="259" r:id="rId8"/>
    <p:sldId id="262" r:id="rId9"/>
    <p:sldId id="263" r:id="rId10"/>
    <p:sldId id="274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81" r:id="rId19"/>
    <p:sldId id="282" r:id="rId20"/>
    <p:sldId id="283" r:id="rId21"/>
    <p:sldId id="284" r:id="rId22"/>
    <p:sldId id="286" r:id="rId23"/>
    <p:sldId id="277" r:id="rId24"/>
    <p:sldId id="279" r:id="rId25"/>
    <p:sldId id="278" r:id="rId26"/>
    <p:sldId id="287" r:id="rId27"/>
    <p:sldId id="289" r:id="rId28"/>
  </p:sldIdLst>
  <p:sldSz cx="9144000" cy="6858000" type="screen4x3"/>
  <p:notesSz cx="6865938" cy="9996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4662" autoAdjust="0"/>
  </p:normalViewPr>
  <p:slideViewPr>
    <p:cSldViewPr>
      <p:cViewPr varScale="1">
        <p:scale>
          <a:sx n="53" d="100"/>
          <a:sy n="53" d="100"/>
        </p:scale>
        <p:origin x="-102" y="-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2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>
        <p:scale>
          <a:sx n="60" d="100"/>
          <a:sy n="60" d="100"/>
        </p:scale>
        <p:origin x="-2748" y="144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99825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9109" y="0"/>
            <a:ext cx="2975240" cy="499825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F25C2539-7F7C-4FC0-91CC-5DBC90880040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4928"/>
            <a:ext cx="2975240" cy="499825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9109" y="9494928"/>
            <a:ext cx="2975240" cy="499825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7853E059-BAA0-417D-99D2-58181A9EF9DE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15738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99825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499825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40CE9E08-5CF1-490A-908B-8B7C5C3DD419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594" y="4748332"/>
            <a:ext cx="5492750" cy="4498420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4928"/>
            <a:ext cx="2975240" cy="499825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9109" y="9494928"/>
            <a:ext cx="2975240" cy="499825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1E2CC08E-A640-4824-A0A6-F9F636711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69712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6219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295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F88DECC-CCD1-47ED-B1D8-EE5CAD68C589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B3B183-0A49-44FC-A150-99DB63BD861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ECC-CCD1-47ED-B1D8-EE5CAD68C589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B183-0A49-44FC-A150-99DB63BD861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ECC-CCD1-47ED-B1D8-EE5CAD68C589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B183-0A49-44FC-A150-99DB63BD861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4291" tIns="32146" rIns="64291" bIns="32146"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64291" tIns="32146" rIns="64291" bIns="32146"/>
          <a:lstStyle/>
          <a:p>
            <a:pPr lvl="0">
              <a:defRPr sz="1800"/>
            </a:pPr>
            <a:r>
              <a:rPr sz="2500"/>
              <a:t>Body Level One</a:t>
            </a:r>
          </a:p>
          <a:p>
            <a:pPr lvl="1">
              <a:defRPr sz="1800"/>
            </a:pPr>
            <a:r>
              <a:rPr sz="2500"/>
              <a:t>Body Level Two</a:t>
            </a:r>
          </a:p>
          <a:p>
            <a:pPr lvl="2">
              <a:defRPr sz="1800"/>
            </a:pPr>
            <a:r>
              <a:rPr sz="2500"/>
              <a:t>Body Level Three</a:t>
            </a:r>
          </a:p>
          <a:p>
            <a:pPr lvl="3">
              <a:defRPr sz="1800"/>
            </a:pPr>
            <a:r>
              <a:rPr sz="2500"/>
              <a:t>Body Level Four</a:t>
            </a:r>
          </a:p>
          <a:p>
            <a:pPr lvl="4">
              <a:defRPr sz="1800"/>
            </a:pPr>
            <a:r>
              <a:rPr sz="25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1093377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ECC-CCD1-47ED-B1D8-EE5CAD68C589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B183-0A49-44FC-A150-99DB63BD861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ECC-CCD1-47ED-B1D8-EE5CAD68C589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B183-0A49-44FC-A150-99DB63BD861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ECC-CCD1-47ED-B1D8-EE5CAD68C589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B183-0A49-44FC-A150-99DB63BD861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F88DECC-CCD1-47ED-B1D8-EE5CAD68C589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B3B183-0A49-44FC-A150-99DB63BD861E}" type="slidenum">
              <a:rPr lang="en-IE" smtClean="0"/>
              <a:t>‹#›</a:t>
            </a:fld>
            <a:endParaRPr lang="en-IE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F88DECC-CCD1-47ED-B1D8-EE5CAD68C589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B3B183-0A49-44FC-A150-99DB63BD861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ECC-CCD1-47ED-B1D8-EE5CAD68C589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B183-0A49-44FC-A150-99DB63BD861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ECC-CCD1-47ED-B1D8-EE5CAD68C589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B183-0A49-44FC-A150-99DB63BD861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ECC-CCD1-47ED-B1D8-EE5CAD68C589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B183-0A49-44FC-A150-99DB63BD861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F88DECC-CCD1-47ED-B1D8-EE5CAD68C589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B3B183-0A49-44FC-A150-99DB63BD861E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VM/CMS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06908" indent="-342900">
              <a:buFont typeface="Arial" panose="020B0604020202020204" pitchFamily="34" charset="0"/>
              <a:buChar char="•"/>
            </a:pPr>
            <a:r>
              <a:rPr lang="en-IE" dirty="0" smtClean="0"/>
              <a:t>Conor Murphy</a:t>
            </a:r>
          </a:p>
          <a:p>
            <a:pPr marL="406908" indent="-342900">
              <a:buFont typeface="Arial" panose="020B0604020202020204" pitchFamily="34" charset="0"/>
              <a:buChar char="•"/>
            </a:pPr>
            <a:r>
              <a:rPr lang="en-IE" dirty="0" smtClean="0"/>
              <a:t>Vlad </a:t>
            </a:r>
            <a:r>
              <a:rPr lang="en-IE" dirty="0" err="1" smtClean="0"/>
              <a:t>Zat</a:t>
            </a:r>
            <a:endParaRPr lang="en-IE" dirty="0" smtClean="0"/>
          </a:p>
          <a:p>
            <a:pPr marL="406908" indent="-342900">
              <a:buFont typeface="Arial" panose="020B0604020202020204" pitchFamily="34" charset="0"/>
              <a:buChar char="•"/>
            </a:pPr>
            <a:r>
              <a:rPr lang="en-IE" dirty="0" smtClean="0"/>
              <a:t>Abdullah Shah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32134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z/VM (2000)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" t="12661" r="1" b="5246"/>
          <a:stretch/>
        </p:blipFill>
        <p:spPr>
          <a:xfrm>
            <a:off x="1043608" y="2420888"/>
            <a:ext cx="6495296" cy="4053444"/>
          </a:xfrm>
        </p:spPr>
      </p:pic>
    </p:spTree>
    <p:extLst>
      <p:ext uri="{BB962C8B-B14F-4D97-AF65-F5344CB8AC3E}">
        <p14:creationId xmlns:p14="http://schemas.microsoft.com/office/powerpoint/2010/main" val="26290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ln w="12700">
                  <a:noFill/>
                </a:ln>
                <a:solidFill>
                  <a:schemeClr val="tx1"/>
                </a:solidFill>
              </a:rPr>
              <a:t>How VM/CMS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8923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Virtual Machine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Base of the Operating System</a:t>
            </a:r>
          </a:p>
          <a:p>
            <a:r>
              <a:rPr lang="en-IE" dirty="0" smtClean="0"/>
              <a:t>Controls the hardware</a:t>
            </a:r>
          </a:p>
          <a:p>
            <a:pPr>
              <a:buFont typeface="Arial"/>
              <a:buChar char="•"/>
            </a:pPr>
            <a:r>
              <a:rPr lang="en-IE" dirty="0" smtClean="0"/>
              <a:t>Creates </a:t>
            </a:r>
            <a:r>
              <a:rPr lang="en-IE" dirty="0"/>
              <a:t>a simulated system for each </a:t>
            </a:r>
            <a:r>
              <a:rPr lang="en-IE" dirty="0" smtClean="0"/>
              <a:t>user</a:t>
            </a:r>
          </a:p>
          <a:p>
            <a:pPr>
              <a:buFont typeface="Arial"/>
              <a:buChar char="•"/>
            </a:pPr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2051720" y="3789040"/>
            <a:ext cx="4589280" cy="29249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63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Conversational Monitor System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actual operating system</a:t>
            </a:r>
          </a:p>
          <a:p>
            <a:r>
              <a:rPr lang="en-IE" dirty="0" smtClean="0"/>
              <a:t>Is not a multi-user system</a:t>
            </a:r>
          </a:p>
          <a:p>
            <a:r>
              <a:rPr lang="en-IE" dirty="0" smtClean="0"/>
              <a:t>A new separate CMS is opened for each user</a:t>
            </a:r>
          </a:p>
        </p:txBody>
      </p:sp>
    </p:spTree>
    <p:extLst>
      <p:ext uri="{BB962C8B-B14F-4D97-AF65-F5344CB8AC3E}">
        <p14:creationId xmlns:p14="http://schemas.microsoft.com/office/powerpoint/2010/main" val="99048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Control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Part of the Virtual Machine</a:t>
            </a:r>
          </a:p>
          <a:p>
            <a:r>
              <a:rPr lang="en-IE" dirty="0" smtClean="0"/>
              <a:t>Deals directly with the CMS</a:t>
            </a:r>
          </a:p>
          <a:p>
            <a:r>
              <a:rPr lang="en-IE" dirty="0" smtClean="0"/>
              <a:t>For example:</a:t>
            </a:r>
          </a:p>
          <a:p>
            <a:pPr lvl="1"/>
            <a:r>
              <a:rPr lang="en-I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Printing a file</a:t>
            </a:r>
          </a:p>
          <a:p>
            <a:pPr lvl="1"/>
            <a:r>
              <a:rPr lang="en-I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All input/output hardware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35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Architecture</a:t>
            </a:r>
            <a:endParaRPr lang="en-IE" dirty="0"/>
          </a:p>
        </p:txBody>
      </p:sp>
      <p:sp>
        <p:nvSpPr>
          <p:cNvPr id="4" name="CustomShape 2"/>
          <p:cNvSpPr/>
          <p:nvPr/>
        </p:nvSpPr>
        <p:spPr>
          <a:xfrm>
            <a:off x="4495122" y="4833000"/>
            <a:ext cx="2132280" cy="507240"/>
          </a:xfrm>
          <a:custGeom>
            <a:avLst/>
            <a:gdLst/>
            <a:ahLst/>
            <a:cxnLst/>
            <a:rect l="0" t="0" r="r" b="b"/>
            <a:pathLst>
              <a:path w="2132745" h="507497">
                <a:moveTo>
                  <a:pt x="0" y="0"/>
                </a:moveTo>
                <a:lnTo>
                  <a:pt x="0" y="345843"/>
                </a:lnTo>
                <a:lnTo>
                  <a:pt x="2132744" y="345843"/>
                </a:lnTo>
                <a:lnTo>
                  <a:pt x="2132744" y="507496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3"/>
          <p:cNvSpPr/>
          <p:nvPr/>
        </p:nvSpPr>
        <p:spPr>
          <a:xfrm>
            <a:off x="4449402" y="4833000"/>
            <a:ext cx="91080" cy="507240"/>
          </a:xfrm>
          <a:custGeom>
            <a:avLst/>
            <a:gdLst/>
            <a:ahLst/>
            <a:cxnLst/>
            <a:rect l="0" t="0" r="r" b="b"/>
            <a:pathLst>
              <a:path w="1" h="507497">
                <a:moveTo>
                  <a:pt x="0" y="0"/>
                </a:moveTo>
                <a:lnTo>
                  <a:pt x="0" y="507496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4"/>
          <p:cNvSpPr/>
          <p:nvPr/>
        </p:nvSpPr>
        <p:spPr>
          <a:xfrm>
            <a:off x="2362122" y="4833000"/>
            <a:ext cx="2132280" cy="507240"/>
          </a:xfrm>
          <a:custGeom>
            <a:avLst/>
            <a:gdLst/>
            <a:ahLst/>
            <a:cxnLst/>
            <a:rect l="0" t="0" r="r" b="b"/>
            <a:pathLst>
              <a:path w="2132745" h="507497">
                <a:moveTo>
                  <a:pt x="2132744" y="0"/>
                </a:moveTo>
                <a:lnTo>
                  <a:pt x="2132744" y="345843"/>
                </a:lnTo>
                <a:lnTo>
                  <a:pt x="0" y="345843"/>
                </a:lnTo>
                <a:lnTo>
                  <a:pt x="0" y="507496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/>
          <p:cNvSpPr/>
          <p:nvPr/>
        </p:nvSpPr>
        <p:spPr>
          <a:xfrm>
            <a:off x="4449402" y="3217680"/>
            <a:ext cx="91080" cy="507240"/>
          </a:xfrm>
          <a:custGeom>
            <a:avLst/>
            <a:gdLst/>
            <a:ahLst/>
            <a:cxnLst/>
            <a:rect l="0" t="0" r="r" b="b"/>
            <a:pathLst>
              <a:path w="1" h="507497">
                <a:moveTo>
                  <a:pt x="0" y="0"/>
                </a:moveTo>
                <a:lnTo>
                  <a:pt x="0" y="507496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6"/>
          <p:cNvSpPr/>
          <p:nvPr/>
        </p:nvSpPr>
        <p:spPr>
          <a:xfrm>
            <a:off x="3622482" y="2109600"/>
            <a:ext cx="1744560" cy="1107720"/>
          </a:xfrm>
          <a:prstGeom prst="roundRect">
            <a:avLst>
              <a:gd name="adj" fmla="val 1296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/>
          <p:cNvSpPr/>
          <p:nvPr/>
        </p:nvSpPr>
        <p:spPr>
          <a:xfrm>
            <a:off x="3816522" y="2293560"/>
            <a:ext cx="1744560" cy="1107720"/>
          </a:xfrm>
          <a:prstGeom prst="roundRect">
            <a:avLst>
              <a:gd name="adj" fmla="val 1296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0520" tIns="142920" rIns="110520" bIns="142920" anchor="ctr"/>
          <a:lstStyle/>
          <a:p>
            <a:pPr algn="ctr">
              <a:lnSpc>
                <a:spcPct val="90000"/>
              </a:lnSpc>
            </a:pPr>
            <a:r>
              <a:rPr lang="en-IE" sz="2900">
                <a:solidFill>
                  <a:srgbClr val="000000"/>
                </a:solidFill>
                <a:latin typeface="Calibri"/>
              </a:rPr>
              <a:t>VM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3622482" y="3724920"/>
            <a:ext cx="1744560" cy="1107720"/>
          </a:xfrm>
          <a:prstGeom prst="roundRect">
            <a:avLst>
              <a:gd name="adj" fmla="val 1296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9"/>
          <p:cNvSpPr/>
          <p:nvPr/>
        </p:nvSpPr>
        <p:spPr>
          <a:xfrm>
            <a:off x="3816522" y="3909240"/>
            <a:ext cx="1744560" cy="1107720"/>
          </a:xfrm>
          <a:prstGeom prst="roundRect">
            <a:avLst>
              <a:gd name="adj" fmla="val 1296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0520" tIns="142920" rIns="110520" bIns="142920" anchor="ctr"/>
          <a:lstStyle/>
          <a:p>
            <a:pPr algn="ctr">
              <a:lnSpc>
                <a:spcPct val="90000"/>
              </a:lnSpc>
            </a:pPr>
            <a:r>
              <a:rPr lang="en-IE" sz="2900">
                <a:solidFill>
                  <a:srgbClr val="000000"/>
                </a:solidFill>
                <a:latin typeface="Calibri"/>
              </a:rPr>
              <a:t>CP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2" name="CustomShape 10"/>
          <p:cNvSpPr/>
          <p:nvPr/>
        </p:nvSpPr>
        <p:spPr>
          <a:xfrm>
            <a:off x="1489842" y="5340600"/>
            <a:ext cx="1744560" cy="1107720"/>
          </a:xfrm>
          <a:prstGeom prst="roundRect">
            <a:avLst>
              <a:gd name="adj" fmla="val 1296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1"/>
          <p:cNvSpPr/>
          <p:nvPr/>
        </p:nvSpPr>
        <p:spPr>
          <a:xfrm>
            <a:off x="1683522" y="5524920"/>
            <a:ext cx="1744560" cy="1107720"/>
          </a:xfrm>
          <a:prstGeom prst="roundRect">
            <a:avLst>
              <a:gd name="adj" fmla="val 1296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0520" tIns="142920" rIns="110520" bIns="142920" anchor="ctr"/>
          <a:lstStyle/>
          <a:p>
            <a:pPr algn="ctr">
              <a:lnSpc>
                <a:spcPct val="90000"/>
              </a:lnSpc>
            </a:pPr>
            <a:r>
              <a:rPr lang="en-IE" sz="2900" dirty="0">
                <a:solidFill>
                  <a:srgbClr val="000000"/>
                </a:solidFill>
                <a:latin typeface="Calibri"/>
              </a:rPr>
              <a:t>CMS (User1)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4" name="CustomShape 12"/>
          <p:cNvSpPr/>
          <p:nvPr/>
        </p:nvSpPr>
        <p:spPr>
          <a:xfrm>
            <a:off x="3622482" y="5340600"/>
            <a:ext cx="1744560" cy="1107720"/>
          </a:xfrm>
          <a:prstGeom prst="roundRect">
            <a:avLst>
              <a:gd name="adj" fmla="val 1296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3"/>
          <p:cNvSpPr/>
          <p:nvPr/>
        </p:nvSpPr>
        <p:spPr>
          <a:xfrm>
            <a:off x="3816522" y="5524920"/>
            <a:ext cx="1744560" cy="1107720"/>
          </a:xfrm>
          <a:prstGeom prst="roundRect">
            <a:avLst>
              <a:gd name="adj" fmla="val 1296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0520" tIns="142920" rIns="110520" bIns="142920" anchor="ctr"/>
          <a:lstStyle/>
          <a:p>
            <a:pPr algn="ctr">
              <a:lnSpc>
                <a:spcPct val="90000"/>
              </a:lnSpc>
            </a:pPr>
            <a:r>
              <a:rPr lang="en-IE" sz="2900">
                <a:solidFill>
                  <a:srgbClr val="000000"/>
                </a:solidFill>
                <a:latin typeface="Calibri"/>
              </a:rPr>
              <a:t>CMS (User2)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6" name="CustomShape 14"/>
          <p:cNvSpPr/>
          <p:nvPr/>
        </p:nvSpPr>
        <p:spPr>
          <a:xfrm>
            <a:off x="5755122" y="5340600"/>
            <a:ext cx="1744560" cy="1107720"/>
          </a:xfrm>
          <a:prstGeom prst="roundRect">
            <a:avLst>
              <a:gd name="adj" fmla="val 1296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5"/>
          <p:cNvSpPr/>
          <p:nvPr/>
        </p:nvSpPr>
        <p:spPr>
          <a:xfrm>
            <a:off x="5949162" y="5524920"/>
            <a:ext cx="1744560" cy="1107720"/>
          </a:xfrm>
          <a:prstGeom prst="roundRect">
            <a:avLst>
              <a:gd name="adj" fmla="val 1296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0520" tIns="142920" rIns="110520" bIns="142920" anchor="ctr"/>
          <a:lstStyle/>
          <a:p>
            <a:pPr algn="ctr">
              <a:lnSpc>
                <a:spcPct val="90000"/>
              </a:lnSpc>
            </a:pPr>
            <a:r>
              <a:rPr lang="en-IE" sz="2900">
                <a:solidFill>
                  <a:srgbClr val="000000"/>
                </a:solidFill>
                <a:latin typeface="Calibri"/>
              </a:rPr>
              <a:t>CMS (User3)</a:t>
            </a:r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Basic Commands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LISTFILE</a:t>
            </a:r>
          </a:p>
          <a:p>
            <a:r>
              <a:rPr lang="en-IE" dirty="0" smtClean="0"/>
              <a:t>TYPE</a:t>
            </a:r>
          </a:p>
          <a:p>
            <a:r>
              <a:rPr lang="en-IE" dirty="0" smtClean="0"/>
              <a:t>COPY</a:t>
            </a:r>
          </a:p>
          <a:p>
            <a:r>
              <a:rPr lang="en-IE" dirty="0" smtClean="0"/>
              <a:t>RENAME</a:t>
            </a:r>
          </a:p>
          <a:p>
            <a:r>
              <a:rPr lang="en-IE" dirty="0" smtClean="0"/>
              <a:t>ERASE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864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>
                <a:ln w="12700">
                  <a:noFill/>
                </a:ln>
                <a:solidFill>
                  <a:schemeClr val="tx1"/>
                </a:solidFill>
              </a:rPr>
              <a:t>Features of VM/CMS</a:t>
            </a:r>
            <a:endParaRPr lang="en-IE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97208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User Interface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Very simple graphic UI</a:t>
            </a:r>
          </a:p>
          <a:p>
            <a:r>
              <a:rPr lang="en-IE" dirty="0" smtClean="0"/>
              <a:t>Provides a command window for many basic functions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737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100" dirty="0" smtClean="0"/>
              <a:t>Features</a:t>
            </a:r>
            <a:endParaRPr sz="4100" dirty="0"/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 dirty="0"/>
              <a:t>Can access OS using a virtual machine</a:t>
            </a:r>
          </a:p>
          <a:p>
            <a:pPr lvl="0">
              <a:defRPr sz="1800"/>
            </a:pPr>
            <a:r>
              <a:rPr sz="2500" dirty="0"/>
              <a:t>Has basic read/write functions</a:t>
            </a:r>
          </a:p>
          <a:p>
            <a:pPr lvl="0">
              <a:defRPr sz="1800"/>
            </a:pPr>
            <a:r>
              <a:rPr sz="2500" dirty="0"/>
              <a:t>Copy and paste functions for ease of use</a:t>
            </a:r>
          </a:p>
          <a:p>
            <a:pPr lvl="0">
              <a:defRPr sz="1800"/>
            </a:pPr>
            <a:r>
              <a:rPr sz="2500" dirty="0"/>
              <a:t>Built on memory, file, data management, but very basic</a:t>
            </a:r>
          </a:p>
        </p:txBody>
      </p:sp>
    </p:spTree>
    <p:extLst>
      <p:ext uri="{BB962C8B-B14F-4D97-AF65-F5344CB8AC3E}">
        <p14:creationId xmlns:p14="http://schemas.microsoft.com/office/powerpoint/2010/main" val="586570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Contents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751668"/>
              </p:ext>
            </p:extLst>
          </p:nvPr>
        </p:nvGraphicFramePr>
        <p:xfrm>
          <a:off x="1691680" y="2204864"/>
          <a:ext cx="6059016" cy="317342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965612"/>
                <a:gridCol w="2093404"/>
              </a:tblGrid>
              <a:tr h="528904"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Section</a:t>
                      </a:r>
                      <a:r>
                        <a:rPr lang="en-IE" baseline="0" dirty="0" smtClean="0"/>
                        <a:t> Header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Slide</a:t>
                      </a:r>
                      <a:r>
                        <a:rPr lang="en-IE" baseline="0" dirty="0" smtClean="0"/>
                        <a:t> Number</a:t>
                      </a:r>
                      <a:endParaRPr lang="en-IE" dirty="0"/>
                    </a:p>
                  </a:txBody>
                  <a:tcPr/>
                </a:tc>
              </a:tr>
              <a:tr h="528904"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History of VM/CMS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</a:tr>
              <a:tr h="528904"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How VM/CMS works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11</a:t>
                      </a:r>
                      <a:endParaRPr lang="en-IE" dirty="0"/>
                    </a:p>
                  </a:txBody>
                  <a:tcPr/>
                </a:tc>
              </a:tr>
              <a:tr h="528904"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Features of VM/CMS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17</a:t>
                      </a:r>
                      <a:endParaRPr lang="en-IE" dirty="0"/>
                    </a:p>
                  </a:txBody>
                  <a:tcPr/>
                </a:tc>
              </a:tr>
              <a:tr h="528904"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Advantages/Disadvantages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23</a:t>
                      </a:r>
                      <a:endParaRPr lang="en-IE" dirty="0"/>
                    </a:p>
                  </a:txBody>
                  <a:tcPr/>
                </a:tc>
              </a:tr>
              <a:tr h="528904"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Conclusion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44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100" dirty="0"/>
              <a:t>Features (2)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 dirty="0"/>
              <a:t>Managing data files</a:t>
            </a:r>
          </a:p>
          <a:p>
            <a:pPr lvl="0">
              <a:defRPr sz="1800"/>
            </a:pPr>
            <a:r>
              <a:rPr sz="2500" dirty="0"/>
              <a:t>Creating and debugging applications</a:t>
            </a:r>
          </a:p>
          <a:p>
            <a:pPr lvl="0">
              <a:defRPr sz="1800"/>
            </a:pPr>
            <a:r>
              <a:rPr sz="2500" dirty="0"/>
              <a:t>Cross-platform development</a:t>
            </a:r>
          </a:p>
          <a:p>
            <a:pPr lvl="0">
              <a:defRPr sz="1800"/>
            </a:pPr>
            <a:r>
              <a:rPr sz="2500" dirty="0"/>
              <a:t>Communication with other systems or users</a:t>
            </a:r>
          </a:p>
        </p:txBody>
      </p:sp>
    </p:spTree>
    <p:extLst>
      <p:ext uri="{BB962C8B-B14F-4D97-AF65-F5344CB8AC3E}">
        <p14:creationId xmlns:p14="http://schemas.microsoft.com/office/powerpoint/2010/main" val="1901984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100" dirty="0"/>
              <a:t>Performance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 dirty="0"/>
              <a:t>Fast and efficient</a:t>
            </a:r>
          </a:p>
          <a:p>
            <a:pPr lvl="0">
              <a:defRPr sz="1800"/>
            </a:pPr>
            <a:r>
              <a:rPr sz="2500" dirty="0"/>
              <a:t>Easy to use, relative to standards of the time</a:t>
            </a:r>
          </a:p>
          <a:p>
            <a:pPr lvl="0">
              <a:defRPr sz="1800"/>
            </a:pPr>
            <a:r>
              <a:rPr sz="2500" dirty="0"/>
              <a:t>Could program in many languages incl. COBAL, FORTRAN, PL/I C/370</a:t>
            </a:r>
          </a:p>
        </p:txBody>
      </p:sp>
    </p:spTree>
    <p:extLst>
      <p:ext uri="{BB962C8B-B14F-4D97-AF65-F5344CB8AC3E}">
        <p14:creationId xmlns:p14="http://schemas.microsoft.com/office/powerpoint/2010/main" val="11818534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100" dirty="0" smtClean="0"/>
              <a:t>Architecture</a:t>
            </a:r>
            <a:endParaRPr sz="4100" dirty="0"/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Architecture can be run using full and para virtualisation</a:t>
            </a:r>
          </a:p>
          <a:p>
            <a:pPr lvl="0">
              <a:defRPr sz="1800"/>
            </a:pPr>
            <a:r>
              <a:rPr sz="2500"/>
              <a:t>Full: Creates muliple machines to emulate hardware</a:t>
            </a:r>
          </a:p>
          <a:p>
            <a:pPr lvl="0">
              <a:defRPr sz="1800"/>
            </a:pPr>
            <a:r>
              <a:rPr sz="2500"/>
              <a:t>Para: Used to provide an interface, to access VM services</a:t>
            </a:r>
          </a:p>
        </p:txBody>
      </p:sp>
    </p:spTree>
    <p:extLst>
      <p:ext uri="{BB962C8B-B14F-4D97-AF65-F5344CB8AC3E}">
        <p14:creationId xmlns:p14="http://schemas.microsoft.com/office/powerpoint/2010/main" val="2360512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ln w="12700">
                  <a:noFill/>
                </a:ln>
                <a:solidFill>
                  <a:schemeClr val="tx1"/>
                </a:solidFill>
              </a:rPr>
              <a:t>Advantages/Disadvantages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04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u="sng" dirty="0" smtClean="0"/>
              <a:t>Advantages</a:t>
            </a:r>
            <a:r>
              <a:rPr lang="en-IE" dirty="0" smtClean="0"/>
              <a:t>		 	</a:t>
            </a:r>
            <a:r>
              <a:rPr lang="en-IE" u="sng" dirty="0" smtClean="0"/>
              <a:t>Disadvantages</a:t>
            </a:r>
            <a:endParaRPr lang="en-IE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 smtClean="0"/>
              <a:t>Reliable</a:t>
            </a:r>
          </a:p>
          <a:p>
            <a:r>
              <a:rPr lang="en-IE" dirty="0" smtClean="0"/>
              <a:t>High security as users are isolated</a:t>
            </a:r>
          </a:p>
          <a:p>
            <a:r>
              <a:rPr lang="en-IE" dirty="0" smtClean="0"/>
              <a:t>Can run multiple platforms</a:t>
            </a:r>
          </a:p>
          <a:p>
            <a:r>
              <a:rPr lang="en-IE" dirty="0" smtClean="0"/>
              <a:t>VM/CMS is backward compatible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 smtClean="0"/>
              <a:t>Been closed source since 1986</a:t>
            </a:r>
          </a:p>
          <a:p>
            <a:r>
              <a:rPr lang="en-IE" dirty="0" smtClean="0"/>
              <a:t>Only works on IBM mainframes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6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ln w="12700">
                  <a:noFill/>
                </a:ln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60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VM/CMS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VM=Virtual Machine</a:t>
            </a:r>
          </a:p>
          <a:p>
            <a:r>
              <a:rPr lang="en-IE" dirty="0" smtClean="0"/>
              <a:t>CMS=Conversational Monitor System</a:t>
            </a:r>
          </a:p>
          <a:p>
            <a:r>
              <a:rPr lang="en-IE" dirty="0" smtClean="0"/>
              <a:t>Creates a simulated system for each user</a:t>
            </a:r>
          </a:p>
          <a:p>
            <a:r>
              <a:rPr lang="en-IE" dirty="0" smtClean="0"/>
              <a:t>Used in IBM mainframes</a:t>
            </a:r>
          </a:p>
          <a:p>
            <a:r>
              <a:rPr lang="en-IE" dirty="0" smtClean="0"/>
              <a:t>Open source from 1972-1986 if you’re interested in checking it out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012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5454352"/>
          </a:xfrm>
        </p:spPr>
        <p:txBody>
          <a:bodyPr/>
          <a:lstStyle/>
          <a:p>
            <a:endParaRPr lang="en-I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430678"/>
            <a:ext cx="2088232" cy="2088232"/>
          </a:xfrm>
          <a:prstGeom prst="rect">
            <a:avLst/>
          </a:prstGeom>
        </p:spPr>
      </p:pic>
      <p:pic>
        <p:nvPicPr>
          <p:cNvPr id="1026" name="Picture 2" descr="C:\Users\Conor\AppData\Local\Microsoft\Windows\INetCache\IE\L2QOVDJW\e2EVK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5607729" cy="452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24" y="1124744"/>
            <a:ext cx="405655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ln w="127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</a:t>
            </a:r>
            <a:r>
              <a:rPr lang="en-IE" dirty="0" smtClean="0">
                <a:ln w="127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ory</a:t>
            </a:r>
            <a:r>
              <a:rPr lang="en-IE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VM/CMS</a:t>
            </a:r>
            <a:endParaRPr lang="en-IE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0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Virtual Machine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Used on IBM mainframes</a:t>
            </a:r>
          </a:p>
          <a:p>
            <a:r>
              <a:rPr lang="en-IE" dirty="0" smtClean="0"/>
              <a:t>Developed by IBM’s Cambridge Scientific </a:t>
            </a:r>
            <a:r>
              <a:rPr lang="en-IE" dirty="0" err="1" smtClean="0"/>
              <a:t>Center</a:t>
            </a:r>
            <a:r>
              <a:rPr lang="en-IE" dirty="0" smtClean="0"/>
              <a:t> in 1960’s</a:t>
            </a:r>
          </a:p>
          <a:p>
            <a:r>
              <a:rPr lang="en-IE" dirty="0" smtClean="0"/>
              <a:t>New type of operating system, not just virtual memory but virtual machines as well</a:t>
            </a:r>
          </a:p>
          <a:p>
            <a:r>
              <a:rPr lang="en-IE" dirty="0" smtClean="0"/>
              <a:t>This was called the CP-40</a:t>
            </a:r>
          </a:p>
          <a:p>
            <a:r>
              <a:rPr lang="en-IE" dirty="0" smtClean="0"/>
              <a:t>Can run multiple operating systems under different “guests”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543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Conversational Monitor System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Developed by IBM in 1964</a:t>
            </a:r>
          </a:p>
          <a:p>
            <a:r>
              <a:rPr lang="en-IE" dirty="0" smtClean="0"/>
              <a:t>Designed to take the fullest advantage of VM</a:t>
            </a:r>
          </a:p>
          <a:p>
            <a:r>
              <a:rPr lang="en-IE" dirty="0" smtClean="0"/>
              <a:t>By far the most popular “guest” operating system</a:t>
            </a:r>
          </a:p>
          <a:p>
            <a:r>
              <a:rPr lang="en-IE" dirty="0" smtClean="0"/>
              <a:t>Derived from IBM CSC’s Compatible Time-Sharing System</a:t>
            </a:r>
          </a:p>
          <a:p>
            <a:r>
              <a:rPr lang="en-IE" dirty="0" smtClean="0"/>
              <a:t>CMS originally meant Cambridge Monitor System</a:t>
            </a:r>
          </a:p>
          <a:p>
            <a:r>
              <a:rPr lang="en-IE" dirty="0" smtClean="0"/>
              <a:t>VM automatically set up to use CMS when user logging 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4442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VM/CMS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Combining the CP-40 and CMS IBM created the operating system CP/CMS released in 1967 to IBM customers</a:t>
            </a:r>
          </a:p>
          <a:p>
            <a:r>
              <a:rPr lang="en-IE" dirty="0" smtClean="0"/>
              <a:t>IBM released a revised edition of the CP/CMS in 1972 called VM/370</a:t>
            </a:r>
          </a:p>
          <a:p>
            <a:r>
              <a:rPr lang="en-IE" dirty="0" smtClean="0"/>
              <a:t>From 1972-1986 IBM’s VM operating systems were open source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3149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100" dirty="0" smtClean="0"/>
              <a:t>Robert Creasy</a:t>
            </a:r>
            <a:endParaRPr lang="en-IE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5770984" cy="4325112"/>
          </a:xfrm>
        </p:spPr>
        <p:txBody>
          <a:bodyPr>
            <a:normAutofit/>
          </a:bodyPr>
          <a:lstStyle/>
          <a:p>
            <a:r>
              <a:rPr lang="en-IE" sz="25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Born November 15, 1939</a:t>
            </a:r>
          </a:p>
          <a:p>
            <a:r>
              <a:rPr lang="en-IE" sz="25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Died August 11, 2005</a:t>
            </a:r>
          </a:p>
          <a:p>
            <a:r>
              <a:rPr lang="en-IE" sz="25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Born in Honesdale, Pennsylvania</a:t>
            </a:r>
          </a:p>
          <a:p>
            <a:r>
              <a:rPr lang="en-IE" sz="25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Graduated from MIT, 1961</a:t>
            </a:r>
          </a:p>
          <a:p>
            <a:r>
              <a:rPr lang="en-IE" sz="25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Worked as a programmer on CTSS and Project MAC</a:t>
            </a:r>
          </a:p>
          <a:p>
            <a:r>
              <a:rPr lang="en-IE" sz="25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Quit MIT to join IBM’s Cambridge Scientific </a:t>
            </a:r>
            <a:r>
              <a:rPr lang="en-IE" sz="25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Center</a:t>
            </a:r>
            <a:endParaRPr lang="en-IE" sz="25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IE" sz="25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Worked as project leader on the first virtualisation hypervisor</a:t>
            </a:r>
          </a:p>
          <a:p>
            <a:pPr marL="109728" indent="0">
              <a:buNone/>
            </a:pPr>
            <a:endParaRPr lang="en-IE" sz="25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670" y="2492896"/>
            <a:ext cx="285273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VM/370 (1972) 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64"/>
            <a:ext cx="7697392" cy="4141197"/>
          </a:xfrm>
        </p:spPr>
      </p:pic>
    </p:spTree>
    <p:extLst>
      <p:ext uri="{BB962C8B-B14F-4D97-AF65-F5344CB8AC3E}">
        <p14:creationId xmlns:p14="http://schemas.microsoft.com/office/powerpoint/2010/main" val="24544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VM/XA SP (1988)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2420888"/>
            <a:ext cx="7276961" cy="3936950"/>
          </a:xfrm>
        </p:spPr>
      </p:pic>
    </p:spTree>
    <p:extLst>
      <p:ext uri="{BB962C8B-B14F-4D97-AF65-F5344CB8AC3E}">
        <p14:creationId xmlns:p14="http://schemas.microsoft.com/office/powerpoint/2010/main" val="33117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DEDEDE"/>
      </a:lt2>
      <a:accent1>
        <a:srgbClr val="53548A"/>
      </a:accent1>
      <a:accent2>
        <a:srgbClr val="009900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000000"/>
    </a:dk2>
    <a:lt2>
      <a:srgbClr val="DEDEDE"/>
    </a:lt2>
    <a:accent1>
      <a:srgbClr val="53548A"/>
    </a:accent1>
    <a:accent2>
      <a:srgbClr val="009900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000000"/>
    </a:dk2>
    <a:lt2>
      <a:srgbClr val="DEDEDE"/>
    </a:lt2>
    <a:accent1>
      <a:srgbClr val="53548A"/>
    </a:accent1>
    <a:accent2>
      <a:srgbClr val="009900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490</Words>
  <Application>Microsoft Office PowerPoint</Application>
  <PresentationFormat>On-screen Show (4:3)</PresentationFormat>
  <Paragraphs>117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Urban</vt:lpstr>
      <vt:lpstr>VM/CMS</vt:lpstr>
      <vt:lpstr>Contents</vt:lpstr>
      <vt:lpstr>History of VM/CMS</vt:lpstr>
      <vt:lpstr>Virtual Machine</vt:lpstr>
      <vt:lpstr>Conversational Monitor System</vt:lpstr>
      <vt:lpstr>VM/CMS</vt:lpstr>
      <vt:lpstr>Robert Creasy</vt:lpstr>
      <vt:lpstr>VM/370 (1972) </vt:lpstr>
      <vt:lpstr>VM/XA SP (1988)</vt:lpstr>
      <vt:lpstr>z/VM (2000)</vt:lpstr>
      <vt:lpstr>How VM/CMS works</vt:lpstr>
      <vt:lpstr>Virtual Machine</vt:lpstr>
      <vt:lpstr>Conversational Monitor System</vt:lpstr>
      <vt:lpstr>Control Program</vt:lpstr>
      <vt:lpstr>Architecture</vt:lpstr>
      <vt:lpstr>Basic Commands</vt:lpstr>
      <vt:lpstr>Features of VM/CMS</vt:lpstr>
      <vt:lpstr>User Interface</vt:lpstr>
      <vt:lpstr>Features</vt:lpstr>
      <vt:lpstr>Features (2)</vt:lpstr>
      <vt:lpstr>Performance</vt:lpstr>
      <vt:lpstr>Architecture</vt:lpstr>
      <vt:lpstr>Advantages/Disadvantages</vt:lpstr>
      <vt:lpstr>Advantages    Disadvantages</vt:lpstr>
      <vt:lpstr>Conclusion</vt:lpstr>
      <vt:lpstr>VM/CMS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VM/CMS</dc:title>
  <dc:creator>Conor Murphy</dc:creator>
  <cp:lastModifiedBy>Conor Murphy</cp:lastModifiedBy>
  <cp:revision>32</cp:revision>
  <cp:lastPrinted>2015-04-14T21:56:44Z</cp:lastPrinted>
  <dcterms:created xsi:type="dcterms:W3CDTF">2015-04-13T19:45:16Z</dcterms:created>
  <dcterms:modified xsi:type="dcterms:W3CDTF">2015-04-14T22:13:55Z</dcterms:modified>
</cp:coreProperties>
</file>