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2" r:id="rId4"/>
    <p:sldId id="273" r:id="rId5"/>
    <p:sldId id="257" r:id="rId6"/>
    <p:sldId id="259" r:id="rId7"/>
    <p:sldId id="258" r:id="rId8"/>
    <p:sldId id="260" r:id="rId9"/>
    <p:sldId id="262" r:id="rId10"/>
    <p:sldId id="263" r:id="rId11"/>
    <p:sldId id="264" r:id="rId12"/>
    <p:sldId id="265" r:id="rId13"/>
    <p:sldId id="266" r:id="rId14"/>
    <p:sldId id="274" r:id="rId15"/>
    <p:sldId id="267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21/01/2015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029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21/01/2015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7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21/01/2015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749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21/01/2015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247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21/01/2015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572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21/01/2015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778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21/01/2015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353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21/01/2015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483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21/01/2015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251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21/01/2015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7946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21/01/2015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445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A2C37-8F1F-45E4-9F09-0C6418E8659E}" type="datetimeFigureOut">
              <a:rPr lang="en-IE" smtClean="0"/>
              <a:t>21/01/2015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222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bg1"/>
                </a:solidFill>
              </a:rPr>
              <a:t>A History of Windows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bg1"/>
                </a:solidFill>
              </a:rPr>
              <a:t>Damian Gordon</a:t>
            </a: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84406"/>
            <a:ext cx="2811779" cy="176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8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Windows </a:t>
            </a:r>
            <a:r>
              <a:rPr lang="en-IE" dirty="0" smtClean="0">
                <a:solidFill>
                  <a:schemeClr val="bg1"/>
                </a:solidFill>
              </a:rPr>
              <a:t>95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tx2"/>
                </a:solidFill>
              </a:rPr>
              <a:t>24th</a:t>
            </a:r>
          </a:p>
          <a:p>
            <a:pPr algn="ctr"/>
            <a:r>
              <a:rPr lang="en-IE" sz="2800" dirty="0" smtClean="0">
                <a:solidFill>
                  <a:schemeClr val="tx2"/>
                </a:solidFill>
              </a:rPr>
              <a:t>August</a:t>
            </a:r>
          </a:p>
          <a:p>
            <a:pPr algn="ctr"/>
            <a:r>
              <a:rPr lang="en-IE" sz="2800" dirty="0" smtClean="0">
                <a:solidFill>
                  <a:schemeClr val="tx2"/>
                </a:solidFill>
              </a:rPr>
              <a:t>1995</a:t>
            </a:r>
            <a:endParaRPr lang="en-IE" sz="2800" dirty="0">
              <a:solidFill>
                <a:schemeClr val="tx2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>
                <a:solidFill>
                  <a:schemeClr val="bg1"/>
                </a:solidFill>
              </a:rPr>
              <a:t>Introduced the taskbar, the 'Start' button, and the way the user navigates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Moved to multitasked 32-bit </a:t>
            </a:r>
            <a:r>
              <a:rPr lang="en-IE" dirty="0" smtClean="0">
                <a:solidFill>
                  <a:schemeClr val="bg1"/>
                </a:solidFill>
              </a:rPr>
              <a:t>architecture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611560" y="3717031"/>
            <a:ext cx="2880320" cy="2409131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Windows 95 included support for 255-character mixed-case long filenames.</a:t>
            </a:r>
            <a:r>
              <a:rPr lang="en-IE" b="1" dirty="0">
                <a:solidFill>
                  <a:schemeClr val="tx1"/>
                </a:solidFill>
              </a:rPr>
              <a:t> 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92" y="3187636"/>
            <a:ext cx="4800000" cy="3600000"/>
          </a:xfrm>
          <a:prstGeom prst="rect">
            <a:avLst/>
          </a:prstGeom>
        </p:spPr>
      </p:pic>
      <p:sp>
        <p:nvSpPr>
          <p:cNvPr id="5" name="Plaque 4"/>
          <p:cNvSpPr/>
          <p:nvPr/>
        </p:nvSpPr>
        <p:spPr>
          <a:xfrm>
            <a:off x="3635896" y="1196752"/>
            <a:ext cx="1872208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Chicago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272925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Windows </a:t>
            </a:r>
            <a:r>
              <a:rPr lang="en-IE" dirty="0" smtClean="0">
                <a:solidFill>
                  <a:schemeClr val="bg1"/>
                </a:solidFill>
              </a:rPr>
              <a:t>98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tx2"/>
                </a:solidFill>
              </a:rPr>
              <a:t>25th</a:t>
            </a:r>
          </a:p>
          <a:p>
            <a:pPr algn="ctr"/>
            <a:r>
              <a:rPr lang="en-IE" sz="2800" dirty="0" smtClean="0">
                <a:solidFill>
                  <a:schemeClr val="tx2"/>
                </a:solidFill>
              </a:rPr>
              <a:t>June</a:t>
            </a:r>
          </a:p>
          <a:p>
            <a:pPr algn="ctr"/>
            <a:r>
              <a:rPr lang="en-IE" sz="2800" dirty="0" smtClean="0">
                <a:solidFill>
                  <a:schemeClr val="tx2"/>
                </a:solidFill>
              </a:rPr>
              <a:t>1998</a:t>
            </a:r>
            <a:endParaRPr lang="en-IE" sz="2800" dirty="0">
              <a:solidFill>
                <a:schemeClr val="tx2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>
                <a:solidFill>
                  <a:schemeClr val="bg1"/>
                </a:solidFill>
              </a:rPr>
              <a:t>Improved power management, network management, and USB support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Added </a:t>
            </a:r>
            <a:r>
              <a:rPr lang="en-IE" i="1" dirty="0" smtClean="0">
                <a:solidFill>
                  <a:schemeClr val="bg1"/>
                </a:solidFill>
              </a:rPr>
              <a:t>Standby</a:t>
            </a:r>
            <a:r>
              <a:rPr lang="en-IE" dirty="0" smtClean="0">
                <a:solidFill>
                  <a:schemeClr val="bg1"/>
                </a:solidFill>
              </a:rPr>
              <a:t> and </a:t>
            </a:r>
            <a:r>
              <a:rPr lang="en-IE" i="1" dirty="0" smtClean="0">
                <a:solidFill>
                  <a:schemeClr val="bg1"/>
                </a:solidFill>
              </a:rPr>
              <a:t>Hibernate</a:t>
            </a:r>
            <a:r>
              <a:rPr lang="en-IE" dirty="0" smtClean="0">
                <a:solidFill>
                  <a:schemeClr val="bg1"/>
                </a:solidFill>
              </a:rPr>
              <a:t> modes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611560" y="3717031"/>
            <a:ext cx="2880320" cy="2409131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 Introduced the </a:t>
            </a:r>
            <a:r>
              <a:rPr lang="en-IE" sz="2000" b="1" i="1" dirty="0" smtClean="0">
                <a:solidFill>
                  <a:schemeClr val="tx1"/>
                </a:solidFill>
              </a:rPr>
              <a:t>Windows Driver Model</a:t>
            </a:r>
            <a:r>
              <a:rPr lang="en-IE" sz="2000" b="1" dirty="0" smtClean="0">
                <a:solidFill>
                  <a:schemeClr val="tx1"/>
                </a:solidFill>
              </a:rPr>
              <a:t> (WDM) to manage device drivers. 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933" y="3223542"/>
            <a:ext cx="4800000" cy="3600000"/>
          </a:xfrm>
          <a:prstGeom prst="rect">
            <a:avLst/>
          </a:prstGeom>
        </p:spPr>
      </p:pic>
      <p:sp>
        <p:nvSpPr>
          <p:cNvPr id="7" name="Plaque 6"/>
          <p:cNvSpPr/>
          <p:nvPr/>
        </p:nvSpPr>
        <p:spPr>
          <a:xfrm>
            <a:off x="3635896" y="1196752"/>
            <a:ext cx="1872208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Memphis</a:t>
            </a:r>
          </a:p>
        </p:txBody>
      </p:sp>
    </p:spTree>
    <p:extLst>
      <p:ext uri="{BB962C8B-B14F-4D97-AF65-F5344CB8AC3E}">
        <p14:creationId xmlns:p14="http://schemas.microsoft.com/office/powerpoint/2010/main" val="165371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Windows </a:t>
            </a:r>
            <a:r>
              <a:rPr lang="en-IE" dirty="0" smtClean="0">
                <a:solidFill>
                  <a:schemeClr val="bg1"/>
                </a:solidFill>
              </a:rPr>
              <a:t>2000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tx2"/>
                </a:solidFill>
              </a:rPr>
              <a:t>17th</a:t>
            </a:r>
          </a:p>
          <a:p>
            <a:pPr algn="ctr"/>
            <a:r>
              <a:rPr lang="en-IE" sz="2800" dirty="0" smtClean="0">
                <a:solidFill>
                  <a:schemeClr val="tx2"/>
                </a:solidFill>
              </a:rPr>
              <a:t>February</a:t>
            </a:r>
          </a:p>
          <a:p>
            <a:pPr algn="ctr"/>
            <a:r>
              <a:rPr lang="en-IE" sz="2800" dirty="0" smtClean="0">
                <a:solidFill>
                  <a:schemeClr val="tx2"/>
                </a:solidFill>
              </a:rPr>
              <a:t>2000</a:t>
            </a:r>
            <a:endParaRPr lang="en-IE" sz="2800" dirty="0">
              <a:solidFill>
                <a:schemeClr val="tx2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>
                <a:solidFill>
                  <a:schemeClr val="bg1"/>
                </a:solidFill>
              </a:rPr>
              <a:t>Added </a:t>
            </a:r>
            <a:r>
              <a:rPr lang="en-IE" dirty="0">
                <a:solidFill>
                  <a:schemeClr val="bg1"/>
                </a:solidFill>
              </a:rPr>
              <a:t>NTFS (New Technology File System) 3.0, the Microsoft Management Console (MMC), and the Encrypting File System (EFS)</a:t>
            </a:r>
            <a:endParaRPr lang="en-IE" dirty="0" smtClean="0">
              <a:solidFill>
                <a:schemeClr val="bg1"/>
              </a:solidFill>
            </a:endParaRPr>
          </a:p>
          <a:p>
            <a:r>
              <a:rPr lang="en-IE" dirty="0" smtClean="0">
                <a:solidFill>
                  <a:schemeClr val="bg1"/>
                </a:solidFill>
              </a:rPr>
              <a:t>Also Active Directory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611560" y="3717031"/>
            <a:ext cx="2880320" cy="2409131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A number of new assistive technologies to support for people with disabilities were introduced.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28" y="3356992"/>
            <a:ext cx="4621176" cy="3456384"/>
          </a:xfrm>
          <a:prstGeom prst="rect">
            <a:avLst/>
          </a:prstGeom>
        </p:spPr>
      </p:pic>
      <p:sp>
        <p:nvSpPr>
          <p:cNvPr id="7" name="Plaque 6"/>
          <p:cNvSpPr/>
          <p:nvPr/>
        </p:nvSpPr>
        <p:spPr>
          <a:xfrm>
            <a:off x="2771800" y="1196752"/>
            <a:ext cx="3672409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Jim Allchin didn't like codenames</a:t>
            </a:r>
          </a:p>
        </p:txBody>
      </p:sp>
    </p:spTree>
    <p:extLst>
      <p:ext uri="{BB962C8B-B14F-4D97-AF65-F5344CB8AC3E}">
        <p14:creationId xmlns:p14="http://schemas.microsoft.com/office/powerpoint/2010/main" val="339267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Windows </a:t>
            </a:r>
            <a:r>
              <a:rPr lang="en-IE" dirty="0" smtClean="0">
                <a:solidFill>
                  <a:schemeClr val="bg1"/>
                </a:solidFill>
              </a:rPr>
              <a:t>ME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tx2"/>
                </a:solidFill>
              </a:rPr>
              <a:t>14th</a:t>
            </a:r>
            <a:endParaRPr lang="en-IE" sz="2800" dirty="0" smtClean="0">
              <a:solidFill>
                <a:schemeClr val="tx2"/>
              </a:solidFill>
            </a:endParaRPr>
          </a:p>
          <a:p>
            <a:pPr algn="ctr"/>
            <a:r>
              <a:rPr lang="en-IE" sz="2800" dirty="0" smtClean="0">
                <a:solidFill>
                  <a:schemeClr val="tx2"/>
                </a:solidFill>
              </a:rPr>
              <a:t>September</a:t>
            </a:r>
            <a:endParaRPr lang="en-IE" sz="2800" dirty="0" smtClean="0">
              <a:solidFill>
                <a:schemeClr val="tx2"/>
              </a:solidFill>
            </a:endParaRPr>
          </a:p>
          <a:p>
            <a:pPr algn="ctr"/>
            <a:r>
              <a:rPr lang="en-IE" sz="2800" dirty="0" smtClean="0">
                <a:solidFill>
                  <a:schemeClr val="tx2"/>
                </a:solidFill>
              </a:rPr>
              <a:t>2000</a:t>
            </a:r>
            <a:endParaRPr lang="en-IE" sz="2800" dirty="0">
              <a:solidFill>
                <a:schemeClr val="tx2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>
                <a:solidFill>
                  <a:schemeClr val="bg1"/>
                </a:solidFill>
              </a:rPr>
              <a:t>Introduced a </a:t>
            </a:r>
            <a:r>
              <a:rPr lang="en-IE" i="1" dirty="0" smtClean="0">
                <a:solidFill>
                  <a:schemeClr val="bg1"/>
                </a:solidFill>
              </a:rPr>
              <a:t>Syst</a:t>
            </a:r>
            <a:r>
              <a:rPr lang="en-IE" i="1" dirty="0" smtClean="0">
                <a:solidFill>
                  <a:schemeClr val="bg1"/>
                </a:solidFill>
              </a:rPr>
              <a:t>em Restore</a:t>
            </a:r>
            <a:r>
              <a:rPr lang="en-IE" dirty="0" smtClean="0">
                <a:solidFill>
                  <a:schemeClr val="bg1"/>
                </a:solidFill>
              </a:rPr>
              <a:t> feature, and improved digital media and networking tools</a:t>
            </a:r>
            <a:endParaRPr lang="en-IE" dirty="0" smtClean="0">
              <a:solidFill>
                <a:schemeClr val="bg1"/>
              </a:solidFill>
            </a:endParaRPr>
          </a:p>
          <a:p>
            <a:r>
              <a:rPr lang="en-IE" dirty="0" smtClean="0">
                <a:solidFill>
                  <a:schemeClr val="bg1"/>
                </a:solidFill>
              </a:rPr>
              <a:t>Restricted </a:t>
            </a:r>
            <a:r>
              <a:rPr lang="en-IE" dirty="0">
                <a:solidFill>
                  <a:schemeClr val="bg1"/>
                </a:solidFill>
              </a:rPr>
              <a:t>access to real mode MS-DOS</a:t>
            </a:r>
            <a:endParaRPr lang="en-IE" dirty="0" smtClean="0">
              <a:solidFill>
                <a:schemeClr val="bg1"/>
              </a:solidFill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611560" y="3717031"/>
            <a:ext cx="2880320" cy="2409131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Criticized for speed and stability issues, a </a:t>
            </a:r>
            <a:r>
              <a:rPr lang="en-IE" sz="2000" b="1" i="1" dirty="0">
                <a:solidFill>
                  <a:schemeClr val="tx1"/>
                </a:solidFill>
              </a:rPr>
              <a:t>PC World</a:t>
            </a:r>
            <a:r>
              <a:rPr lang="en-IE" sz="2000" b="1" dirty="0">
                <a:solidFill>
                  <a:schemeClr val="tx1"/>
                </a:solidFill>
              </a:rPr>
              <a:t> article dubbed Windows ME the "Mistake </a:t>
            </a:r>
            <a:r>
              <a:rPr lang="en-IE" sz="2000" b="1" dirty="0" smtClean="0">
                <a:solidFill>
                  <a:schemeClr val="tx1"/>
                </a:solidFill>
              </a:rPr>
              <a:t>Edition“</a:t>
            </a:r>
            <a:endParaRPr lang="en-IE" sz="2000" b="1" dirty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(Very short shelf-life) 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7" name="Plaque 6"/>
          <p:cNvSpPr/>
          <p:nvPr/>
        </p:nvSpPr>
        <p:spPr>
          <a:xfrm>
            <a:off x="3635896" y="1196752"/>
            <a:ext cx="1872208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Millennium</a:t>
            </a:r>
            <a:endParaRPr lang="en-IE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712" y="3645024"/>
            <a:ext cx="4218784" cy="315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Windows </a:t>
            </a:r>
            <a:r>
              <a:rPr lang="en-IE" dirty="0" smtClean="0">
                <a:solidFill>
                  <a:schemeClr val="bg1"/>
                </a:solidFill>
              </a:rPr>
              <a:t>XP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tx2"/>
                </a:solidFill>
              </a:rPr>
              <a:t>25th</a:t>
            </a:r>
          </a:p>
          <a:p>
            <a:pPr algn="ctr"/>
            <a:r>
              <a:rPr lang="en-IE" sz="2800" dirty="0" smtClean="0">
                <a:solidFill>
                  <a:schemeClr val="tx2"/>
                </a:solidFill>
              </a:rPr>
              <a:t>October</a:t>
            </a:r>
          </a:p>
          <a:p>
            <a:pPr algn="ctr"/>
            <a:r>
              <a:rPr lang="en-IE" sz="2800" dirty="0" smtClean="0">
                <a:solidFill>
                  <a:schemeClr val="tx2"/>
                </a:solidFill>
              </a:rPr>
              <a:t>2001</a:t>
            </a:r>
            <a:endParaRPr lang="en-IE" sz="2800" dirty="0">
              <a:solidFill>
                <a:schemeClr val="tx2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>
                <a:solidFill>
                  <a:schemeClr val="bg1"/>
                </a:solidFill>
              </a:rPr>
              <a:t>Improved taskbar and ‘Start’ menu, better networking features 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Newly improved user interface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611560" y="3717031"/>
            <a:ext cx="2880320" cy="2409131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The </a:t>
            </a:r>
            <a:r>
              <a:rPr lang="en-IE" sz="2000" b="1" dirty="0">
                <a:solidFill>
                  <a:schemeClr val="tx1"/>
                </a:solidFill>
              </a:rPr>
              <a:t>first version of Windows to use product activation in an effort to reduce software piracy.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496" y="3213376"/>
            <a:ext cx="4800000" cy="3600000"/>
          </a:xfrm>
          <a:prstGeom prst="rect">
            <a:avLst/>
          </a:prstGeom>
        </p:spPr>
      </p:pic>
      <p:sp>
        <p:nvSpPr>
          <p:cNvPr id="7" name="Plaque 6"/>
          <p:cNvSpPr/>
          <p:nvPr/>
        </p:nvSpPr>
        <p:spPr>
          <a:xfrm>
            <a:off x="3635896" y="1196752"/>
            <a:ext cx="1872208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Neptune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163229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Windows </a:t>
            </a:r>
            <a:r>
              <a:rPr lang="en-IE" dirty="0" smtClean="0">
                <a:solidFill>
                  <a:schemeClr val="bg1"/>
                </a:solidFill>
              </a:rPr>
              <a:t>Vista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tx2"/>
                </a:solidFill>
              </a:rPr>
              <a:t>30th</a:t>
            </a:r>
          </a:p>
          <a:p>
            <a:pPr algn="ctr"/>
            <a:r>
              <a:rPr lang="en-IE" sz="2800" dirty="0" smtClean="0">
                <a:solidFill>
                  <a:schemeClr val="tx2"/>
                </a:solidFill>
              </a:rPr>
              <a:t>January</a:t>
            </a:r>
          </a:p>
          <a:p>
            <a:pPr algn="ctr"/>
            <a:r>
              <a:rPr lang="en-IE" sz="2800" dirty="0" smtClean="0">
                <a:solidFill>
                  <a:schemeClr val="tx2"/>
                </a:solidFill>
              </a:rPr>
              <a:t>2007</a:t>
            </a:r>
            <a:endParaRPr lang="en-IE" sz="2800" dirty="0">
              <a:solidFill>
                <a:schemeClr val="tx2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>
                <a:solidFill>
                  <a:schemeClr val="bg1"/>
                </a:solidFill>
              </a:rPr>
              <a:t>Introduced Windows Search, Windows Aero, Windows Sidebar, Shadow Copy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Integrated Speech Recognition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611560" y="3717031"/>
            <a:ext cx="2880320" cy="2409131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u="sng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IE" sz="2000" b="1" u="sng" dirty="0" smtClean="0">
                <a:solidFill>
                  <a:schemeClr val="tx1"/>
                </a:solidFill>
              </a:rPr>
              <a:t>Criticisms of Vista</a:t>
            </a:r>
          </a:p>
          <a:p>
            <a:r>
              <a:rPr lang="en-IE" b="1" dirty="0" smtClean="0">
                <a:solidFill>
                  <a:schemeClr val="tx1"/>
                </a:solidFill>
              </a:rPr>
              <a:t>- high system requirements</a:t>
            </a:r>
          </a:p>
          <a:p>
            <a:r>
              <a:rPr lang="en-IE" b="1" dirty="0" smtClean="0">
                <a:solidFill>
                  <a:schemeClr val="tx1"/>
                </a:solidFill>
              </a:rPr>
              <a:t>- more restrictive licensing </a:t>
            </a:r>
          </a:p>
          <a:p>
            <a:r>
              <a:rPr lang="en-IE" b="1" dirty="0" smtClean="0">
                <a:solidFill>
                  <a:schemeClr val="tx1"/>
                </a:solidFill>
              </a:rPr>
              <a:t>- new digital rights management</a:t>
            </a:r>
          </a:p>
          <a:p>
            <a:r>
              <a:rPr lang="en-IE" b="1" dirty="0" smtClean="0">
                <a:solidFill>
                  <a:schemeClr val="tx1"/>
                </a:solidFill>
              </a:rPr>
              <a:t>- lack of compatibility with some pre-Vista hardware and software</a:t>
            </a:r>
            <a:endParaRPr lang="en-IE" sz="16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284984"/>
            <a:ext cx="4704000" cy="3528000"/>
          </a:xfrm>
          <a:prstGeom prst="rect">
            <a:avLst/>
          </a:prstGeom>
        </p:spPr>
      </p:pic>
      <p:sp>
        <p:nvSpPr>
          <p:cNvPr id="7" name="Plaque 6"/>
          <p:cNvSpPr/>
          <p:nvPr/>
        </p:nvSpPr>
        <p:spPr>
          <a:xfrm>
            <a:off x="3635896" y="1196752"/>
            <a:ext cx="1872208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Longhorn</a:t>
            </a:r>
          </a:p>
        </p:txBody>
      </p:sp>
    </p:spTree>
    <p:extLst>
      <p:ext uri="{BB962C8B-B14F-4D97-AF65-F5344CB8AC3E}">
        <p14:creationId xmlns:p14="http://schemas.microsoft.com/office/powerpoint/2010/main" val="450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Windows </a:t>
            </a:r>
            <a:r>
              <a:rPr lang="en-IE" dirty="0" smtClean="0">
                <a:solidFill>
                  <a:schemeClr val="bg1"/>
                </a:solidFill>
              </a:rPr>
              <a:t>7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tx2"/>
                </a:solidFill>
              </a:rPr>
              <a:t>22nd</a:t>
            </a:r>
          </a:p>
          <a:p>
            <a:pPr algn="ctr"/>
            <a:r>
              <a:rPr lang="en-IE" sz="2800" dirty="0" smtClean="0">
                <a:solidFill>
                  <a:schemeClr val="tx2"/>
                </a:solidFill>
              </a:rPr>
              <a:t>October</a:t>
            </a:r>
          </a:p>
          <a:p>
            <a:pPr algn="ctr"/>
            <a:r>
              <a:rPr lang="en-IE" sz="2800" dirty="0" smtClean="0">
                <a:solidFill>
                  <a:schemeClr val="tx2"/>
                </a:solidFill>
              </a:rPr>
              <a:t>2009</a:t>
            </a:r>
            <a:endParaRPr lang="en-IE" sz="2800" dirty="0">
              <a:solidFill>
                <a:schemeClr val="tx2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>
                <a:solidFill>
                  <a:schemeClr val="bg1"/>
                </a:solidFill>
              </a:rPr>
              <a:t>Support </a:t>
            </a:r>
            <a:r>
              <a:rPr lang="en-IE" dirty="0">
                <a:solidFill>
                  <a:schemeClr val="bg1"/>
                </a:solidFill>
              </a:rPr>
              <a:t>for virtual hard disks</a:t>
            </a:r>
            <a:r>
              <a:rPr lang="en-IE" dirty="0" smtClean="0">
                <a:solidFill>
                  <a:schemeClr val="bg1"/>
                </a:solidFill>
              </a:rPr>
              <a:t>, better </a:t>
            </a:r>
            <a:r>
              <a:rPr lang="en-IE" dirty="0">
                <a:solidFill>
                  <a:schemeClr val="bg1"/>
                </a:solidFill>
              </a:rPr>
              <a:t>multi-core </a:t>
            </a:r>
            <a:r>
              <a:rPr lang="en-IE" dirty="0" smtClean="0">
                <a:solidFill>
                  <a:schemeClr val="bg1"/>
                </a:solidFill>
              </a:rPr>
              <a:t>processors performance, and kernel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Improved touch and handwriting </a:t>
            </a:r>
            <a:r>
              <a:rPr lang="en-IE" dirty="0">
                <a:solidFill>
                  <a:schemeClr val="bg1"/>
                </a:solidFill>
              </a:rPr>
              <a:t>recognition</a:t>
            </a:r>
            <a:endParaRPr lang="en-IE" dirty="0" smtClean="0">
              <a:solidFill>
                <a:schemeClr val="bg1"/>
              </a:solidFill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611560" y="3717031"/>
            <a:ext cx="2880320" cy="2409131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Intended to address criticisms faced by Windows Vista, such as performance improvements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496" y="3249368"/>
            <a:ext cx="4656000" cy="3492000"/>
          </a:xfrm>
          <a:prstGeom prst="rect">
            <a:avLst/>
          </a:prstGeom>
        </p:spPr>
      </p:pic>
      <p:sp>
        <p:nvSpPr>
          <p:cNvPr id="10" name="Plaque 9"/>
          <p:cNvSpPr/>
          <p:nvPr/>
        </p:nvSpPr>
        <p:spPr>
          <a:xfrm>
            <a:off x="3635896" y="1196752"/>
            <a:ext cx="1872208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Blackcomb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450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Windows 8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tx2"/>
                </a:solidFill>
              </a:rPr>
              <a:t>26th</a:t>
            </a:r>
          </a:p>
          <a:p>
            <a:pPr algn="ctr"/>
            <a:r>
              <a:rPr lang="en-IE" sz="2800" dirty="0" smtClean="0">
                <a:solidFill>
                  <a:schemeClr val="tx2"/>
                </a:solidFill>
              </a:rPr>
              <a:t>October</a:t>
            </a:r>
          </a:p>
          <a:p>
            <a:pPr algn="ctr"/>
            <a:r>
              <a:rPr lang="en-IE" sz="2800" dirty="0" smtClean="0">
                <a:solidFill>
                  <a:schemeClr val="tx2"/>
                </a:solidFill>
              </a:rPr>
              <a:t>2012</a:t>
            </a:r>
            <a:endParaRPr lang="en-IE" sz="2800" dirty="0">
              <a:solidFill>
                <a:schemeClr val="tx2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>
                <a:solidFill>
                  <a:schemeClr val="bg1"/>
                </a:solidFill>
              </a:rPr>
              <a:t>Heavier </a:t>
            </a:r>
            <a:r>
              <a:rPr lang="en-IE" dirty="0">
                <a:solidFill>
                  <a:schemeClr val="bg1"/>
                </a:solidFill>
              </a:rPr>
              <a:t>integration with online services from Microsoft and </a:t>
            </a:r>
            <a:r>
              <a:rPr lang="en-IE" dirty="0" smtClean="0">
                <a:solidFill>
                  <a:schemeClr val="bg1"/>
                </a:solidFill>
              </a:rPr>
              <a:t>others (</a:t>
            </a:r>
            <a:r>
              <a:rPr lang="en-IE" dirty="0" err="1" smtClean="0">
                <a:solidFill>
                  <a:schemeClr val="bg1"/>
                </a:solidFill>
              </a:rPr>
              <a:t>Skydrive</a:t>
            </a:r>
            <a:r>
              <a:rPr lang="en-IE" dirty="0" smtClean="0">
                <a:solidFill>
                  <a:schemeClr val="bg1"/>
                </a:solidFill>
              </a:rPr>
              <a:t>, Xbox)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Faster </a:t>
            </a:r>
            <a:r>
              <a:rPr lang="en-IE" dirty="0" err="1">
                <a:solidFill>
                  <a:schemeClr val="bg1"/>
                </a:solidFill>
              </a:rPr>
              <a:t>startup</a:t>
            </a:r>
            <a:r>
              <a:rPr lang="en-IE" dirty="0">
                <a:solidFill>
                  <a:schemeClr val="bg1"/>
                </a:solidFill>
              </a:rPr>
              <a:t> through UEFI </a:t>
            </a:r>
            <a:r>
              <a:rPr lang="en-IE" dirty="0" smtClean="0">
                <a:solidFill>
                  <a:schemeClr val="bg1"/>
                </a:solidFill>
              </a:rPr>
              <a:t>integration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611560" y="3717031"/>
            <a:ext cx="2880320" cy="2409131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User interface focused on </a:t>
            </a:r>
            <a:r>
              <a:rPr lang="en-IE" sz="2000" b="1" dirty="0">
                <a:solidFill>
                  <a:schemeClr val="tx1"/>
                </a:solidFill>
              </a:rPr>
              <a:t>tablets users, </a:t>
            </a:r>
            <a:r>
              <a:rPr lang="en-IE" sz="2000" b="1" dirty="0" smtClean="0">
                <a:solidFill>
                  <a:schemeClr val="tx1"/>
                </a:solidFill>
              </a:rPr>
              <a:t>including a touch-optimized shell using the "Metro</a:t>
            </a:r>
            <a:r>
              <a:rPr lang="en-IE" sz="2000" b="1" dirty="0">
                <a:solidFill>
                  <a:schemeClr val="tx1"/>
                </a:solidFill>
              </a:rPr>
              <a:t>" design language, and a </a:t>
            </a:r>
            <a:r>
              <a:rPr lang="en-IE" sz="2000" b="1" dirty="0" smtClean="0">
                <a:solidFill>
                  <a:schemeClr val="tx1"/>
                </a:solidFill>
              </a:rPr>
              <a:t>new 'Start</a:t>
            </a:r>
            <a:r>
              <a:rPr lang="en-IE" sz="2000" b="1" dirty="0">
                <a:solidFill>
                  <a:schemeClr val="tx1"/>
                </a:solidFill>
              </a:rPr>
              <a:t>' </a:t>
            </a:r>
            <a:r>
              <a:rPr lang="en-IE" sz="2000" b="1" dirty="0" smtClean="0">
                <a:solidFill>
                  <a:schemeClr val="tx1"/>
                </a:solidFill>
              </a:rPr>
              <a:t>screen</a:t>
            </a: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(No ‘Start button)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147" y="3573016"/>
            <a:ext cx="5495845" cy="3096000"/>
          </a:xfrm>
          <a:prstGeom prst="rect">
            <a:avLst/>
          </a:prstGeom>
        </p:spPr>
      </p:pic>
      <p:sp>
        <p:nvSpPr>
          <p:cNvPr id="7" name="Plaque 6"/>
          <p:cNvSpPr/>
          <p:nvPr/>
        </p:nvSpPr>
        <p:spPr>
          <a:xfrm>
            <a:off x="3635896" y="1196752"/>
            <a:ext cx="1872208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Jupiter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450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Windows </a:t>
            </a:r>
            <a:r>
              <a:rPr lang="en-IE" dirty="0" smtClean="0">
                <a:solidFill>
                  <a:schemeClr val="bg1"/>
                </a:solidFill>
              </a:rPr>
              <a:t>10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5400" dirty="0" smtClean="0">
                <a:solidFill>
                  <a:schemeClr val="tx2"/>
                </a:solidFill>
              </a:rPr>
              <a:t>2015</a:t>
            </a:r>
            <a:endParaRPr lang="en-IE" sz="5400" dirty="0">
              <a:solidFill>
                <a:schemeClr val="tx2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>
                <a:solidFill>
                  <a:schemeClr val="bg1"/>
                </a:solidFill>
              </a:rPr>
              <a:t>Return of ‘Start</a:t>
            </a:r>
            <a:r>
              <a:rPr lang="en-IE" dirty="0">
                <a:solidFill>
                  <a:schemeClr val="bg1"/>
                </a:solidFill>
              </a:rPr>
              <a:t>’ button, </a:t>
            </a:r>
            <a:r>
              <a:rPr lang="en-IE" dirty="0" smtClean="0">
                <a:solidFill>
                  <a:schemeClr val="bg1"/>
                </a:solidFill>
              </a:rPr>
              <a:t>a virtual </a:t>
            </a:r>
            <a:r>
              <a:rPr lang="en-IE" dirty="0">
                <a:solidFill>
                  <a:schemeClr val="bg1"/>
                </a:solidFill>
              </a:rPr>
              <a:t>desktop </a:t>
            </a:r>
            <a:r>
              <a:rPr lang="en-IE" dirty="0" smtClean="0">
                <a:solidFill>
                  <a:schemeClr val="bg1"/>
                </a:solidFill>
              </a:rPr>
              <a:t>system, integration with Windows Phone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Device dependent interface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611560" y="3717031"/>
            <a:ext cx="2880320" cy="2409131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tx1"/>
                </a:solidFill>
              </a:rPr>
              <a:t>Might incorporate </a:t>
            </a:r>
            <a:r>
              <a:rPr lang="it-IT" sz="2000" dirty="0">
                <a:solidFill>
                  <a:schemeClr val="tx1"/>
                </a:solidFill>
              </a:rPr>
              <a:t>Microsoft's intelligent personal assistant Cortana</a:t>
            </a:r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717030"/>
            <a:ext cx="5424264" cy="3004565"/>
          </a:xfrm>
          <a:prstGeom prst="rect">
            <a:avLst/>
          </a:prstGeom>
        </p:spPr>
      </p:pic>
      <p:sp>
        <p:nvSpPr>
          <p:cNvPr id="7" name="Plaque 6"/>
          <p:cNvSpPr/>
          <p:nvPr/>
        </p:nvSpPr>
        <p:spPr>
          <a:xfrm>
            <a:off x="3635896" y="1196752"/>
            <a:ext cx="1872208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Threshold</a:t>
            </a:r>
          </a:p>
        </p:txBody>
      </p:sp>
      <p:sp>
        <p:nvSpPr>
          <p:cNvPr id="5" name="Rectangle 4"/>
          <p:cNvSpPr/>
          <p:nvPr/>
        </p:nvSpPr>
        <p:spPr>
          <a:xfrm>
            <a:off x="1691680" y="5403659"/>
            <a:ext cx="792088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Oval 3"/>
          <p:cNvSpPr/>
          <p:nvPr/>
        </p:nvSpPr>
        <p:spPr>
          <a:xfrm>
            <a:off x="1763688" y="5403659"/>
            <a:ext cx="648072" cy="64807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Oval 10"/>
          <p:cNvSpPr/>
          <p:nvPr/>
        </p:nvSpPr>
        <p:spPr>
          <a:xfrm>
            <a:off x="1835760" y="5475723"/>
            <a:ext cx="504000" cy="504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07704" y="5547675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54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8894"/>
            <a:ext cx="9144000" cy="516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2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bg1"/>
                </a:solidFill>
              </a:rPr>
              <a:t>Desktop market share (2014)</a:t>
            </a: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68760"/>
            <a:ext cx="8208912" cy="538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lowchart: Alternate Process 50"/>
          <p:cNvSpPr/>
          <p:nvPr/>
        </p:nvSpPr>
        <p:spPr>
          <a:xfrm>
            <a:off x="539552" y="3140968"/>
            <a:ext cx="6120680" cy="360040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bg1"/>
                </a:solidFill>
              </a:rPr>
              <a:t>Timeline of Windows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1440336" y="3140968"/>
            <a:ext cx="6948088" cy="360040"/>
          </a:xfrm>
          <a:prstGeom prst="flowChartAlternate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Oval 4"/>
          <p:cNvSpPr/>
          <p:nvPr/>
        </p:nvSpPr>
        <p:spPr>
          <a:xfrm>
            <a:off x="791600" y="32129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Oval 9"/>
          <p:cNvSpPr/>
          <p:nvPr/>
        </p:nvSpPr>
        <p:spPr>
          <a:xfrm>
            <a:off x="1367664" y="32129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Oval 10"/>
          <p:cNvSpPr/>
          <p:nvPr/>
        </p:nvSpPr>
        <p:spPr>
          <a:xfrm>
            <a:off x="1871720" y="32129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Oval 11"/>
          <p:cNvSpPr/>
          <p:nvPr/>
        </p:nvSpPr>
        <p:spPr>
          <a:xfrm>
            <a:off x="2447784" y="32129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Oval 12"/>
          <p:cNvSpPr/>
          <p:nvPr/>
        </p:nvSpPr>
        <p:spPr>
          <a:xfrm>
            <a:off x="3023848" y="32129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Oval 13"/>
          <p:cNvSpPr/>
          <p:nvPr/>
        </p:nvSpPr>
        <p:spPr>
          <a:xfrm>
            <a:off x="3599912" y="32129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Oval 14"/>
          <p:cNvSpPr/>
          <p:nvPr/>
        </p:nvSpPr>
        <p:spPr>
          <a:xfrm>
            <a:off x="4103968" y="32129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Oval 15"/>
          <p:cNvSpPr/>
          <p:nvPr/>
        </p:nvSpPr>
        <p:spPr>
          <a:xfrm>
            <a:off x="4680032" y="32129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Oval 16"/>
          <p:cNvSpPr/>
          <p:nvPr/>
        </p:nvSpPr>
        <p:spPr>
          <a:xfrm>
            <a:off x="5256096" y="32129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Oval 17"/>
          <p:cNvSpPr/>
          <p:nvPr/>
        </p:nvSpPr>
        <p:spPr>
          <a:xfrm>
            <a:off x="5832160" y="32129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Oval 18"/>
          <p:cNvSpPr/>
          <p:nvPr/>
        </p:nvSpPr>
        <p:spPr>
          <a:xfrm>
            <a:off x="6336216" y="32129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Oval 19"/>
          <p:cNvSpPr/>
          <p:nvPr/>
        </p:nvSpPr>
        <p:spPr>
          <a:xfrm>
            <a:off x="6912280" y="32129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Oval 20"/>
          <p:cNvSpPr/>
          <p:nvPr/>
        </p:nvSpPr>
        <p:spPr>
          <a:xfrm>
            <a:off x="7488344" y="32129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Flowchart: Alternate Process 21"/>
          <p:cNvSpPr/>
          <p:nvPr/>
        </p:nvSpPr>
        <p:spPr>
          <a:xfrm>
            <a:off x="395536" y="3645024"/>
            <a:ext cx="97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1981</a:t>
            </a:r>
          </a:p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MS-DOS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23" name="Flowchart: Alternate Process 22"/>
          <p:cNvSpPr/>
          <p:nvPr/>
        </p:nvSpPr>
        <p:spPr>
          <a:xfrm>
            <a:off x="1475656" y="3645024"/>
            <a:ext cx="97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1987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Win 2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2627784" y="3645024"/>
            <a:ext cx="97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1993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Win NT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3707904" y="3645024"/>
            <a:ext cx="97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1998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Win 98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26" name="Flowchart: Alternate Process 25"/>
          <p:cNvSpPr/>
          <p:nvPr/>
        </p:nvSpPr>
        <p:spPr>
          <a:xfrm>
            <a:off x="5364088" y="2420888"/>
            <a:ext cx="97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2001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Win XP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27" name="Flowchart: Alternate Process 26"/>
          <p:cNvSpPr/>
          <p:nvPr/>
        </p:nvSpPr>
        <p:spPr>
          <a:xfrm>
            <a:off x="6444208" y="2441492"/>
            <a:ext cx="97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2009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Win </a:t>
            </a:r>
            <a:r>
              <a:rPr lang="en-IE" sz="1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Flowchart: Alternate Process 27"/>
          <p:cNvSpPr/>
          <p:nvPr/>
        </p:nvSpPr>
        <p:spPr>
          <a:xfrm>
            <a:off x="7452320" y="2420888"/>
            <a:ext cx="97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2015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>
                <a:solidFill>
                  <a:schemeClr val="tx1"/>
                </a:solidFill>
              </a:rPr>
              <a:t>Win </a:t>
            </a:r>
            <a:r>
              <a:rPr lang="en-IE" sz="1600" dirty="0" smtClean="0">
                <a:solidFill>
                  <a:schemeClr val="tx1"/>
                </a:solidFill>
              </a:rPr>
              <a:t>10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29" name="Flowchart: Alternate Process 28"/>
          <p:cNvSpPr/>
          <p:nvPr/>
        </p:nvSpPr>
        <p:spPr>
          <a:xfrm>
            <a:off x="971600" y="2448598"/>
            <a:ext cx="97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1985</a:t>
            </a:r>
          </a:p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Win 1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30" name="Flowchart: Alternate Process 29"/>
          <p:cNvSpPr/>
          <p:nvPr/>
        </p:nvSpPr>
        <p:spPr>
          <a:xfrm>
            <a:off x="2051720" y="2448598"/>
            <a:ext cx="97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1990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Win 3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31" name="Flowchart: Alternate Process 30"/>
          <p:cNvSpPr/>
          <p:nvPr/>
        </p:nvSpPr>
        <p:spPr>
          <a:xfrm>
            <a:off x="3131840" y="2448598"/>
            <a:ext cx="97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1995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Win 95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32" name="Flowchart: Alternate Process 31"/>
          <p:cNvSpPr/>
          <p:nvPr/>
        </p:nvSpPr>
        <p:spPr>
          <a:xfrm>
            <a:off x="4211960" y="2448598"/>
            <a:ext cx="106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2000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Win 2000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33" name="Flowchart: Alternate Process 32"/>
          <p:cNvSpPr/>
          <p:nvPr/>
        </p:nvSpPr>
        <p:spPr>
          <a:xfrm>
            <a:off x="5935549" y="3645024"/>
            <a:ext cx="1044136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2007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Win Vista</a:t>
            </a:r>
            <a:endParaRPr lang="en-IE" sz="1600" dirty="0">
              <a:solidFill>
                <a:schemeClr val="tx1"/>
              </a:solidFill>
            </a:endParaRPr>
          </a:p>
        </p:txBody>
      </p:sp>
      <p:sp>
        <p:nvSpPr>
          <p:cNvPr id="34" name="Flowchart: Alternate Process 33"/>
          <p:cNvSpPr/>
          <p:nvPr/>
        </p:nvSpPr>
        <p:spPr>
          <a:xfrm>
            <a:off x="7110272" y="3663447"/>
            <a:ext cx="97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2012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>
                <a:solidFill>
                  <a:schemeClr val="tx1"/>
                </a:solidFill>
              </a:rPr>
              <a:t>Win </a:t>
            </a:r>
            <a:r>
              <a:rPr lang="en-IE" sz="1600" dirty="0" smtClean="0">
                <a:solidFill>
                  <a:schemeClr val="tx1"/>
                </a:solidFill>
              </a:rPr>
              <a:t>8</a:t>
            </a:r>
            <a:endParaRPr lang="en-IE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5" idx="4"/>
            <a:endCxn id="22" idx="0"/>
          </p:cNvCxnSpPr>
          <p:nvPr/>
        </p:nvCxnSpPr>
        <p:spPr>
          <a:xfrm>
            <a:off x="881600" y="3392976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79712" y="3392976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131840" y="3392976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211960" y="3392976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364088" y="3356992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444208" y="3356992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96336" y="3392976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461801" y="2938799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555776" y="2924944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694049" y="2938799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760314" y="2938799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912442" y="2938799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992562" y="2938799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884368" y="32129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52" name="Straight Connector 51"/>
          <p:cNvCxnSpPr/>
          <p:nvPr/>
        </p:nvCxnSpPr>
        <p:spPr>
          <a:xfrm>
            <a:off x="7956376" y="2924944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Alternate Process 52"/>
          <p:cNvSpPr/>
          <p:nvPr/>
        </p:nvSpPr>
        <p:spPr>
          <a:xfrm>
            <a:off x="4806016" y="3645024"/>
            <a:ext cx="106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 smtClean="0">
                <a:solidFill>
                  <a:schemeClr val="tx1"/>
                </a:solidFill>
              </a:rPr>
              <a:t>2000</a:t>
            </a:r>
            <a:endParaRPr lang="en-IE" sz="1600" u="sng" dirty="0">
              <a:solidFill>
                <a:schemeClr val="tx1"/>
              </a:solidFill>
            </a:endParaRPr>
          </a:p>
          <a:p>
            <a:pPr algn="ctr"/>
            <a:r>
              <a:rPr lang="en-IE" sz="1600" dirty="0" smtClean="0">
                <a:solidFill>
                  <a:schemeClr val="tx1"/>
                </a:solidFill>
              </a:rPr>
              <a:t>Win </a:t>
            </a:r>
            <a:r>
              <a:rPr lang="en-IE" sz="1600" dirty="0" smtClean="0">
                <a:solidFill>
                  <a:schemeClr val="tx1"/>
                </a:solidFill>
              </a:rPr>
              <a:t>ME</a:t>
            </a:r>
            <a:endParaRPr lang="en-I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91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</a:rPr>
              <a:t>MS-DOS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bg1"/>
                </a:solidFill>
              </a:rPr>
              <a:t>Microsoft Disk Operating System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Command-line interface (CLI)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tx2"/>
                </a:solidFill>
              </a:rPr>
              <a:t>August </a:t>
            </a:r>
          </a:p>
          <a:p>
            <a:pPr algn="ctr"/>
            <a:r>
              <a:rPr lang="en-IE" sz="2800" dirty="0" smtClean="0">
                <a:solidFill>
                  <a:schemeClr val="tx2"/>
                </a:solidFill>
              </a:rPr>
              <a:t>1981</a:t>
            </a:r>
            <a:endParaRPr lang="en-IE" sz="2800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429000"/>
            <a:ext cx="5400600" cy="3384376"/>
          </a:xfrm>
          <a:prstGeom prst="rect">
            <a:avLst/>
          </a:prstGeom>
        </p:spPr>
      </p:pic>
      <p:sp>
        <p:nvSpPr>
          <p:cNvPr id="9" name="Folded Corner 8"/>
          <p:cNvSpPr/>
          <p:nvPr/>
        </p:nvSpPr>
        <p:spPr>
          <a:xfrm>
            <a:off x="611560" y="3719558"/>
            <a:ext cx="2880320" cy="2409131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2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Microsoft bought an existing operating system from  Seattle Computer Products (86-DOS), for $75,000 in 1981.</a:t>
            </a:r>
            <a:endParaRPr lang="en-I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87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Windows </a:t>
            </a:r>
            <a:r>
              <a:rPr lang="en-IE" dirty="0" smtClean="0">
                <a:solidFill>
                  <a:schemeClr val="bg1"/>
                </a:solidFill>
              </a:rPr>
              <a:t>1.0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bg1"/>
                </a:solidFill>
              </a:rPr>
              <a:t>16-bit multi-tasking shell on top of an existing MS-DOS installation</a:t>
            </a:r>
            <a:r>
              <a:rPr lang="en-IE" dirty="0">
                <a:solidFill>
                  <a:schemeClr val="bg1"/>
                </a:solidFill>
              </a:rPr>
              <a:t> </a:t>
            </a:r>
            <a:endParaRPr lang="en-IE" dirty="0" smtClean="0">
              <a:solidFill>
                <a:schemeClr val="bg1"/>
              </a:solidFill>
            </a:endParaRPr>
          </a:p>
          <a:p>
            <a:r>
              <a:rPr lang="en-IE" dirty="0">
                <a:solidFill>
                  <a:schemeClr val="bg1"/>
                </a:solidFill>
              </a:rPr>
              <a:t>L</a:t>
            </a:r>
            <a:r>
              <a:rPr lang="en-IE" dirty="0" smtClean="0">
                <a:solidFill>
                  <a:schemeClr val="bg1"/>
                </a:solidFill>
              </a:rPr>
              <a:t>imited multi-tasking</a:t>
            </a: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573016"/>
            <a:ext cx="5400600" cy="324036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tx2"/>
                </a:solidFill>
              </a:rPr>
              <a:t>20th</a:t>
            </a:r>
          </a:p>
          <a:p>
            <a:pPr algn="ctr"/>
            <a:r>
              <a:rPr lang="en-IE" sz="2800" dirty="0" smtClean="0">
                <a:solidFill>
                  <a:schemeClr val="tx2"/>
                </a:solidFill>
              </a:rPr>
              <a:t>November</a:t>
            </a:r>
          </a:p>
          <a:p>
            <a:pPr algn="ctr"/>
            <a:r>
              <a:rPr lang="en-IE" sz="2800" dirty="0" smtClean="0">
                <a:solidFill>
                  <a:schemeClr val="tx2"/>
                </a:solidFill>
              </a:rPr>
              <a:t>1985</a:t>
            </a:r>
            <a:endParaRPr lang="en-IE" sz="2800" dirty="0">
              <a:solidFill>
                <a:schemeClr val="tx2"/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611560" y="3719558"/>
            <a:ext cx="2880320" cy="2409131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2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The development of Windows began after Bill Gates saw a demonstration of </a:t>
            </a:r>
            <a:r>
              <a:rPr lang="en-IE" sz="2000" b="1" dirty="0" err="1" smtClean="0">
                <a:solidFill>
                  <a:schemeClr val="tx1"/>
                </a:solidFill>
              </a:rPr>
              <a:t>VisiCorp's</a:t>
            </a:r>
            <a:r>
              <a:rPr lang="en-IE" sz="2000" b="1" dirty="0" smtClean="0">
                <a:solidFill>
                  <a:schemeClr val="tx1"/>
                </a:solidFill>
              </a:rPr>
              <a:t> </a:t>
            </a:r>
            <a:r>
              <a:rPr lang="en-IE" sz="2000" b="1" i="1" dirty="0" err="1" smtClean="0">
                <a:solidFill>
                  <a:schemeClr val="tx1"/>
                </a:solidFill>
              </a:rPr>
              <a:t>Visi</a:t>
            </a:r>
            <a:r>
              <a:rPr lang="en-IE" sz="2000" b="1" i="1" dirty="0" smtClean="0">
                <a:solidFill>
                  <a:schemeClr val="tx1"/>
                </a:solidFill>
              </a:rPr>
              <a:t> On</a:t>
            </a:r>
            <a:r>
              <a:rPr lang="en-IE" sz="2000" b="1" dirty="0" smtClean="0">
                <a:solidFill>
                  <a:schemeClr val="tx1"/>
                </a:solidFill>
              </a:rPr>
              <a:t>.</a:t>
            </a:r>
            <a:endParaRPr lang="en-I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Windows </a:t>
            </a:r>
            <a:r>
              <a:rPr lang="en-IE" dirty="0" smtClean="0">
                <a:solidFill>
                  <a:schemeClr val="bg1"/>
                </a:solidFill>
              </a:rPr>
              <a:t>2.0</a:t>
            </a: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504" y="3213376"/>
            <a:ext cx="4800000" cy="3600000"/>
          </a:xfrm>
        </p:spPr>
      </p:pic>
      <p:sp>
        <p:nvSpPr>
          <p:cNvPr id="6" name="Rounded Rectangle 5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tx2"/>
                </a:solidFill>
              </a:rPr>
              <a:t>9th</a:t>
            </a:r>
          </a:p>
          <a:p>
            <a:pPr algn="ctr"/>
            <a:r>
              <a:rPr lang="en-IE" sz="2800" dirty="0" smtClean="0">
                <a:solidFill>
                  <a:schemeClr val="tx2"/>
                </a:solidFill>
              </a:rPr>
              <a:t>December 1987</a:t>
            </a:r>
            <a:endParaRPr lang="en-IE" sz="2800" dirty="0">
              <a:solidFill>
                <a:schemeClr val="tx2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>
                <a:solidFill>
                  <a:schemeClr val="bg1"/>
                </a:solidFill>
              </a:rPr>
              <a:t>Allows application </a:t>
            </a:r>
            <a:r>
              <a:rPr lang="en-IE" dirty="0">
                <a:solidFill>
                  <a:schemeClr val="bg1"/>
                </a:solidFill>
              </a:rPr>
              <a:t>windows to </a:t>
            </a:r>
            <a:r>
              <a:rPr lang="en-IE" dirty="0" smtClean="0">
                <a:solidFill>
                  <a:schemeClr val="bg1"/>
                </a:solidFill>
              </a:rPr>
              <a:t>overlap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First version </a:t>
            </a:r>
            <a:r>
              <a:rPr lang="en-IE" dirty="0">
                <a:solidFill>
                  <a:schemeClr val="bg1"/>
                </a:solidFill>
              </a:rPr>
              <a:t>to integrate the control panel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611560" y="3719558"/>
            <a:ext cx="2880320" cy="2409131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2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On March 17, 1988, Apple filed a lawsuit against Microsoft and HP, accusing them of copying the Macintosh System. </a:t>
            </a: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Apple lost.</a:t>
            </a:r>
            <a:endParaRPr lang="en-I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35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Windows 3</a:t>
            </a:r>
            <a:r>
              <a:rPr lang="en-IE" dirty="0" smtClean="0">
                <a:solidFill>
                  <a:schemeClr val="bg1"/>
                </a:solidFill>
              </a:rPr>
              <a:t>.0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tx2"/>
                </a:solidFill>
              </a:rPr>
              <a:t>22nd</a:t>
            </a:r>
          </a:p>
          <a:p>
            <a:pPr algn="ctr"/>
            <a:r>
              <a:rPr lang="en-IE" sz="2800" dirty="0" smtClean="0">
                <a:solidFill>
                  <a:schemeClr val="tx2"/>
                </a:solidFill>
              </a:rPr>
              <a:t>May</a:t>
            </a:r>
          </a:p>
          <a:p>
            <a:pPr algn="ctr"/>
            <a:r>
              <a:rPr lang="en-IE" sz="2800" dirty="0" smtClean="0">
                <a:solidFill>
                  <a:schemeClr val="tx2"/>
                </a:solidFill>
              </a:rPr>
              <a:t>1990</a:t>
            </a:r>
            <a:endParaRPr lang="en-IE" sz="2800" dirty="0">
              <a:solidFill>
                <a:schemeClr val="tx2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>
                <a:solidFill>
                  <a:schemeClr val="bg1"/>
                </a:solidFill>
              </a:rPr>
              <a:t>Protected/Enhanced mode to run Windows applications with reduced memory issues</a:t>
            </a:r>
          </a:p>
          <a:p>
            <a:r>
              <a:rPr lang="en-IE" dirty="0">
                <a:solidFill>
                  <a:schemeClr val="bg1"/>
                </a:solidFill>
              </a:rPr>
              <a:t>B</a:t>
            </a:r>
            <a:r>
              <a:rPr lang="en-IE" dirty="0" smtClean="0">
                <a:solidFill>
                  <a:schemeClr val="bg1"/>
                </a:solidFill>
              </a:rPr>
              <a:t>etter memory management</a:t>
            </a: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98" y="3212976"/>
            <a:ext cx="4822106" cy="3600000"/>
          </a:xfrm>
          <a:prstGeom prst="rect">
            <a:avLst/>
          </a:prstGeom>
        </p:spPr>
      </p:pic>
      <p:sp>
        <p:nvSpPr>
          <p:cNvPr id="5" name="Folded Corner 4"/>
          <p:cNvSpPr/>
          <p:nvPr/>
        </p:nvSpPr>
        <p:spPr>
          <a:xfrm>
            <a:off x="611560" y="3717031"/>
            <a:ext cx="2880320" cy="2409131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Developed based on work by David </a:t>
            </a:r>
            <a:r>
              <a:rPr lang="en-IE" sz="2000" b="1" dirty="0">
                <a:solidFill>
                  <a:schemeClr val="tx1"/>
                </a:solidFill>
              </a:rPr>
              <a:t>Weise and Murray </a:t>
            </a:r>
            <a:r>
              <a:rPr lang="en-IE" sz="2000" b="1" dirty="0" smtClean="0">
                <a:solidFill>
                  <a:schemeClr val="tx1"/>
                </a:solidFill>
              </a:rPr>
              <a:t>Sargent in 1989.</a:t>
            </a:r>
            <a:r>
              <a:rPr lang="en-IE" b="1" dirty="0">
                <a:solidFill>
                  <a:schemeClr val="tx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3907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Windows </a:t>
            </a:r>
            <a:r>
              <a:rPr lang="en-IE" dirty="0" smtClean="0">
                <a:solidFill>
                  <a:schemeClr val="bg1"/>
                </a:solidFill>
              </a:rPr>
              <a:t>NT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tx2"/>
                </a:solidFill>
              </a:rPr>
              <a:t>27th</a:t>
            </a:r>
          </a:p>
          <a:p>
            <a:pPr algn="ctr"/>
            <a:r>
              <a:rPr lang="en-IE" sz="2800" dirty="0" smtClean="0">
                <a:solidFill>
                  <a:schemeClr val="tx2"/>
                </a:solidFill>
              </a:rPr>
              <a:t>July</a:t>
            </a:r>
          </a:p>
          <a:p>
            <a:pPr algn="ctr"/>
            <a:r>
              <a:rPr lang="en-IE" sz="2800" dirty="0" smtClean="0">
                <a:solidFill>
                  <a:schemeClr val="tx2"/>
                </a:solidFill>
              </a:rPr>
              <a:t>1993</a:t>
            </a:r>
            <a:endParaRPr lang="en-IE" sz="2800" dirty="0">
              <a:solidFill>
                <a:schemeClr val="tx2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>
                <a:solidFill>
                  <a:schemeClr val="bg1"/>
                </a:solidFill>
              </a:rPr>
              <a:t>P</a:t>
            </a:r>
            <a:r>
              <a:rPr lang="en-IE" dirty="0" smtClean="0">
                <a:solidFill>
                  <a:schemeClr val="bg1"/>
                </a:solidFill>
              </a:rPr>
              <a:t>ortability to multiple processor architectures, as well as higher security and stability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Designed from scratch (“Unix killer”)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611560" y="3717031"/>
            <a:ext cx="2880320" cy="2409131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Bill Gates hired David Cutler from DEC to design Windows NT.</a:t>
            </a:r>
          </a:p>
          <a:p>
            <a:pPr algn="ctr"/>
            <a:endParaRPr lang="en-IE" b="1" dirty="0" smtClean="0">
              <a:solidFill>
                <a:schemeClr val="tx1"/>
              </a:solidFill>
            </a:endParaRPr>
          </a:p>
          <a:p>
            <a:pPr algn="ctr"/>
            <a:r>
              <a:rPr lang="en-IE" b="1" dirty="0" smtClean="0">
                <a:solidFill>
                  <a:schemeClr val="tx1"/>
                </a:solidFill>
              </a:rPr>
              <a:t>(WNT = VMS)</a:t>
            </a:r>
            <a:r>
              <a:rPr lang="en-IE" b="1" dirty="0">
                <a:solidFill>
                  <a:schemeClr val="tx1"/>
                </a:solidFill>
              </a:rPr>
              <a:t>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504" y="3212976"/>
            <a:ext cx="48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6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616</Words>
  <Application>Microsoft Office PowerPoint</Application>
  <PresentationFormat>On-screen Show (4:3)</PresentationFormat>
  <Paragraphs>155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 History of Windows</vt:lpstr>
      <vt:lpstr>PowerPoint Presentation</vt:lpstr>
      <vt:lpstr>Desktop market share (2014)</vt:lpstr>
      <vt:lpstr>Timeline of Windows</vt:lpstr>
      <vt:lpstr>MS-DOS</vt:lpstr>
      <vt:lpstr>Windows 1.0</vt:lpstr>
      <vt:lpstr>Windows 2.0</vt:lpstr>
      <vt:lpstr>Windows 3.0</vt:lpstr>
      <vt:lpstr>Windows NT</vt:lpstr>
      <vt:lpstr>Windows 95</vt:lpstr>
      <vt:lpstr>Windows 98</vt:lpstr>
      <vt:lpstr>Windows 2000</vt:lpstr>
      <vt:lpstr>Windows ME</vt:lpstr>
      <vt:lpstr>Windows XP</vt:lpstr>
      <vt:lpstr>Windows Vista</vt:lpstr>
      <vt:lpstr>Windows 7</vt:lpstr>
      <vt:lpstr>Windows 8</vt:lpstr>
      <vt:lpstr>Windows 10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Damian Gordon</dc:creator>
  <cp:lastModifiedBy>Damian Gordon</cp:lastModifiedBy>
  <cp:revision>23</cp:revision>
  <dcterms:created xsi:type="dcterms:W3CDTF">2015-01-20T22:21:56Z</dcterms:created>
  <dcterms:modified xsi:type="dcterms:W3CDTF">2015-01-21T14:37:48Z</dcterms:modified>
</cp:coreProperties>
</file>