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4" r:id="rId4"/>
    <p:sldId id="258" r:id="rId5"/>
    <p:sldId id="259" r:id="rId6"/>
    <p:sldId id="275" r:id="rId7"/>
    <p:sldId id="260" r:id="rId8"/>
    <p:sldId id="261" r:id="rId9"/>
    <p:sldId id="269" r:id="rId10"/>
    <p:sldId id="262" r:id="rId11"/>
    <p:sldId id="270" r:id="rId12"/>
    <p:sldId id="263" r:id="rId13"/>
    <p:sldId id="271" r:id="rId14"/>
    <p:sldId id="264" r:id="rId15"/>
    <p:sldId id="265" r:id="rId16"/>
    <p:sldId id="273" r:id="rId17"/>
    <p:sldId id="267" r:id="rId18"/>
    <p:sldId id="266" r:id="rId19"/>
    <p:sldId id="268"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19/01/2015</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117C9C-4760-45F1-84CC-7009737AD252}" type="datetimeFigureOut">
              <a:rPr lang="en-IE" smtClean="0"/>
              <a:t>19/01/2015</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117C9C-4760-45F1-84CC-7009737AD252}" type="datetimeFigureOut">
              <a:rPr lang="en-IE" smtClean="0"/>
              <a:t>19/01/2015</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19/01/2015</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19/01/2015</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CMPU1022</a:t>
            </a:r>
            <a:br>
              <a:rPr lang="en-IE" dirty="0" smtClean="0"/>
            </a:br>
            <a:r>
              <a:rPr lang="en-IE" dirty="0" smtClean="0"/>
              <a:t>Operating Systems 1</a:t>
            </a:r>
            <a:endParaRPr lang="en-IE" dirty="0"/>
          </a:p>
        </p:txBody>
      </p:sp>
      <p:sp>
        <p:nvSpPr>
          <p:cNvPr id="3" name="Subtitle 2"/>
          <p:cNvSpPr>
            <a:spLocks noGrp="1"/>
          </p:cNvSpPr>
          <p:nvPr>
            <p:ph type="subTitle" idx="1"/>
          </p:nvPr>
        </p:nvSpPr>
        <p:spPr/>
        <p:txBody>
          <a:bodyPr/>
          <a:lstStyle/>
          <a:p>
            <a:r>
              <a:rPr lang="en-IE" dirty="0" smtClean="0"/>
              <a:t>Damian Gordon</a:t>
            </a:r>
          </a:p>
        </p:txBody>
      </p:sp>
    </p:spTree>
    <p:extLst>
      <p:ext uri="{BB962C8B-B14F-4D97-AF65-F5344CB8AC3E}">
        <p14:creationId xmlns:p14="http://schemas.microsoft.com/office/powerpoint/2010/main" val="42367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Scheduling:</a:t>
            </a:r>
            <a:r>
              <a:rPr lang="en-IE" dirty="0"/>
              <a:t> </a:t>
            </a:r>
            <a:endParaRPr lang="en-IE" dirty="0" smtClean="0"/>
          </a:p>
          <a:p>
            <a:r>
              <a:rPr lang="en-IE" dirty="0" smtClean="0"/>
              <a:t>Non </a:t>
            </a:r>
            <a:r>
              <a:rPr lang="en-IE" dirty="0"/>
              <a:t>pre-emptive scheduling policies, pre-emptive scheduling policies, scheduling in practice, real-time scheduling, example scheduling in UNIX, Linux and Windows.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219305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Memory </a:t>
            </a:r>
            <a:r>
              <a:rPr lang="en-IE" b="1" dirty="0"/>
              <a:t>Management: </a:t>
            </a:r>
            <a:endParaRPr lang="en-IE" b="1" dirty="0" smtClean="0"/>
          </a:p>
          <a:p>
            <a:r>
              <a:rPr lang="en-IE" dirty="0" smtClean="0"/>
              <a:t>Memory </a:t>
            </a:r>
            <a:r>
              <a:rPr lang="en-IE" dirty="0"/>
              <a:t>hierarchy, address spaces, static and dynamic memory, memory allocation to a process, continuous memory allocation, non-continuous memory allocation, swapping and relocation, paging, segmentation, paging with segmentation. Virtual memory basics, demand paging, page replacement policies, memory allocation to a process, page faults.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393222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File System &amp; IOCS: </a:t>
            </a:r>
            <a:endParaRPr lang="en-IE" b="1" dirty="0" smtClean="0"/>
          </a:p>
          <a:p>
            <a:r>
              <a:rPr lang="en-IE" dirty="0" smtClean="0"/>
              <a:t>Files </a:t>
            </a:r>
            <a:r>
              <a:rPr lang="en-IE" dirty="0"/>
              <a:t>and file operations, directories and directories operations, pathnames and filenames, multiple file systems, file types, file sharing, links and shortcuts, file locking, file attributes, disk structure, examples of UNIX, Linux and Windows file systems. Architecture of the IOCS, device drivers, types of devices, buffering, device driver structure.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311087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Multiprocessor </a:t>
            </a:r>
            <a:r>
              <a:rPr lang="en-IE" b="1" dirty="0"/>
              <a:t>Systems: </a:t>
            </a:r>
            <a:endParaRPr lang="en-IE" b="1" dirty="0" smtClean="0"/>
          </a:p>
          <a:p>
            <a:r>
              <a:rPr lang="en-IE" dirty="0" smtClean="0"/>
              <a:t>Multiprocessor </a:t>
            </a:r>
            <a:r>
              <a:rPr lang="en-IE" dirty="0"/>
              <a:t>systems, multicomputer systems, clients and servers, distributed file systems, distributed processing, introduction to thin client computing.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254491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Exams – 60%</a:t>
            </a:r>
          </a:p>
          <a:p>
            <a:r>
              <a:rPr lang="en-IE" b="1" dirty="0" smtClean="0"/>
              <a:t>CA – 40%</a:t>
            </a:r>
            <a:endParaRPr lang="en-IE" dirty="0"/>
          </a:p>
        </p:txBody>
      </p:sp>
      <p:sp>
        <p:nvSpPr>
          <p:cNvPr id="3" name="Title 2"/>
          <p:cNvSpPr>
            <a:spLocks noGrp="1"/>
          </p:cNvSpPr>
          <p:nvPr>
            <p:ph type="title"/>
          </p:nvPr>
        </p:nvSpPr>
        <p:spPr/>
        <p:txBody>
          <a:bodyPr/>
          <a:lstStyle/>
          <a:p>
            <a:r>
              <a:rPr lang="en-IE" dirty="0" smtClean="0"/>
              <a:t>Assessment</a:t>
            </a:r>
            <a:endParaRPr lang="en-IE" dirty="0"/>
          </a:p>
        </p:txBody>
      </p:sp>
    </p:spTree>
    <p:extLst>
      <p:ext uri="{BB962C8B-B14F-4D97-AF65-F5344CB8AC3E}">
        <p14:creationId xmlns:p14="http://schemas.microsoft.com/office/powerpoint/2010/main" val="3157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marL="109728" indent="0">
              <a:buNone/>
            </a:pPr>
            <a:r>
              <a:rPr lang="en-IE" dirty="0" smtClean="0"/>
              <a:t>1. Explain </a:t>
            </a:r>
            <a:r>
              <a:rPr lang="en-IE" dirty="0"/>
              <a:t>the benefits of an operating system in a computing environment </a:t>
            </a:r>
            <a:endParaRPr lang="en-IE" dirty="0" smtClean="0"/>
          </a:p>
          <a:p>
            <a:pPr marL="109728" indent="0">
              <a:buNone/>
            </a:pPr>
            <a:r>
              <a:rPr lang="en-IE" dirty="0"/>
              <a:t/>
            </a:r>
            <a:br>
              <a:rPr lang="en-IE" dirty="0"/>
            </a:br>
            <a:r>
              <a:rPr lang="en-IE" dirty="0" smtClean="0"/>
              <a:t>2. </a:t>
            </a:r>
            <a:r>
              <a:rPr lang="en-IE" dirty="0"/>
              <a:t>List and describe the major components of an operating system and their basic functions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234472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marL="109728" indent="0">
              <a:buNone/>
            </a:pPr>
            <a:r>
              <a:rPr lang="en-IE" dirty="0" smtClean="0"/>
              <a:t>3</a:t>
            </a:r>
            <a:r>
              <a:rPr lang="en-IE" dirty="0" smtClean="0"/>
              <a:t>. </a:t>
            </a:r>
            <a:r>
              <a:rPr lang="en-IE" dirty="0"/>
              <a:t>Discuss the fundamental trade-offs involved in the design of operating systems </a:t>
            </a:r>
            <a:endParaRPr lang="en-IE" dirty="0" smtClean="0"/>
          </a:p>
          <a:p>
            <a:pPr marL="109728" indent="0">
              <a:buNone/>
            </a:pPr>
            <a:endParaRPr lang="en-IE" dirty="0" smtClean="0"/>
          </a:p>
          <a:p>
            <a:pPr marL="109728" indent="0">
              <a:buNone/>
            </a:pPr>
            <a:r>
              <a:rPr lang="en-IE" dirty="0" smtClean="0"/>
              <a:t>4</a:t>
            </a:r>
            <a:r>
              <a:rPr lang="en-IE" dirty="0"/>
              <a:t>. Differentiate between the concept of processes and threads of control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4871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smtClean="0"/>
              <a:t>5</a:t>
            </a:r>
            <a:r>
              <a:rPr lang="en-IE" dirty="0" smtClean="0"/>
              <a:t>. </a:t>
            </a:r>
            <a:r>
              <a:rPr lang="en-IE" dirty="0"/>
              <a:t>Classify scheduling policies with examples from different operating systems </a:t>
            </a:r>
            <a:endParaRPr lang="en-IE" dirty="0" smtClean="0"/>
          </a:p>
          <a:p>
            <a:pPr marL="109728" indent="0">
              <a:buNone/>
            </a:pPr>
            <a:endParaRPr lang="en-IE" dirty="0"/>
          </a:p>
          <a:p>
            <a:pPr marL="109728" indent="0">
              <a:buNone/>
            </a:pPr>
            <a:r>
              <a:rPr lang="en-IE" dirty="0"/>
              <a:t>6. Appraise memory management techniques and virtual memory implementations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226806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smtClean="0"/>
              <a:t>7. </a:t>
            </a:r>
            <a:r>
              <a:rPr lang="en-IE" dirty="0"/>
              <a:t>Examine various file systems and illustrate their relationship with the IOCS </a:t>
            </a:r>
            <a:endParaRPr lang="en-IE" dirty="0" smtClean="0"/>
          </a:p>
          <a:p>
            <a:pPr marL="109728" indent="0">
              <a:buNone/>
            </a:pPr>
            <a:r>
              <a:rPr lang="en-IE" dirty="0"/>
              <a:t/>
            </a:r>
            <a:br>
              <a:rPr lang="en-IE" dirty="0"/>
            </a:br>
            <a:r>
              <a:rPr lang="en-IE" dirty="0" smtClean="0"/>
              <a:t>8. </a:t>
            </a:r>
            <a:r>
              <a:rPr lang="en-IE" dirty="0"/>
              <a:t>Compare and contrast the strengths and weaknesses of different modern operating system </a:t>
            </a:r>
            <a:endParaRPr lang="en-IE" dirty="0" smtClean="0"/>
          </a:p>
          <a:p>
            <a:pPr marL="109728" indent="0">
              <a:buNone/>
            </a:pPr>
            <a:r>
              <a:rPr lang="en-IE" dirty="0"/>
              <a:t/>
            </a:r>
            <a:br>
              <a:rPr lang="en-IE" dirty="0"/>
            </a:br>
            <a:endParaRPr lang="en-IE" dirty="0"/>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82761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smtClean="0"/>
              <a:t>9. </a:t>
            </a:r>
            <a:r>
              <a:rPr lang="en-IE" dirty="0"/>
              <a:t>Discuss networked, client-server and distributed operating systems and how they differ from single user operating systems </a:t>
            </a:r>
            <a:endParaRPr lang="en-IE" dirty="0" smtClean="0"/>
          </a:p>
          <a:p>
            <a:pPr marL="109728" indent="0">
              <a:buNone/>
            </a:pPr>
            <a:r>
              <a:rPr lang="en-IE" dirty="0"/>
              <a:t/>
            </a:r>
            <a:br>
              <a:rPr lang="en-IE" dirty="0"/>
            </a:br>
            <a:r>
              <a:rPr lang="en-IE" dirty="0" smtClean="0"/>
              <a:t>10. </a:t>
            </a:r>
            <a:r>
              <a:rPr lang="en-IE" dirty="0"/>
              <a:t>Display and perform proficient command line interaction with various operating systems</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03730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This module will serve as an introduction to Operating Systems. </a:t>
            </a:r>
            <a:endParaRPr lang="en-IE" dirty="0" smtClean="0"/>
          </a:p>
          <a:p>
            <a:endParaRPr lang="en-IE" dirty="0" smtClean="0"/>
          </a:p>
          <a:p>
            <a:r>
              <a:rPr lang="en-IE" dirty="0" smtClean="0"/>
              <a:t>It </a:t>
            </a:r>
            <a:r>
              <a:rPr lang="en-IE" dirty="0"/>
              <a:t>provides an overview of the major components of a computer system and their interaction with the systems software. </a:t>
            </a:r>
            <a:endParaRPr lang="en-IE" dirty="0" smtClean="0"/>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715933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IE" dirty="0"/>
              <a:t>Flynn, I.M., </a:t>
            </a:r>
            <a:r>
              <a:rPr lang="en-IE" dirty="0" err="1"/>
              <a:t>Mclver-McHoes</a:t>
            </a:r>
            <a:r>
              <a:rPr lang="en-IE" dirty="0"/>
              <a:t>, A. (2008) "</a:t>
            </a:r>
            <a:r>
              <a:rPr lang="en-IE" i="1" dirty="0"/>
              <a:t>Understanding Operating Systems</a:t>
            </a:r>
            <a:r>
              <a:rPr lang="en-IE" dirty="0"/>
              <a:t>" (5th Ed), Thompson Learning</a:t>
            </a:r>
          </a:p>
          <a:p>
            <a:pPr marL="109728" indent="0">
              <a:buNone/>
            </a:pPr>
            <a:endParaRPr lang="en-IE" dirty="0"/>
          </a:p>
          <a:p>
            <a:pPr marL="109728" indent="0">
              <a:buNone/>
            </a:pPr>
            <a:r>
              <a:rPr lang="en-IE" dirty="0"/>
              <a:t>English, J. (2005) "</a:t>
            </a:r>
            <a:r>
              <a:rPr lang="en-IE" i="1" dirty="0"/>
              <a:t>Introduction to Operating Systems: Behind the Desktop</a:t>
            </a:r>
            <a:r>
              <a:rPr lang="en-IE" dirty="0"/>
              <a:t>", Palgrave MacMillan</a:t>
            </a:r>
          </a:p>
          <a:p>
            <a:pPr marL="109728" indent="0">
              <a:buNone/>
            </a:pPr>
            <a:endParaRPr lang="en-IE" dirty="0"/>
          </a:p>
          <a:p>
            <a:pPr marL="109728" indent="0">
              <a:buNone/>
            </a:pPr>
            <a:r>
              <a:rPr lang="en-IE" dirty="0"/>
              <a:t>Stallings, W., (2001), "</a:t>
            </a:r>
            <a:r>
              <a:rPr lang="en-IE" i="1" dirty="0"/>
              <a:t>Operating Systems: Internals and Design Principles</a:t>
            </a:r>
            <a:r>
              <a:rPr lang="en-IE" dirty="0"/>
              <a:t>" (4th Ed), Prentice Hall</a:t>
            </a:r>
            <a:endParaRPr lang="en-IE" dirty="0"/>
          </a:p>
        </p:txBody>
      </p:sp>
      <p:sp>
        <p:nvSpPr>
          <p:cNvPr id="3" name="Title 2"/>
          <p:cNvSpPr>
            <a:spLocks noGrp="1"/>
          </p:cNvSpPr>
          <p:nvPr>
            <p:ph type="title"/>
          </p:nvPr>
        </p:nvSpPr>
        <p:spPr/>
        <p:txBody>
          <a:bodyPr/>
          <a:lstStyle/>
          <a:p>
            <a:r>
              <a:rPr lang="en-IE" dirty="0" smtClean="0"/>
              <a:t>References</a:t>
            </a:r>
            <a:endParaRPr lang="en-IE" dirty="0"/>
          </a:p>
        </p:txBody>
      </p:sp>
    </p:spTree>
    <p:extLst>
      <p:ext uri="{BB962C8B-B14F-4D97-AF65-F5344CB8AC3E}">
        <p14:creationId xmlns:p14="http://schemas.microsoft.com/office/powerpoint/2010/main" val="275283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The </a:t>
            </a:r>
            <a:r>
              <a:rPr lang="en-IE" dirty="0"/>
              <a:t>module provides a fundamental understanding of the concepts of operating systems. </a:t>
            </a:r>
            <a:endParaRPr lang="en-IE" dirty="0" smtClean="0"/>
          </a:p>
          <a:p>
            <a:endParaRPr lang="en-IE" dirty="0"/>
          </a:p>
          <a:p>
            <a:r>
              <a:rPr lang="en-IE" dirty="0"/>
              <a:t>Students will also learn how and why operating systems have evolved over years and the impact this has had on modern operating systems. </a:t>
            </a:r>
          </a:p>
          <a:p>
            <a:endParaRPr lang="en-IE" dirty="0"/>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20662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The </a:t>
            </a:r>
            <a:r>
              <a:rPr lang="en-IE" dirty="0"/>
              <a:t>concepts will be reinforced with practical laboratory exercises in operations systems functionality, user interaction and management. </a:t>
            </a:r>
            <a:endParaRPr lang="en-IE" dirty="0" smtClean="0"/>
          </a:p>
          <a:p>
            <a:endParaRPr lang="en-IE" dirty="0" smtClean="0"/>
          </a:p>
          <a:p>
            <a:r>
              <a:rPr lang="en-IE" dirty="0" smtClean="0"/>
              <a:t>This </a:t>
            </a:r>
            <a:r>
              <a:rPr lang="en-IE" dirty="0"/>
              <a:t>will be further backed up by a focus on command line interaction with various operating systems. </a:t>
            </a:r>
            <a:endParaRPr lang="en-IE" dirty="0" smtClean="0"/>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314252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Practical </a:t>
            </a:r>
            <a:r>
              <a:rPr lang="en-IE" dirty="0"/>
              <a:t>assignments will be given to develop practical operating systems skills. </a:t>
            </a:r>
            <a:endParaRPr lang="en-IE" dirty="0" smtClean="0"/>
          </a:p>
          <a:p>
            <a:endParaRPr lang="en-IE" dirty="0" smtClean="0"/>
          </a:p>
          <a:p>
            <a:r>
              <a:rPr lang="en-IE" dirty="0" smtClean="0"/>
              <a:t>The </a:t>
            </a:r>
            <a:r>
              <a:rPr lang="en-IE" dirty="0"/>
              <a:t>module will, at a basic level introduce networked, client-server and distributed operating systems to the student. </a:t>
            </a:r>
            <a:endParaRPr lang="en-IE" dirty="0" smtClean="0"/>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314252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The </a:t>
            </a:r>
            <a:r>
              <a:rPr lang="en-IE" dirty="0"/>
              <a:t>module will provide the fundamentals for Advanced Operating Systems and the groundwork for other modules in computer science that assume a general understanding of operating systems principals and practice.</a:t>
            </a:r>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74623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aims of this module are to: </a:t>
            </a:r>
          </a:p>
          <a:p>
            <a:pPr marL="850392" lvl="1" indent="-457200">
              <a:buFont typeface="+mj-lt"/>
              <a:buAutoNum type="arabicPeriod"/>
            </a:pPr>
            <a:r>
              <a:rPr lang="en-IE" dirty="0"/>
              <a:t>introduce the student to the principals of operating systems design </a:t>
            </a:r>
          </a:p>
          <a:p>
            <a:pPr marL="850392" lvl="1" indent="-457200">
              <a:buFont typeface="+mj-lt"/>
              <a:buAutoNum type="arabicPeriod"/>
            </a:pPr>
            <a:r>
              <a:rPr lang="en-IE" dirty="0"/>
              <a:t>give the students a working knowledge of a modern operating system </a:t>
            </a:r>
          </a:p>
          <a:p>
            <a:pPr marL="850392" lvl="1" indent="-457200">
              <a:buFont typeface="+mj-lt"/>
              <a:buAutoNum type="arabicPeriod"/>
            </a:pPr>
            <a:r>
              <a:rPr lang="en-IE" dirty="0"/>
              <a:t>provide the student with a sound knowledge of the various components and interactions of a modern operating system </a:t>
            </a:r>
          </a:p>
          <a:p>
            <a:pPr marL="850392" lvl="1" indent="-457200">
              <a:buFont typeface="+mj-lt"/>
              <a:buAutoNum type="arabicPeriod"/>
            </a:pPr>
            <a:r>
              <a:rPr lang="en-IE" dirty="0"/>
              <a:t>facilitate a competency in practical interaction with an operating system</a:t>
            </a:r>
          </a:p>
        </p:txBody>
      </p:sp>
      <p:sp>
        <p:nvSpPr>
          <p:cNvPr id="3" name="Title 2"/>
          <p:cNvSpPr>
            <a:spLocks noGrp="1"/>
          </p:cNvSpPr>
          <p:nvPr>
            <p:ph type="title"/>
          </p:nvPr>
        </p:nvSpPr>
        <p:spPr/>
        <p:txBody>
          <a:bodyPr/>
          <a:lstStyle/>
          <a:p>
            <a:r>
              <a:rPr lang="en-IE" dirty="0"/>
              <a:t>Module Aims</a:t>
            </a:r>
          </a:p>
        </p:txBody>
      </p:sp>
    </p:spTree>
    <p:extLst>
      <p:ext uri="{BB962C8B-B14F-4D97-AF65-F5344CB8AC3E}">
        <p14:creationId xmlns:p14="http://schemas.microsoft.com/office/powerpoint/2010/main" val="354947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Introduction: </a:t>
            </a:r>
            <a:endParaRPr lang="en-IE" b="1" dirty="0" smtClean="0"/>
          </a:p>
          <a:p>
            <a:r>
              <a:rPr lang="en-IE" dirty="0" smtClean="0"/>
              <a:t>Definition </a:t>
            </a:r>
            <a:r>
              <a:rPr lang="en-IE" dirty="0"/>
              <a:t>of an operating system, abstract views of an operating system, functions of an operating system, event-driven systems, efficiency &amp; system performance goals, evolution of operating system designs, classes of operating systems and examples of operating systems.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30868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Process </a:t>
            </a:r>
            <a:r>
              <a:rPr lang="en-IE" b="1" dirty="0"/>
              <a:t>and Threads:</a:t>
            </a:r>
            <a:r>
              <a:rPr lang="en-IE" dirty="0"/>
              <a:t> </a:t>
            </a:r>
            <a:endParaRPr lang="en-IE" dirty="0" smtClean="0"/>
          </a:p>
          <a:p>
            <a:r>
              <a:rPr lang="en-IE" dirty="0" smtClean="0"/>
              <a:t>Process </a:t>
            </a:r>
            <a:r>
              <a:rPr lang="en-IE" dirty="0"/>
              <a:t>and programs, </a:t>
            </a:r>
            <a:r>
              <a:rPr lang="en-IE" dirty="0" smtClean="0"/>
              <a:t>programmer’s </a:t>
            </a:r>
            <a:r>
              <a:rPr lang="en-IE" dirty="0"/>
              <a:t>view of processes, operating systems view of processes, concurrency, process states, thread of control, interacting processes. </a:t>
            </a:r>
          </a:p>
        </p:txBody>
      </p:sp>
      <p:sp>
        <p:nvSpPr>
          <p:cNvPr id="3" name="Title 2"/>
          <p:cNvSpPr>
            <a:spLocks noGrp="1"/>
          </p:cNvSpPr>
          <p:nvPr>
            <p:ph type="title"/>
          </p:nvPr>
        </p:nvSpPr>
        <p:spPr/>
        <p:txBody>
          <a:bodyPr/>
          <a:lstStyle/>
          <a:p>
            <a:r>
              <a:rPr lang="en-IE" dirty="0" smtClean="0"/>
              <a:t>Syllabus</a:t>
            </a:r>
            <a:endParaRPr lang="en-IE" dirty="0"/>
          </a:p>
        </p:txBody>
      </p:sp>
    </p:spTree>
    <p:extLst>
      <p:ext uri="{BB962C8B-B14F-4D97-AF65-F5344CB8AC3E}">
        <p14:creationId xmlns:p14="http://schemas.microsoft.com/office/powerpoint/2010/main" val="202577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TotalTime>
  <Words>658</Words>
  <Application>Microsoft Office PowerPoint</Application>
  <PresentationFormat>On-screen Show (4:3)</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CMPU1022 Operating Systems 1</vt:lpstr>
      <vt:lpstr>Module Description</vt:lpstr>
      <vt:lpstr>Module Description</vt:lpstr>
      <vt:lpstr>Module Description</vt:lpstr>
      <vt:lpstr>Module Description</vt:lpstr>
      <vt:lpstr>Module Description</vt:lpstr>
      <vt:lpstr>Module Aims</vt:lpstr>
      <vt:lpstr>Syllabus</vt:lpstr>
      <vt:lpstr>Syllabus</vt:lpstr>
      <vt:lpstr>Syllabus</vt:lpstr>
      <vt:lpstr>Syllabus</vt:lpstr>
      <vt:lpstr>Syllabus</vt:lpstr>
      <vt:lpstr>Syllabus</vt:lpstr>
      <vt:lpstr>Assessment</vt:lpstr>
      <vt:lpstr>Learning Outcomes</vt:lpstr>
      <vt:lpstr>Learning Outcomes</vt:lpstr>
      <vt:lpstr>Learning Outcomes</vt:lpstr>
      <vt:lpstr>Learning Outcomes</vt:lpstr>
      <vt:lpstr>Learning Outcomes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Damian Gordon</cp:lastModifiedBy>
  <cp:revision>3</cp:revision>
  <dcterms:created xsi:type="dcterms:W3CDTF">2015-01-19T19:52:08Z</dcterms:created>
  <dcterms:modified xsi:type="dcterms:W3CDTF">2015-01-19T20:13:01Z</dcterms:modified>
</cp:coreProperties>
</file>