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2"/>
  </p:notesMasterIdLst>
  <p:sldIdLst>
    <p:sldId id="256" r:id="rId2"/>
    <p:sldId id="371" r:id="rId3"/>
    <p:sldId id="378" r:id="rId4"/>
    <p:sldId id="373" r:id="rId5"/>
    <p:sldId id="375" r:id="rId6"/>
    <p:sldId id="374" r:id="rId7"/>
    <p:sldId id="379" r:id="rId8"/>
    <p:sldId id="380" r:id="rId9"/>
    <p:sldId id="376" r:id="rId10"/>
    <p:sldId id="377" r:id="rId11"/>
    <p:sldId id="402" r:id="rId12"/>
    <p:sldId id="401" r:id="rId13"/>
    <p:sldId id="445" r:id="rId14"/>
    <p:sldId id="446" r:id="rId15"/>
    <p:sldId id="383" r:id="rId16"/>
    <p:sldId id="381" r:id="rId17"/>
    <p:sldId id="382" r:id="rId18"/>
    <p:sldId id="384" r:id="rId19"/>
    <p:sldId id="385" r:id="rId20"/>
    <p:sldId id="386" r:id="rId21"/>
    <p:sldId id="387" r:id="rId22"/>
    <p:sldId id="395" r:id="rId23"/>
    <p:sldId id="399" r:id="rId24"/>
    <p:sldId id="393" r:id="rId25"/>
    <p:sldId id="400" r:id="rId26"/>
    <p:sldId id="403" r:id="rId27"/>
    <p:sldId id="410" r:id="rId28"/>
    <p:sldId id="413" r:id="rId29"/>
    <p:sldId id="406" r:id="rId30"/>
    <p:sldId id="407" r:id="rId31"/>
    <p:sldId id="408" r:id="rId32"/>
    <p:sldId id="409" r:id="rId33"/>
    <p:sldId id="411" r:id="rId34"/>
    <p:sldId id="412" r:id="rId35"/>
    <p:sldId id="414" r:id="rId36"/>
    <p:sldId id="415" r:id="rId37"/>
    <p:sldId id="416" r:id="rId38"/>
    <p:sldId id="420" r:id="rId39"/>
    <p:sldId id="421" r:id="rId40"/>
    <p:sldId id="418" r:id="rId41"/>
    <p:sldId id="419" r:id="rId42"/>
    <p:sldId id="422" r:id="rId43"/>
    <p:sldId id="423" r:id="rId44"/>
    <p:sldId id="424" r:id="rId45"/>
    <p:sldId id="438" r:id="rId46"/>
    <p:sldId id="428" r:id="rId47"/>
    <p:sldId id="433" r:id="rId48"/>
    <p:sldId id="426" r:id="rId49"/>
    <p:sldId id="429" r:id="rId50"/>
    <p:sldId id="434" r:id="rId51"/>
    <p:sldId id="430" r:id="rId52"/>
    <p:sldId id="435" r:id="rId53"/>
    <p:sldId id="431" r:id="rId54"/>
    <p:sldId id="432" r:id="rId55"/>
    <p:sldId id="436" r:id="rId56"/>
    <p:sldId id="437" r:id="rId57"/>
    <p:sldId id="425" r:id="rId58"/>
    <p:sldId id="439" r:id="rId59"/>
    <p:sldId id="440" r:id="rId60"/>
    <p:sldId id="441" r:id="rId61"/>
    <p:sldId id="442" r:id="rId62"/>
    <p:sldId id="443" r:id="rId63"/>
    <p:sldId id="444" r:id="rId64"/>
    <p:sldId id="447" r:id="rId65"/>
    <p:sldId id="448" r:id="rId66"/>
    <p:sldId id="449" r:id="rId67"/>
    <p:sldId id="450" r:id="rId68"/>
    <p:sldId id="451" r:id="rId69"/>
    <p:sldId id="452" r:id="rId70"/>
    <p:sldId id="453" r:id="rId71"/>
    <p:sldId id="454" r:id="rId72"/>
    <p:sldId id="478" r:id="rId73"/>
    <p:sldId id="456" r:id="rId74"/>
    <p:sldId id="455" r:id="rId75"/>
    <p:sldId id="457" r:id="rId76"/>
    <p:sldId id="458" r:id="rId77"/>
    <p:sldId id="459" r:id="rId78"/>
    <p:sldId id="465" r:id="rId79"/>
    <p:sldId id="464" r:id="rId80"/>
    <p:sldId id="469" r:id="rId81"/>
    <p:sldId id="462" r:id="rId82"/>
    <p:sldId id="466" r:id="rId83"/>
    <p:sldId id="470" r:id="rId84"/>
    <p:sldId id="472" r:id="rId85"/>
    <p:sldId id="475" r:id="rId86"/>
    <p:sldId id="467" r:id="rId87"/>
    <p:sldId id="473" r:id="rId88"/>
    <p:sldId id="468" r:id="rId89"/>
    <p:sldId id="476" r:id="rId90"/>
    <p:sldId id="47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FFCC"/>
    <a:srgbClr val="C49500"/>
    <a:srgbClr val="993366"/>
    <a:srgbClr val="FF0066"/>
    <a:srgbClr val="FF6600"/>
    <a:srgbClr val="E114E6"/>
    <a:srgbClr val="B5E9F4"/>
    <a:srgbClr val="8C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5812-F25A-4D33-A0D7-EB4357A8E2B7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A0A-D293-4793-973F-502017F190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19/03/2015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Memory Management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50303"/>
            <a:ext cx="7488832" cy="59910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Secondary Memory</a:t>
            </a:r>
            <a:br>
              <a:rPr lang="en-IE" dirty="0" smtClean="0"/>
            </a:br>
            <a:r>
              <a:rPr lang="en-IE" dirty="0" smtClean="0"/>
              <a:t>(Hard Disk)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40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381484" cy="592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0632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598308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32040" y="3898050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15816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540515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3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88634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32040" y="3898050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15816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07309" y="3212976"/>
            <a:ext cx="1041155" cy="16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540515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3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562117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7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170805" y="4869160"/>
            <a:ext cx="554400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Let’s consider an operating system model with a single user, and how they use memory.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77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Single-User System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9" name="Rectangle 8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80"/>
            <a:ext cx="9144000" cy="68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 be processed, it has</a:t>
            </a:r>
          </a:p>
          <a:p>
            <a:pPr marL="109728" indent="0">
              <a:buNone/>
            </a:pPr>
            <a:r>
              <a:rPr lang="en-IE" dirty="0" smtClean="0"/>
              <a:t>   to be </a:t>
            </a:r>
            <a:r>
              <a:rPr lang="en-IE" dirty="0" err="1" smtClean="0"/>
              <a:t>writen</a:t>
            </a:r>
            <a:r>
              <a:rPr lang="en-IE" dirty="0" smtClean="0"/>
              <a:t> entirely into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Main Memory, in 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contiguous space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program is bigger: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1988840"/>
            <a:ext cx="2304256" cy="4680520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it doesn’t fit in the 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memory, it’s can’t be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processed.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the limitation of all computers, if a program is too big, we have to do one of two things:</a:t>
            </a:r>
          </a:p>
          <a:p>
            <a:endParaRPr lang="en-IE" sz="28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IE" sz="2800" dirty="0" smtClean="0"/>
              <a:t>Get more memory</a:t>
            </a:r>
          </a:p>
          <a:p>
            <a:pPr marL="880110" lvl="1" indent="-514350">
              <a:buFont typeface="+mj-lt"/>
              <a:buAutoNum type="arabicPeriod"/>
            </a:pPr>
            <a:endParaRPr lang="en-IE" sz="28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IE" sz="2800" dirty="0" smtClean="0"/>
              <a:t>Make the program smaller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79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3775185"/>
            <a:ext cx="8964488" cy="30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first location of program in the base register (for memory protection);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Program Counter to the first memory location;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first instruction of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last instruction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reached OR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Counter is greater than Memory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Increment the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(last instruction reached)</a:t>
            </a:r>
          </a:p>
          <a:p>
            <a:pPr marL="109728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THEN Stop Loading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(Program Counter is greater than Memory Size)</a:t>
            </a:r>
          </a:p>
          <a:p>
            <a:pPr marL="109728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THEN Stop Loading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Load instruction into memory;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next instruction of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Algorithm for Single-User System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19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allow more than one program to run at the same time, the memory is subdivided into </a:t>
            </a:r>
            <a:r>
              <a:rPr lang="en-IE" b="1" dirty="0" smtClean="0"/>
              <a:t>FIXED PARTITIONS</a:t>
            </a:r>
            <a:r>
              <a:rPr lang="en-IE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31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026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Brace 14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Left Brace 15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1383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leaves us with less memory, but at least more than one user (and their user process) can be logged into the system at the same time.</a:t>
            </a:r>
          </a:p>
          <a:p>
            <a:r>
              <a:rPr lang="en-IE" dirty="0" smtClean="0"/>
              <a:t>If we want to adjust the size of the partitions we need to shut down the system, go into the boot login, and then restart.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3472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3775185"/>
            <a:ext cx="8964488" cy="30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(there are still jobs in the queue)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Determine the job’s requested memory size;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Job size &gt; Size of Largest Partition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THEN Reject the Job;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PRINT “Job Rejected: Not Enough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emory”;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Exit; /* this iteration and get next job */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1;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Number of Partitions in Memory)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IF (Job Size &gt;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[Counter].Size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endParaRPr lang="en-I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== “FREE”;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THEN Load job into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].Status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“BUSY”;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Exit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/* this iteration and get next job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END IF;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WHILE;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 partition available; 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job in waiting queue;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Algorithm for Fixed Partitions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69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make this work, the Memory manager needs to keep a Partition Table to remember the status of all the partitions.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8587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make this work, the Memory manager needs to keep a Partition Table to remember the status of all the partitions.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</a:t>
            </a:r>
            <a:r>
              <a:rPr lang="en-IE" dirty="0" smtClean="0"/>
              <a:t>Partitions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85048"/>
              </p:ext>
            </p:extLst>
          </p:nvPr>
        </p:nvGraphicFramePr>
        <p:xfrm>
          <a:off x="827584" y="2966081"/>
          <a:ext cx="7848870" cy="348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 Number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 Size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r>
                        <a:rPr lang="en-IE" sz="2400" b="1" baseline="0" dirty="0" smtClean="0">
                          <a:solidFill>
                            <a:schemeClr val="bg1"/>
                          </a:solidFill>
                        </a:rPr>
                        <a:t> Address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Access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</a:t>
                      </a:r>
                      <a:r>
                        <a:rPr lang="en-IE" sz="2400" b="1" baseline="0" dirty="0" smtClean="0">
                          <a:solidFill>
                            <a:schemeClr val="bg1"/>
                          </a:solidFill>
                        </a:rPr>
                        <a:t> Status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Job1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25K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Job4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25K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325K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FREE</a:t>
                      </a:r>
                      <a:endParaRPr lang="en-IE" sz="2400" b="1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4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350K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Job2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50K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400K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FREE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Which looks like this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6635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Which looks like this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930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38638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538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31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988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Rectangle 24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569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2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386104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532787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386104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532787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544522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2532787" y="5629890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Selecting the correct set of partition sizes is a tricky business, too small and larger jobs will be waiting forever to run, too big and there is a lot of wasted space.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27208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alternative is </a:t>
            </a:r>
            <a:r>
              <a:rPr lang="en-IE" b="1" dirty="0" smtClean="0"/>
              <a:t>DYNAMIC PARTITIONS</a:t>
            </a:r>
            <a:r>
              <a:rPr lang="en-IE" dirty="0" smtClean="0"/>
              <a:t>, where a job is given the space it requests, if there is space available for it.</a:t>
            </a:r>
          </a:p>
          <a:p>
            <a:r>
              <a:rPr lang="en-IE" dirty="0" smtClean="0"/>
              <a:t>This takes care of lots of problems.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8831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915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7" name="Rectangle 6"/>
          <p:cNvSpPr/>
          <p:nvPr/>
        </p:nvSpPr>
        <p:spPr>
          <a:xfrm>
            <a:off x="1403648" y="263691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848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1403648" y="2898781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569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</a:t>
            </a:r>
            <a:endParaRPr lang="en-IE" dirty="0"/>
          </a:p>
        </p:txBody>
      </p:sp>
      <p:sp>
        <p:nvSpPr>
          <p:cNvPr id="4" name="Parallelogram 3"/>
          <p:cNvSpPr/>
          <p:nvPr/>
        </p:nvSpPr>
        <p:spPr>
          <a:xfrm rot="9056506">
            <a:off x="5103380" y="2508433"/>
            <a:ext cx="576064" cy="1447857"/>
          </a:xfrm>
          <a:prstGeom prst="parallelogram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816936" y="489446"/>
            <a:ext cx="2874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Cache 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08104" y="1294757"/>
            <a:ext cx="2088232" cy="15969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2878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1475656" y="2666287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4805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1547664" y="2840995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4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3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isn’t perfect, because the next program will go into the slot that is freed up by a completed job.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474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3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87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85175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EXTERNAL FRAGMENTATION</a:t>
            </a:r>
            <a:endParaRPr lang="en-IE" b="1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675728" y="4036422"/>
            <a:ext cx="2336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 however we partition, we end up with fragmentation, one way or the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2572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20" name="Rectangle 19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5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So how do we decide where to slot in a new job?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15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So how do we decide where to slot in a new job?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979712" y="362178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5168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Here is the first slot free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979712" y="362178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Here is the first slot free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580112" y="2996952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But here’s a better 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763688" y="347602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3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  <p:sp>
        <p:nvSpPr>
          <p:cNvPr id="3" name="Parallelogram 2"/>
          <p:cNvSpPr/>
          <p:nvPr/>
        </p:nvSpPr>
        <p:spPr>
          <a:xfrm rot="15153857">
            <a:off x="1517217" y="854586"/>
            <a:ext cx="2373958" cy="3406431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419872" y="188640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CPU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87824" y="915015"/>
            <a:ext cx="1044116" cy="64418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But here’s a better 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580112" y="4106099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3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 we can either add the new block to the first available slot (FIRST-FIT ALGORITHM) or we </a:t>
            </a:r>
            <a:r>
              <a:rPr lang="en-IE" dirty="0"/>
              <a:t>can add the new block to the </a:t>
            </a:r>
            <a:r>
              <a:rPr lang="en-IE" dirty="0" smtClean="0"/>
              <a:t>most suitable </a:t>
            </a:r>
            <a:r>
              <a:rPr lang="en-IE" dirty="0"/>
              <a:t>available slot </a:t>
            </a:r>
            <a:r>
              <a:rPr lang="en-IE" dirty="0" smtClean="0"/>
              <a:t>(BEST-FIT </a:t>
            </a:r>
            <a:r>
              <a:rPr lang="en-IE" dirty="0"/>
              <a:t>ALGORITHM</a:t>
            </a:r>
            <a:r>
              <a:rPr lang="en-IE" dirty="0" smtClean="0"/>
              <a:t>). 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5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Memory Manager </a:t>
            </a:r>
            <a:r>
              <a:rPr lang="en-IE" dirty="0"/>
              <a:t>wants a FIRST-FIT ALGORITHM </a:t>
            </a:r>
            <a:r>
              <a:rPr lang="en-IE" dirty="0" smtClean="0"/>
              <a:t>then it stores a table in order of memory locations.</a:t>
            </a:r>
          </a:p>
          <a:p>
            <a:r>
              <a:rPr lang="en-IE" dirty="0"/>
              <a:t>If the Memory Manager wants a </a:t>
            </a:r>
            <a:r>
              <a:rPr lang="en-IE" dirty="0" smtClean="0"/>
              <a:t>BEST-FIT </a:t>
            </a:r>
            <a:r>
              <a:rPr lang="en-IE" dirty="0"/>
              <a:t>ALGORITHM then it stores a table in order of </a:t>
            </a:r>
            <a:r>
              <a:rPr lang="en-IE" dirty="0" smtClean="0"/>
              <a:t>size of memory </a:t>
            </a:r>
            <a:r>
              <a:rPr lang="en-IE" dirty="0"/>
              <a:t>locations.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96176"/>
              </p:ext>
            </p:extLst>
          </p:nvPr>
        </p:nvGraphicFramePr>
        <p:xfrm>
          <a:off x="1691680" y="4228296"/>
          <a:ext cx="2664296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315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355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0854"/>
              </p:ext>
            </p:extLst>
          </p:nvPr>
        </p:nvGraphicFramePr>
        <p:xfrm>
          <a:off x="5652120" y="3789040"/>
          <a:ext cx="2664296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40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7674"/>
              </p:ext>
            </p:extLst>
          </p:nvPr>
        </p:nvGraphicFramePr>
        <p:xfrm>
          <a:off x="5652120" y="5589240"/>
          <a:ext cx="26642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25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40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8990"/>
              </p:ext>
            </p:extLst>
          </p:nvPr>
        </p:nvGraphicFramePr>
        <p:xfrm>
          <a:off x="5652120" y="5229200"/>
          <a:ext cx="26642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After a job is completed, there are three cases for </a:t>
            </a:r>
            <a:r>
              <a:rPr lang="en-IE" dirty="0" err="1" smtClean="0"/>
              <a:t>deallocating</a:t>
            </a:r>
            <a:r>
              <a:rPr lang="en-IE" dirty="0" smtClean="0"/>
              <a:t> space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45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61967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619672" y="4530611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580112" y="4530611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3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61967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75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</a:t>
            </a:r>
            <a:r>
              <a:rPr lang="en-IE" dirty="0" smtClean="0"/>
              <a:t>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02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Let’s look at the implications of each of these cases in terms of what the Memory Manager has to do to remember the FREE and BUSY memory spaces.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9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3728" y="4530611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220072" y="4530611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07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3728" y="4530611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220072" y="4530611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530611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838717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4242481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6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  <p:sp>
        <p:nvSpPr>
          <p:cNvPr id="3" name="Parallelogram 2"/>
          <p:cNvSpPr/>
          <p:nvPr/>
        </p:nvSpPr>
        <p:spPr>
          <a:xfrm rot="15153857">
            <a:off x="1517217" y="854586"/>
            <a:ext cx="2373958" cy="3406431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419872" y="188640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CPU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87824" y="915015"/>
            <a:ext cx="1044116" cy="64418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14874342">
            <a:off x="3491072" y="2204953"/>
            <a:ext cx="2748833" cy="5579393"/>
          </a:xfrm>
          <a:prstGeom prst="parallelogram">
            <a:avLst>
              <a:gd name="adj" fmla="val 197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6043584" y="188640"/>
            <a:ext cx="2874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Cache 2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43584" y="915015"/>
            <a:ext cx="1865992" cy="251398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530611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838717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4242481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6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62788"/>
              </p:ext>
            </p:extLst>
          </p:nvPr>
        </p:nvGraphicFramePr>
        <p:xfrm>
          <a:off x="1763688" y="2993360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6870"/>
              </p:ext>
            </p:extLst>
          </p:nvPr>
        </p:nvGraphicFramePr>
        <p:xfrm>
          <a:off x="5220072" y="2996952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1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4243237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4243237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300-355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59065"/>
              </p:ext>
            </p:extLst>
          </p:nvPr>
        </p:nvGraphicFramePr>
        <p:xfrm>
          <a:off x="1763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60453"/>
              </p:ext>
            </p:extLst>
          </p:nvPr>
        </p:nvGraphicFramePr>
        <p:xfrm>
          <a:off x="5004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339752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6834"/>
              </p:ext>
            </p:extLst>
          </p:nvPr>
        </p:nvGraphicFramePr>
        <p:xfrm>
          <a:off x="107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3469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43609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339752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7259"/>
              </p:ext>
            </p:extLst>
          </p:nvPr>
        </p:nvGraphicFramePr>
        <p:xfrm>
          <a:off x="107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3870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09668"/>
              </p:ext>
            </p:extLst>
          </p:nvPr>
        </p:nvGraphicFramePr>
        <p:xfrm>
          <a:off x="6372200" y="3158976"/>
          <a:ext cx="26642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96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6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6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5821"/>
              </p:ext>
            </p:extLst>
          </p:nvPr>
        </p:nvGraphicFramePr>
        <p:xfrm>
          <a:off x="1763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9826"/>
              </p:ext>
            </p:extLst>
          </p:nvPr>
        </p:nvGraphicFramePr>
        <p:xfrm>
          <a:off x="5004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4117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77404"/>
              </p:ext>
            </p:extLst>
          </p:nvPr>
        </p:nvGraphicFramePr>
        <p:xfrm>
          <a:off x="179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75688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61"/>
            <a:ext cx="8820472" cy="67450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Main Memory</a:t>
            </a:r>
            <a:br>
              <a:rPr lang="en-IE" dirty="0" smtClean="0"/>
            </a:br>
            <a:r>
              <a:rPr lang="en-IE" dirty="0" smtClean="0"/>
              <a:t>(RAM)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07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64088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4117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41936"/>
              </p:ext>
            </p:extLst>
          </p:nvPr>
        </p:nvGraphicFramePr>
        <p:xfrm>
          <a:off x="179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58490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32133"/>
              </p:ext>
            </p:extLst>
          </p:nvPr>
        </p:nvGraphicFramePr>
        <p:xfrm>
          <a:off x="6372200" y="3385800"/>
          <a:ext cx="26642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3011</TotalTime>
  <Words>2552</Words>
  <Application>Microsoft Office PowerPoint</Application>
  <PresentationFormat>On-screen Show (4:3)</PresentationFormat>
  <Paragraphs>1061</Paragraphs>
  <Slides>90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Concourse</vt:lpstr>
      <vt:lpstr>Memory Management</vt:lpstr>
      <vt:lpstr>PowerPoint Presentation</vt:lpstr>
      <vt:lpstr>Memory Management</vt:lpstr>
      <vt:lpstr>CPU</vt:lpstr>
      <vt:lpstr>CPU</vt:lpstr>
      <vt:lpstr>Cache</vt:lpstr>
      <vt:lpstr>Cache</vt:lpstr>
      <vt:lpstr>Cache</vt:lpstr>
      <vt:lpstr>Main Memory (RAM)</vt:lpstr>
      <vt:lpstr>Secondary Memory (Hard Disk)</vt:lpstr>
      <vt:lpstr>Memory Management</vt:lpstr>
      <vt:lpstr>Memory Management</vt:lpstr>
      <vt:lpstr>Memory Management</vt:lpstr>
      <vt:lpstr>Memory Management</vt:lpstr>
      <vt:lpstr>Memory Management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Memory Management</vt:lpstr>
      <vt:lpstr>Algorithm for Single-User System</vt:lpstr>
      <vt:lpstr>Memory Management</vt:lpstr>
      <vt:lpstr>Fixed Partitions</vt:lpstr>
      <vt:lpstr>Fixed Partitions</vt:lpstr>
      <vt:lpstr>Fixed Partitions</vt:lpstr>
      <vt:lpstr>Algorithm for 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236</cp:revision>
  <dcterms:created xsi:type="dcterms:W3CDTF">2015-01-19T19:52:08Z</dcterms:created>
  <dcterms:modified xsi:type="dcterms:W3CDTF">2015-03-19T23:35:03Z</dcterms:modified>
</cp:coreProperties>
</file>