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2" r:id="rId8"/>
    <p:sldId id="260" r:id="rId9"/>
    <p:sldId id="268" r:id="rId10"/>
    <p:sldId id="261" r:id="rId11"/>
    <p:sldId id="263" r:id="rId12"/>
    <p:sldId id="264" r:id="rId13"/>
    <p:sldId id="270" r:id="rId14"/>
    <p:sldId id="269" r:id="rId15"/>
    <p:sldId id="265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42367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stack?</a:t>
            </a:r>
          </a:p>
          <a:p>
            <a:endParaRPr lang="en-IE" dirty="0"/>
          </a:p>
          <a:p>
            <a:r>
              <a:rPr lang="en-IE" dirty="0" smtClean="0"/>
              <a:t>It’s a structure</a:t>
            </a:r>
            <a:r>
              <a:rPr lang="en-IE" dirty="0" smtClean="0"/>
              <a:t> that conforms to the principle of Last In, First Out (LIFO).</a:t>
            </a:r>
          </a:p>
          <a:p>
            <a:endParaRPr lang="en-IE" dirty="0"/>
          </a:p>
          <a:p>
            <a:r>
              <a:rPr lang="en-IE" dirty="0"/>
              <a:t>The </a:t>
            </a:r>
            <a:r>
              <a:rPr lang="en-IE" dirty="0" smtClean="0"/>
              <a:t>last </a:t>
            </a:r>
            <a:r>
              <a:rPr lang="en-IE" dirty="0"/>
              <a:t>item to join the </a:t>
            </a:r>
            <a:r>
              <a:rPr lang="en-IE" dirty="0" smtClean="0"/>
              <a:t>stack </a:t>
            </a:r>
            <a:r>
              <a:rPr lang="en-IE" dirty="0"/>
              <a:t>is the first item to be served.</a:t>
            </a:r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411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heap?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3071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heap?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88840"/>
            <a:ext cx="677504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452495">
            <a:off x="3518636" y="3623308"/>
            <a:ext cx="234112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 rot="19444748">
            <a:off x="4118508" y="3416508"/>
            <a:ext cx="225899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 rot="1452495">
            <a:off x="5318836" y="3665363"/>
            <a:ext cx="234112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 rot="1452495">
            <a:off x="4167116" y="2225203"/>
            <a:ext cx="234112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19444748">
            <a:off x="5879713" y="3512122"/>
            <a:ext cx="225899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 rot="19444748">
            <a:off x="5159705" y="2143970"/>
            <a:ext cx="225899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heap?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3131840" y="4633613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4211960" y="465313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3635896" y="3265461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5004048" y="4633613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5436096" y="3337469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4427984" y="1844824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6012160" y="4581128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599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452495">
            <a:off x="3518636" y="3623308"/>
            <a:ext cx="234112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 rot="19444748">
            <a:off x="4118508" y="3416508"/>
            <a:ext cx="225899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 rot="1452495">
            <a:off x="5318836" y="3665363"/>
            <a:ext cx="234112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 rot="1452495">
            <a:off x="4167116" y="2225203"/>
            <a:ext cx="234112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19444748">
            <a:off x="5879713" y="3512122"/>
            <a:ext cx="225899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 rot="19444748">
            <a:off x="5159705" y="2143970"/>
            <a:ext cx="225899" cy="15855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heap?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4211960" y="465313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3635896" y="3265461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5004048" y="4633613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5436096" y="3337469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4427984" y="1844824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6012160" y="4581128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Bent Arrow 22"/>
          <p:cNvSpPr/>
          <p:nvPr/>
        </p:nvSpPr>
        <p:spPr>
          <a:xfrm rot="5400000">
            <a:off x="6253941" y="3259228"/>
            <a:ext cx="1316639" cy="1656184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 rot="10800000">
            <a:off x="5182834" y="839110"/>
            <a:ext cx="1117358" cy="1584176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1840" y="4633613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38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heap?</a:t>
            </a:r>
          </a:p>
          <a:p>
            <a:endParaRPr lang="en-IE" dirty="0"/>
          </a:p>
          <a:p>
            <a:r>
              <a:rPr lang="en-IE" dirty="0" smtClean="0"/>
              <a:t>The </a:t>
            </a:r>
            <a:r>
              <a:rPr lang="en-IE" dirty="0"/>
              <a:t>heap property: If A is a parent node of B then the key of node A is ordered with respect to the key of node B with the same ordering applying across the heap</a:t>
            </a:r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13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queue?</a:t>
            </a:r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pic>
        <p:nvPicPr>
          <p:cNvPr id="4" name="Picture 3" descr="pigeon-hole-un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0360" y="1916832"/>
            <a:ext cx="5868144" cy="4968552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5292080" y="458112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6732240" y="4509120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8100392" y="44371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5228709" y="522878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6660232" y="515677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8028384" y="5084768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5228709" y="58768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6668869" y="57332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3" name="Flowchart: Terminator 12"/>
          <p:cNvSpPr/>
          <p:nvPr/>
        </p:nvSpPr>
        <p:spPr>
          <a:xfrm>
            <a:off x="5220072" y="6452920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6668869" y="630890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 flipV="1">
            <a:off x="4860032" y="2357264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 flipV="1">
            <a:off x="6444208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7" name="Flowchart: Terminator 16"/>
          <p:cNvSpPr/>
          <p:nvPr/>
        </p:nvSpPr>
        <p:spPr>
          <a:xfrm>
            <a:off x="6804248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8100392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9" name="Flowchart: Terminator 18"/>
          <p:cNvSpPr/>
          <p:nvPr/>
        </p:nvSpPr>
        <p:spPr>
          <a:xfrm>
            <a:off x="529208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 flipV="1">
            <a:off x="644420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1" name="Flowchart: Terminator 20"/>
          <p:cNvSpPr/>
          <p:nvPr/>
        </p:nvSpPr>
        <p:spPr>
          <a:xfrm>
            <a:off x="673224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2" name="Flowchart: Terminator 21"/>
          <p:cNvSpPr/>
          <p:nvPr/>
        </p:nvSpPr>
        <p:spPr>
          <a:xfrm>
            <a:off x="8100392" y="321297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5292080" y="393305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6732240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5" name="Flowchart: Terminator 24"/>
          <p:cNvSpPr/>
          <p:nvPr/>
        </p:nvSpPr>
        <p:spPr>
          <a:xfrm>
            <a:off x="8100392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6" name="Flowchart: Terminator 25"/>
          <p:cNvSpPr/>
          <p:nvPr/>
        </p:nvSpPr>
        <p:spPr>
          <a:xfrm>
            <a:off x="5300717" y="263691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 flipV="1">
            <a:off x="7812360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 flipV="1">
            <a:off x="500404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 flipV="1">
            <a:off x="5004048" y="365340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 flipV="1">
            <a:off x="7884368" y="293332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 flipV="1">
            <a:off x="6516216" y="358140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2" name="Flowchart: Terminator 31"/>
          <p:cNvSpPr/>
          <p:nvPr/>
        </p:nvSpPr>
        <p:spPr>
          <a:xfrm>
            <a:off x="8028384" y="566083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3" name="Flowchart: Terminator 32"/>
          <p:cNvSpPr/>
          <p:nvPr/>
        </p:nvSpPr>
        <p:spPr>
          <a:xfrm>
            <a:off x="8028384" y="623689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20</a:t>
            </a:r>
            <a:endParaRPr lang="en-IE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queue?</a:t>
            </a:r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pic>
        <p:nvPicPr>
          <p:cNvPr id="4" name="Picture 3" descr="pigeon-hole-un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0360" y="1916832"/>
            <a:ext cx="5868144" cy="4968552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5292080" y="458112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6732240" y="4509120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8100392" y="44371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5228709" y="522878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6660232" y="515677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8028384" y="5084768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5228709" y="58768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6668869" y="57332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3" name="Flowchart: Terminator 12"/>
          <p:cNvSpPr/>
          <p:nvPr/>
        </p:nvSpPr>
        <p:spPr>
          <a:xfrm>
            <a:off x="5220072" y="6452920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6668869" y="630890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 flipV="1">
            <a:off x="4860032" y="2357264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 flipV="1">
            <a:off x="6444208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7" name="Flowchart: Terminator 16"/>
          <p:cNvSpPr/>
          <p:nvPr/>
        </p:nvSpPr>
        <p:spPr>
          <a:xfrm>
            <a:off x="6804248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8100392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9" name="Flowchart: Terminator 18"/>
          <p:cNvSpPr/>
          <p:nvPr/>
        </p:nvSpPr>
        <p:spPr>
          <a:xfrm>
            <a:off x="529208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 flipV="1">
            <a:off x="644420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1" name="Flowchart: Terminator 20"/>
          <p:cNvSpPr/>
          <p:nvPr/>
        </p:nvSpPr>
        <p:spPr>
          <a:xfrm>
            <a:off x="673224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2" name="Flowchart: Terminator 21"/>
          <p:cNvSpPr/>
          <p:nvPr/>
        </p:nvSpPr>
        <p:spPr>
          <a:xfrm>
            <a:off x="8100392" y="321297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5292080" y="393305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6732240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5" name="Flowchart: Terminator 24"/>
          <p:cNvSpPr/>
          <p:nvPr/>
        </p:nvSpPr>
        <p:spPr>
          <a:xfrm>
            <a:off x="8100392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6" name="Flowchart: Terminator 25"/>
          <p:cNvSpPr/>
          <p:nvPr/>
        </p:nvSpPr>
        <p:spPr>
          <a:xfrm>
            <a:off x="5300717" y="263691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 flipV="1">
            <a:off x="7812360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 flipV="1">
            <a:off x="500404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 flipV="1">
            <a:off x="5004048" y="365340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 flipV="1">
            <a:off x="7884368" y="293332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 flipV="1">
            <a:off x="6516216" y="358140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2" name="Flowchart: Terminator 31"/>
          <p:cNvSpPr/>
          <p:nvPr/>
        </p:nvSpPr>
        <p:spPr>
          <a:xfrm>
            <a:off x="8028384" y="566083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3" name="Flowchart: Terminator 32"/>
          <p:cNvSpPr/>
          <p:nvPr/>
        </p:nvSpPr>
        <p:spPr>
          <a:xfrm>
            <a:off x="8028384" y="623689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547664" y="2204864"/>
            <a:ext cx="3888432" cy="54006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51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stack?</a:t>
            </a:r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pic>
        <p:nvPicPr>
          <p:cNvPr id="4" name="Picture 3" descr="pigeon-hole-un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0360" y="1916832"/>
            <a:ext cx="5868144" cy="4968552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5292080" y="458112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6732240" y="4509120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8100392" y="44371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5228709" y="522878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6660232" y="515677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8028384" y="5084768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5228709" y="58768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6668869" y="57332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3" name="Flowchart: Terminator 12"/>
          <p:cNvSpPr/>
          <p:nvPr/>
        </p:nvSpPr>
        <p:spPr>
          <a:xfrm>
            <a:off x="5220072" y="6452920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6668869" y="630890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 flipV="1">
            <a:off x="4860032" y="2357264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 flipV="1">
            <a:off x="6444208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7" name="Flowchart: Terminator 16"/>
          <p:cNvSpPr/>
          <p:nvPr/>
        </p:nvSpPr>
        <p:spPr>
          <a:xfrm>
            <a:off x="6804248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8100392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9" name="Flowchart: Terminator 18"/>
          <p:cNvSpPr/>
          <p:nvPr/>
        </p:nvSpPr>
        <p:spPr>
          <a:xfrm>
            <a:off x="529208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 flipV="1">
            <a:off x="644420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1" name="Flowchart: Terminator 20"/>
          <p:cNvSpPr/>
          <p:nvPr/>
        </p:nvSpPr>
        <p:spPr>
          <a:xfrm>
            <a:off x="673224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2" name="Flowchart: Terminator 21"/>
          <p:cNvSpPr/>
          <p:nvPr/>
        </p:nvSpPr>
        <p:spPr>
          <a:xfrm>
            <a:off x="8100392" y="321297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5292080" y="393305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6732240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5" name="Flowchart: Terminator 24"/>
          <p:cNvSpPr/>
          <p:nvPr/>
        </p:nvSpPr>
        <p:spPr>
          <a:xfrm>
            <a:off x="8100392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6" name="Flowchart: Terminator 25"/>
          <p:cNvSpPr/>
          <p:nvPr/>
        </p:nvSpPr>
        <p:spPr>
          <a:xfrm>
            <a:off x="5300717" y="263691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 flipV="1">
            <a:off x="7812360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 flipV="1">
            <a:off x="500404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 flipV="1">
            <a:off x="5004048" y="365340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 flipV="1">
            <a:off x="7884368" y="293332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 flipV="1">
            <a:off x="6516216" y="358140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2" name="Flowchart: Terminator 31"/>
          <p:cNvSpPr/>
          <p:nvPr/>
        </p:nvSpPr>
        <p:spPr>
          <a:xfrm>
            <a:off x="8028384" y="566083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3" name="Flowchart: Terminator 32"/>
          <p:cNvSpPr/>
          <p:nvPr/>
        </p:nvSpPr>
        <p:spPr>
          <a:xfrm>
            <a:off x="8028384" y="623689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20</a:t>
            </a:r>
            <a:endParaRPr lang="en-IE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3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stack?</a:t>
            </a:r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pic>
        <p:nvPicPr>
          <p:cNvPr id="4" name="Picture 3" descr="pigeon-hole-un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0360" y="1916832"/>
            <a:ext cx="5868144" cy="4968552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5292080" y="458112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6732240" y="4509120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8100392" y="44371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5228709" y="522878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6660232" y="515677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8028384" y="5084768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5228709" y="58768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6668869" y="57332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3" name="Flowchart: Terminator 12"/>
          <p:cNvSpPr/>
          <p:nvPr/>
        </p:nvSpPr>
        <p:spPr>
          <a:xfrm>
            <a:off x="5220072" y="6452920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6668869" y="630890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 flipV="1">
            <a:off x="4860032" y="2357264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 flipV="1">
            <a:off x="6444208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7" name="Flowchart: Terminator 16"/>
          <p:cNvSpPr/>
          <p:nvPr/>
        </p:nvSpPr>
        <p:spPr>
          <a:xfrm>
            <a:off x="6804248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8100392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9" name="Flowchart: Terminator 18"/>
          <p:cNvSpPr/>
          <p:nvPr/>
        </p:nvSpPr>
        <p:spPr>
          <a:xfrm>
            <a:off x="529208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 flipV="1">
            <a:off x="644420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1" name="Flowchart: Terminator 20"/>
          <p:cNvSpPr/>
          <p:nvPr/>
        </p:nvSpPr>
        <p:spPr>
          <a:xfrm>
            <a:off x="673224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2" name="Flowchart: Terminator 21"/>
          <p:cNvSpPr/>
          <p:nvPr/>
        </p:nvSpPr>
        <p:spPr>
          <a:xfrm>
            <a:off x="8100392" y="321297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5292080" y="393305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6732240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5" name="Flowchart: Terminator 24"/>
          <p:cNvSpPr/>
          <p:nvPr/>
        </p:nvSpPr>
        <p:spPr>
          <a:xfrm>
            <a:off x="8100392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6" name="Flowchart: Terminator 25"/>
          <p:cNvSpPr/>
          <p:nvPr/>
        </p:nvSpPr>
        <p:spPr>
          <a:xfrm>
            <a:off x="5300717" y="263691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 flipV="1">
            <a:off x="7812360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 flipV="1">
            <a:off x="500404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 flipV="1">
            <a:off x="5004048" y="365340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 flipV="1">
            <a:off x="7884368" y="293332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 flipV="1">
            <a:off x="6516216" y="358140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2" name="Flowchart: Terminator 31"/>
          <p:cNvSpPr/>
          <p:nvPr/>
        </p:nvSpPr>
        <p:spPr>
          <a:xfrm>
            <a:off x="8028384" y="566083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3" name="Flowchart: Terminator 32"/>
          <p:cNvSpPr/>
          <p:nvPr/>
        </p:nvSpPr>
        <p:spPr>
          <a:xfrm>
            <a:off x="8028384" y="623689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2843808" y="3392996"/>
            <a:ext cx="3888432" cy="54006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8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queue?</a:t>
            </a:r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59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heap?</a:t>
            </a:r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pic>
        <p:nvPicPr>
          <p:cNvPr id="4" name="Picture 3" descr="pigeon-hole-un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0360" y="1916832"/>
            <a:ext cx="5868144" cy="4968552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5292080" y="458112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6732240" y="4509120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8100392" y="44371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5228709" y="522878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6660232" y="515677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8028384" y="5084768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5228709" y="58768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6668869" y="57332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3" name="Flowchart: Terminator 12"/>
          <p:cNvSpPr/>
          <p:nvPr/>
        </p:nvSpPr>
        <p:spPr>
          <a:xfrm>
            <a:off x="5220072" y="6452920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6668869" y="630890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 flipV="1">
            <a:off x="4860032" y="2357264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 flipV="1">
            <a:off x="6444208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7" name="Flowchart: Terminator 16"/>
          <p:cNvSpPr/>
          <p:nvPr/>
        </p:nvSpPr>
        <p:spPr>
          <a:xfrm>
            <a:off x="6804248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8100392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9" name="Flowchart: Terminator 18"/>
          <p:cNvSpPr/>
          <p:nvPr/>
        </p:nvSpPr>
        <p:spPr>
          <a:xfrm>
            <a:off x="529208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 flipV="1">
            <a:off x="644420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1" name="Flowchart: Terminator 20"/>
          <p:cNvSpPr/>
          <p:nvPr/>
        </p:nvSpPr>
        <p:spPr>
          <a:xfrm>
            <a:off x="673224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2" name="Flowchart: Terminator 21"/>
          <p:cNvSpPr/>
          <p:nvPr/>
        </p:nvSpPr>
        <p:spPr>
          <a:xfrm>
            <a:off x="8100392" y="321297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5292080" y="393305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6732240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5" name="Flowchart: Terminator 24"/>
          <p:cNvSpPr/>
          <p:nvPr/>
        </p:nvSpPr>
        <p:spPr>
          <a:xfrm>
            <a:off x="8100392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6" name="Flowchart: Terminator 25"/>
          <p:cNvSpPr/>
          <p:nvPr/>
        </p:nvSpPr>
        <p:spPr>
          <a:xfrm>
            <a:off x="5300717" y="263691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 flipV="1">
            <a:off x="7812360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 flipV="1">
            <a:off x="500404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 flipV="1">
            <a:off x="5004048" y="365340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 flipV="1">
            <a:off x="7884368" y="293332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 flipV="1">
            <a:off x="6516216" y="358140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2" name="Flowchart: Terminator 31"/>
          <p:cNvSpPr/>
          <p:nvPr/>
        </p:nvSpPr>
        <p:spPr>
          <a:xfrm>
            <a:off x="8028384" y="566083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3" name="Flowchart: Terminator 32"/>
          <p:cNvSpPr/>
          <p:nvPr/>
        </p:nvSpPr>
        <p:spPr>
          <a:xfrm>
            <a:off x="8028384" y="623689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20</a:t>
            </a:r>
            <a:endParaRPr lang="en-IE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heap?</a:t>
            </a:r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pic>
        <p:nvPicPr>
          <p:cNvPr id="4" name="Picture 3" descr="pigeon-hole-un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0360" y="1916832"/>
            <a:ext cx="5868144" cy="4968552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5292080" y="458112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6732240" y="4509120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8100392" y="44371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5228709" y="522878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6660232" y="515677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8028384" y="5084768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5228709" y="58768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6668869" y="573325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3" name="Flowchart: Terminator 12"/>
          <p:cNvSpPr/>
          <p:nvPr/>
        </p:nvSpPr>
        <p:spPr>
          <a:xfrm>
            <a:off x="5220072" y="6452920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6668869" y="630890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19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 flipV="1">
            <a:off x="4860032" y="2357264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 flipV="1">
            <a:off x="6444208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7" name="Flowchart: Terminator 16"/>
          <p:cNvSpPr/>
          <p:nvPr/>
        </p:nvSpPr>
        <p:spPr>
          <a:xfrm>
            <a:off x="6804248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8100392" y="263691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19" name="Flowchart: Terminator 18"/>
          <p:cNvSpPr/>
          <p:nvPr/>
        </p:nvSpPr>
        <p:spPr>
          <a:xfrm>
            <a:off x="529208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3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 flipV="1">
            <a:off x="644420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1" name="Flowchart: Terminator 20"/>
          <p:cNvSpPr/>
          <p:nvPr/>
        </p:nvSpPr>
        <p:spPr>
          <a:xfrm>
            <a:off x="6732240" y="328498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4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2" name="Flowchart: Terminator 21"/>
          <p:cNvSpPr/>
          <p:nvPr/>
        </p:nvSpPr>
        <p:spPr>
          <a:xfrm>
            <a:off x="8100392" y="321297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5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5292080" y="393305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6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6732240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5" name="Flowchart: Terminator 24"/>
          <p:cNvSpPr/>
          <p:nvPr/>
        </p:nvSpPr>
        <p:spPr>
          <a:xfrm>
            <a:off x="8100392" y="386104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8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6" name="Flowchart: Terminator 25"/>
          <p:cNvSpPr/>
          <p:nvPr/>
        </p:nvSpPr>
        <p:spPr>
          <a:xfrm>
            <a:off x="5300717" y="263691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 flipV="1">
            <a:off x="7812360" y="234888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 flipV="1">
            <a:off x="500404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 flipV="1">
            <a:off x="5004048" y="365340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 flipV="1">
            <a:off x="7884368" y="293332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 flipV="1">
            <a:off x="6516216" y="358140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dirty="0" smtClean="0">
              <a:solidFill>
                <a:schemeClr val="tx1"/>
              </a:solidFill>
            </a:endParaRPr>
          </a:p>
          <a:p>
            <a:pPr algn="ctr"/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2" name="Flowchart: Terminator 31"/>
          <p:cNvSpPr/>
          <p:nvPr/>
        </p:nvSpPr>
        <p:spPr>
          <a:xfrm>
            <a:off x="8028384" y="566083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17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3" name="Flowchart: Terminator 32"/>
          <p:cNvSpPr/>
          <p:nvPr/>
        </p:nvSpPr>
        <p:spPr>
          <a:xfrm>
            <a:off x="8028384" y="623689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smtClean="0">
                <a:solidFill>
                  <a:schemeClr val="tx1"/>
                </a:solidFill>
              </a:rPr>
              <a:t>20</a:t>
            </a:r>
            <a:endParaRPr lang="en-IE" sz="1000" b="1" dirty="0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2987824" y="2852936"/>
            <a:ext cx="3888432" cy="54006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Based on value not location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9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queue?</a:t>
            </a:r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1942"/>
            <a:ext cx="9144000" cy="284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queue?</a:t>
            </a:r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154766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ight Arrow 7"/>
          <p:cNvSpPr/>
          <p:nvPr/>
        </p:nvSpPr>
        <p:spPr>
          <a:xfrm>
            <a:off x="212372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262778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ight Arrow 9"/>
          <p:cNvSpPr/>
          <p:nvPr/>
        </p:nvSpPr>
        <p:spPr>
          <a:xfrm>
            <a:off x="320384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370790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Arrow 11"/>
          <p:cNvSpPr/>
          <p:nvPr/>
        </p:nvSpPr>
        <p:spPr>
          <a:xfrm>
            <a:off x="428396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478802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Arrow 13"/>
          <p:cNvSpPr/>
          <p:nvPr/>
        </p:nvSpPr>
        <p:spPr>
          <a:xfrm>
            <a:off x="536408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586814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ight Arrow 15"/>
          <p:cNvSpPr/>
          <p:nvPr/>
        </p:nvSpPr>
        <p:spPr>
          <a:xfrm>
            <a:off x="644420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694826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205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queue?</a:t>
            </a:r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154766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ight Arrow 7"/>
          <p:cNvSpPr/>
          <p:nvPr/>
        </p:nvSpPr>
        <p:spPr>
          <a:xfrm>
            <a:off x="212372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262778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ight Arrow 9"/>
          <p:cNvSpPr/>
          <p:nvPr/>
        </p:nvSpPr>
        <p:spPr>
          <a:xfrm>
            <a:off x="320384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370790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Arrow 11"/>
          <p:cNvSpPr/>
          <p:nvPr/>
        </p:nvSpPr>
        <p:spPr>
          <a:xfrm>
            <a:off x="428396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478802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Arrow 13"/>
          <p:cNvSpPr/>
          <p:nvPr/>
        </p:nvSpPr>
        <p:spPr>
          <a:xfrm>
            <a:off x="536408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586814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ight Arrow 15"/>
          <p:cNvSpPr/>
          <p:nvPr/>
        </p:nvSpPr>
        <p:spPr>
          <a:xfrm>
            <a:off x="644420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694826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Bent Arrow 18"/>
          <p:cNvSpPr/>
          <p:nvPr/>
        </p:nvSpPr>
        <p:spPr>
          <a:xfrm flipV="1">
            <a:off x="395536" y="2501280"/>
            <a:ext cx="1152128" cy="1548172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5400000">
            <a:off x="7406698" y="3743418"/>
            <a:ext cx="1575792" cy="1251756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queue?</a:t>
            </a:r>
          </a:p>
          <a:p>
            <a:endParaRPr lang="en-IE" dirty="0"/>
          </a:p>
          <a:p>
            <a:r>
              <a:rPr lang="en-IE" dirty="0" smtClean="0"/>
              <a:t>It’s a structure</a:t>
            </a:r>
            <a:r>
              <a:rPr lang="en-IE" dirty="0" smtClean="0"/>
              <a:t> that conforms to the principle of First In, First Out (FIFO).</a:t>
            </a:r>
          </a:p>
          <a:p>
            <a:endParaRPr lang="en-IE" dirty="0"/>
          </a:p>
          <a:p>
            <a:r>
              <a:rPr lang="en-IE" dirty="0" smtClean="0"/>
              <a:t>The first item to join the queue is the first item to be served.</a:t>
            </a:r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395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stack?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64438"/>
            <a:ext cx="3505200" cy="381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55" y="548680"/>
            <a:ext cx="4126025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stack?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54766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ight Arrow 4"/>
          <p:cNvSpPr/>
          <p:nvPr/>
        </p:nvSpPr>
        <p:spPr>
          <a:xfrm>
            <a:off x="212372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262778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ight Arrow 6"/>
          <p:cNvSpPr/>
          <p:nvPr/>
        </p:nvSpPr>
        <p:spPr>
          <a:xfrm>
            <a:off x="320384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370790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ight Arrow 8"/>
          <p:cNvSpPr/>
          <p:nvPr/>
        </p:nvSpPr>
        <p:spPr>
          <a:xfrm>
            <a:off x="428396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478802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Arrow 10"/>
          <p:cNvSpPr/>
          <p:nvPr/>
        </p:nvSpPr>
        <p:spPr>
          <a:xfrm>
            <a:off x="536408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586814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Arrow 12"/>
          <p:cNvSpPr/>
          <p:nvPr/>
        </p:nvSpPr>
        <p:spPr>
          <a:xfrm>
            <a:off x="644420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694826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66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a stack?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54766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ight Arrow 4"/>
          <p:cNvSpPr/>
          <p:nvPr/>
        </p:nvSpPr>
        <p:spPr>
          <a:xfrm>
            <a:off x="212372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262778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ight Arrow 6"/>
          <p:cNvSpPr/>
          <p:nvPr/>
        </p:nvSpPr>
        <p:spPr>
          <a:xfrm>
            <a:off x="320384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370790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ight Arrow 8"/>
          <p:cNvSpPr/>
          <p:nvPr/>
        </p:nvSpPr>
        <p:spPr>
          <a:xfrm>
            <a:off x="428396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478802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Arrow 10"/>
          <p:cNvSpPr/>
          <p:nvPr/>
        </p:nvSpPr>
        <p:spPr>
          <a:xfrm>
            <a:off x="536408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586814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Arrow 12"/>
          <p:cNvSpPr/>
          <p:nvPr/>
        </p:nvSpPr>
        <p:spPr>
          <a:xfrm>
            <a:off x="644420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694826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Bent Arrow 16"/>
          <p:cNvSpPr/>
          <p:nvPr/>
        </p:nvSpPr>
        <p:spPr>
          <a:xfrm>
            <a:off x="430306" y="3717032"/>
            <a:ext cx="1117358" cy="1584176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16200000">
            <a:off x="179512" y="2348880"/>
            <a:ext cx="1440160" cy="1296144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182</TotalTime>
  <Words>375</Words>
  <Application>Microsoft Office PowerPoint</Application>
  <PresentationFormat>On-screen Show (4:3)</PresentationFormat>
  <Paragraphs>179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Damian Gordon</cp:lastModifiedBy>
  <cp:revision>15</cp:revision>
  <dcterms:created xsi:type="dcterms:W3CDTF">2015-01-19T19:52:08Z</dcterms:created>
  <dcterms:modified xsi:type="dcterms:W3CDTF">2015-01-31T15:49:06Z</dcterms:modified>
</cp:coreProperties>
</file>