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05" r:id="rId4"/>
    <p:sldId id="272" r:id="rId5"/>
    <p:sldId id="288" r:id="rId6"/>
    <p:sldId id="290" r:id="rId7"/>
    <p:sldId id="289" r:id="rId8"/>
    <p:sldId id="291" r:id="rId9"/>
    <p:sldId id="286" r:id="rId10"/>
    <p:sldId id="287" r:id="rId11"/>
    <p:sldId id="338" r:id="rId12"/>
    <p:sldId id="311" r:id="rId13"/>
    <p:sldId id="341" r:id="rId14"/>
    <p:sldId id="339" r:id="rId15"/>
    <p:sldId id="340" r:id="rId16"/>
    <p:sldId id="300" r:id="rId17"/>
    <p:sldId id="306" r:id="rId18"/>
    <p:sldId id="307" r:id="rId19"/>
    <p:sldId id="308" r:id="rId20"/>
    <p:sldId id="309" r:id="rId21"/>
    <p:sldId id="310" r:id="rId22"/>
    <p:sldId id="276" r:id="rId23"/>
    <p:sldId id="302" r:id="rId24"/>
    <p:sldId id="303" r:id="rId25"/>
    <p:sldId id="304" r:id="rId26"/>
    <p:sldId id="342" r:id="rId27"/>
    <p:sldId id="312" r:id="rId28"/>
    <p:sldId id="313" r:id="rId29"/>
    <p:sldId id="325" r:id="rId30"/>
    <p:sldId id="324" r:id="rId31"/>
    <p:sldId id="326" r:id="rId32"/>
    <p:sldId id="329" r:id="rId33"/>
    <p:sldId id="327" r:id="rId34"/>
    <p:sldId id="328" r:id="rId35"/>
    <p:sldId id="330" r:id="rId36"/>
    <p:sldId id="332" r:id="rId37"/>
    <p:sldId id="331" r:id="rId38"/>
    <p:sldId id="333" r:id="rId39"/>
    <p:sldId id="334" r:id="rId40"/>
    <p:sldId id="335" r:id="rId41"/>
    <p:sldId id="336" r:id="rId42"/>
    <p:sldId id="337" r:id="rId43"/>
    <p:sldId id="314" r:id="rId44"/>
    <p:sldId id="320" r:id="rId45"/>
    <p:sldId id="322" r:id="rId46"/>
    <p:sldId id="319" r:id="rId47"/>
    <p:sldId id="315" r:id="rId48"/>
    <p:sldId id="321" r:id="rId49"/>
    <p:sldId id="323" r:id="rId50"/>
    <p:sldId id="318" r:id="rId51"/>
    <p:sldId id="31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00CC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B6C64-25AF-45B9-9725-571D89E9DF67}" type="doc">
      <dgm:prSet loTypeId="urn:microsoft.com/office/officeart/2005/8/layout/venn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392E9E3E-DC17-470C-BB1D-672FBAEC581F}">
      <dgm:prSet phldrT="[Text]" custT="1"/>
      <dgm:spPr>
        <a:solidFill>
          <a:srgbClr val="996633"/>
        </a:solidFill>
      </dgm:spPr>
      <dgm:t>
        <a:bodyPr/>
        <a:lstStyle/>
        <a:p>
          <a:r>
            <a:rPr lang="en-IE" sz="2400" b="1" dirty="0" smtClean="0"/>
            <a:t>Shell</a:t>
          </a:r>
          <a:endParaRPr lang="en-IE" sz="2400" b="1" dirty="0"/>
        </a:p>
      </dgm:t>
    </dgm:pt>
    <dgm:pt modelId="{3AF50B41-D7CA-4EC1-BE72-CCADB5897AF2}" type="par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330F62F-449A-4103-95B9-CF1280C33C31}" type="sib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4CF7B9A-736E-4B38-8DFB-870957A3D2A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E" sz="2400" b="1" dirty="0" smtClean="0"/>
            <a:t>Kernel</a:t>
          </a:r>
          <a:endParaRPr lang="en-IE" sz="2400" b="1" dirty="0"/>
        </a:p>
      </dgm:t>
    </dgm:pt>
    <dgm:pt modelId="{E10B461D-2F34-4310-8482-5A7C8B30A9F8}" type="par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6BBECDC6-B6CD-4B45-9011-37F4C8806F07}" type="sib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C3026020-3D8B-49AB-8D75-025B89A3C2F4}" type="pres">
      <dgm:prSet presAssocID="{E66B6C64-25AF-45B9-9725-571D89E9DF6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95D1F1FD-58B9-43DA-AE3B-68385E8D1207}" type="pres">
      <dgm:prSet presAssocID="{E66B6C64-25AF-45B9-9725-571D89E9DF67}" presName="comp1" presStyleCnt="0"/>
      <dgm:spPr/>
    </dgm:pt>
    <dgm:pt modelId="{114F3109-0481-45B6-A832-8C1005B3BEDF}" type="pres">
      <dgm:prSet presAssocID="{E66B6C64-25AF-45B9-9725-571D89E9DF67}" presName="circle1" presStyleLbl="node1" presStyleIdx="0" presStyleCnt="2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E"/>
        </a:p>
      </dgm:t>
    </dgm:pt>
    <dgm:pt modelId="{C541E342-4CC0-46A0-8131-FEC369ECD713}" type="pres">
      <dgm:prSet presAssocID="{E66B6C64-25AF-45B9-9725-571D89E9DF67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33F9B879-6A49-40F3-A538-82C0B24D14A0}" type="pres">
      <dgm:prSet presAssocID="{E66B6C64-25AF-45B9-9725-571D89E9DF67}" presName="comp2" presStyleCnt="0"/>
      <dgm:spPr/>
    </dgm:pt>
    <dgm:pt modelId="{F5839BA8-5BD8-4576-87BF-F85AB3E75EAA}" type="pres">
      <dgm:prSet presAssocID="{E66B6C64-25AF-45B9-9725-571D89E9DF67}" presName="circle2" presStyleLbl="node1" presStyleIdx="1" presStyleCnt="2"/>
      <dgm:spPr/>
      <dgm:t>
        <a:bodyPr/>
        <a:lstStyle/>
        <a:p>
          <a:endParaRPr lang="en-IE"/>
        </a:p>
      </dgm:t>
    </dgm:pt>
    <dgm:pt modelId="{04B87818-C38A-4000-A342-1D48EABCDE42}" type="pres">
      <dgm:prSet presAssocID="{E66B6C64-25AF-45B9-9725-571D89E9DF67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38439424-4D04-43D7-99F2-0474EA815E02}" type="presOf" srcId="{392E9E3E-DC17-470C-BB1D-672FBAEC581F}" destId="{114F3109-0481-45B6-A832-8C1005B3BEDF}" srcOrd="0" destOrd="0" presId="urn:microsoft.com/office/officeart/2005/8/layout/venn2"/>
    <dgm:cxn modelId="{E53862AA-2CEC-4885-8C8F-64B024EBC1E2}" srcId="{E66B6C64-25AF-45B9-9725-571D89E9DF67}" destId="{C4CF7B9A-736E-4B38-8DFB-870957A3D2AF}" srcOrd="1" destOrd="0" parTransId="{E10B461D-2F34-4310-8482-5A7C8B30A9F8}" sibTransId="{6BBECDC6-B6CD-4B45-9011-37F4C8806F07}"/>
    <dgm:cxn modelId="{07D533A9-4C63-4EFC-B821-EC323B42A7FF}" type="presOf" srcId="{E66B6C64-25AF-45B9-9725-571D89E9DF67}" destId="{C3026020-3D8B-49AB-8D75-025B89A3C2F4}" srcOrd="0" destOrd="0" presId="urn:microsoft.com/office/officeart/2005/8/layout/venn2"/>
    <dgm:cxn modelId="{A7B3E8EB-5DA5-49BB-B564-5C5C750C2CF4}" type="presOf" srcId="{C4CF7B9A-736E-4B38-8DFB-870957A3D2AF}" destId="{F5839BA8-5BD8-4576-87BF-F85AB3E75EAA}" srcOrd="0" destOrd="0" presId="urn:microsoft.com/office/officeart/2005/8/layout/venn2"/>
    <dgm:cxn modelId="{52C334CC-8916-444E-810B-987F9D0D1044}" srcId="{E66B6C64-25AF-45B9-9725-571D89E9DF67}" destId="{392E9E3E-DC17-470C-BB1D-672FBAEC581F}" srcOrd="0" destOrd="0" parTransId="{3AF50B41-D7CA-4EC1-BE72-CCADB5897AF2}" sibTransId="{C330F62F-449A-4103-95B9-CF1280C33C31}"/>
    <dgm:cxn modelId="{AFF673C6-AFA5-4BEC-A9C0-AF5F194E0F40}" type="presOf" srcId="{C4CF7B9A-736E-4B38-8DFB-870957A3D2AF}" destId="{04B87818-C38A-4000-A342-1D48EABCDE42}" srcOrd="1" destOrd="0" presId="urn:microsoft.com/office/officeart/2005/8/layout/venn2"/>
    <dgm:cxn modelId="{B7822D0D-DA08-46DF-A37B-58BDB1A8A466}" type="presOf" srcId="{392E9E3E-DC17-470C-BB1D-672FBAEC581F}" destId="{C541E342-4CC0-46A0-8131-FEC369ECD713}" srcOrd="1" destOrd="0" presId="urn:microsoft.com/office/officeart/2005/8/layout/venn2"/>
    <dgm:cxn modelId="{47A4D760-DA53-4EA3-A437-B3B2356A1CD9}" type="presParOf" srcId="{C3026020-3D8B-49AB-8D75-025B89A3C2F4}" destId="{95D1F1FD-58B9-43DA-AE3B-68385E8D1207}" srcOrd="0" destOrd="0" presId="urn:microsoft.com/office/officeart/2005/8/layout/venn2"/>
    <dgm:cxn modelId="{D5C2C8D1-9880-497E-B061-7F68C1672D84}" type="presParOf" srcId="{95D1F1FD-58B9-43DA-AE3B-68385E8D1207}" destId="{114F3109-0481-45B6-A832-8C1005B3BEDF}" srcOrd="0" destOrd="0" presId="urn:microsoft.com/office/officeart/2005/8/layout/venn2"/>
    <dgm:cxn modelId="{C665D620-6CB8-4BC7-BF41-ED84C06D09AC}" type="presParOf" srcId="{95D1F1FD-58B9-43DA-AE3B-68385E8D1207}" destId="{C541E342-4CC0-46A0-8131-FEC369ECD713}" srcOrd="1" destOrd="0" presId="urn:microsoft.com/office/officeart/2005/8/layout/venn2"/>
    <dgm:cxn modelId="{CC7EE854-7B4E-4226-815A-F442E6F8CE7D}" type="presParOf" srcId="{C3026020-3D8B-49AB-8D75-025B89A3C2F4}" destId="{33F9B879-6A49-40F3-A538-82C0B24D14A0}" srcOrd="1" destOrd="0" presId="urn:microsoft.com/office/officeart/2005/8/layout/venn2"/>
    <dgm:cxn modelId="{3ECBDE29-1832-40BB-8AB0-218B4D187D8F}" type="presParOf" srcId="{33F9B879-6A49-40F3-A538-82C0B24D14A0}" destId="{F5839BA8-5BD8-4576-87BF-F85AB3E75EAA}" srcOrd="0" destOrd="0" presId="urn:microsoft.com/office/officeart/2005/8/layout/venn2"/>
    <dgm:cxn modelId="{C46C4A4B-24EC-4A43-A526-BF3BF2A10A33}" type="presParOf" srcId="{33F9B879-6A49-40F3-A538-82C0B24D14A0}" destId="{04B87818-C38A-4000-A342-1D48EABCDE4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B6C64-25AF-45B9-9725-571D89E9DF67}" type="doc">
      <dgm:prSet loTypeId="urn:microsoft.com/office/officeart/2005/8/layout/venn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2E1BF942-1259-4BCC-A27C-941886CC9DD6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E" sz="2400" b="1" dirty="0" smtClean="0"/>
            <a:t>Commands</a:t>
          </a:r>
          <a:endParaRPr lang="en-IE" sz="1400" b="1" dirty="0"/>
        </a:p>
      </dgm:t>
    </dgm:pt>
    <dgm:pt modelId="{14A9E288-5F91-43F4-AA03-8B0A4CC4BF61}" type="parTrans" cxnId="{93F767BB-D7CD-461F-8AFF-C065F7A31782}">
      <dgm:prSet/>
      <dgm:spPr/>
      <dgm:t>
        <a:bodyPr/>
        <a:lstStyle/>
        <a:p>
          <a:endParaRPr lang="en-IE" sz="1800" b="1"/>
        </a:p>
      </dgm:t>
    </dgm:pt>
    <dgm:pt modelId="{517A8495-5426-4D84-B157-A95F0526D7D6}" type="sibTrans" cxnId="{93F767BB-D7CD-461F-8AFF-C065F7A31782}">
      <dgm:prSet/>
      <dgm:spPr/>
      <dgm:t>
        <a:bodyPr/>
        <a:lstStyle/>
        <a:p>
          <a:endParaRPr lang="en-IE" sz="1800" b="1"/>
        </a:p>
      </dgm:t>
    </dgm:pt>
    <dgm:pt modelId="{392E9E3E-DC17-470C-BB1D-672FBAEC581F}">
      <dgm:prSet phldrT="[Text]" custT="1"/>
      <dgm:spPr>
        <a:solidFill>
          <a:srgbClr val="996633"/>
        </a:solidFill>
      </dgm:spPr>
      <dgm:t>
        <a:bodyPr/>
        <a:lstStyle/>
        <a:p>
          <a:r>
            <a:rPr lang="en-IE" sz="2400" b="1" dirty="0" smtClean="0"/>
            <a:t>Shell</a:t>
          </a:r>
          <a:endParaRPr lang="en-IE" sz="2400" b="1" dirty="0"/>
        </a:p>
      </dgm:t>
    </dgm:pt>
    <dgm:pt modelId="{3AF50B41-D7CA-4EC1-BE72-CCADB5897AF2}" type="par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330F62F-449A-4103-95B9-CF1280C33C31}" type="sib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4CF7B9A-736E-4B38-8DFB-870957A3D2A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E" sz="2400" b="1" dirty="0" smtClean="0"/>
            <a:t>Kernel</a:t>
          </a:r>
          <a:endParaRPr lang="en-IE" sz="2400" b="1" dirty="0"/>
        </a:p>
      </dgm:t>
    </dgm:pt>
    <dgm:pt modelId="{E10B461D-2F34-4310-8482-5A7C8B30A9F8}" type="par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6BBECDC6-B6CD-4B45-9011-37F4C8806F07}" type="sib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88A695C3-E38E-4A2B-A0F4-A1D3766EB9B3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E" sz="2400" b="1" dirty="0" smtClean="0"/>
            <a:t>Hardware</a:t>
          </a:r>
          <a:endParaRPr lang="en-IE" sz="2400" b="1" dirty="0"/>
        </a:p>
      </dgm:t>
    </dgm:pt>
    <dgm:pt modelId="{E4D9CB18-2DCE-4CA5-B187-F0173AFCD06F}" type="parTrans" cxnId="{DA4BA88C-B122-4E62-9EA0-A14C5F5C3631}">
      <dgm:prSet/>
      <dgm:spPr/>
      <dgm:t>
        <a:bodyPr/>
        <a:lstStyle/>
        <a:p>
          <a:endParaRPr lang="en-IE" sz="1800" b="1"/>
        </a:p>
      </dgm:t>
    </dgm:pt>
    <dgm:pt modelId="{FDD0E6BE-A4F3-4746-B351-29926BA9F1D3}" type="sibTrans" cxnId="{DA4BA88C-B122-4E62-9EA0-A14C5F5C3631}">
      <dgm:prSet/>
      <dgm:spPr/>
      <dgm:t>
        <a:bodyPr/>
        <a:lstStyle/>
        <a:p>
          <a:endParaRPr lang="en-IE" sz="1800" b="1"/>
        </a:p>
      </dgm:t>
    </dgm:pt>
    <dgm:pt modelId="{C3026020-3D8B-49AB-8D75-025B89A3C2F4}" type="pres">
      <dgm:prSet presAssocID="{E66B6C64-25AF-45B9-9725-571D89E9DF6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95D1F1FD-58B9-43DA-AE3B-68385E8D1207}" type="pres">
      <dgm:prSet presAssocID="{E66B6C64-25AF-45B9-9725-571D89E9DF67}" presName="comp1" presStyleCnt="0"/>
      <dgm:spPr/>
    </dgm:pt>
    <dgm:pt modelId="{114F3109-0481-45B6-A832-8C1005B3BEDF}" type="pres">
      <dgm:prSet presAssocID="{E66B6C64-25AF-45B9-9725-571D89E9DF67}" presName="circle1" presStyleLbl="node1" presStyleIdx="0" presStyleCnt="4"/>
      <dgm:spPr/>
      <dgm:t>
        <a:bodyPr/>
        <a:lstStyle/>
        <a:p>
          <a:endParaRPr lang="en-IE"/>
        </a:p>
      </dgm:t>
    </dgm:pt>
    <dgm:pt modelId="{C541E342-4CC0-46A0-8131-FEC369ECD713}" type="pres">
      <dgm:prSet presAssocID="{E66B6C64-25AF-45B9-9725-571D89E9DF67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33F9B879-6A49-40F3-A538-82C0B24D14A0}" type="pres">
      <dgm:prSet presAssocID="{E66B6C64-25AF-45B9-9725-571D89E9DF67}" presName="comp2" presStyleCnt="0"/>
      <dgm:spPr/>
    </dgm:pt>
    <dgm:pt modelId="{F5839BA8-5BD8-4576-87BF-F85AB3E75EAA}" type="pres">
      <dgm:prSet presAssocID="{E66B6C64-25AF-45B9-9725-571D89E9DF67}" presName="circle2" presStyleLbl="node1" presStyleIdx="1" presStyleCnt="4"/>
      <dgm:spPr/>
      <dgm:t>
        <a:bodyPr/>
        <a:lstStyle/>
        <a:p>
          <a:endParaRPr lang="en-IE"/>
        </a:p>
      </dgm:t>
    </dgm:pt>
    <dgm:pt modelId="{04B87818-C38A-4000-A342-1D48EABCDE42}" type="pres">
      <dgm:prSet presAssocID="{E66B6C64-25AF-45B9-9725-571D89E9DF67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7B8EAC0-BED7-4062-84E6-332588AAF2EC}" type="pres">
      <dgm:prSet presAssocID="{E66B6C64-25AF-45B9-9725-571D89E9DF67}" presName="comp3" presStyleCnt="0"/>
      <dgm:spPr/>
    </dgm:pt>
    <dgm:pt modelId="{0E51FE28-575B-45D1-AF66-72B3CA518CBD}" type="pres">
      <dgm:prSet presAssocID="{E66B6C64-25AF-45B9-9725-571D89E9DF67}" presName="circle3" presStyleLbl="node1" presStyleIdx="2" presStyleCnt="4"/>
      <dgm:spPr/>
      <dgm:t>
        <a:bodyPr/>
        <a:lstStyle/>
        <a:p>
          <a:endParaRPr lang="en-IE"/>
        </a:p>
      </dgm:t>
    </dgm:pt>
    <dgm:pt modelId="{5824B43C-7DB7-4EE0-B8AC-37DA9EA3184B}" type="pres">
      <dgm:prSet presAssocID="{E66B6C64-25AF-45B9-9725-571D89E9DF67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E68EE1B-3FCE-45D4-B6A5-7674B52B3DD9}" type="pres">
      <dgm:prSet presAssocID="{E66B6C64-25AF-45B9-9725-571D89E9DF67}" presName="comp4" presStyleCnt="0"/>
      <dgm:spPr/>
    </dgm:pt>
    <dgm:pt modelId="{16EE7284-871F-4847-8A5B-3A173129C11E}" type="pres">
      <dgm:prSet presAssocID="{E66B6C64-25AF-45B9-9725-571D89E9DF67}" presName="circle4" presStyleLbl="node1" presStyleIdx="3" presStyleCnt="4"/>
      <dgm:spPr/>
      <dgm:t>
        <a:bodyPr/>
        <a:lstStyle/>
        <a:p>
          <a:endParaRPr lang="en-IE"/>
        </a:p>
      </dgm:t>
    </dgm:pt>
    <dgm:pt modelId="{A99A489F-5B29-41AB-9869-A05464FE9793}" type="pres">
      <dgm:prSet presAssocID="{E66B6C64-25AF-45B9-9725-571D89E9DF67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95A7484E-6541-4639-ADED-142CE5B944A2}" type="presOf" srcId="{88A695C3-E38E-4A2B-A0F4-A1D3766EB9B3}" destId="{16EE7284-871F-4847-8A5B-3A173129C11E}" srcOrd="0" destOrd="0" presId="urn:microsoft.com/office/officeart/2005/8/layout/venn2"/>
    <dgm:cxn modelId="{52C334CC-8916-444E-810B-987F9D0D1044}" srcId="{E66B6C64-25AF-45B9-9725-571D89E9DF67}" destId="{392E9E3E-DC17-470C-BB1D-672FBAEC581F}" srcOrd="1" destOrd="0" parTransId="{3AF50B41-D7CA-4EC1-BE72-CCADB5897AF2}" sibTransId="{C330F62F-449A-4103-95B9-CF1280C33C31}"/>
    <dgm:cxn modelId="{DA4BA88C-B122-4E62-9EA0-A14C5F5C3631}" srcId="{E66B6C64-25AF-45B9-9725-571D89E9DF67}" destId="{88A695C3-E38E-4A2B-A0F4-A1D3766EB9B3}" srcOrd="3" destOrd="0" parTransId="{E4D9CB18-2DCE-4CA5-B187-F0173AFCD06F}" sibTransId="{FDD0E6BE-A4F3-4746-B351-29926BA9F1D3}"/>
    <dgm:cxn modelId="{5B16F2B3-C5C4-4351-BEC9-57EB80D80A6D}" type="presOf" srcId="{392E9E3E-DC17-470C-BB1D-672FBAEC581F}" destId="{F5839BA8-5BD8-4576-87BF-F85AB3E75EAA}" srcOrd="0" destOrd="0" presId="urn:microsoft.com/office/officeart/2005/8/layout/venn2"/>
    <dgm:cxn modelId="{6BAF9214-7A46-4B00-B408-F73EA4392D45}" type="presOf" srcId="{392E9E3E-DC17-470C-BB1D-672FBAEC581F}" destId="{04B87818-C38A-4000-A342-1D48EABCDE42}" srcOrd="1" destOrd="0" presId="urn:microsoft.com/office/officeart/2005/8/layout/venn2"/>
    <dgm:cxn modelId="{E53862AA-2CEC-4885-8C8F-64B024EBC1E2}" srcId="{E66B6C64-25AF-45B9-9725-571D89E9DF67}" destId="{C4CF7B9A-736E-4B38-8DFB-870957A3D2AF}" srcOrd="2" destOrd="0" parTransId="{E10B461D-2F34-4310-8482-5A7C8B30A9F8}" sibTransId="{6BBECDC6-B6CD-4B45-9011-37F4C8806F07}"/>
    <dgm:cxn modelId="{8C2CF22F-B9AB-476B-8CCD-877E6CF741B9}" type="presOf" srcId="{2E1BF942-1259-4BCC-A27C-941886CC9DD6}" destId="{114F3109-0481-45B6-A832-8C1005B3BEDF}" srcOrd="0" destOrd="0" presId="urn:microsoft.com/office/officeart/2005/8/layout/venn2"/>
    <dgm:cxn modelId="{E197A44B-4D2C-4CCD-B779-A460A4D905F7}" type="presOf" srcId="{C4CF7B9A-736E-4B38-8DFB-870957A3D2AF}" destId="{0E51FE28-575B-45D1-AF66-72B3CA518CBD}" srcOrd="0" destOrd="0" presId="urn:microsoft.com/office/officeart/2005/8/layout/venn2"/>
    <dgm:cxn modelId="{93F767BB-D7CD-461F-8AFF-C065F7A31782}" srcId="{E66B6C64-25AF-45B9-9725-571D89E9DF67}" destId="{2E1BF942-1259-4BCC-A27C-941886CC9DD6}" srcOrd="0" destOrd="0" parTransId="{14A9E288-5F91-43F4-AA03-8B0A4CC4BF61}" sibTransId="{517A8495-5426-4D84-B157-A95F0526D7D6}"/>
    <dgm:cxn modelId="{87B8718C-E057-4EC1-91C8-7BE1EAC0F682}" type="presOf" srcId="{88A695C3-E38E-4A2B-A0F4-A1D3766EB9B3}" destId="{A99A489F-5B29-41AB-9869-A05464FE9793}" srcOrd="1" destOrd="0" presId="urn:microsoft.com/office/officeart/2005/8/layout/venn2"/>
    <dgm:cxn modelId="{FE5ADBA5-77F0-4D25-9F3C-175D241CC596}" type="presOf" srcId="{E66B6C64-25AF-45B9-9725-571D89E9DF67}" destId="{C3026020-3D8B-49AB-8D75-025B89A3C2F4}" srcOrd="0" destOrd="0" presId="urn:microsoft.com/office/officeart/2005/8/layout/venn2"/>
    <dgm:cxn modelId="{930ED870-C87C-4EA8-A233-541A3A447354}" type="presOf" srcId="{C4CF7B9A-736E-4B38-8DFB-870957A3D2AF}" destId="{5824B43C-7DB7-4EE0-B8AC-37DA9EA3184B}" srcOrd="1" destOrd="0" presId="urn:microsoft.com/office/officeart/2005/8/layout/venn2"/>
    <dgm:cxn modelId="{8CA5B9CB-C947-4C8D-AE27-02F608951629}" type="presOf" srcId="{2E1BF942-1259-4BCC-A27C-941886CC9DD6}" destId="{C541E342-4CC0-46A0-8131-FEC369ECD713}" srcOrd="1" destOrd="0" presId="urn:microsoft.com/office/officeart/2005/8/layout/venn2"/>
    <dgm:cxn modelId="{DA1961A4-8971-4755-B315-1A26F08A3ADA}" type="presParOf" srcId="{C3026020-3D8B-49AB-8D75-025B89A3C2F4}" destId="{95D1F1FD-58B9-43DA-AE3B-68385E8D1207}" srcOrd="0" destOrd="0" presId="urn:microsoft.com/office/officeart/2005/8/layout/venn2"/>
    <dgm:cxn modelId="{25BE3FB0-7215-40ED-B772-898CCF66CD76}" type="presParOf" srcId="{95D1F1FD-58B9-43DA-AE3B-68385E8D1207}" destId="{114F3109-0481-45B6-A832-8C1005B3BEDF}" srcOrd="0" destOrd="0" presId="urn:microsoft.com/office/officeart/2005/8/layout/venn2"/>
    <dgm:cxn modelId="{40C670BB-A4F4-401D-9E23-A9ECF8258DE8}" type="presParOf" srcId="{95D1F1FD-58B9-43DA-AE3B-68385E8D1207}" destId="{C541E342-4CC0-46A0-8131-FEC369ECD713}" srcOrd="1" destOrd="0" presId="urn:microsoft.com/office/officeart/2005/8/layout/venn2"/>
    <dgm:cxn modelId="{7AA04AA2-041A-4BC8-9654-E64C7DECCC07}" type="presParOf" srcId="{C3026020-3D8B-49AB-8D75-025B89A3C2F4}" destId="{33F9B879-6A49-40F3-A538-82C0B24D14A0}" srcOrd="1" destOrd="0" presId="urn:microsoft.com/office/officeart/2005/8/layout/venn2"/>
    <dgm:cxn modelId="{13E81ECE-930D-4F62-8DAD-3EBFF9BEE855}" type="presParOf" srcId="{33F9B879-6A49-40F3-A538-82C0B24D14A0}" destId="{F5839BA8-5BD8-4576-87BF-F85AB3E75EAA}" srcOrd="0" destOrd="0" presId="urn:microsoft.com/office/officeart/2005/8/layout/venn2"/>
    <dgm:cxn modelId="{0B9E5FB0-788F-4870-A5A9-06DC1DBBDD90}" type="presParOf" srcId="{33F9B879-6A49-40F3-A538-82C0B24D14A0}" destId="{04B87818-C38A-4000-A342-1D48EABCDE42}" srcOrd="1" destOrd="0" presId="urn:microsoft.com/office/officeart/2005/8/layout/venn2"/>
    <dgm:cxn modelId="{0E7D5CA1-3309-4F84-9317-8322BAEF8D31}" type="presParOf" srcId="{C3026020-3D8B-49AB-8D75-025B89A3C2F4}" destId="{B7B8EAC0-BED7-4062-84E6-332588AAF2EC}" srcOrd="2" destOrd="0" presId="urn:microsoft.com/office/officeart/2005/8/layout/venn2"/>
    <dgm:cxn modelId="{C3D82638-997A-4104-8693-6B4C1A582528}" type="presParOf" srcId="{B7B8EAC0-BED7-4062-84E6-332588AAF2EC}" destId="{0E51FE28-575B-45D1-AF66-72B3CA518CBD}" srcOrd="0" destOrd="0" presId="urn:microsoft.com/office/officeart/2005/8/layout/venn2"/>
    <dgm:cxn modelId="{8B8AD759-DF7A-4FA4-AA3C-C9D9B74B7DCC}" type="presParOf" srcId="{B7B8EAC0-BED7-4062-84E6-332588AAF2EC}" destId="{5824B43C-7DB7-4EE0-B8AC-37DA9EA3184B}" srcOrd="1" destOrd="0" presId="urn:microsoft.com/office/officeart/2005/8/layout/venn2"/>
    <dgm:cxn modelId="{F0623DAE-97F8-4D0E-A193-CB49C31B0DE9}" type="presParOf" srcId="{C3026020-3D8B-49AB-8D75-025B89A3C2F4}" destId="{9E68EE1B-3FCE-45D4-B6A5-7674B52B3DD9}" srcOrd="3" destOrd="0" presId="urn:microsoft.com/office/officeart/2005/8/layout/venn2"/>
    <dgm:cxn modelId="{4C876BB3-2C98-45FC-A93E-000977DCB6A7}" type="presParOf" srcId="{9E68EE1B-3FCE-45D4-B6A5-7674B52B3DD9}" destId="{16EE7284-871F-4847-8A5B-3A173129C11E}" srcOrd="0" destOrd="0" presId="urn:microsoft.com/office/officeart/2005/8/layout/venn2"/>
    <dgm:cxn modelId="{F1A542CE-3777-443E-AECD-48EE1303FD91}" type="presParOf" srcId="{9E68EE1B-3FCE-45D4-B6A5-7674B52B3DD9}" destId="{A99A489F-5B29-41AB-9869-A05464FE979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F3109-0481-45B6-A832-8C1005B3BEDF}">
      <dsp:nvSpPr>
        <dsp:cNvPr id="0" name=""/>
        <dsp:cNvSpPr/>
      </dsp:nvSpPr>
      <dsp:spPr>
        <a:xfrm>
          <a:off x="864096" y="0"/>
          <a:ext cx="5040560" cy="5040560"/>
        </a:xfrm>
        <a:prstGeom prst="ellipse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Shell</a:t>
          </a:r>
          <a:endParaRPr lang="en-IE" sz="2400" b="1" kern="1200" dirty="0"/>
        </a:p>
      </dsp:txBody>
      <dsp:txXfrm>
        <a:off x="2061229" y="378042"/>
        <a:ext cx="2646294" cy="856895"/>
      </dsp:txXfrm>
    </dsp:sp>
    <dsp:sp modelId="{F5839BA8-5BD8-4576-87BF-F85AB3E75EAA}">
      <dsp:nvSpPr>
        <dsp:cNvPr id="0" name=""/>
        <dsp:cNvSpPr/>
      </dsp:nvSpPr>
      <dsp:spPr>
        <a:xfrm>
          <a:off x="1494165" y="1260139"/>
          <a:ext cx="3780420" cy="3780420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Kernel</a:t>
          </a:r>
          <a:endParaRPr lang="en-IE" sz="2400" b="1" kern="1200" dirty="0"/>
        </a:p>
      </dsp:txBody>
      <dsp:txXfrm>
        <a:off x="2047795" y="2205244"/>
        <a:ext cx="2673160" cy="1890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F3109-0481-45B6-A832-8C1005B3BEDF}">
      <dsp:nvSpPr>
        <dsp:cNvPr id="0" name=""/>
        <dsp:cNvSpPr/>
      </dsp:nvSpPr>
      <dsp:spPr>
        <a:xfrm>
          <a:off x="1188131" y="0"/>
          <a:ext cx="6480720" cy="6480720"/>
        </a:xfrm>
        <a:prstGeom prst="ellipse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Commands</a:t>
          </a:r>
          <a:endParaRPr lang="en-IE" sz="1400" b="1" kern="1200" dirty="0"/>
        </a:p>
      </dsp:txBody>
      <dsp:txXfrm>
        <a:off x="3522487" y="324035"/>
        <a:ext cx="1812009" cy="972108"/>
      </dsp:txXfrm>
    </dsp:sp>
    <dsp:sp modelId="{F5839BA8-5BD8-4576-87BF-F85AB3E75EAA}">
      <dsp:nvSpPr>
        <dsp:cNvPr id="0" name=""/>
        <dsp:cNvSpPr/>
      </dsp:nvSpPr>
      <dsp:spPr>
        <a:xfrm>
          <a:off x="1836203" y="1296143"/>
          <a:ext cx="5184576" cy="5184576"/>
        </a:xfrm>
        <a:prstGeom prst="ellipse">
          <a:avLst/>
        </a:prstGeom>
        <a:solidFill>
          <a:srgbClr val="9966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Shell</a:t>
          </a:r>
          <a:endParaRPr lang="en-IE" sz="2400" b="1" kern="1200" dirty="0"/>
        </a:p>
      </dsp:txBody>
      <dsp:txXfrm>
        <a:off x="3522487" y="1607218"/>
        <a:ext cx="1812009" cy="933223"/>
      </dsp:txXfrm>
    </dsp:sp>
    <dsp:sp modelId="{0E51FE28-575B-45D1-AF66-72B3CA518CBD}">
      <dsp:nvSpPr>
        <dsp:cNvPr id="0" name=""/>
        <dsp:cNvSpPr/>
      </dsp:nvSpPr>
      <dsp:spPr>
        <a:xfrm>
          <a:off x="2484275" y="2592287"/>
          <a:ext cx="3888432" cy="3888432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Kernel</a:t>
          </a:r>
          <a:endParaRPr lang="en-IE" sz="2400" b="1" kern="1200" dirty="0"/>
        </a:p>
      </dsp:txBody>
      <dsp:txXfrm>
        <a:off x="3522487" y="2883920"/>
        <a:ext cx="1812009" cy="874897"/>
      </dsp:txXfrm>
    </dsp:sp>
    <dsp:sp modelId="{16EE7284-871F-4847-8A5B-3A173129C11E}">
      <dsp:nvSpPr>
        <dsp:cNvPr id="0" name=""/>
        <dsp:cNvSpPr/>
      </dsp:nvSpPr>
      <dsp:spPr>
        <a:xfrm>
          <a:off x="3132347" y="3888432"/>
          <a:ext cx="2592288" cy="2592288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Hardware</a:t>
          </a:r>
          <a:endParaRPr lang="en-IE" sz="2400" b="1" kern="1200" dirty="0"/>
        </a:p>
      </dsp:txBody>
      <dsp:txXfrm>
        <a:off x="3511979" y="4536504"/>
        <a:ext cx="1833024" cy="1296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2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7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4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47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7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7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35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48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5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946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2C37-8F1F-45E4-9F09-0C6418E8659E}" type="datetimeFigureOut">
              <a:rPr lang="en-IE" smtClean="0"/>
              <a:t>09/03/2015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2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75"/>
            <a:ext cx="7772400" cy="1470025"/>
          </a:xfrm>
        </p:spPr>
        <p:txBody>
          <a:bodyPr/>
          <a:lstStyle/>
          <a:p>
            <a:r>
              <a:rPr lang="en-IE" dirty="0" smtClean="0"/>
              <a:t>A History of Linux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248544"/>
          </a:xfrm>
        </p:spPr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Damian Gordon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24" y="2061200"/>
            <a:ext cx="2641320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95400"/>
            <a:ext cx="2806700" cy="42672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Linus Benedict Torvalds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Born: December 28, 1969 (age 45)</a:t>
            </a:r>
          </a:p>
          <a:p>
            <a:r>
              <a:rPr lang="en-IE" dirty="0"/>
              <a:t>Born in Helsinki, </a:t>
            </a:r>
            <a:r>
              <a:rPr lang="en-IE" dirty="0" smtClean="0"/>
              <a:t>Finland</a:t>
            </a:r>
          </a:p>
          <a:p>
            <a:r>
              <a:rPr lang="en-IE" dirty="0" smtClean="0"/>
              <a:t>Chief developer on the Linux kernel</a:t>
            </a:r>
          </a:p>
          <a:p>
            <a:r>
              <a:rPr lang="en-IE" dirty="0" smtClean="0"/>
              <a:t>Created </a:t>
            </a:r>
            <a:r>
              <a:rPr lang="en-IE" dirty="0"/>
              <a:t>the revision control system </a:t>
            </a:r>
            <a:r>
              <a:rPr lang="en-IE" dirty="0" smtClean="0"/>
              <a:t>Git</a:t>
            </a:r>
          </a:p>
          <a:p>
            <a:r>
              <a:rPr lang="en-IE" dirty="0" smtClean="0"/>
              <a:t>2014 </a:t>
            </a:r>
            <a:r>
              <a:rPr lang="en-IE" dirty="0"/>
              <a:t>IEEE Computer Society Computer Pioneer </a:t>
            </a:r>
            <a:r>
              <a:rPr lang="en-IE" dirty="0" smtClean="0"/>
              <a:t>Award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133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Linux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Torvalds made the code of Linux freely available to everyone on the internet, and therefore lots of people created their own versions of Linux.</a:t>
            </a:r>
          </a:p>
        </p:txBody>
      </p:sp>
    </p:spTree>
    <p:extLst>
      <p:ext uri="{BB962C8B-B14F-4D97-AF65-F5344CB8AC3E}">
        <p14:creationId xmlns:p14="http://schemas.microsoft.com/office/powerpoint/2010/main" val="13866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Linux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 is therefore an example of Open-source software</a:t>
            </a:r>
            <a:r>
              <a:rPr lang="en-IE" dirty="0"/>
              <a:t>, </a:t>
            </a:r>
            <a:r>
              <a:rPr lang="en-IE" dirty="0" smtClean="0"/>
              <a:t>in </a:t>
            </a:r>
            <a:r>
              <a:rPr lang="en-IE" dirty="0"/>
              <a:t>which the copyright holder provides the rights to study, change and distribute the software to anyone and for any purpose</a:t>
            </a:r>
            <a:r>
              <a:rPr lang="en-IE" dirty="0" smtClean="0"/>
              <a:t>. Open-source </a:t>
            </a:r>
            <a:r>
              <a:rPr lang="en-IE" dirty="0"/>
              <a:t>software is often developed in a public, collaborative manner. </a:t>
            </a:r>
          </a:p>
        </p:txBody>
      </p:sp>
    </p:spTree>
    <p:extLst>
      <p:ext uri="{BB962C8B-B14F-4D97-AF65-F5344CB8AC3E}">
        <p14:creationId xmlns:p14="http://schemas.microsoft.com/office/powerpoint/2010/main" val="2124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54253" y="3284984"/>
            <a:ext cx="871296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" name="Oval 9"/>
          <p:cNvSpPr/>
          <p:nvPr/>
        </p:nvSpPr>
        <p:spPr>
          <a:xfrm>
            <a:off x="290277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3" name="Oval 12"/>
          <p:cNvSpPr/>
          <p:nvPr/>
        </p:nvSpPr>
        <p:spPr>
          <a:xfrm>
            <a:off x="8571197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29" name="Flowchart: Alternate Process 28"/>
          <p:cNvSpPr/>
          <p:nvPr/>
        </p:nvSpPr>
        <p:spPr>
          <a:xfrm>
            <a:off x="10519" y="2592614"/>
            <a:ext cx="72008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1992</a:t>
            </a: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V0.01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13" idx="4"/>
          </p:cNvCxnSpPr>
          <p:nvPr/>
        </p:nvCxnSpPr>
        <p:spPr>
          <a:xfrm flipH="1">
            <a:off x="8660041" y="3536992"/>
            <a:ext cx="1156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0"/>
          </p:cNvCxnSpPr>
          <p:nvPr/>
        </p:nvCxnSpPr>
        <p:spPr>
          <a:xfrm flipH="1">
            <a:off x="380277" y="3082815"/>
            <a:ext cx="4137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954573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4" name="Flowchart: Alternate Process 93"/>
          <p:cNvSpPr/>
          <p:nvPr/>
        </p:nvSpPr>
        <p:spPr>
          <a:xfrm>
            <a:off x="2596435" y="2573562"/>
            <a:ext cx="6176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V2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endCxn id="93" idx="0"/>
          </p:cNvCxnSpPr>
          <p:nvPr/>
        </p:nvCxnSpPr>
        <p:spPr>
          <a:xfrm>
            <a:off x="3044573" y="308281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09605" y="33750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64" name="Flowchart: Alternate Process 63"/>
          <p:cNvSpPr/>
          <p:nvPr/>
        </p:nvSpPr>
        <p:spPr>
          <a:xfrm>
            <a:off x="1889559" y="3789040"/>
            <a:ext cx="61838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V1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3" idx="4"/>
            <a:endCxn id="64" idx="0"/>
          </p:cNvCxnSpPr>
          <p:nvPr/>
        </p:nvCxnSpPr>
        <p:spPr>
          <a:xfrm flipH="1">
            <a:off x="2198750" y="3555004"/>
            <a:ext cx="855" cy="2340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  <p:sp>
        <p:nvSpPr>
          <p:cNvPr id="58" name="Oval 57"/>
          <p:cNvSpPr/>
          <p:nvPr/>
        </p:nvSpPr>
        <p:spPr>
          <a:xfrm>
            <a:off x="8892480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8994931" y="3528718"/>
            <a:ext cx="0" cy="12241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Alternate Process 60"/>
          <p:cNvSpPr/>
          <p:nvPr/>
        </p:nvSpPr>
        <p:spPr>
          <a:xfrm>
            <a:off x="8280585" y="3789040"/>
            <a:ext cx="64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2011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V3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62" name="Flowchart: Alternate Process 61"/>
          <p:cNvSpPr/>
          <p:nvPr/>
        </p:nvSpPr>
        <p:spPr>
          <a:xfrm>
            <a:off x="8432985" y="4725144"/>
            <a:ext cx="64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2015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V4</a:t>
            </a:r>
            <a:endParaRPr lang="en-I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54253" y="3284984"/>
            <a:ext cx="871296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" name="Oval 9"/>
          <p:cNvSpPr/>
          <p:nvPr/>
        </p:nvSpPr>
        <p:spPr>
          <a:xfrm>
            <a:off x="290277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2" name="Oval 11"/>
          <p:cNvSpPr/>
          <p:nvPr/>
        </p:nvSpPr>
        <p:spPr>
          <a:xfrm>
            <a:off x="1188277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3" name="Oval 12"/>
          <p:cNvSpPr/>
          <p:nvPr/>
        </p:nvSpPr>
        <p:spPr>
          <a:xfrm>
            <a:off x="8571197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23" name="Flowchart: Alternate Process 22"/>
          <p:cNvSpPr/>
          <p:nvPr/>
        </p:nvSpPr>
        <p:spPr>
          <a:xfrm>
            <a:off x="880885" y="3789040"/>
            <a:ext cx="79208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1993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Debian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8280585" y="3789040"/>
            <a:ext cx="64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2011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V3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10519" y="2592614"/>
            <a:ext cx="72008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1992</a:t>
            </a: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V0.01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758309" y="2592614"/>
            <a:ext cx="1048899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1993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Slackware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12" idx="4"/>
            <a:endCxn id="23" idx="0"/>
          </p:cNvCxnSpPr>
          <p:nvPr/>
        </p:nvCxnSpPr>
        <p:spPr>
          <a:xfrm flipH="1">
            <a:off x="1276929" y="3536992"/>
            <a:ext cx="1348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4"/>
          </p:cNvCxnSpPr>
          <p:nvPr/>
        </p:nvCxnSpPr>
        <p:spPr>
          <a:xfrm>
            <a:off x="8661197" y="3536992"/>
            <a:ext cx="0" cy="2700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0"/>
          </p:cNvCxnSpPr>
          <p:nvPr/>
        </p:nvCxnSpPr>
        <p:spPr>
          <a:xfrm flipH="1">
            <a:off x="380277" y="3082815"/>
            <a:ext cx="4137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2"/>
            <a:endCxn id="12" idx="0"/>
          </p:cNvCxnSpPr>
          <p:nvPr/>
        </p:nvCxnSpPr>
        <p:spPr>
          <a:xfrm flipH="1">
            <a:off x="1278277" y="3096670"/>
            <a:ext cx="4482" cy="2603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Alternate Process 87"/>
          <p:cNvSpPr/>
          <p:nvPr/>
        </p:nvSpPr>
        <p:spPr>
          <a:xfrm>
            <a:off x="1859499" y="2585974"/>
            <a:ext cx="64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SUSE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198469" y="3068960"/>
            <a:ext cx="1060" cy="3060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954573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4" name="Flowchart: Alternate Process 93"/>
          <p:cNvSpPr/>
          <p:nvPr/>
        </p:nvSpPr>
        <p:spPr>
          <a:xfrm>
            <a:off x="2596435" y="2573562"/>
            <a:ext cx="6176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V2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endCxn id="93" idx="0"/>
          </p:cNvCxnSpPr>
          <p:nvPr/>
        </p:nvCxnSpPr>
        <p:spPr>
          <a:xfrm>
            <a:off x="3044573" y="308281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906901" y="332928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7" name="Flowchart: Alternate Process 96"/>
          <p:cNvSpPr/>
          <p:nvPr/>
        </p:nvSpPr>
        <p:spPr>
          <a:xfrm>
            <a:off x="5546861" y="2564904"/>
            <a:ext cx="90008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Ubuntu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2"/>
            <a:endCxn id="96" idx="0"/>
          </p:cNvCxnSpPr>
          <p:nvPr/>
        </p:nvCxnSpPr>
        <p:spPr>
          <a:xfrm>
            <a:off x="5996901" y="3068960"/>
            <a:ext cx="0" cy="2603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702525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0" name="Flowchart: Alternate Process 99"/>
          <p:cNvSpPr/>
          <p:nvPr/>
        </p:nvSpPr>
        <p:spPr>
          <a:xfrm>
            <a:off x="2558509" y="3789040"/>
            <a:ext cx="82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1995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Red Hat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2802243" y="35369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023439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3" name="Flowchart: Alternate Process 102"/>
          <p:cNvSpPr/>
          <p:nvPr/>
        </p:nvSpPr>
        <p:spPr>
          <a:xfrm>
            <a:off x="6590957" y="3789040"/>
            <a:ext cx="749224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Oracle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7109302" y="35369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/>
          <p:cNvSpPr/>
          <p:nvPr/>
        </p:nvSpPr>
        <p:spPr>
          <a:xfrm>
            <a:off x="4926345" y="3776398"/>
            <a:ext cx="78366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2003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Fedora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366821" y="35369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273743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8" name="Flowchart: Alternate Process 107"/>
          <p:cNvSpPr/>
          <p:nvPr/>
        </p:nvSpPr>
        <p:spPr>
          <a:xfrm>
            <a:off x="3278589" y="2564904"/>
            <a:ext cx="86409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2000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Knoppix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>
            <a:endCxn id="57" idx="0"/>
          </p:cNvCxnSpPr>
          <p:nvPr/>
        </p:nvCxnSpPr>
        <p:spPr>
          <a:xfrm flipH="1">
            <a:off x="3656621" y="3068960"/>
            <a:ext cx="7292" cy="288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Alternate Process 128"/>
          <p:cNvSpPr/>
          <p:nvPr/>
        </p:nvSpPr>
        <p:spPr>
          <a:xfrm>
            <a:off x="6590957" y="2564904"/>
            <a:ext cx="756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Alpine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endCxn id="102" idx="0"/>
          </p:cNvCxnSpPr>
          <p:nvPr/>
        </p:nvCxnSpPr>
        <p:spPr>
          <a:xfrm>
            <a:off x="7113439" y="308281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/>
          <p:cNvSpPr/>
          <p:nvPr/>
        </p:nvSpPr>
        <p:spPr>
          <a:xfrm>
            <a:off x="5756359" y="3779986"/>
            <a:ext cx="79208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CentOS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014893" y="351529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02725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cxnSp>
        <p:nvCxnSpPr>
          <p:cNvPr id="46" name="Straight Connector 45"/>
          <p:cNvCxnSpPr>
            <a:stCxn id="43" idx="4"/>
          </p:cNvCxnSpPr>
          <p:nvPr/>
        </p:nvCxnSpPr>
        <p:spPr>
          <a:xfrm>
            <a:off x="4592725" y="3536992"/>
            <a:ext cx="1341" cy="25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/>
          <p:cNvSpPr/>
          <p:nvPr/>
        </p:nvSpPr>
        <p:spPr>
          <a:xfrm>
            <a:off x="4199759" y="3776408"/>
            <a:ext cx="68407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2002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Arch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48" name="Flowchart: Alternate Process 47"/>
          <p:cNvSpPr/>
          <p:nvPr/>
        </p:nvSpPr>
        <p:spPr>
          <a:xfrm>
            <a:off x="8175133" y="2564904"/>
            <a:ext cx="86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2011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Mageia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endCxn id="13" idx="0"/>
          </p:cNvCxnSpPr>
          <p:nvPr/>
        </p:nvCxnSpPr>
        <p:spPr>
          <a:xfrm>
            <a:off x="8661197" y="308281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4181351" y="2564904"/>
            <a:ext cx="82543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2002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Gentoo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54" idx="2"/>
            <a:endCxn id="43" idx="0"/>
          </p:cNvCxnSpPr>
          <p:nvPr/>
        </p:nvCxnSpPr>
        <p:spPr>
          <a:xfrm flipH="1">
            <a:off x="4592725" y="3068960"/>
            <a:ext cx="1341" cy="288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/>
          <p:cNvSpPr/>
          <p:nvPr/>
        </p:nvSpPr>
        <p:spPr>
          <a:xfrm>
            <a:off x="7383045" y="3789040"/>
            <a:ext cx="86409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2008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Android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43085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cxnSp>
        <p:nvCxnSpPr>
          <p:cNvPr id="68" name="Straight Connector 67"/>
          <p:cNvCxnSpPr>
            <a:stCxn id="67" idx="4"/>
          </p:cNvCxnSpPr>
          <p:nvPr/>
        </p:nvCxnSpPr>
        <p:spPr>
          <a:xfrm>
            <a:off x="7833085" y="3536992"/>
            <a:ext cx="10564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/>
          <p:cNvSpPr/>
          <p:nvPr/>
        </p:nvSpPr>
        <p:spPr>
          <a:xfrm>
            <a:off x="7383045" y="2564904"/>
            <a:ext cx="756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2008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Musix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815093" y="308281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09605" y="33750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64" name="Flowchart: Alternate Process 63"/>
          <p:cNvSpPr/>
          <p:nvPr/>
        </p:nvSpPr>
        <p:spPr>
          <a:xfrm>
            <a:off x="1889559" y="3789040"/>
            <a:ext cx="61838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V1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3" idx="4"/>
            <a:endCxn id="64" idx="0"/>
          </p:cNvCxnSpPr>
          <p:nvPr/>
        </p:nvCxnSpPr>
        <p:spPr>
          <a:xfrm flipH="1">
            <a:off x="2198750" y="3555004"/>
            <a:ext cx="855" cy="2340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566621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  <p:sp>
        <p:nvSpPr>
          <p:cNvPr id="58" name="Flowchart: Alternate Process 57"/>
          <p:cNvSpPr/>
          <p:nvPr/>
        </p:nvSpPr>
        <p:spPr>
          <a:xfrm>
            <a:off x="8432985" y="4725144"/>
            <a:ext cx="64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2015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V4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8994931" y="3528718"/>
            <a:ext cx="0" cy="12241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892480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</p:spTree>
    <p:extLst>
      <p:ext uri="{BB962C8B-B14F-4D97-AF65-F5344CB8AC3E}">
        <p14:creationId xmlns:p14="http://schemas.microsoft.com/office/powerpoint/2010/main" val="23691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3" y="1196752"/>
            <a:ext cx="7548331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01312"/>
            <a:ext cx="7264148" cy="48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01312"/>
            <a:ext cx="7264148" cy="4819976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4850878">
            <a:off x="2145094" y="1859822"/>
            <a:ext cx="216024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1859800" y="294005"/>
            <a:ext cx="2034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Kernel</a:t>
            </a:r>
            <a:endParaRPr lang="en-US" sz="5400" b="1" cap="none" spc="0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95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01312"/>
            <a:ext cx="7264148" cy="4819976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4850878">
            <a:off x="2145094" y="1859822"/>
            <a:ext cx="216024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1859800" y="294005"/>
            <a:ext cx="2034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Kernel</a:t>
            </a:r>
            <a:endParaRPr lang="en-US" sz="5400" b="1" cap="none" spc="0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 rot="4850878">
            <a:off x="4982682" y="1826465"/>
            <a:ext cx="216024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4929182" y="260648"/>
            <a:ext cx="1571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Shell</a:t>
            </a:r>
            <a:endParaRPr lang="en-US" sz="5400" b="1" cap="none" spc="0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75169146"/>
              </p:ext>
            </p:extLst>
          </p:nvPr>
        </p:nvGraphicFramePr>
        <p:xfrm>
          <a:off x="1259632" y="980728"/>
          <a:ext cx="676875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1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58553388"/>
              </p:ext>
            </p:extLst>
          </p:nvPr>
        </p:nvGraphicFramePr>
        <p:xfrm>
          <a:off x="179512" y="116632"/>
          <a:ext cx="8856984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6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V0.01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Not a mature product at the time</a:t>
            </a:r>
          </a:p>
          <a:p>
            <a:r>
              <a:rPr lang="en-IE" dirty="0" err="1" smtClean="0"/>
              <a:t>Minix</a:t>
            </a:r>
            <a:r>
              <a:rPr lang="en-IE" dirty="0" smtClean="0"/>
              <a:t>-like </a:t>
            </a:r>
            <a:r>
              <a:rPr lang="en-IE" dirty="0"/>
              <a:t>kernel for i386(+) based AT-machines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 smtClean="0">
              <a:solidFill>
                <a:schemeClr val="tx1"/>
              </a:solidFill>
            </a:endParaRPr>
          </a:p>
          <a:p>
            <a:pPr algn="ctr"/>
            <a:r>
              <a:rPr lang="en-IE" sz="2000" dirty="0">
                <a:solidFill>
                  <a:schemeClr val="tx1"/>
                </a:solidFill>
              </a:rPr>
              <a:t> </a:t>
            </a:r>
            <a:r>
              <a:rPr lang="en-IE" sz="2000" b="1" dirty="0" smtClean="0">
                <a:solidFill>
                  <a:schemeClr val="tx1"/>
                </a:solidFill>
              </a:rPr>
              <a:t>Efficiently </a:t>
            </a:r>
            <a:r>
              <a:rPr lang="en-IE" sz="2000" b="1" dirty="0">
                <a:solidFill>
                  <a:schemeClr val="tx1"/>
                </a:solidFill>
              </a:rPr>
              <a:t>using the 386 </a:t>
            </a:r>
            <a:r>
              <a:rPr lang="en-IE" sz="2000" b="1" dirty="0" smtClean="0">
                <a:solidFill>
                  <a:schemeClr val="tx1"/>
                </a:solidFill>
              </a:rPr>
              <a:t>chip, </a:t>
            </a:r>
            <a:r>
              <a:rPr lang="en-IE" sz="2000" b="1" dirty="0">
                <a:solidFill>
                  <a:schemeClr val="tx1"/>
                </a:solidFill>
              </a:rPr>
              <a:t>use of system calls rather than message passing, a fully </a:t>
            </a:r>
            <a:r>
              <a:rPr lang="en-IE" sz="2000" b="1" dirty="0" smtClean="0">
                <a:solidFill>
                  <a:schemeClr val="tx1"/>
                </a:solidFill>
              </a:rPr>
              <a:t>multi-threaded </a:t>
            </a:r>
            <a:r>
              <a:rPr lang="en-IE" sz="2000" b="1" dirty="0">
                <a:solidFill>
                  <a:schemeClr val="tx1"/>
                </a:solidFill>
              </a:rPr>
              <a:t>FS, minimal task switching, and visible interrupts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07" y="3429000"/>
            <a:ext cx="5656993" cy="343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V1.0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Allowed Multi-programming – multiple programs run at the same time.</a:t>
            </a:r>
          </a:p>
          <a:p>
            <a:r>
              <a:rPr lang="en-IE" dirty="0" smtClean="0"/>
              <a:t>Virtual Memory management supported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Linux is highly backwards compatible, so if a program worked in any version of Linux it will work on all versions of Linux.</a:t>
            </a:r>
            <a:endParaRPr lang="en-IE" sz="20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50" y="3212976"/>
            <a:ext cx="5676950" cy="36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V2.0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Restructured memory </a:t>
            </a:r>
            <a:r>
              <a:rPr lang="en-IE" dirty="0"/>
              <a:t>management and </a:t>
            </a:r>
            <a:r>
              <a:rPr lang="en-IE" dirty="0" smtClean="0"/>
              <a:t>improvements </a:t>
            </a:r>
            <a:r>
              <a:rPr lang="en-IE" dirty="0"/>
              <a:t>in task </a:t>
            </a:r>
            <a:r>
              <a:rPr lang="en-IE" dirty="0" smtClean="0"/>
              <a:t>scheduling</a:t>
            </a:r>
          </a:p>
          <a:p>
            <a:r>
              <a:rPr lang="en-IE" dirty="0" smtClean="0"/>
              <a:t>Improved SCSI </a:t>
            </a:r>
            <a:r>
              <a:rPr lang="en-IE" dirty="0"/>
              <a:t>support 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June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Increased </a:t>
            </a:r>
            <a:r>
              <a:rPr lang="en-IE" sz="2000" b="1" dirty="0">
                <a:solidFill>
                  <a:schemeClr val="tx1"/>
                </a:solidFill>
              </a:rPr>
              <a:t>networking </a:t>
            </a:r>
            <a:r>
              <a:rPr lang="en-IE" sz="2000" b="1" dirty="0" smtClean="0">
                <a:solidFill>
                  <a:schemeClr val="tx1"/>
                </a:solidFill>
              </a:rPr>
              <a:t>protocols. </a:t>
            </a:r>
            <a:r>
              <a:rPr lang="en-IE" sz="2000" b="1" dirty="0" err="1">
                <a:solidFill>
                  <a:schemeClr val="tx1"/>
                </a:solidFill>
              </a:rPr>
              <a:t>Filesystem</a:t>
            </a:r>
            <a:r>
              <a:rPr lang="en-IE" sz="2000" b="1" dirty="0">
                <a:solidFill>
                  <a:schemeClr val="tx1"/>
                </a:solidFill>
              </a:rPr>
              <a:t> support for NCP (Novell) and SMB (MS </a:t>
            </a:r>
            <a:r>
              <a:rPr lang="en-IE" sz="2000" b="1" dirty="0" err="1">
                <a:solidFill>
                  <a:schemeClr val="tx1"/>
                </a:solidFill>
              </a:rPr>
              <a:t>Lan</a:t>
            </a:r>
            <a:r>
              <a:rPr lang="en-IE" sz="2000" b="1" dirty="0">
                <a:solidFill>
                  <a:schemeClr val="tx1"/>
                </a:solidFill>
              </a:rPr>
              <a:t> Manager, etc.) network </a:t>
            </a:r>
            <a:r>
              <a:rPr lang="en-IE" sz="2000" b="1" dirty="0" err="1">
                <a:solidFill>
                  <a:schemeClr val="tx1"/>
                </a:solidFill>
              </a:rPr>
              <a:t>filesystems</a:t>
            </a:r>
            <a:r>
              <a:rPr lang="en-IE" sz="2000" b="1" dirty="0">
                <a:solidFill>
                  <a:schemeClr val="tx1"/>
                </a:solidFill>
              </a:rPr>
              <a:t> </a:t>
            </a:r>
            <a:r>
              <a:rPr lang="en-IE" sz="2000" b="1" dirty="0" smtClean="0">
                <a:solidFill>
                  <a:schemeClr val="tx1"/>
                </a:solidFill>
              </a:rPr>
              <a:t>added</a:t>
            </a:r>
            <a:r>
              <a:rPr lang="en-IE" sz="2000" b="1" dirty="0">
                <a:solidFill>
                  <a:schemeClr val="tx1"/>
                </a:solidFill>
              </a:rPr>
              <a:t>.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84984"/>
            <a:ext cx="552578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V3.0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Better </a:t>
            </a:r>
            <a:r>
              <a:rPr lang="en-IE" dirty="0"/>
              <a:t>handling of virtualization </a:t>
            </a:r>
            <a:r>
              <a:rPr lang="en-IE" dirty="0" smtClean="0"/>
              <a:t>systems</a:t>
            </a:r>
          </a:p>
          <a:p>
            <a:r>
              <a:rPr lang="en-IE" dirty="0" err="1"/>
              <a:t>Btrfs</a:t>
            </a:r>
            <a:r>
              <a:rPr lang="en-IE" dirty="0"/>
              <a:t> data scrubbing and automatic defragmentation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N</a:t>
            </a:r>
            <a:r>
              <a:rPr lang="en-IE" sz="2000" b="1" dirty="0" smtClean="0">
                <a:solidFill>
                  <a:schemeClr val="tx1"/>
                </a:solidFill>
              </a:rPr>
              <a:t>ot </a:t>
            </a:r>
            <a:r>
              <a:rPr lang="en-IE" sz="2000" b="1" dirty="0">
                <a:solidFill>
                  <a:schemeClr val="tx1"/>
                </a:solidFill>
              </a:rPr>
              <a:t>a major change in kernel </a:t>
            </a:r>
            <a:r>
              <a:rPr lang="en-IE" sz="2000" b="1" dirty="0" smtClean="0">
                <a:solidFill>
                  <a:schemeClr val="tx1"/>
                </a:solidFill>
              </a:rPr>
              <a:t>concept, but started a new version number to mark the 20</a:t>
            </a:r>
            <a:r>
              <a:rPr lang="en-IE" sz="2000" b="1" baseline="30000" dirty="0" smtClean="0">
                <a:solidFill>
                  <a:schemeClr val="tx1"/>
                </a:solidFill>
              </a:rPr>
              <a:t>th</a:t>
            </a:r>
            <a:r>
              <a:rPr lang="en-IE" sz="2000" b="1" dirty="0" smtClean="0">
                <a:solidFill>
                  <a:schemeClr val="tx1"/>
                </a:solidFill>
              </a:rPr>
              <a:t> anniversary of Linux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20" y="3428999"/>
            <a:ext cx="5685780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V4.0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 </a:t>
            </a:r>
            <a:r>
              <a:rPr lang="en-IE" dirty="0"/>
              <a:t>*fairly* small </a:t>
            </a:r>
            <a:r>
              <a:rPr lang="en-IE" dirty="0" smtClean="0"/>
              <a:t>release, some </a:t>
            </a:r>
            <a:r>
              <a:rPr lang="en-IE" dirty="0"/>
              <a:t>VM </a:t>
            </a:r>
            <a:r>
              <a:rPr lang="en-IE" dirty="0" smtClean="0"/>
              <a:t>clean-ups</a:t>
            </a:r>
          </a:p>
          <a:p>
            <a:r>
              <a:rPr lang="en-IE" dirty="0"/>
              <a:t>The unification of the PROTNONE and NUMA handling for page tables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2015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Some </a:t>
            </a:r>
            <a:r>
              <a:rPr lang="en-IE" sz="2000" b="1" dirty="0">
                <a:solidFill>
                  <a:schemeClr val="tx1"/>
                </a:solidFill>
              </a:rPr>
              <a:t>people </a:t>
            </a:r>
            <a:r>
              <a:rPr lang="en-IE" sz="2000" b="1" dirty="0" smtClean="0">
                <a:solidFill>
                  <a:schemeClr val="tx1"/>
                </a:solidFill>
              </a:rPr>
              <a:t>advocated</a:t>
            </a:r>
            <a:r>
              <a:rPr lang="en-IE" sz="2000" b="1" dirty="0">
                <a:solidFill>
                  <a:schemeClr val="tx1"/>
                </a:solidFill>
              </a:rPr>
              <a:t/>
            </a:r>
            <a:br>
              <a:rPr lang="en-IE" sz="2000" b="1" dirty="0">
                <a:solidFill>
                  <a:schemeClr val="tx1"/>
                </a:solidFill>
              </a:rPr>
            </a:br>
            <a:r>
              <a:rPr lang="en-IE" sz="2000" b="1" dirty="0" smtClean="0">
                <a:solidFill>
                  <a:schemeClr val="tx1"/>
                </a:solidFill>
              </a:rPr>
              <a:t>the 4.0 version number, to eventually see </a:t>
            </a:r>
            <a:r>
              <a:rPr lang="en-IE" sz="2000" b="1" dirty="0">
                <a:solidFill>
                  <a:schemeClr val="tx1"/>
                </a:solidFill>
              </a:rPr>
              <a:t>4.1.15 - because "</a:t>
            </a:r>
            <a:r>
              <a:rPr lang="en-IE" sz="2000" b="1" i="1" dirty="0">
                <a:solidFill>
                  <a:schemeClr val="tx1"/>
                </a:solidFill>
              </a:rPr>
              <a:t>that was the</a:t>
            </a:r>
            <a:br>
              <a:rPr lang="en-IE" sz="2000" b="1" i="1" dirty="0">
                <a:solidFill>
                  <a:schemeClr val="tx1"/>
                </a:solidFill>
              </a:rPr>
            </a:br>
            <a:r>
              <a:rPr lang="en-IE" sz="2000" b="1" i="1" dirty="0">
                <a:solidFill>
                  <a:schemeClr val="tx1"/>
                </a:solidFill>
              </a:rPr>
              <a:t>version of Linux </a:t>
            </a:r>
            <a:r>
              <a:rPr lang="en-IE" sz="2000" b="1" i="1" dirty="0" err="1" smtClean="0">
                <a:solidFill>
                  <a:schemeClr val="tx1"/>
                </a:solidFill>
              </a:rPr>
              <a:t>SkyNet</a:t>
            </a:r>
            <a:r>
              <a:rPr lang="en-IE" sz="2000" b="1" i="1" dirty="0" smtClean="0">
                <a:solidFill>
                  <a:schemeClr val="tx1"/>
                </a:solidFill>
              </a:rPr>
              <a:t> </a:t>
            </a:r>
            <a:r>
              <a:rPr lang="en-IE" sz="2000" b="1" i="1" dirty="0">
                <a:solidFill>
                  <a:schemeClr val="tx1"/>
                </a:solidFill>
              </a:rPr>
              <a:t>used for the T-800 </a:t>
            </a:r>
            <a:r>
              <a:rPr lang="en-IE" sz="2000" b="1" i="1" dirty="0" smtClean="0">
                <a:solidFill>
                  <a:schemeClr val="tx1"/>
                </a:solidFill>
              </a:rPr>
              <a:t>Terminator</a:t>
            </a:r>
            <a:r>
              <a:rPr lang="en-IE" sz="2000" b="1" dirty="0">
                <a:solidFill>
                  <a:schemeClr val="tx1"/>
                </a:solidFill>
              </a:rPr>
              <a:t>".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20" y="3428999"/>
            <a:ext cx="5685780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Some Other Linux Versions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29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Slackware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err="1"/>
              <a:t>Slackware</a:t>
            </a:r>
            <a:r>
              <a:rPr lang="en-IE" dirty="0"/>
              <a:t> is oriented toward </a:t>
            </a:r>
            <a:r>
              <a:rPr lang="en-IE" dirty="0" smtClean="0"/>
              <a:t>simplicity and </a:t>
            </a:r>
            <a:r>
              <a:rPr lang="en-IE" dirty="0"/>
              <a:t>software </a:t>
            </a:r>
            <a:r>
              <a:rPr lang="en-IE" dirty="0" smtClean="0"/>
              <a:t>purity</a:t>
            </a:r>
          </a:p>
          <a:p>
            <a:r>
              <a:rPr lang="en-IE" dirty="0" smtClean="0"/>
              <a:t>Provides </a:t>
            </a:r>
            <a:r>
              <a:rPr lang="en-IE" dirty="0"/>
              <a:t>no graphical installation </a:t>
            </a:r>
            <a:r>
              <a:rPr lang="en-IE" dirty="0" smtClean="0"/>
              <a:t>procedure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1993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Patrick </a:t>
            </a:r>
            <a:r>
              <a:rPr lang="en-IE" b="1" dirty="0" err="1">
                <a:solidFill>
                  <a:schemeClr val="tx1"/>
                </a:solidFill>
              </a:rPr>
              <a:t>Volkerding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83" y="3717032"/>
            <a:ext cx="3193217" cy="31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Debian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Debian</a:t>
            </a:r>
            <a:r>
              <a:rPr lang="en-IE" dirty="0" smtClean="0"/>
              <a:t> Project's </a:t>
            </a:r>
            <a:r>
              <a:rPr lang="en-IE" dirty="0"/>
              <a:t>policies </a:t>
            </a:r>
            <a:r>
              <a:rPr lang="en-IE" dirty="0" smtClean="0"/>
              <a:t>focus </a:t>
            </a:r>
            <a:r>
              <a:rPr lang="en-IE" dirty="0"/>
              <a:t>on collaborative software development and testing </a:t>
            </a:r>
            <a:r>
              <a:rPr lang="en-IE" dirty="0" smtClean="0"/>
              <a:t>processes</a:t>
            </a:r>
          </a:p>
          <a:p>
            <a:r>
              <a:rPr lang="en-IE" dirty="0" smtClean="0"/>
              <a:t>New release every two years.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1993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Ian Murdock and the </a:t>
            </a:r>
            <a:r>
              <a:rPr lang="en-IE" b="1" dirty="0" err="1" smtClean="0">
                <a:solidFill>
                  <a:schemeClr val="tx1"/>
                </a:solidFill>
              </a:rPr>
              <a:t>Debian</a:t>
            </a:r>
            <a:r>
              <a:rPr lang="en-IE" b="1" dirty="0" smtClean="0">
                <a:solidFill>
                  <a:schemeClr val="tx1"/>
                </a:solidFill>
              </a:rPr>
              <a:t> Project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601489"/>
            <a:ext cx="2987824" cy="32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50" y="620688"/>
            <a:ext cx="9202474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"Software und System-</a:t>
            </a:r>
            <a:r>
              <a:rPr lang="en-IE" dirty="0" err="1"/>
              <a:t>Entwicklung</a:t>
            </a:r>
            <a:r>
              <a:rPr lang="en-IE" dirty="0"/>
              <a:t>", meaning "Software and systems development</a:t>
            </a:r>
            <a:r>
              <a:rPr lang="en-IE" dirty="0" smtClean="0"/>
              <a:t>".</a:t>
            </a:r>
          </a:p>
          <a:p>
            <a:r>
              <a:rPr lang="en-IE" dirty="0" smtClean="0"/>
              <a:t>Often includes </a:t>
            </a:r>
            <a:r>
              <a:rPr lang="en-IE" dirty="0" err="1" smtClean="0"/>
              <a:t>YaST</a:t>
            </a:r>
            <a:r>
              <a:rPr lang="en-IE" dirty="0" smtClean="0"/>
              <a:t> setup </a:t>
            </a:r>
            <a:r>
              <a:rPr lang="en-IE" dirty="0"/>
              <a:t>and configuration </a:t>
            </a:r>
            <a:r>
              <a:rPr lang="en-IE" dirty="0" smtClean="0"/>
              <a:t>tool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Roland </a:t>
            </a:r>
            <a:r>
              <a:rPr lang="en-IE" b="1" dirty="0" err="1">
                <a:solidFill>
                  <a:schemeClr val="tx1"/>
                </a:solidFill>
              </a:rPr>
              <a:t>Dyroff</a:t>
            </a:r>
            <a:r>
              <a:rPr lang="en-IE" b="1" dirty="0">
                <a:solidFill>
                  <a:schemeClr val="tx1"/>
                </a:solidFill>
              </a:rPr>
              <a:t>, Thomas Fehr, </a:t>
            </a:r>
            <a:r>
              <a:rPr lang="en-IE" b="1" dirty="0" err="1">
                <a:solidFill>
                  <a:schemeClr val="tx1"/>
                </a:solidFill>
              </a:rPr>
              <a:t>Burchard</a:t>
            </a:r>
            <a:r>
              <a:rPr lang="en-IE" b="1" dirty="0">
                <a:solidFill>
                  <a:schemeClr val="tx1"/>
                </a:solidFill>
              </a:rPr>
              <a:t> </a:t>
            </a:r>
            <a:r>
              <a:rPr lang="en-IE" b="1" dirty="0" err="1">
                <a:solidFill>
                  <a:schemeClr val="tx1"/>
                </a:solidFill>
              </a:rPr>
              <a:t>Steinbild</a:t>
            </a:r>
            <a:r>
              <a:rPr lang="en-IE" b="1" dirty="0">
                <a:solidFill>
                  <a:schemeClr val="tx1"/>
                </a:solidFill>
              </a:rPr>
              <a:t>, and Hubert Mantel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822593"/>
            <a:ext cx="3347864" cy="30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Red Hat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In </a:t>
            </a:r>
            <a:r>
              <a:rPr lang="en-IE" dirty="0" smtClean="0"/>
              <a:t>2003 Red </a:t>
            </a:r>
            <a:r>
              <a:rPr lang="en-IE" dirty="0"/>
              <a:t>Hat Linux merged with the community-based Fedora Project</a:t>
            </a:r>
            <a:endParaRPr lang="en-IE" dirty="0" smtClean="0"/>
          </a:p>
          <a:p>
            <a:r>
              <a:rPr lang="en-IE" dirty="0"/>
              <a:t>Introduced a graphical installer called Anaconda and </a:t>
            </a:r>
            <a:r>
              <a:rPr lang="en-IE" dirty="0" err="1"/>
              <a:t>Lokkit</a:t>
            </a:r>
            <a:r>
              <a:rPr lang="en-IE" dirty="0"/>
              <a:t> for configuring the firewall capabilities.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1995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Bob </a:t>
            </a:r>
            <a:r>
              <a:rPr lang="en-IE" b="1" dirty="0" smtClean="0">
                <a:solidFill>
                  <a:schemeClr val="tx1"/>
                </a:solidFill>
              </a:rPr>
              <a:t>Young, Marc Ewing and Red Hat Inc.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58158"/>
            <a:ext cx="3131840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Knoppix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Can </a:t>
            </a:r>
            <a:r>
              <a:rPr lang="en-IE" dirty="0"/>
              <a:t>be used to copy files easily from hard drives with inaccessible operating systems.</a:t>
            </a:r>
            <a:endParaRPr lang="en-IE" dirty="0" smtClean="0"/>
          </a:p>
          <a:p>
            <a:r>
              <a:rPr lang="en-IE" dirty="0" smtClean="0"/>
              <a:t>Designed to be booted straight from CD, DVD or USB.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2000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Klaus </a:t>
            </a:r>
            <a:r>
              <a:rPr lang="en-IE" b="1" dirty="0" err="1">
                <a:solidFill>
                  <a:schemeClr val="tx1"/>
                </a:solidFill>
              </a:rPr>
              <a:t>Knopper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62292"/>
            <a:ext cx="3419694" cy="35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Gentoo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Gentoo package management is designed to be modular, portable, </a:t>
            </a:r>
            <a:r>
              <a:rPr lang="en-IE" dirty="0" smtClean="0"/>
              <a:t>and easy </a:t>
            </a:r>
            <a:r>
              <a:rPr lang="en-IE" dirty="0"/>
              <a:t>to </a:t>
            </a:r>
            <a:r>
              <a:rPr lang="en-IE" dirty="0" smtClean="0"/>
              <a:t>maintain. </a:t>
            </a:r>
          </a:p>
          <a:p>
            <a:r>
              <a:rPr lang="en-IE" dirty="0" smtClean="0"/>
              <a:t>Not a </a:t>
            </a:r>
            <a:r>
              <a:rPr lang="en-IE" dirty="0"/>
              <a:t>binary software distribution, </a:t>
            </a:r>
            <a:r>
              <a:rPr lang="en-IE" dirty="0" smtClean="0"/>
              <a:t>source </a:t>
            </a:r>
            <a:r>
              <a:rPr lang="en-IE" dirty="0"/>
              <a:t>code is compiled locally </a:t>
            </a:r>
            <a:r>
              <a:rPr lang="en-IE" dirty="0" smtClean="0"/>
              <a:t>and optimized </a:t>
            </a:r>
            <a:r>
              <a:rPr lang="en-IE" dirty="0"/>
              <a:t>for the specific type of computer.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2002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Daniel </a:t>
            </a:r>
            <a:r>
              <a:rPr lang="en-IE" b="1" dirty="0" smtClean="0">
                <a:solidFill>
                  <a:schemeClr val="tx1"/>
                </a:solidFill>
              </a:rPr>
              <a:t>Robbins and Gentoo Foundation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26160"/>
            <a:ext cx="3131840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Arch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development team </a:t>
            </a:r>
            <a:r>
              <a:rPr lang="en-IE" dirty="0" smtClean="0"/>
              <a:t>focused </a:t>
            </a:r>
            <a:r>
              <a:rPr lang="en-IE" dirty="0"/>
              <a:t>on elegance, code correctness, </a:t>
            </a:r>
            <a:r>
              <a:rPr lang="en-IE" dirty="0" smtClean="0"/>
              <a:t>and minimalism.</a:t>
            </a:r>
          </a:p>
          <a:p>
            <a:r>
              <a:rPr lang="en-IE" dirty="0" smtClean="0"/>
              <a:t>The user is expected to make significant effort to understand the systems function.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2002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Judd </a:t>
            </a:r>
            <a:r>
              <a:rPr lang="en-IE" b="1" dirty="0" err="1" smtClean="0">
                <a:solidFill>
                  <a:schemeClr val="tx1"/>
                </a:solidFill>
              </a:rPr>
              <a:t>Vinet</a:t>
            </a:r>
            <a:r>
              <a:rPr lang="en-IE" b="1" dirty="0" smtClean="0">
                <a:solidFill>
                  <a:schemeClr val="tx1"/>
                </a:solidFill>
              </a:rPr>
              <a:t>, Aaron </a:t>
            </a:r>
            <a:r>
              <a:rPr lang="en-IE" b="1" dirty="0">
                <a:solidFill>
                  <a:schemeClr val="tx1"/>
                </a:solidFill>
              </a:rPr>
              <a:t>Griffin and the Arch Linux team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34" y="3800475"/>
            <a:ext cx="3648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Fedora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Focuses </a:t>
            </a:r>
            <a:r>
              <a:rPr lang="en-IE" dirty="0"/>
              <a:t>on innovation, integrating new technologies early on and working closely with </a:t>
            </a:r>
            <a:r>
              <a:rPr lang="en-IE" dirty="0" smtClean="0"/>
              <a:t>Linux </a:t>
            </a:r>
            <a:r>
              <a:rPr lang="en-IE" dirty="0"/>
              <a:t>communities.</a:t>
            </a:r>
          </a:p>
          <a:p>
            <a:r>
              <a:rPr lang="en-IE" dirty="0" smtClean="0"/>
              <a:t>Linus Torvalds uses </a:t>
            </a:r>
            <a:r>
              <a:rPr lang="en-IE" dirty="0"/>
              <a:t>Fedora on all of his computers.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November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2003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Fedora Project (owned by Red Hat)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3787300"/>
            <a:ext cx="3059832" cy="30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The project is affiliated with Red Hat but aspires to be more public, open, and inclusive.</a:t>
            </a:r>
            <a:endParaRPr lang="en-IE" dirty="0" smtClean="0"/>
          </a:p>
          <a:p>
            <a:r>
              <a:rPr lang="en-IE" dirty="0" smtClean="0"/>
              <a:t>Provides </a:t>
            </a:r>
            <a:r>
              <a:rPr lang="en-IE" dirty="0"/>
              <a:t>a free, enterprise-class, community-supported computing </a:t>
            </a:r>
            <a:r>
              <a:rPr lang="en-IE" dirty="0" smtClean="0"/>
              <a:t>platform.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David Parsley, Lance Davis and the CentOS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17" y="3789040"/>
            <a:ext cx="4255784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Committed </a:t>
            </a:r>
            <a:r>
              <a:rPr lang="en-IE" dirty="0"/>
              <a:t>to </a:t>
            </a:r>
            <a:r>
              <a:rPr lang="en-IE" dirty="0" smtClean="0"/>
              <a:t>open </a:t>
            </a:r>
            <a:r>
              <a:rPr lang="en-IE" dirty="0"/>
              <a:t>source development; </a:t>
            </a:r>
            <a:r>
              <a:rPr lang="en-IE" dirty="0" smtClean="0"/>
              <a:t>encouraged </a:t>
            </a:r>
            <a:r>
              <a:rPr lang="en-IE" dirty="0"/>
              <a:t>to use free software, study how it works, improve upon it, and distribute </a:t>
            </a:r>
            <a:r>
              <a:rPr lang="en-IE" dirty="0" smtClean="0"/>
              <a:t>it.</a:t>
            </a:r>
          </a:p>
          <a:p>
            <a:r>
              <a:rPr lang="en-IE" dirty="0" smtClean="0"/>
              <a:t>Named </a:t>
            </a:r>
            <a:r>
              <a:rPr lang="en-IE" dirty="0"/>
              <a:t>after the Southern African philosophy of </a:t>
            </a:r>
            <a:r>
              <a:rPr lang="en-IE" dirty="0" err="1"/>
              <a:t>ubuntu</a:t>
            </a:r>
            <a:r>
              <a:rPr lang="en-IE" dirty="0"/>
              <a:t> (literally, "human-ness</a:t>
            </a:r>
            <a:r>
              <a:rPr lang="en-IE" dirty="0" smtClean="0"/>
              <a:t>").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Mark </a:t>
            </a:r>
            <a:r>
              <a:rPr lang="en-IE" b="1" dirty="0" err="1">
                <a:solidFill>
                  <a:schemeClr val="tx1"/>
                </a:solidFill>
              </a:rPr>
              <a:t>Shuttleworth</a:t>
            </a:r>
            <a:r>
              <a:rPr lang="en-IE" b="1" dirty="0">
                <a:solidFill>
                  <a:schemeClr val="tx1"/>
                </a:solidFill>
              </a:rPr>
              <a:t> and Canonical Ltd.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293096"/>
            <a:ext cx="3995936" cy="25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Alpine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Lightweight </a:t>
            </a:r>
            <a:r>
              <a:rPr lang="en-IE" dirty="0"/>
              <a:t>and secure by default while still being useful for general-purpose </a:t>
            </a:r>
            <a:r>
              <a:rPr lang="en-IE" dirty="0" smtClean="0"/>
              <a:t>tasks.</a:t>
            </a:r>
          </a:p>
          <a:p>
            <a:r>
              <a:rPr lang="en-IE" dirty="0" smtClean="0"/>
              <a:t>Compiles </a:t>
            </a:r>
            <a:r>
              <a:rPr lang="en-IE" dirty="0"/>
              <a:t>all packages with stack-smashing </a:t>
            </a:r>
            <a:r>
              <a:rPr lang="en-IE" dirty="0" smtClean="0"/>
              <a:t>protection.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Alpine Linux development 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7"/>
            <a:ext cx="2766151" cy="29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5482952" cy="4525963"/>
          </a:xfrm>
        </p:spPr>
        <p:txBody>
          <a:bodyPr/>
          <a:lstStyle/>
          <a:p>
            <a:r>
              <a:rPr lang="en-IE" dirty="0" smtClean="0"/>
              <a:t>Based </a:t>
            </a:r>
            <a:r>
              <a:rPr lang="en-IE" dirty="0"/>
              <a:t>on Red Hat Enterprise Linux (RHEL), repackaged and freely distributed by </a:t>
            </a:r>
            <a:r>
              <a:rPr lang="en-IE" dirty="0" smtClean="0"/>
              <a:t>Oracle.</a:t>
            </a:r>
          </a:p>
          <a:p>
            <a:r>
              <a:rPr lang="en-IE" dirty="0"/>
              <a:t>Oracle Linux supports KVM and </a:t>
            </a:r>
            <a:r>
              <a:rPr lang="en-IE" dirty="0" err="1"/>
              <a:t>Xen</a:t>
            </a:r>
            <a:r>
              <a:rPr lang="en-IE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Oracle Corporation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13" y="2852936"/>
            <a:ext cx="304558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Desktop market share (2014)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8208912" cy="53888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20272" y="1768459"/>
            <a:ext cx="2016224" cy="98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7403052" y="2164504"/>
            <a:ext cx="1250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.59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%</a:t>
            </a:r>
            <a:endParaRPr lang="en-US" sz="32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Musix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Collection </a:t>
            </a:r>
            <a:r>
              <a:rPr lang="en-IE" dirty="0"/>
              <a:t>of software for audio production, graphic design, video editing and general purpose </a:t>
            </a:r>
            <a:r>
              <a:rPr lang="en-IE" dirty="0" smtClean="0"/>
              <a:t>applications.</a:t>
            </a:r>
          </a:p>
          <a:p>
            <a:r>
              <a:rPr lang="en-IE" dirty="0" smtClean="0"/>
              <a:t>Documentation is in Spanish.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December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Marcos </a:t>
            </a:r>
            <a:r>
              <a:rPr lang="en-IE" b="1" dirty="0" err="1">
                <a:solidFill>
                  <a:schemeClr val="tx1"/>
                </a:solidFill>
              </a:rPr>
              <a:t>Germán</a:t>
            </a:r>
            <a:r>
              <a:rPr lang="en-IE" b="1" dirty="0">
                <a:solidFill>
                  <a:schemeClr val="tx1"/>
                </a:solidFill>
              </a:rPr>
              <a:t> </a:t>
            </a:r>
            <a:r>
              <a:rPr lang="en-IE" b="1" dirty="0" err="1">
                <a:solidFill>
                  <a:schemeClr val="tx1"/>
                </a:solidFill>
              </a:rPr>
              <a:t>Guglielmetti</a:t>
            </a:r>
            <a:r>
              <a:rPr lang="en-IE" b="1" dirty="0" smtClean="0">
                <a:solidFill>
                  <a:schemeClr val="tx1"/>
                </a:solidFill>
              </a:rPr>
              <a:t>. And teams </a:t>
            </a:r>
            <a:r>
              <a:rPr lang="en-IE" b="1" dirty="0">
                <a:solidFill>
                  <a:schemeClr val="tx1"/>
                </a:solidFill>
              </a:rPr>
              <a:t>from Argentina, Spain, Mexico and Brazil.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16319"/>
            <a:ext cx="3131840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Android is designed primarily for touchscreen mobile devices such as smartphones and tablet </a:t>
            </a:r>
            <a:r>
              <a:rPr lang="en-IE" dirty="0" smtClean="0"/>
              <a:t>computers.</a:t>
            </a:r>
          </a:p>
          <a:p>
            <a:r>
              <a:rPr lang="en-IE" dirty="0" smtClean="0"/>
              <a:t>The </a:t>
            </a:r>
            <a:r>
              <a:rPr lang="en-IE" dirty="0"/>
              <a:t>most widely used mobile </a:t>
            </a:r>
            <a:r>
              <a:rPr lang="en-IE" dirty="0" smtClean="0"/>
              <a:t>OS. 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2008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Google, and Open Handset Alliance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805182"/>
            <a:ext cx="2411760" cy="40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Mageia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 </a:t>
            </a:r>
            <a:r>
              <a:rPr lang="en-IE" dirty="0"/>
              <a:t>secure, </a:t>
            </a:r>
            <a:r>
              <a:rPr lang="en-IE" dirty="0" smtClean="0"/>
              <a:t>and </a:t>
            </a:r>
            <a:r>
              <a:rPr lang="en-IE" dirty="0"/>
              <a:t>sustainable operating system, </a:t>
            </a:r>
            <a:r>
              <a:rPr lang="en-IE" dirty="0" smtClean="0"/>
              <a:t>designed </a:t>
            </a:r>
            <a:r>
              <a:rPr lang="en-IE" dirty="0"/>
              <a:t>to set up a stable and trustable governance to direct collaborative projects</a:t>
            </a:r>
            <a:r>
              <a:rPr lang="en-IE" dirty="0" smtClean="0"/>
              <a:t>.</a:t>
            </a:r>
          </a:p>
          <a:p>
            <a:r>
              <a:rPr lang="en-IE" dirty="0" smtClean="0"/>
              <a:t>Uses </a:t>
            </a:r>
            <a:r>
              <a:rPr lang="en-IE" dirty="0"/>
              <a:t>all major desktop environments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June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Former </a:t>
            </a:r>
            <a:r>
              <a:rPr lang="en-IE" b="1" dirty="0">
                <a:solidFill>
                  <a:schemeClr val="tx1"/>
                </a:solidFill>
              </a:rPr>
              <a:t>employees of </a:t>
            </a:r>
            <a:r>
              <a:rPr lang="en-IE" b="1" dirty="0" err="1">
                <a:solidFill>
                  <a:schemeClr val="tx1"/>
                </a:solidFill>
              </a:rPr>
              <a:t>Mandriva</a:t>
            </a:r>
            <a:r>
              <a:rPr lang="en-IE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87" y="4017640"/>
            <a:ext cx="3752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Some Linux Desktop Environments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99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Xfce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It aims to be fast and lightweight, while still being visually appealing and easy to use</a:t>
            </a:r>
            <a:r>
              <a:rPr lang="en-IE" dirty="0" smtClean="0"/>
              <a:t>.</a:t>
            </a:r>
          </a:p>
          <a:p>
            <a:r>
              <a:rPr lang="en-IE" dirty="0" smtClean="0"/>
              <a:t>Does </a:t>
            </a:r>
            <a:r>
              <a:rPr lang="en-IE" dirty="0"/>
              <a:t>not feature any desktop animations, but translucency effect is supported.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Olivier </a:t>
            </a:r>
            <a:r>
              <a:rPr lang="en-IE" sz="2000" b="1" dirty="0" err="1">
                <a:solidFill>
                  <a:schemeClr val="tx1"/>
                </a:solidFill>
              </a:rPr>
              <a:t>Fourdan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19558"/>
            <a:ext cx="5160640" cy="31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Enlightenment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Enlightenment developers have referred to it as "the original eye-candy window </a:t>
            </a:r>
            <a:r>
              <a:rPr lang="en-IE" dirty="0" smtClean="0"/>
              <a:t>manager“</a:t>
            </a:r>
          </a:p>
          <a:p>
            <a:r>
              <a:rPr lang="en-IE" dirty="0" smtClean="0"/>
              <a:t>Supports virtual desktops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1997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</a:t>
            </a:r>
            <a:r>
              <a:rPr lang="en-IE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Carsten </a:t>
            </a:r>
            <a:r>
              <a:rPr lang="en-IE" sz="2000" b="1" dirty="0" err="1">
                <a:solidFill>
                  <a:schemeClr val="tx1"/>
                </a:solidFill>
              </a:rPr>
              <a:t>Haitzler</a:t>
            </a:r>
            <a:r>
              <a:rPr lang="en-IE" sz="2000" b="1" dirty="0">
                <a:solidFill>
                  <a:schemeClr val="tx1"/>
                </a:solidFill>
              </a:rPr>
              <a:t> </a:t>
            </a:r>
            <a:r>
              <a:rPr lang="en-IE" sz="2000" b="1" dirty="0" smtClean="0">
                <a:solidFill>
                  <a:schemeClr val="tx1"/>
                </a:solidFill>
              </a:rPr>
              <a:t>(aka </a:t>
            </a:r>
            <a:r>
              <a:rPr lang="en-IE" sz="2000" b="1" dirty="0">
                <a:solidFill>
                  <a:schemeClr val="tx1"/>
                </a:solidFill>
              </a:rPr>
              <a:t>Raster or </a:t>
            </a:r>
            <a:r>
              <a:rPr lang="en-IE" sz="2000" b="1" dirty="0" err="1" smtClean="0">
                <a:solidFill>
                  <a:schemeClr val="tx1"/>
                </a:solidFill>
              </a:rPr>
              <a:t>Rasterman</a:t>
            </a:r>
            <a:r>
              <a:rPr lang="en-IE" sz="2000" b="1" dirty="0" smtClean="0">
                <a:solidFill>
                  <a:schemeClr val="tx1"/>
                </a:solidFill>
              </a:rPr>
              <a:t>)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501007"/>
            <a:ext cx="5452665" cy="33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KDE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Developed as an easy-to-use environment</a:t>
            </a:r>
          </a:p>
          <a:p>
            <a:r>
              <a:rPr lang="en-IE" dirty="0" smtClean="0"/>
              <a:t>Works well with multimedia devices and applications and mobile devices.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1998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Matthias </a:t>
            </a:r>
            <a:r>
              <a:rPr lang="en-IE" sz="2000" b="1" dirty="0" err="1" smtClean="0">
                <a:solidFill>
                  <a:schemeClr val="tx1"/>
                </a:solidFill>
              </a:rPr>
              <a:t>Ettrich</a:t>
            </a:r>
            <a:r>
              <a:rPr lang="en-IE" sz="2000" b="1" dirty="0" smtClean="0">
                <a:solidFill>
                  <a:schemeClr val="tx1"/>
                </a:solidFill>
              </a:rPr>
              <a:t> and KDE</a:t>
            </a:r>
            <a:endParaRPr lang="en-I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527106"/>
            <a:ext cx="5220666" cy="33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GNOME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IE" sz="2800" dirty="0"/>
              <a:t>Focuses on </a:t>
            </a:r>
            <a:r>
              <a:rPr lang="en-IE" sz="2800" dirty="0" smtClean="0"/>
              <a:t>internationalization </a:t>
            </a:r>
            <a:r>
              <a:rPr lang="en-IE" sz="2800" dirty="0"/>
              <a:t>and localization and accessibility of </a:t>
            </a:r>
            <a:r>
              <a:rPr lang="en-IE" sz="2800" dirty="0" smtClean="0"/>
              <a:t>software.</a:t>
            </a:r>
          </a:p>
          <a:p>
            <a:r>
              <a:rPr lang="en-IE" sz="2800" dirty="0" smtClean="0"/>
              <a:t>Incorporates </a:t>
            </a:r>
            <a:r>
              <a:rPr lang="en-IE" sz="2800" i="1" dirty="0" smtClean="0"/>
              <a:t>freedesktop.org</a:t>
            </a:r>
            <a:r>
              <a:rPr lang="en-IE" sz="2800" dirty="0" smtClean="0"/>
              <a:t> </a:t>
            </a:r>
            <a:r>
              <a:rPr lang="en-IE" sz="2800" dirty="0"/>
              <a:t>standards and programs</a:t>
            </a:r>
            <a:r>
              <a:rPr lang="en-IE" sz="2800" dirty="0" smtClean="0"/>
              <a:t> </a:t>
            </a:r>
            <a:r>
              <a:rPr lang="en-IE" sz="2800" dirty="0"/>
              <a:t>to better interoperate with other desktops.</a:t>
            </a:r>
          </a:p>
          <a:p>
            <a:pPr marL="0" indent="0">
              <a:buNone/>
            </a:pPr>
            <a:endParaRPr lang="en-IE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1999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Miguel de </a:t>
            </a:r>
            <a:r>
              <a:rPr lang="en-IE" b="1" dirty="0" err="1" smtClean="0">
                <a:solidFill>
                  <a:schemeClr val="tx1"/>
                </a:solidFill>
              </a:rPr>
              <a:t>Icaza</a:t>
            </a:r>
            <a:r>
              <a:rPr lang="en-IE" b="1" dirty="0" smtClean="0">
                <a:solidFill>
                  <a:schemeClr val="tx1"/>
                </a:solidFill>
              </a:rPr>
              <a:t>, Federico Mena, and the GNOME project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1008"/>
            <a:ext cx="5148064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LXDE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Suitable </a:t>
            </a:r>
            <a:r>
              <a:rPr lang="en-IE" dirty="0"/>
              <a:t>for resource-constrained </a:t>
            </a:r>
            <a:r>
              <a:rPr lang="en-IE" dirty="0" smtClean="0"/>
              <a:t>computers, e.g., netbooks </a:t>
            </a:r>
            <a:r>
              <a:rPr lang="en-IE" dirty="0"/>
              <a:t>or System on a chip computers.</a:t>
            </a:r>
          </a:p>
          <a:p>
            <a:r>
              <a:rPr lang="en-IE" dirty="0" smtClean="0"/>
              <a:t>A </a:t>
            </a:r>
            <a:r>
              <a:rPr lang="en-IE" dirty="0"/>
              <a:t>desktop environment that is fast and energy efficient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Hong Jen Yee </a:t>
            </a:r>
            <a:r>
              <a:rPr lang="en-IE" b="1" dirty="0" smtClean="0">
                <a:solidFill>
                  <a:schemeClr val="tx1"/>
                </a:solidFill>
              </a:rPr>
              <a:t>( aka </a:t>
            </a:r>
            <a:r>
              <a:rPr lang="en-IE" b="1" dirty="0" err="1" smtClean="0">
                <a:solidFill>
                  <a:schemeClr val="tx1"/>
                </a:solidFill>
              </a:rPr>
              <a:t>PCMan</a:t>
            </a:r>
            <a:r>
              <a:rPr lang="en-IE" b="1" dirty="0" smtClean="0">
                <a:solidFill>
                  <a:schemeClr val="tx1"/>
                </a:solidFill>
              </a:rPr>
              <a:t>)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336239"/>
            <a:ext cx="4729733" cy="35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Razor-</a:t>
            </a:r>
            <a:r>
              <a:rPr lang="en-IE" dirty="0" err="1" smtClean="0"/>
              <a:t>qt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Tailored </a:t>
            </a:r>
            <a:r>
              <a:rPr lang="en-IE" dirty="0"/>
              <a:t>for users who value simplicity, speed, and an intuitive </a:t>
            </a:r>
            <a:r>
              <a:rPr lang="en-IE" dirty="0" smtClean="0"/>
              <a:t>interface</a:t>
            </a:r>
          </a:p>
          <a:p>
            <a:r>
              <a:rPr lang="en-IE" dirty="0" smtClean="0"/>
              <a:t>Merged with LXDE in 2013 to become </a:t>
            </a:r>
            <a:r>
              <a:rPr lang="en-IE" dirty="0" err="1" smtClean="0"/>
              <a:t>LXQt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2010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The Razor-</a:t>
            </a:r>
            <a:r>
              <a:rPr lang="en-IE" sz="2000" b="1" dirty="0" err="1">
                <a:solidFill>
                  <a:schemeClr val="tx1"/>
                </a:solidFill>
              </a:rPr>
              <a:t>qt</a:t>
            </a:r>
            <a:r>
              <a:rPr lang="en-IE" sz="2000" b="1" dirty="0">
                <a:solidFill>
                  <a:schemeClr val="tx1"/>
                </a:solidFill>
              </a:rPr>
              <a:t> </a:t>
            </a:r>
            <a:r>
              <a:rPr lang="en-IE" sz="2000" b="1" dirty="0" smtClean="0">
                <a:solidFill>
                  <a:schemeClr val="tx1"/>
                </a:solidFill>
              </a:rPr>
              <a:t>Team</a:t>
            </a:r>
            <a:endParaRPr lang="en-I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74" y="3255280"/>
            <a:ext cx="4803626" cy="36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Unix operating system was </a:t>
            </a:r>
            <a:r>
              <a:rPr lang="en-IE" dirty="0" smtClean="0"/>
              <a:t>developed </a:t>
            </a:r>
            <a:r>
              <a:rPr lang="en-IE" dirty="0"/>
              <a:t>by Ken Thompson and Dennis </a:t>
            </a:r>
            <a:r>
              <a:rPr lang="en-IE" dirty="0" smtClean="0"/>
              <a:t>Ritchie of </a:t>
            </a:r>
            <a:r>
              <a:rPr lang="en-IE" dirty="0"/>
              <a:t>AT&amp;T Bell </a:t>
            </a:r>
            <a:r>
              <a:rPr lang="en-IE" dirty="0" smtClean="0"/>
              <a:t>Laboratories in </a:t>
            </a:r>
            <a:r>
              <a:rPr lang="en-IE" dirty="0"/>
              <a:t>1969 and first released in 1970.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3212976"/>
            <a:ext cx="510862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Forked from GNOME 2, to maintain the simple and clean interface that was controversially removed in GNOME 3.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August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 err="1">
                <a:solidFill>
                  <a:schemeClr val="tx1"/>
                </a:solidFill>
              </a:rPr>
              <a:t>Perberos</a:t>
            </a:r>
            <a:r>
              <a:rPr lang="en-IE" sz="2000" b="1" dirty="0">
                <a:solidFill>
                  <a:schemeClr val="tx1"/>
                </a:solidFill>
              </a:rPr>
              <a:t> and MATE Developers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06" y="3429000"/>
            <a:ext cx="5209770" cy="34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Cinnamon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Another fork of GNOME 2, which provides a range of user configurable interface components.</a:t>
            </a:r>
          </a:p>
          <a:p>
            <a:r>
              <a:rPr lang="en-IE" dirty="0" smtClean="0"/>
              <a:t>Better performance. 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December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Linux Mint development 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29000"/>
            <a:ext cx="49383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1977 </a:t>
            </a:r>
            <a:r>
              <a:rPr lang="en-IE" dirty="0" smtClean="0"/>
              <a:t>the University </a:t>
            </a:r>
            <a:r>
              <a:rPr lang="en-IE" dirty="0"/>
              <a:t>of California, </a:t>
            </a:r>
            <a:r>
              <a:rPr lang="en-IE" dirty="0" smtClean="0"/>
              <a:t>Berkeley released a </a:t>
            </a:r>
            <a:r>
              <a:rPr lang="en-IE" dirty="0"/>
              <a:t>free UNIX-like </a:t>
            </a:r>
            <a:r>
              <a:rPr lang="en-IE" dirty="0" smtClean="0"/>
              <a:t>system, Berkeley </a:t>
            </a:r>
            <a:r>
              <a:rPr lang="en-IE" dirty="0"/>
              <a:t>Software Distribution (BSD). </a:t>
            </a:r>
            <a:r>
              <a:rPr lang="en-IE" dirty="0" smtClean="0"/>
              <a:t>But </a:t>
            </a:r>
            <a:r>
              <a:rPr lang="en-IE" dirty="0"/>
              <a:t>BSD contained Unix </a:t>
            </a:r>
            <a:r>
              <a:rPr lang="en-IE" dirty="0" smtClean="0"/>
              <a:t>code, so AT&amp;T sued.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80" y="3645024"/>
            <a:ext cx="4763368" cy="30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1983, Richard Stallman started the GNU project </a:t>
            </a:r>
            <a:r>
              <a:rPr lang="en-IE" dirty="0" smtClean="0"/>
              <a:t>to create a </a:t>
            </a:r>
            <a:r>
              <a:rPr lang="en-IE" dirty="0"/>
              <a:t>free UNIX-like operating system</a:t>
            </a:r>
            <a:r>
              <a:rPr lang="en-IE" dirty="0" smtClean="0"/>
              <a:t>. Hurd (the GNU kerne</a:t>
            </a:r>
            <a:r>
              <a:rPr lang="en-IE" dirty="0"/>
              <a:t>l</a:t>
            </a:r>
            <a:r>
              <a:rPr lang="en-IE" dirty="0" smtClean="0"/>
              <a:t>) failed </a:t>
            </a:r>
            <a:r>
              <a:rPr lang="en-IE" dirty="0"/>
              <a:t>to attract enough </a:t>
            </a:r>
            <a:r>
              <a:rPr lang="en-IE" dirty="0" smtClean="0"/>
              <a:t>developers</a:t>
            </a:r>
            <a:r>
              <a:rPr lang="en-IE" dirty="0"/>
              <a:t>, leaving GNU incomplete.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26693"/>
            <a:ext cx="4533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In 1987 </a:t>
            </a:r>
            <a:r>
              <a:rPr lang="en-IE" dirty="0"/>
              <a:t>Andrew S. </a:t>
            </a:r>
            <a:r>
              <a:rPr lang="en-IE" dirty="0" err="1"/>
              <a:t>Tanenbaum</a:t>
            </a:r>
            <a:r>
              <a:rPr lang="en-IE" dirty="0"/>
              <a:t> </a:t>
            </a:r>
            <a:r>
              <a:rPr lang="en-IE" dirty="0" smtClean="0"/>
              <a:t>released MINIX</a:t>
            </a:r>
            <a:r>
              <a:rPr lang="en-IE" dirty="0"/>
              <a:t>, a Unix-like system intended </a:t>
            </a:r>
            <a:r>
              <a:rPr lang="en-IE" dirty="0" smtClean="0"/>
              <a:t>for academic use. </a:t>
            </a:r>
            <a:r>
              <a:rPr lang="en-IE" dirty="0"/>
              <a:t>While source code for </a:t>
            </a:r>
            <a:r>
              <a:rPr lang="en-IE" dirty="0" smtClean="0"/>
              <a:t>the system </a:t>
            </a:r>
            <a:r>
              <a:rPr lang="en-IE" dirty="0"/>
              <a:t>was available, modification </a:t>
            </a:r>
            <a:r>
              <a:rPr lang="en-IE" dirty="0" smtClean="0"/>
              <a:t>and redistribution </a:t>
            </a:r>
            <a:r>
              <a:rPr lang="en-IE" dirty="0"/>
              <a:t>were restricted.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77" y="1484784"/>
            <a:ext cx="369767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282700"/>
            <a:ext cx="6273800" cy="429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792088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1314</Words>
  <Application>Microsoft Office PowerPoint</Application>
  <PresentationFormat>On-screen Show (4:3)</PresentationFormat>
  <Paragraphs>281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A History of Linux</vt:lpstr>
      <vt:lpstr>PowerPoint Presentation</vt:lpstr>
      <vt:lpstr>PowerPoint Presentation</vt:lpstr>
      <vt:lpstr>Desktop market share (2014)</vt:lpstr>
      <vt:lpstr>Prehistory of Linux</vt:lpstr>
      <vt:lpstr>Prehistory of Linux</vt:lpstr>
      <vt:lpstr>Prehistory of Linux</vt:lpstr>
      <vt:lpstr>Prehistory of Linux</vt:lpstr>
      <vt:lpstr>PowerPoint Presentation</vt:lpstr>
      <vt:lpstr>Linus Benedict Torvalds</vt:lpstr>
      <vt:lpstr>Linux</vt:lpstr>
      <vt:lpstr>Linux</vt:lpstr>
      <vt:lpstr>Timeline of Linux</vt:lpstr>
      <vt:lpstr>Timeline of Linux</vt:lpstr>
      <vt:lpstr>Timeline of Linux</vt:lpstr>
      <vt:lpstr>Timeline of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V0.01</vt:lpstr>
      <vt:lpstr>V1.0</vt:lpstr>
      <vt:lpstr>V2.0</vt:lpstr>
      <vt:lpstr>V3.0</vt:lpstr>
      <vt:lpstr>V4.0</vt:lpstr>
      <vt:lpstr>Some Other Linux Versions</vt:lpstr>
      <vt:lpstr>Slackware</vt:lpstr>
      <vt:lpstr>Debian</vt:lpstr>
      <vt:lpstr>SUSE</vt:lpstr>
      <vt:lpstr>Red Hat</vt:lpstr>
      <vt:lpstr>Knoppix</vt:lpstr>
      <vt:lpstr>Gentoo</vt:lpstr>
      <vt:lpstr>Arch</vt:lpstr>
      <vt:lpstr>Fedora</vt:lpstr>
      <vt:lpstr>CentOS</vt:lpstr>
      <vt:lpstr>Ubuntu</vt:lpstr>
      <vt:lpstr>Alpine</vt:lpstr>
      <vt:lpstr>Oracle</vt:lpstr>
      <vt:lpstr>Musix</vt:lpstr>
      <vt:lpstr>Android</vt:lpstr>
      <vt:lpstr>Mageia</vt:lpstr>
      <vt:lpstr>Some Linux Desktop Environments</vt:lpstr>
      <vt:lpstr>Xfce</vt:lpstr>
      <vt:lpstr>Enlightenment</vt:lpstr>
      <vt:lpstr>KDE</vt:lpstr>
      <vt:lpstr>GNOME</vt:lpstr>
      <vt:lpstr>LXDE</vt:lpstr>
      <vt:lpstr>Razor-qt</vt:lpstr>
      <vt:lpstr>MATE</vt:lpstr>
      <vt:lpstr>Cinnamon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Gordon</dc:creator>
  <cp:lastModifiedBy>Damian Gordon</cp:lastModifiedBy>
  <cp:revision>95</cp:revision>
  <dcterms:created xsi:type="dcterms:W3CDTF">2015-01-20T22:21:56Z</dcterms:created>
  <dcterms:modified xsi:type="dcterms:W3CDTF">2015-03-09T23:48:04Z</dcterms:modified>
</cp:coreProperties>
</file>