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327" r:id="rId4"/>
    <p:sldId id="288" r:id="rId5"/>
    <p:sldId id="31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00" r:id="rId17"/>
    <p:sldId id="324" r:id="rId18"/>
    <p:sldId id="322" r:id="rId19"/>
    <p:sldId id="325" r:id="rId20"/>
    <p:sldId id="323" r:id="rId21"/>
    <p:sldId id="328" r:id="rId22"/>
    <p:sldId id="289" r:id="rId23"/>
    <p:sldId id="293" r:id="rId24"/>
    <p:sldId id="294" r:id="rId25"/>
    <p:sldId id="295" r:id="rId26"/>
    <p:sldId id="301" r:id="rId27"/>
    <p:sldId id="302" r:id="rId28"/>
    <p:sldId id="303" r:id="rId29"/>
    <p:sldId id="304" r:id="rId30"/>
    <p:sldId id="305" r:id="rId31"/>
    <p:sldId id="307" r:id="rId32"/>
    <p:sldId id="308" r:id="rId33"/>
    <p:sldId id="310" r:id="rId34"/>
    <p:sldId id="309" r:id="rId35"/>
    <p:sldId id="326" r:id="rId36"/>
    <p:sldId id="329" r:id="rId37"/>
    <p:sldId id="331" r:id="rId38"/>
    <p:sldId id="332" r:id="rId39"/>
    <p:sldId id="330" r:id="rId40"/>
    <p:sldId id="333" r:id="rId41"/>
    <p:sldId id="334" r:id="rId42"/>
    <p:sldId id="337" r:id="rId43"/>
    <p:sldId id="335" r:id="rId44"/>
    <p:sldId id="338" r:id="rId45"/>
    <p:sldId id="339" r:id="rId46"/>
    <p:sldId id="340" r:id="rId47"/>
    <p:sldId id="341" r:id="rId48"/>
    <p:sldId id="343" r:id="rId49"/>
    <p:sldId id="342" r:id="rId50"/>
    <p:sldId id="346" r:id="rId51"/>
    <p:sldId id="348" r:id="rId52"/>
    <p:sldId id="347" r:id="rId53"/>
    <p:sldId id="344" r:id="rId54"/>
    <p:sldId id="345" r:id="rId55"/>
    <p:sldId id="349" r:id="rId56"/>
    <p:sldId id="359" r:id="rId57"/>
    <p:sldId id="360" r:id="rId58"/>
    <p:sldId id="361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0" r:id="rId68"/>
    <p:sldId id="363" r:id="rId69"/>
    <p:sldId id="364" r:id="rId70"/>
    <p:sldId id="365" r:id="rId71"/>
    <p:sldId id="362" r:id="rId72"/>
    <p:sldId id="367" r:id="rId73"/>
    <p:sldId id="282" r:id="rId74"/>
    <p:sldId id="283" r:id="rId75"/>
    <p:sldId id="284" r:id="rId76"/>
    <p:sldId id="285" r:id="rId77"/>
    <p:sldId id="286" r:id="rId78"/>
    <p:sldId id="287" r:id="rId79"/>
    <p:sldId id="368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C003C"/>
    <a:srgbClr val="8C0049"/>
    <a:srgbClr val="8C001A"/>
    <a:srgbClr val="993366"/>
    <a:srgbClr val="9E0000"/>
    <a:srgbClr val="CC0000"/>
    <a:srgbClr val="E114E6"/>
    <a:srgbClr val="842E1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18/02/2015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 Scheduling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09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06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NO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WAIT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WAIT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41168"/>
            <a:ext cx="1682130" cy="16821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3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544616" cy="3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60032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60032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1" y="4365104"/>
            <a:ext cx="841065" cy="841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365104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8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58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1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39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17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39" y="4242631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7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4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Deadlock can be said to occur when a process is allocated some non-sharable resources (such as files, printers or scanners), but is forced to wait for other </a:t>
            </a:r>
            <a:r>
              <a:rPr lang="en-IE" dirty="0"/>
              <a:t>non-sharable </a:t>
            </a:r>
            <a:r>
              <a:rPr lang="en-IE" dirty="0" smtClean="0"/>
              <a:t>resources.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B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07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on file requests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databases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dedicated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multiple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spooling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a network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disk sharing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Seven Types of 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51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just saw it: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</a:t>
            </a:r>
            <a:r>
              <a:rPr lang="en-IE" dirty="0"/>
              <a:t>R</a:t>
            </a:r>
            <a:r>
              <a:rPr lang="en-IE" dirty="0" smtClean="0"/>
              <a:t>equests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40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just saw it: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Requests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17" name="Folded Corner 16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7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863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Only occurs because a process is allowed to lock a resource for the duration of its execution.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Requests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5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Similar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Transaction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7" name="Folded Corner 16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Record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Record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7" idx="3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Transaction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22" name="Straight Arrow Connector 21"/>
          <p:cNvCxnSpPr>
            <a:stCxn id="21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0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1999" y="5301208"/>
            <a:ext cx="3168353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572000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/>
          <p:cNvSpPr/>
          <p:nvPr/>
        </p:nvSpPr>
        <p:spPr>
          <a:xfrm>
            <a:off x="467543" y="5301208"/>
            <a:ext cx="3168353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example DVD Read/Write drives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en-IE" sz="2800" dirty="0" smtClean="0"/>
              <a:t>Deadlock </a:t>
            </a:r>
            <a:r>
              <a:rPr lang="en-IE" sz="2800" dirty="0"/>
              <a:t>in </a:t>
            </a:r>
            <a:r>
              <a:rPr lang="en-IE" sz="2800" dirty="0" smtClean="0"/>
              <a:t>Dedicated </a:t>
            </a:r>
            <a:r>
              <a:rPr lang="en-IE" sz="2800" dirty="0"/>
              <a:t>D</a:t>
            </a:r>
            <a:r>
              <a:rPr lang="en-IE" sz="2800" dirty="0" smtClean="0"/>
              <a:t>evice Allocation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48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en-IE" sz="2800" dirty="0" smtClean="0"/>
              <a:t>Deadlock </a:t>
            </a:r>
            <a:r>
              <a:rPr lang="en-IE" sz="2800" dirty="0"/>
              <a:t>in </a:t>
            </a:r>
            <a:r>
              <a:rPr lang="en-IE" sz="2800" dirty="0" smtClean="0"/>
              <a:t>Dedicated </a:t>
            </a:r>
            <a:r>
              <a:rPr lang="en-IE" sz="2800" dirty="0"/>
              <a:t>D</a:t>
            </a:r>
            <a:r>
              <a:rPr lang="en-IE" sz="2800" dirty="0" smtClean="0"/>
              <a:t>evice Allocation</a:t>
            </a:r>
            <a:endParaRPr lang="en-IE" sz="2800" dirty="0"/>
          </a:p>
        </p:txBody>
      </p:sp>
      <p:sp>
        <p:nvSpPr>
          <p:cNvPr id="5" name="Oval 4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11" name="Straight Arrow Connector 10"/>
          <p:cNvCxnSpPr>
            <a:stCxn id="10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18" name="Donut 17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Donut 18"/>
          <p:cNvSpPr/>
          <p:nvPr/>
        </p:nvSpPr>
        <p:spPr>
          <a:xfrm>
            <a:off x="4130218" y="4473596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2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More than over device, e.g. DVD-R, printer, scanner.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90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9" name="Straight Arrow Connector 8"/>
          <p:cNvCxnSpPr>
            <a:stCxn id="8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4094935" y="4599980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Scanner 1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732416" y="1917008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6" name="Straight Arrow Connector 5"/>
          <p:cNvCxnSpPr>
            <a:stCxn id="5" idx="4"/>
            <a:endCxn id="17" idx="6"/>
          </p:cNvCxnSpPr>
          <p:nvPr/>
        </p:nvCxnSpPr>
        <p:spPr>
          <a:xfrm>
            <a:off x="7848452" y="3501008"/>
            <a:ext cx="0" cy="173761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  <a:endCxn id="15" idx="6"/>
          </p:cNvCxnSpPr>
          <p:nvPr/>
        </p:nvCxnSpPr>
        <p:spPr>
          <a:xfrm flipH="1">
            <a:off x="5445830" y="2148979"/>
            <a:ext cx="1613465" cy="211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520" y="191683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9" name="Straight Arrow Connector 8"/>
          <p:cNvCxnSpPr>
            <a:stCxn id="8" idx="7"/>
            <a:endCxn id="15" idx="2"/>
          </p:cNvCxnSpPr>
          <p:nvPr/>
        </p:nvCxnSpPr>
        <p:spPr>
          <a:xfrm>
            <a:off x="2095250" y="2148803"/>
            <a:ext cx="1972694" cy="22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</p:cNvCxnSpPr>
          <p:nvPr/>
        </p:nvCxnSpPr>
        <p:spPr>
          <a:xfrm>
            <a:off x="1331552" y="3500832"/>
            <a:ext cx="0" cy="163533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44" y="1730565"/>
            <a:ext cx="955801" cy="1075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844824"/>
            <a:ext cx="654622" cy="654622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7145062" y="5238626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Scanner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13281" y="5085360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C</a:t>
            </a:r>
            <a:endParaRPr lang="en-IE" b="1" dirty="0"/>
          </a:p>
        </p:txBody>
      </p:sp>
      <p:cxnSp>
        <p:nvCxnSpPr>
          <p:cNvPr id="24" name="Straight Connector 23"/>
          <p:cNvCxnSpPr>
            <a:stCxn id="17" idx="4"/>
            <a:endCxn id="21" idx="6"/>
          </p:cNvCxnSpPr>
          <p:nvPr/>
        </p:nvCxnSpPr>
        <p:spPr>
          <a:xfrm flipH="1">
            <a:off x="5773345" y="5877272"/>
            <a:ext cx="1371717" cy="88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evel 27"/>
          <p:cNvSpPr/>
          <p:nvPr/>
        </p:nvSpPr>
        <p:spPr>
          <a:xfrm>
            <a:off x="628162" y="5072671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Printer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>
            <a:stCxn id="21" idx="2"/>
            <a:endCxn id="28" idx="0"/>
          </p:cNvCxnSpPr>
          <p:nvPr/>
        </p:nvCxnSpPr>
        <p:spPr>
          <a:xfrm flipH="1" flipV="1">
            <a:off x="2034941" y="5711317"/>
            <a:ext cx="1578340" cy="16604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43" y="5408692"/>
            <a:ext cx="955801" cy="1075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51" y="3640595"/>
            <a:ext cx="955801" cy="1075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69" y="5550049"/>
            <a:ext cx="654622" cy="65462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1" y="3991186"/>
            <a:ext cx="654622" cy="6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57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971600" y="2852936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971600" y="3789040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9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61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-27384"/>
            <a:ext cx="2622084" cy="259228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A </a:t>
            </a:r>
            <a:r>
              <a:rPr lang="en-IE" dirty="0" smtClean="0"/>
              <a:t>simple example of a spooling </a:t>
            </a:r>
            <a:r>
              <a:rPr lang="en-IE" dirty="0"/>
              <a:t>application is print spooling, which places a </a:t>
            </a:r>
            <a:r>
              <a:rPr lang="en-IE" dirty="0" smtClean="0"/>
              <a:t>print job a </a:t>
            </a:r>
            <a:r>
              <a:rPr lang="en-IE" dirty="0"/>
              <a:t>queue for extended or later processing.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-27384"/>
            <a:ext cx="26220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872377" cy="396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9832" y="3212976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Spool 1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4077072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Spool 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all 108 of you guys had a 10-page assignment you had to hand up by 11am and you all printed your files at the same time at 10:55am, the spool might first accept page 1 from everyone, then page 2, and so on.,, but if it gets to page 9 and then the spooler is full, things get stuck. The printer might not want to print any jobs unless it has a full 10 pages from any one job, so we are deadlocked.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4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40835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example, a medium-sized word-processing </a:t>
            </a:r>
            <a:r>
              <a:rPr lang="en-IE" dirty="0" smtClean="0"/>
              <a:t>centre </a:t>
            </a:r>
            <a:r>
              <a:rPr lang="en-IE" dirty="0"/>
              <a:t>has seven computers on </a:t>
            </a:r>
            <a:r>
              <a:rPr lang="en-IE" dirty="0" smtClean="0"/>
              <a:t>a network</a:t>
            </a:r>
            <a:r>
              <a:rPr lang="en-IE" dirty="0"/>
              <a:t>, each on different nodes. C1 receives messages from nodes C2, C6, and </a:t>
            </a:r>
            <a:r>
              <a:rPr lang="en-IE" dirty="0" smtClean="0"/>
              <a:t>C7 and </a:t>
            </a:r>
            <a:r>
              <a:rPr lang="en-IE" dirty="0"/>
              <a:t>sends messages to only one: C2. C2 receives messages from nodes C1, C3, and </a:t>
            </a:r>
            <a:r>
              <a:rPr lang="en-IE" dirty="0" smtClean="0"/>
              <a:t>C4 and </a:t>
            </a:r>
            <a:r>
              <a:rPr lang="en-IE" dirty="0"/>
              <a:t>sends messages to only C1 and C3. The direction of the arrows in </a:t>
            </a:r>
            <a:r>
              <a:rPr lang="en-IE" dirty="0" smtClean="0"/>
              <a:t>the diagram indicates </a:t>
            </a:r>
            <a:r>
              <a:rPr lang="en-IE" dirty="0"/>
              <a:t>the flow of messages.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4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Messages received by C1 from C6 and C7 and destined for C2 are buffered in </a:t>
            </a:r>
            <a:r>
              <a:rPr lang="en-IE" dirty="0" smtClean="0"/>
              <a:t>an output </a:t>
            </a:r>
            <a:r>
              <a:rPr lang="en-IE" dirty="0"/>
              <a:t>queue. Messages received by C2 from C3 and C4 and destined for C1 </a:t>
            </a:r>
            <a:r>
              <a:rPr lang="en-IE" dirty="0" smtClean="0"/>
              <a:t>are buffered </a:t>
            </a:r>
            <a:r>
              <a:rPr lang="en-IE" dirty="0"/>
              <a:t>in an output queue. As the traffic increases, the length of each output </a:t>
            </a:r>
            <a:r>
              <a:rPr lang="en-IE" dirty="0" smtClean="0"/>
              <a:t>queue increases </a:t>
            </a:r>
            <a:r>
              <a:rPr lang="en-IE" dirty="0"/>
              <a:t>until all of the available buffer space is filled. At this point C1 can’t </a:t>
            </a:r>
            <a:r>
              <a:rPr lang="en-IE" dirty="0" smtClean="0"/>
              <a:t>accept any </a:t>
            </a:r>
            <a:r>
              <a:rPr lang="en-IE" dirty="0"/>
              <a:t>more messages (from C2 or any other computer) because there’s no more </a:t>
            </a:r>
            <a:r>
              <a:rPr lang="en-IE" dirty="0" smtClean="0"/>
              <a:t>buffer space </a:t>
            </a:r>
            <a:r>
              <a:rPr lang="en-IE" dirty="0"/>
              <a:t>available to store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6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For the same reason, C2 can’t accept any messages </a:t>
            </a:r>
            <a:r>
              <a:rPr lang="en-IE" dirty="0" smtClean="0"/>
              <a:t>from C1 </a:t>
            </a:r>
            <a:r>
              <a:rPr lang="en-IE" dirty="0"/>
              <a:t>or any other computer, not even a request to send. The communication </a:t>
            </a:r>
            <a:r>
              <a:rPr lang="en-IE" dirty="0" smtClean="0"/>
              <a:t>path between </a:t>
            </a:r>
            <a:r>
              <a:rPr lang="en-IE" dirty="0"/>
              <a:t>C1 and C2 becomes deadlocked; and because C1 can’t send messages to </a:t>
            </a:r>
            <a:r>
              <a:rPr lang="en-IE" dirty="0" smtClean="0"/>
              <a:t>any other </a:t>
            </a:r>
            <a:r>
              <a:rPr lang="en-IE" dirty="0"/>
              <a:t>computer except C2 and can only receive messages from C6 and C7, </a:t>
            </a:r>
            <a:r>
              <a:rPr lang="en-IE" dirty="0" smtClean="0"/>
              <a:t>those routes </a:t>
            </a:r>
            <a:r>
              <a:rPr lang="en-IE" dirty="0"/>
              <a:t>also become deadlocked. C1 can’t send word to C2 about the problem and </a:t>
            </a:r>
            <a:r>
              <a:rPr lang="en-IE" dirty="0" smtClean="0"/>
              <a:t>so the </a:t>
            </a:r>
            <a:r>
              <a:rPr lang="en-IE" dirty="0"/>
              <a:t>deadlock can’t be resolved without outside intervention.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5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" y="1268760"/>
            <a:ext cx="911781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43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example, at an insurance company the system performs many daily </a:t>
            </a:r>
            <a:r>
              <a:rPr lang="en-IE" dirty="0" smtClean="0"/>
              <a:t>transactions. One </a:t>
            </a:r>
            <a:r>
              <a:rPr lang="en-IE" dirty="0"/>
              <a:t>day the following series of events ties up the system</a:t>
            </a:r>
            <a:r>
              <a:rPr lang="en-IE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8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 Customer Service (P1) wishes to show a payment so it issues a command to read the balance, which is stored on track 20 of a disk.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2. While the control unit is moving the arm to track 20, P1 is put on hold and the I/O channel is free to process the next I/O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3. While the arm is moving into position, Accounts Payable (P2) gains control of the I/O channel and issues a command to write someone else’s payment to a record stored on track 310. If the command is not “locked out,” P2 will be put on hold while the control unit moves the arm to track 310.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4. Because P2 is “on hold” while the arm is moving, the channel can be captured again by P1, which reconfirms its command to “read from track 20.”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5. Because the last command from P2 had forced the arm mechanism to track 310, the disk control unit begins to reposition the arm to track 20 to satisfy P1. The I/O channel would be released because P1 is once again put on hold, so it could be captured by P2, which issues a WRITE command only to discover that the arm mechanism needs to be repositioned.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LIVELOCK.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Modelling Deadlock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6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398916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16" idx="0"/>
            <a:endCxn id="6" idx="2"/>
          </p:cNvCxnSpPr>
          <p:nvPr/>
        </p:nvCxnSpPr>
        <p:spPr>
          <a:xfrm flipV="1">
            <a:off x="2339664" y="2853112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484175" cy="54469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6" idx="7"/>
          </p:cNvCxnSpPr>
          <p:nvPr/>
        </p:nvCxnSpPr>
        <p:spPr>
          <a:xfrm flipV="1">
            <a:off x="2899693" y="2852936"/>
            <a:ext cx="1023883" cy="10241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</p:cNvCxnSpPr>
          <p:nvPr/>
        </p:nvCxnSpPr>
        <p:spPr>
          <a:xfrm flipV="1">
            <a:off x="5203773" y="2853112"/>
            <a:ext cx="808211" cy="102397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63801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41" y="2996776"/>
            <a:ext cx="484175" cy="54469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732152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776"/>
            <a:ext cx="484175" cy="5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1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16" idx="0"/>
            <a:endCxn id="6" idx="2"/>
          </p:cNvCxnSpPr>
          <p:nvPr/>
        </p:nvCxnSpPr>
        <p:spPr>
          <a:xfrm flipV="1">
            <a:off x="2339664" y="2853112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484175" cy="54469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6" idx="7"/>
          </p:cNvCxnSpPr>
          <p:nvPr/>
        </p:nvCxnSpPr>
        <p:spPr>
          <a:xfrm flipV="1">
            <a:off x="2899693" y="2852936"/>
            <a:ext cx="1023883" cy="10241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</p:cNvCxnSpPr>
          <p:nvPr/>
        </p:nvCxnSpPr>
        <p:spPr>
          <a:xfrm flipV="1">
            <a:off x="5203773" y="2853112"/>
            <a:ext cx="808211" cy="102397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63801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41" y="2996776"/>
            <a:ext cx="484175" cy="54469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732152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776"/>
            <a:ext cx="484175" cy="544697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20" idx="6"/>
            <a:endCxn id="6" idx="0"/>
          </p:cNvCxnSpPr>
          <p:nvPr/>
        </p:nvCxnSpPr>
        <p:spPr>
          <a:xfrm flipH="1" flipV="1">
            <a:off x="2339664" y="1484960"/>
            <a:ext cx="5184488" cy="2952064"/>
          </a:xfrm>
          <a:prstGeom prst="curvedConnector4">
            <a:avLst>
              <a:gd name="adj1" fmla="val -20176"/>
              <a:gd name="adj2" fmla="val 129802"/>
            </a:avLst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33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Starvation:</a:t>
            </a:r>
            <a:br>
              <a:rPr lang="en-IE" dirty="0" smtClean="0"/>
            </a:br>
            <a:r>
              <a:rPr lang="en-IE" sz="4000" dirty="0" smtClean="0"/>
              <a:t>The Dining Philosopher’s Problem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8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Born May 11, 1930</a:t>
            </a:r>
          </a:p>
          <a:p>
            <a:r>
              <a:rPr lang="en-IE" dirty="0" smtClean="0"/>
              <a:t>Died August 6, 2002</a:t>
            </a:r>
          </a:p>
          <a:p>
            <a:r>
              <a:rPr lang="en-IE" dirty="0" smtClean="0"/>
              <a:t>Born in Rotterdam, Netherlands</a:t>
            </a:r>
          </a:p>
          <a:p>
            <a:r>
              <a:rPr lang="en-IE" dirty="0" smtClean="0"/>
              <a:t>A Dutch computer scientist, who received the 1972 Turing Award for fundamental contributions to developing programming languages.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Edsger</a:t>
            </a:r>
            <a:r>
              <a:rPr lang="en-IE" dirty="0" smtClean="0"/>
              <a:t> W. </a:t>
            </a:r>
            <a:r>
              <a:rPr lang="en-IE" dirty="0" err="1" smtClean="0"/>
              <a:t>Dijkstra</a:t>
            </a:r>
            <a:endParaRPr lang="en-IE" dirty="0"/>
          </a:p>
        </p:txBody>
      </p:sp>
      <p:pic>
        <p:nvPicPr>
          <p:cNvPr id="10" name="Picture 9" descr="EWD_young_without_beard_19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969" y="1628800"/>
            <a:ext cx="2721471" cy="41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788024" y="5542142"/>
            <a:ext cx="1979760" cy="69517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31523" y="1844824"/>
            <a:ext cx="16863" cy="960541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3837057" y="1988840"/>
            <a:ext cx="311452" cy="1224136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843808" y="5542142"/>
            <a:ext cx="1944216" cy="98320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36096" y="1844824"/>
            <a:ext cx="112290" cy="96054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Oval 1"/>
          <p:cNvSpPr/>
          <p:nvPr/>
        </p:nvSpPr>
        <p:spPr>
          <a:xfrm>
            <a:off x="3915371" y="128079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59632" y="4365104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3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39752" y="3647162"/>
            <a:ext cx="1096910" cy="9725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>
            <a:stCxn id="34" idx="2"/>
          </p:cNvCxnSpPr>
          <p:nvPr/>
        </p:nvCxnSpPr>
        <p:spPr>
          <a:xfrm flipH="1">
            <a:off x="5548386" y="2660408"/>
            <a:ext cx="918991" cy="14495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10793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/>
          <p:cNvSpPr/>
          <p:nvPr/>
        </p:nvSpPr>
        <p:spPr>
          <a:xfrm>
            <a:off x="6467377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5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3837057" y="1988840"/>
            <a:ext cx="311452" cy="1224136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843808" y="5542142"/>
            <a:ext cx="1944216" cy="98320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36096" y="1844824"/>
            <a:ext cx="112290" cy="96054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Oval 1"/>
          <p:cNvSpPr/>
          <p:nvPr/>
        </p:nvSpPr>
        <p:spPr>
          <a:xfrm>
            <a:off x="3915371" y="128079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59632" y="4365104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2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39752" y="3647162"/>
            <a:ext cx="1096910" cy="9725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>
            <a:stCxn id="34" idx="2"/>
          </p:cNvCxnSpPr>
          <p:nvPr/>
        </p:nvCxnSpPr>
        <p:spPr>
          <a:xfrm flipH="1">
            <a:off x="5548386" y="2660408"/>
            <a:ext cx="918991" cy="14495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10793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/>
          <p:cNvSpPr/>
          <p:nvPr/>
        </p:nvSpPr>
        <p:spPr>
          <a:xfrm>
            <a:off x="6467377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539385" y="4226185"/>
            <a:ext cx="1633015" cy="211324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Plaque 6"/>
          <p:cNvSpPr/>
          <p:nvPr/>
        </p:nvSpPr>
        <p:spPr>
          <a:xfrm>
            <a:off x="4716016" y="341622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YES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Plaque 6"/>
          <p:cNvSpPr/>
          <p:nvPr/>
        </p:nvSpPr>
        <p:spPr>
          <a:xfrm>
            <a:off x="4716016" y="341622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Continue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1092</TotalTime>
  <Words>2063</Words>
  <Application>Microsoft Office PowerPoint</Application>
  <PresentationFormat>On-screen Show (4:3)</PresentationFormat>
  <Paragraphs>483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Concourse</vt:lpstr>
      <vt:lpstr>Process Scheduling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Seven Types of Deadlock</vt:lpstr>
      <vt:lpstr>Deadlock on File Requests</vt:lpstr>
      <vt:lpstr>Deadlock on File Requests</vt:lpstr>
      <vt:lpstr>Deadlock on File Requests</vt:lpstr>
      <vt:lpstr>Deadlock in Databases</vt:lpstr>
      <vt:lpstr>Deadlock in Databases</vt:lpstr>
      <vt:lpstr>Deadlock in Databases</vt:lpstr>
      <vt:lpstr>Deadlock in Databases</vt:lpstr>
      <vt:lpstr>Deadlock in Databases</vt:lpstr>
      <vt:lpstr>Deadlock in Dedicated Device Allocation</vt:lpstr>
      <vt:lpstr>Deadlock in Dedicated Device Allocation</vt:lpstr>
      <vt:lpstr>Deadlock in Multiple Device Allocation</vt:lpstr>
      <vt:lpstr>Deadlock in Multiple Device Allocation</vt:lpstr>
      <vt:lpstr>Deadlock in Multiple Device Allocation</vt:lpstr>
      <vt:lpstr>Deadlock in Spooling</vt:lpstr>
      <vt:lpstr>Deadlock in Spooling</vt:lpstr>
      <vt:lpstr>Deadlock in Spooling</vt:lpstr>
      <vt:lpstr>Deadlock in Spooling</vt:lpstr>
      <vt:lpstr>Deadlock in Spooling</vt:lpstr>
      <vt:lpstr>Deadlock in Spooling</vt:lpstr>
      <vt:lpstr>Deadlock in a Network</vt:lpstr>
      <vt:lpstr>Deadlock in a Network</vt:lpstr>
      <vt:lpstr>Deadlock in a Network</vt:lpstr>
      <vt:lpstr>Deadlock in a Network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Modelling Deadlock</vt:lpstr>
      <vt:lpstr>PowerPoint Presentation</vt:lpstr>
      <vt:lpstr>PowerPoint Presentation</vt:lpstr>
      <vt:lpstr>PowerPoint Presentation</vt:lpstr>
      <vt:lpstr>Starvation: The Dining Philosopher’s Problem</vt:lpstr>
      <vt:lpstr>Edsger W. 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81</cp:revision>
  <dcterms:created xsi:type="dcterms:W3CDTF">2015-01-19T19:52:08Z</dcterms:created>
  <dcterms:modified xsi:type="dcterms:W3CDTF">2015-02-18T17:09:01Z</dcterms:modified>
</cp:coreProperties>
</file>