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27" r:id="rId3"/>
    <p:sldId id="352" r:id="rId4"/>
    <p:sldId id="328" r:id="rId5"/>
    <p:sldId id="365" r:id="rId6"/>
    <p:sldId id="366" r:id="rId7"/>
    <p:sldId id="367" r:id="rId8"/>
    <p:sldId id="368" r:id="rId9"/>
    <p:sldId id="369" r:id="rId10"/>
    <p:sldId id="371" r:id="rId11"/>
    <p:sldId id="372" r:id="rId12"/>
    <p:sldId id="373" r:id="rId13"/>
    <p:sldId id="374" r:id="rId14"/>
    <p:sldId id="375" r:id="rId15"/>
    <p:sldId id="376" r:id="rId16"/>
    <p:sldId id="353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400" r:id="rId26"/>
    <p:sldId id="401" r:id="rId27"/>
    <p:sldId id="402" r:id="rId28"/>
    <p:sldId id="403" r:id="rId29"/>
    <p:sldId id="404" r:id="rId30"/>
    <p:sldId id="405" r:id="rId31"/>
    <p:sldId id="407" r:id="rId32"/>
    <p:sldId id="406" r:id="rId33"/>
    <p:sldId id="422" r:id="rId34"/>
    <p:sldId id="410" r:id="rId35"/>
    <p:sldId id="411" r:id="rId36"/>
    <p:sldId id="409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330" r:id="rId48"/>
    <p:sldId id="347" r:id="rId49"/>
    <p:sldId id="424" r:id="rId50"/>
    <p:sldId id="425" r:id="rId51"/>
    <p:sldId id="426" r:id="rId52"/>
    <p:sldId id="430" r:id="rId53"/>
    <p:sldId id="431" r:id="rId54"/>
    <p:sldId id="433" r:id="rId55"/>
    <p:sldId id="427" r:id="rId56"/>
    <p:sldId id="429" r:id="rId57"/>
    <p:sldId id="432" r:id="rId58"/>
    <p:sldId id="331" r:id="rId59"/>
    <p:sldId id="434" r:id="rId60"/>
    <p:sldId id="435" r:id="rId61"/>
    <p:sldId id="436" r:id="rId62"/>
    <p:sldId id="443" r:id="rId63"/>
    <p:sldId id="480" r:id="rId64"/>
    <p:sldId id="481" r:id="rId65"/>
    <p:sldId id="445" r:id="rId66"/>
    <p:sldId id="444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1" r:id="rId92"/>
    <p:sldId id="472" r:id="rId93"/>
    <p:sldId id="473" r:id="rId94"/>
    <p:sldId id="474" r:id="rId95"/>
    <p:sldId id="475" r:id="rId96"/>
    <p:sldId id="476" r:id="rId97"/>
    <p:sldId id="437" r:id="rId98"/>
    <p:sldId id="477" r:id="rId99"/>
    <p:sldId id="438" r:id="rId100"/>
    <p:sldId id="439" r:id="rId101"/>
    <p:sldId id="440" r:id="rId102"/>
    <p:sldId id="441" r:id="rId103"/>
    <p:sldId id="442" r:id="rId104"/>
    <p:sldId id="478" r:id="rId105"/>
    <p:sldId id="332" r:id="rId106"/>
    <p:sldId id="333" r:id="rId107"/>
    <p:sldId id="334" r:id="rId108"/>
    <p:sldId id="354" r:id="rId109"/>
    <p:sldId id="355" r:id="rId110"/>
    <p:sldId id="363" r:id="rId111"/>
    <p:sldId id="382" r:id="rId112"/>
    <p:sldId id="388" r:id="rId113"/>
    <p:sldId id="384" r:id="rId114"/>
    <p:sldId id="385" r:id="rId115"/>
    <p:sldId id="386" r:id="rId116"/>
    <p:sldId id="387" r:id="rId117"/>
    <p:sldId id="380" r:id="rId118"/>
    <p:sldId id="389" r:id="rId119"/>
    <p:sldId id="364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81" r:id="rId128"/>
    <p:sldId id="377" r:id="rId129"/>
    <p:sldId id="378" r:id="rId130"/>
    <p:sldId id="379" r:id="rId1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4E6"/>
    <a:srgbClr val="B5E9F4"/>
    <a:srgbClr val="000000"/>
    <a:srgbClr val="FF6600"/>
    <a:srgbClr val="8C003C"/>
    <a:srgbClr val="8C0049"/>
    <a:srgbClr val="8C001A"/>
    <a:srgbClr val="993366"/>
    <a:srgbClr val="9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14/03/2015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704" y="55424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55424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2755424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2201809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487472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950363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667952"/>
            <a:ext cx="4140000" cy="41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1321125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1647984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1855824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620185"/>
            <a:ext cx="4140000" cy="4140000"/>
          </a:xfrm>
          <a:prstGeom prst="blockArc">
            <a:avLst>
              <a:gd name="adj1" fmla="val 16100606"/>
              <a:gd name="adj2" fmla="val 18725923"/>
              <a:gd name="adj3" fmla="val 0"/>
            </a:avLst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15447"/>
              </p:ext>
            </p:extLst>
          </p:nvPr>
        </p:nvGraphicFramePr>
        <p:xfrm>
          <a:off x="827580" y="586647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38" idx="1"/>
          </p:cNvCxnSpPr>
          <p:nvPr/>
        </p:nvCxnSpPr>
        <p:spPr>
          <a:xfrm flipH="1">
            <a:off x="827586" y="4760153"/>
            <a:ext cx="3789126" cy="11171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8" idx="0"/>
          </p:cNvCxnSpPr>
          <p:nvPr/>
        </p:nvCxnSpPr>
        <p:spPr>
          <a:xfrm>
            <a:off x="6051486" y="4193356"/>
            <a:ext cx="2264930" cy="16839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9820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742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7319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54615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Left Brace 22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Straight Arrow Connector 24"/>
          <p:cNvCxnSpPr>
            <a:stCxn id="24" idx="1"/>
            <a:endCxn id="2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23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28" idx="2"/>
            <a:endCxn id="2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4150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436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7773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66036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Left Brace 40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42" idx="1"/>
            <a:endCxn id="40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3"/>
            <a:endCxn id="41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 45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46" idx="2"/>
            <a:endCxn id="45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156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64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930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3286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>
            <a:off x="3347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47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156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64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930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3286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>
            <a:off x="4860032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60032" y="321297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47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47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</a:t>
            </a:r>
            <a:r>
              <a:rPr lang="en-GB" dirty="0"/>
              <a:t>support both sequential and direct access to </a:t>
            </a:r>
            <a:r>
              <a:rPr lang="en-GB" dirty="0" smtClean="0"/>
              <a:t>records, </a:t>
            </a:r>
            <a:r>
              <a:rPr lang="en-GB" dirty="0"/>
              <a:t>and for larger files there can be multiple </a:t>
            </a:r>
            <a:r>
              <a:rPr lang="en-GB" dirty="0" smtClean="0"/>
              <a:t>indexes.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67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Access Control Matrix shows the access that each user has for each file on the </a:t>
            </a:r>
            <a:r>
              <a:rPr lang="en-IE" dirty="0" smtClean="0"/>
              <a:t>system. The </a:t>
            </a:r>
            <a:r>
              <a:rPr lang="en-IE" dirty="0"/>
              <a:t>possible accesses </a:t>
            </a:r>
            <a:r>
              <a:rPr lang="en-IE" dirty="0" smtClean="0"/>
              <a:t>are:</a:t>
            </a:r>
          </a:p>
          <a:p>
            <a:endParaRPr lang="en-IE" dirty="0"/>
          </a:p>
          <a:p>
            <a:pPr lvl="1"/>
            <a:r>
              <a:rPr lang="en-IE" sz="2800" b="1" dirty="0"/>
              <a:t>R: Read</a:t>
            </a:r>
          </a:p>
          <a:p>
            <a:pPr lvl="1"/>
            <a:r>
              <a:rPr lang="en-IE" sz="2800" b="1" dirty="0"/>
              <a:t>W: Write </a:t>
            </a:r>
          </a:p>
          <a:p>
            <a:pPr lvl="1"/>
            <a:r>
              <a:rPr lang="en-IE" sz="2800" b="1" dirty="0"/>
              <a:t>E: Execute </a:t>
            </a:r>
          </a:p>
          <a:p>
            <a:pPr lvl="1"/>
            <a:r>
              <a:rPr lang="en-IE" sz="2800" b="1" dirty="0"/>
              <a:t>D:Delete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93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66177"/>
              </p:ext>
            </p:extLst>
          </p:nvPr>
        </p:nvGraphicFramePr>
        <p:xfrm>
          <a:off x="683568" y="1685033"/>
          <a:ext cx="7776864" cy="424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</a:t>
                      </a:r>
                      <a:r>
                        <a:rPr lang="en-IE" sz="3200" b="1" i="1" baseline="0" dirty="0" smtClean="0"/>
                        <a:t> 1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</a:t>
                      </a:r>
                      <a:r>
                        <a:rPr lang="en-IE" sz="3200" b="1" i="1" baseline="0" dirty="0" smtClean="0"/>
                        <a:t> 2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3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4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5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1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RWED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2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3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R--D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4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2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07513"/>
              </p:ext>
            </p:extLst>
          </p:nvPr>
        </p:nvGraphicFramePr>
        <p:xfrm>
          <a:off x="683568" y="1685033"/>
          <a:ext cx="7776864" cy="397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Mary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Anne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Tom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Bob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Lyn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Word.</a:t>
                      </a:r>
                    </a:p>
                    <a:p>
                      <a:r>
                        <a:rPr lang="en-IE" sz="2000" b="1" dirty="0" smtClean="0"/>
                        <a:t>exe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RWED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Lect1.</a:t>
                      </a:r>
                    </a:p>
                    <a:p>
                      <a:r>
                        <a:rPr lang="en-IE" sz="2000" b="1" dirty="0" err="1" smtClean="0"/>
                        <a:t>ppt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Scan.</a:t>
                      </a:r>
                    </a:p>
                    <a:p>
                      <a:r>
                        <a:rPr lang="en-IE" sz="2000" b="1" dirty="0" smtClean="0"/>
                        <a:t>Exe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R-ED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Chrome.exe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the Access Controls are:</a:t>
            </a:r>
          </a:p>
          <a:p>
            <a:endParaRPr lang="en-IE" dirty="0"/>
          </a:p>
          <a:p>
            <a:pPr lvl="1"/>
            <a:r>
              <a:rPr lang="en-IE" sz="2800" dirty="0" smtClean="0"/>
              <a:t>R: Read</a:t>
            </a:r>
          </a:p>
          <a:p>
            <a:pPr lvl="1"/>
            <a:r>
              <a:rPr lang="en-IE" sz="2800" dirty="0" smtClean="0"/>
              <a:t>W: Write</a:t>
            </a:r>
          </a:p>
          <a:p>
            <a:pPr lvl="1"/>
            <a:r>
              <a:rPr lang="en-IE" sz="2800" dirty="0" smtClean="0"/>
              <a:t>C: Change</a:t>
            </a:r>
          </a:p>
          <a:p>
            <a:pPr lvl="1"/>
            <a:r>
              <a:rPr lang="en-IE" sz="2800" dirty="0" smtClean="0"/>
              <a:t>F: Full Control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31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access to a file can assigned to one of two groups:</a:t>
            </a:r>
          </a:p>
          <a:p>
            <a:endParaRPr lang="en-IE" sz="2800" dirty="0"/>
          </a:p>
          <a:p>
            <a:r>
              <a:rPr lang="en-IE" sz="2800" dirty="0" smtClean="0"/>
              <a:t>User</a:t>
            </a:r>
          </a:p>
          <a:p>
            <a:r>
              <a:rPr lang="en-IE" sz="2800" dirty="0" smtClean="0"/>
              <a:t>User Group</a:t>
            </a:r>
          </a:p>
          <a:p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0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77219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i</a:t>
            </a:r>
            <a:r>
              <a:rPr lang="en-IE" sz="2800" dirty="0" smtClean="0"/>
              <a:t>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cacls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1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i</a:t>
            </a:r>
            <a:r>
              <a:rPr lang="en-IE" sz="2800" dirty="0" smtClean="0"/>
              <a:t>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cacls</a:t>
            </a:r>
            <a:r>
              <a:rPr lang="pt-BR" sz="2800" dirty="0" smtClean="0"/>
              <a:t> filename </a:t>
            </a:r>
            <a:r>
              <a:rPr lang="en-IE" sz="2800" dirty="0" smtClean="0"/>
              <a:t>arguments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8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i</a:t>
            </a:r>
            <a:r>
              <a:rPr lang="en-IE" sz="2800" dirty="0" smtClean="0"/>
              <a:t>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cacls</a:t>
            </a:r>
            <a:r>
              <a:rPr lang="pt-BR" sz="2800" dirty="0" smtClean="0"/>
              <a:t> filename </a:t>
            </a:r>
            <a:r>
              <a:rPr lang="pt-BR" sz="2800" dirty="0"/>
              <a:t>[/T] [/M] [/L] [/S[:SDDL]] [/E] [/C] [/G user</a:t>
            </a:r>
            <a:r>
              <a:rPr lang="pt-BR" sz="2800" dirty="0" smtClean="0"/>
              <a:t>:?] </a:t>
            </a:r>
            <a:r>
              <a:rPr lang="pt-BR" sz="2800" dirty="0"/>
              <a:t>[/R user [...]] [/P user</a:t>
            </a:r>
            <a:r>
              <a:rPr lang="pt-BR" sz="2800" dirty="0" smtClean="0"/>
              <a:t>:? </a:t>
            </a:r>
            <a:r>
              <a:rPr lang="pt-BR" sz="2800" dirty="0"/>
              <a:t>[...]] [/D user [...]]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1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In DOS </a:t>
            </a:r>
            <a:r>
              <a:rPr lang="en-IE" sz="2400" dirty="0" err="1" smtClean="0">
                <a:cs typeface="Courier New" panose="02070309020205020404" pitchFamily="49" charset="0"/>
              </a:rPr>
              <a:t>cacls</a:t>
            </a:r>
            <a:r>
              <a:rPr lang="en-IE" sz="2400" dirty="0" smtClean="0">
                <a:cs typeface="Courier New" panose="02070309020205020404" pitchFamily="49" charset="0"/>
              </a:rPr>
              <a:t> works as follows: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08984"/>
              </p:ext>
            </p:extLst>
          </p:nvPr>
        </p:nvGraphicFramePr>
        <p:xfrm>
          <a:off x="1331640" y="2024234"/>
          <a:ext cx="6552728" cy="450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5184576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Argument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filename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Display </a:t>
                      </a:r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lists (ACLs) of file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ACLs of specified files in the current directory and all subdirectories.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ACLs of volumes mounted to a directory.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on</a:t>
                      </a:r>
                      <a:r>
                        <a:rPr kumimoji="0" lang="en-IE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Symbolic Link i</a:t>
                      </a:r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tself versus the target.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Displays the SDDL string for the DACL.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/S:SDDL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the ACLs with those specified in the SDDL string (not valid with /E, /G, /R, /P, or /D).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In DOS </a:t>
            </a:r>
            <a:r>
              <a:rPr lang="en-IE" sz="2400" dirty="0" err="1" smtClean="0">
                <a:cs typeface="Courier New" panose="02070309020205020404" pitchFamily="49" charset="0"/>
              </a:rPr>
              <a:t>cacls</a:t>
            </a:r>
            <a:r>
              <a:rPr lang="en-IE" sz="2400" dirty="0" smtClean="0">
                <a:cs typeface="Courier New" panose="02070309020205020404" pitchFamily="49" charset="0"/>
              </a:rPr>
              <a:t> works as follows: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17015"/>
              </p:ext>
            </p:extLst>
          </p:nvPr>
        </p:nvGraphicFramePr>
        <p:xfrm>
          <a:off x="1331640" y="2024234"/>
          <a:ext cx="6552728" cy="41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5184576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Argument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ACL instead of replacing it.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on access denied errors.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 user:?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 specified user access rights.</a:t>
                      </a:r>
                    </a:p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can be: R, W, C, or F</a:t>
                      </a:r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/R</a:t>
                      </a:r>
                      <a:r>
                        <a:rPr lang="en-IE" baseline="0" dirty="0" smtClean="0"/>
                        <a:t> user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Revoke specified user's access rights (only valid with /E).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/P user:?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Replace specified user's access rights.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can be: R, W, C, or F</a:t>
                      </a:r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</a:t>
                      </a:r>
                      <a:r>
                        <a:rPr kumimoji="0" lang="en-IE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 specified user access.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Add Read-Only permission to a single file </a:t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MakeABackup.bat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/G "Power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Users":R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/>
          </a:p>
          <a:p>
            <a:r>
              <a:rPr lang="en-IE" sz="2000" dirty="0" smtClean="0"/>
              <a:t>Add </a:t>
            </a:r>
            <a:r>
              <a:rPr lang="en-IE" sz="2000" dirty="0"/>
              <a:t>Full Control permission to a second group of users</a:t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MakeABackup.bat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/G "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FinanceUsers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":F</a:t>
            </a:r>
          </a:p>
          <a:p>
            <a:endParaRPr lang="en-IE" sz="2000" dirty="0" smtClean="0"/>
          </a:p>
          <a:p>
            <a:r>
              <a:rPr lang="en-IE" sz="2000" dirty="0" smtClean="0"/>
              <a:t>Now </a:t>
            </a:r>
            <a:r>
              <a:rPr lang="en-IE" sz="2000" dirty="0"/>
              <a:t>revoke the Read permissions from the first group</a:t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MakeABackup.bat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/R "Power Users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64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Now </a:t>
            </a:r>
            <a:r>
              <a:rPr lang="en-IE" sz="2000" dirty="0"/>
              <a:t>give the first group </a:t>
            </a:r>
            <a:r>
              <a:rPr lang="en-IE" sz="2000" dirty="0" smtClean="0"/>
              <a:t>Full Control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MakeABackup.bat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/G "Power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Users":F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/>
          </a:p>
          <a:p>
            <a:r>
              <a:rPr lang="en-IE" sz="2000" dirty="0" smtClean="0"/>
              <a:t>Give Finance group Full Control of folder and all sub-folders </a:t>
            </a:r>
            <a:br>
              <a:rPr lang="en-IE" sz="2000" dirty="0" smtClean="0"/>
            </a:b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CACLS c:\docs\work /E /T /C /G "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FinanceUsers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":F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33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the Access Controls are:</a:t>
            </a:r>
          </a:p>
          <a:p>
            <a:endParaRPr lang="en-IE" dirty="0"/>
          </a:p>
          <a:p>
            <a:pPr lvl="1"/>
            <a:r>
              <a:rPr lang="en-IE" sz="2800" dirty="0" smtClean="0"/>
              <a:t>R: Read</a:t>
            </a:r>
          </a:p>
          <a:p>
            <a:pPr lvl="1"/>
            <a:r>
              <a:rPr lang="en-IE" sz="2800" dirty="0" smtClean="0"/>
              <a:t>W: Write</a:t>
            </a:r>
          </a:p>
          <a:p>
            <a:pPr lvl="1"/>
            <a:r>
              <a:rPr lang="en-IE" sz="2800" dirty="0" smtClean="0"/>
              <a:t>X: Execute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9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</a:p>
          <a:p>
            <a:endParaRPr lang="en-IE" sz="2800" dirty="0"/>
          </a:p>
          <a:p>
            <a:r>
              <a:rPr lang="en-IE" sz="2800" dirty="0" smtClean="0"/>
              <a:t>User</a:t>
            </a:r>
          </a:p>
          <a:p>
            <a:r>
              <a:rPr lang="en-IE" sz="2800" dirty="0" smtClean="0"/>
              <a:t>User Group</a:t>
            </a:r>
          </a:p>
          <a:p>
            <a:r>
              <a:rPr lang="en-IE" sz="2800" dirty="0" smtClean="0"/>
              <a:t>World</a:t>
            </a:r>
          </a:p>
          <a:p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10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</a:p>
          <a:p>
            <a:endParaRPr lang="en-IE" sz="2800" dirty="0"/>
          </a:p>
          <a:p>
            <a:r>
              <a:rPr lang="en-IE" sz="2800" dirty="0" smtClean="0"/>
              <a:t>User -you</a:t>
            </a:r>
          </a:p>
          <a:p>
            <a:r>
              <a:rPr lang="en-IE" sz="2800" dirty="0" smtClean="0"/>
              <a:t>User Group – everyone in your group</a:t>
            </a:r>
          </a:p>
          <a:p>
            <a:r>
              <a:rPr lang="en-IE" sz="2800" dirty="0" smtClean="0"/>
              <a:t>World – everyone with a login to the system</a:t>
            </a:r>
          </a:p>
          <a:p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2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27992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1259633" y="1484784"/>
            <a:ext cx="648072" cy="9361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3491882" y="1268759"/>
            <a:ext cx="648072" cy="13681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6624229" y="872715"/>
            <a:ext cx="648072" cy="2160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92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</a:p>
          <a:p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7200" dirty="0" smtClean="0"/>
              <a:t>-</a:t>
            </a:r>
            <a:r>
              <a:rPr lang="en-IE" sz="7200" dirty="0" err="1" smtClean="0"/>
              <a:t>rwxrwxrwx</a:t>
            </a:r>
            <a:endParaRPr lang="en-IE" sz="7200" dirty="0" smtClean="0"/>
          </a:p>
          <a:p>
            <a:endParaRPr lang="en-IE" sz="2800" dirty="0" smtClean="0"/>
          </a:p>
          <a:p>
            <a:r>
              <a:rPr lang="en-IE" sz="2800" dirty="0"/>
              <a:t> </a:t>
            </a:r>
            <a:r>
              <a:rPr lang="en-IE" sz="2800" dirty="0" smtClean="0"/>
              <a:t>         User   </a:t>
            </a:r>
            <a:r>
              <a:rPr lang="en-IE" sz="2800" dirty="0" err="1" smtClean="0"/>
              <a:t>User</a:t>
            </a:r>
            <a:r>
              <a:rPr lang="en-IE" sz="2800" dirty="0" smtClean="0"/>
              <a:t> Group   World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65413" y="3299283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93605" y="3299283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50395" y="3299283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69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rwxrwxrwx</a:t>
            </a:r>
            <a:endParaRPr lang="en-IE" sz="5400" dirty="0" smtClean="0"/>
          </a:p>
          <a:p>
            <a:r>
              <a:rPr lang="en-IE" sz="5400" dirty="0" smtClean="0"/>
              <a:t>-111111111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2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</a:t>
            </a:r>
            <a:r>
              <a:rPr lang="en-IE" sz="5400" dirty="0" smtClean="0"/>
              <a:t>-</a:t>
            </a:r>
            <a:r>
              <a:rPr lang="en-IE" sz="5400" dirty="0" err="1" smtClean="0"/>
              <a:t>xr</a:t>
            </a:r>
            <a:r>
              <a:rPr lang="en-IE" sz="5400" dirty="0" smtClean="0"/>
              <a:t>-x</a:t>
            </a:r>
          </a:p>
          <a:p>
            <a:r>
              <a:rPr lang="en-IE" sz="5400" dirty="0" smtClean="0"/>
              <a:t>-111101101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</a:t>
            </a:r>
            <a:r>
              <a:rPr lang="en-IE" sz="5400" dirty="0" smtClean="0"/>
              <a:t>--x--x</a:t>
            </a:r>
          </a:p>
          <a:p>
            <a:r>
              <a:rPr lang="en-IE" sz="5400" dirty="0" smtClean="0"/>
              <a:t>-</a:t>
            </a:r>
            <a:r>
              <a:rPr lang="en-IE" sz="5400" dirty="0" smtClean="0"/>
              <a:t>111001001</a:t>
            </a:r>
            <a:endParaRPr lang="en-IE" sz="5400" dirty="0" smtClean="0"/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0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rwxrwxrwx</a:t>
            </a:r>
            <a:endParaRPr lang="en-IE" sz="5400" dirty="0" smtClean="0"/>
          </a:p>
          <a:p>
            <a:r>
              <a:rPr lang="en-IE" sz="5400" dirty="0" smtClean="0"/>
              <a:t>-111111111</a:t>
            </a:r>
          </a:p>
          <a:p>
            <a:r>
              <a:rPr lang="en-IE" sz="5400" dirty="0" smtClean="0"/>
              <a:t>-  7     7    7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75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</a:t>
            </a:r>
            <a:r>
              <a:rPr lang="en-IE" sz="5400" dirty="0" smtClean="0"/>
              <a:t>-</a:t>
            </a:r>
            <a:r>
              <a:rPr lang="en-IE" sz="5400" dirty="0" err="1" smtClean="0"/>
              <a:t>xr</a:t>
            </a:r>
            <a:r>
              <a:rPr lang="en-IE" sz="5400" dirty="0" smtClean="0"/>
              <a:t>-x</a:t>
            </a:r>
          </a:p>
          <a:p>
            <a:r>
              <a:rPr lang="en-IE" sz="5400" dirty="0" smtClean="0"/>
              <a:t>-111101101</a:t>
            </a:r>
          </a:p>
          <a:p>
            <a:r>
              <a:rPr lang="en-IE" sz="5400" dirty="0" smtClean="0"/>
              <a:t>-  7    5    5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4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</a:t>
            </a:r>
            <a:r>
              <a:rPr lang="en-IE" sz="5400" dirty="0" smtClean="0"/>
              <a:t>--x--x</a:t>
            </a:r>
          </a:p>
          <a:p>
            <a:r>
              <a:rPr lang="en-IE" sz="5400" dirty="0" smtClean="0"/>
              <a:t>-111001001</a:t>
            </a:r>
          </a:p>
          <a:p>
            <a:r>
              <a:rPr lang="en-IE" sz="5400" dirty="0" smtClean="0"/>
              <a:t>-  7     1   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0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If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755 MakeABackup.sh</a:t>
            </a:r>
          </a:p>
          <a:p>
            <a:r>
              <a:rPr lang="en-I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777 MakeABackup.sh</a:t>
            </a:r>
          </a:p>
          <a:p>
            <a:r>
              <a:rPr lang="en-I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700 MakeABackup.sh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2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Linux/Unix,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7200" dirty="0" smtClean="0"/>
              <a:t>-</a:t>
            </a:r>
            <a:r>
              <a:rPr lang="en-IE" sz="7200" dirty="0" err="1" smtClean="0"/>
              <a:t>rwxrwxrwx</a:t>
            </a:r>
            <a:endParaRPr lang="en-IE" sz="7200" dirty="0" smtClean="0"/>
          </a:p>
          <a:p>
            <a:endParaRPr lang="en-IE" sz="2800" dirty="0" smtClean="0"/>
          </a:p>
          <a:p>
            <a:r>
              <a:rPr lang="en-IE" sz="2800" dirty="0"/>
              <a:t> </a:t>
            </a:r>
            <a:r>
              <a:rPr lang="en-IE" sz="2800" dirty="0" smtClean="0"/>
              <a:t>         User   </a:t>
            </a:r>
            <a:r>
              <a:rPr lang="en-IE" sz="2800" dirty="0" err="1" smtClean="0"/>
              <a:t>User</a:t>
            </a:r>
            <a:r>
              <a:rPr lang="en-IE" sz="2800" dirty="0" smtClean="0"/>
              <a:t> Group   World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65413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9360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5039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675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Linux/Unix, access to a folder/directory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7200" dirty="0" err="1"/>
              <a:t>d</a:t>
            </a:r>
            <a:r>
              <a:rPr lang="en-IE" sz="7200" dirty="0" err="1" smtClean="0"/>
              <a:t>rwxrwxrwx</a:t>
            </a:r>
            <a:endParaRPr lang="en-IE" sz="7200" dirty="0" smtClean="0"/>
          </a:p>
          <a:p>
            <a:endParaRPr lang="en-IE" sz="2800" dirty="0" smtClean="0"/>
          </a:p>
          <a:p>
            <a:r>
              <a:rPr lang="en-IE" sz="2800" dirty="0"/>
              <a:t> </a:t>
            </a:r>
            <a:r>
              <a:rPr lang="en-IE" sz="2800" dirty="0" smtClean="0"/>
              <a:t>         User   </a:t>
            </a:r>
            <a:r>
              <a:rPr lang="en-IE" sz="2800" dirty="0" err="1" smtClean="0"/>
              <a:t>User</a:t>
            </a:r>
            <a:r>
              <a:rPr lang="en-IE" sz="2800" dirty="0" smtClean="0"/>
              <a:t> Group   World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65413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9360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5039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447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8826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1259633" y="1484784"/>
            <a:ext cx="648072" cy="9361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3491882" y="1268759"/>
            <a:ext cx="648072" cy="13681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6624229" y="872715"/>
            <a:ext cx="648072" cy="2160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76440" y="4732657"/>
            <a:ext cx="7047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Unallocated Memory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1583673" y="2276873"/>
            <a:ext cx="2916328" cy="24557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1"/>
          </p:cNvCxnSpPr>
          <p:nvPr/>
        </p:nvCxnSpPr>
        <p:spPr>
          <a:xfrm flipH="1" flipV="1">
            <a:off x="3815919" y="2276872"/>
            <a:ext cx="68408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1"/>
          </p:cNvCxnSpPr>
          <p:nvPr/>
        </p:nvCxnSpPr>
        <p:spPr>
          <a:xfrm flipV="1">
            <a:off x="4500001" y="2276872"/>
            <a:ext cx="2448264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478" y="5385990"/>
            <a:ext cx="6585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(Available Memory)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35665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28094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611562" y="1844823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2231742" y="1448779"/>
            <a:ext cx="648072" cy="100811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4860032" y="1340768"/>
            <a:ext cx="648072" cy="1224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Left Brace 6"/>
          <p:cNvSpPr/>
          <p:nvPr/>
        </p:nvSpPr>
        <p:spPr>
          <a:xfrm rot="16200000">
            <a:off x="7884367" y="1844824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6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48198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611562" y="1844823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2231742" y="1448779"/>
            <a:ext cx="648072" cy="100811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4860032" y="1340768"/>
            <a:ext cx="648072" cy="1224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Left Brace 6"/>
          <p:cNvSpPr/>
          <p:nvPr/>
        </p:nvSpPr>
        <p:spPr>
          <a:xfrm rot="16200000">
            <a:off x="7884367" y="1844824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1384404" y="4732657"/>
            <a:ext cx="6231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Allocated Memory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8" idx="0"/>
            <a:endCxn id="2" idx="1"/>
          </p:cNvCxnSpPr>
          <p:nvPr/>
        </p:nvCxnSpPr>
        <p:spPr>
          <a:xfrm flipH="1" flipV="1">
            <a:off x="935599" y="2276872"/>
            <a:ext cx="356440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4" idx="1"/>
          </p:cNvCxnSpPr>
          <p:nvPr/>
        </p:nvCxnSpPr>
        <p:spPr>
          <a:xfrm flipH="1" flipV="1">
            <a:off x="2555779" y="2276872"/>
            <a:ext cx="194422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6" idx="1"/>
          </p:cNvCxnSpPr>
          <p:nvPr/>
        </p:nvCxnSpPr>
        <p:spPr>
          <a:xfrm flipV="1">
            <a:off x="4500001" y="2276872"/>
            <a:ext cx="684067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1"/>
          </p:cNvCxnSpPr>
          <p:nvPr/>
        </p:nvCxnSpPr>
        <p:spPr>
          <a:xfrm flipV="1">
            <a:off x="4500001" y="2276873"/>
            <a:ext cx="3708403" cy="24557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85502" y="5457998"/>
            <a:ext cx="5214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(Used Memory)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1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File Manager</a:t>
            </a:r>
          </a:p>
          <a:p>
            <a:pPr lvl="1"/>
            <a:r>
              <a:rPr lang="en-GB" dirty="0" smtClean="0"/>
              <a:t>Keeps </a:t>
            </a:r>
            <a:r>
              <a:rPr lang="en-GB" dirty="0"/>
              <a:t>track of where files are stored</a:t>
            </a:r>
            <a:endParaRPr lang="en-IE" dirty="0"/>
          </a:p>
          <a:p>
            <a:pPr lvl="1"/>
            <a:r>
              <a:rPr lang="en-GB" dirty="0"/>
              <a:t>Determines </a:t>
            </a:r>
            <a:r>
              <a:rPr lang="en-GB" dirty="0" smtClean="0"/>
              <a:t>how </a:t>
            </a:r>
            <a:r>
              <a:rPr lang="en-GB" dirty="0"/>
              <a:t>the files are stored</a:t>
            </a:r>
            <a:endParaRPr lang="en-IE" dirty="0"/>
          </a:p>
          <a:p>
            <a:pPr lvl="1"/>
            <a:r>
              <a:rPr lang="en-GB" dirty="0"/>
              <a:t>Follows operating system file allocation policies</a:t>
            </a:r>
            <a:endParaRPr lang="en-IE" dirty="0"/>
          </a:p>
          <a:p>
            <a:pPr lvl="1"/>
            <a:r>
              <a:rPr lang="en-GB" dirty="0"/>
              <a:t>Uses available storage space efficiently for files</a:t>
            </a:r>
            <a:endParaRPr lang="en-IE" dirty="0"/>
          </a:p>
          <a:p>
            <a:pPr lvl="1"/>
            <a:r>
              <a:rPr lang="en-GB" dirty="0"/>
              <a:t>Creates a record/log of all file usage</a:t>
            </a:r>
            <a:endParaRPr lang="en-IE" dirty="0"/>
          </a:p>
          <a:p>
            <a:pPr lvl="1"/>
            <a:r>
              <a:rPr lang="en-GB" dirty="0" smtClean="0"/>
              <a:t>Allocates a file to a user if </a:t>
            </a:r>
            <a:r>
              <a:rPr lang="en-GB" dirty="0"/>
              <a:t>is free, and if they are permitted access to it.</a:t>
            </a:r>
            <a:endParaRPr lang="en-IE" dirty="0"/>
          </a:p>
          <a:p>
            <a:pPr lvl="1"/>
            <a:r>
              <a:rPr lang="en-GB" dirty="0"/>
              <a:t>De-allocates file when user finished with </a:t>
            </a:r>
            <a:r>
              <a:rPr lang="en-GB" dirty="0" smtClean="0"/>
              <a:t>it.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0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file manager ALLOCATES a file by reading it from the hard disk and loading it into memory while updating its record of who is using what file.</a:t>
            </a:r>
          </a:p>
          <a:p>
            <a:pPr lvl="0"/>
            <a:endParaRPr lang="en-GB" dirty="0" smtClean="0"/>
          </a:p>
          <a:p>
            <a:pPr lvl="0"/>
            <a:r>
              <a:rPr lang="en-GB" dirty="0"/>
              <a:t> The file manager </a:t>
            </a:r>
            <a:r>
              <a:rPr lang="en-GB" dirty="0" smtClean="0"/>
              <a:t>DEALLOCATES </a:t>
            </a:r>
            <a:r>
              <a:rPr lang="en-GB" dirty="0"/>
              <a:t>a file by </a:t>
            </a:r>
            <a:r>
              <a:rPr lang="en-GB" dirty="0" smtClean="0"/>
              <a:t>updating the file tables and rewriting the file (if changed) to the hard disk. Any processes waiting to access the file will be notified.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1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Some definitions:</a:t>
            </a:r>
          </a:p>
          <a:p>
            <a:pPr lvl="1"/>
            <a:r>
              <a:rPr lang="en-GB" sz="2400" dirty="0" smtClean="0"/>
              <a:t>A FIELD is a collection of bytes that can be identified by a user, and has a type and size. 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/>
              <a:t>A </a:t>
            </a:r>
            <a:r>
              <a:rPr lang="en-GB" sz="2400" dirty="0" smtClean="0"/>
              <a:t>RECORD </a:t>
            </a:r>
            <a:r>
              <a:rPr lang="en-GB" sz="2400" dirty="0"/>
              <a:t>is a collection of </a:t>
            </a:r>
            <a:r>
              <a:rPr lang="en-GB" sz="2400" dirty="0" smtClean="0"/>
              <a:t>related FIELDS.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A FILE is a collection of records.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/>
              <a:t>A DIRECTORY (or FOLDER) is a special type of file that which has lists of files and their attributes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70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Typical things you can do with a file are: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CREATE</a:t>
            </a:r>
          </a:p>
          <a:p>
            <a:pPr lvl="1"/>
            <a:r>
              <a:rPr lang="en-GB" sz="3200" dirty="0" smtClean="0"/>
              <a:t>OPEN</a:t>
            </a:r>
          </a:p>
          <a:p>
            <a:pPr lvl="1"/>
            <a:r>
              <a:rPr lang="en-GB" sz="3200" dirty="0" smtClean="0"/>
              <a:t>DELETE</a:t>
            </a:r>
          </a:p>
          <a:p>
            <a:pPr lvl="1"/>
            <a:r>
              <a:rPr lang="en-GB" sz="3200" dirty="0" smtClean="0"/>
              <a:t>RENAME</a:t>
            </a:r>
          </a:p>
          <a:p>
            <a:pPr lvl="1"/>
            <a:r>
              <a:rPr lang="en-GB" sz="3200" dirty="0" smtClean="0"/>
              <a:t>COPY</a:t>
            </a:r>
          </a:p>
          <a:p>
            <a:pPr lvl="1"/>
            <a:r>
              <a:rPr lang="en-GB" sz="3200" dirty="0" smtClean="0"/>
              <a:t>etc.</a:t>
            </a:r>
            <a:endParaRPr lang="en-GB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47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8" y="1481138"/>
            <a:ext cx="7367303" cy="4525962"/>
          </a:xfrm>
        </p:spPr>
      </p:pic>
    </p:spTree>
    <p:extLst>
      <p:ext uri="{BB962C8B-B14F-4D97-AF65-F5344CB8AC3E}">
        <p14:creationId xmlns:p14="http://schemas.microsoft.com/office/powerpoint/2010/main" val="10577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marL="109728" lv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80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39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2195737" y="1988839"/>
            <a:ext cx="648072" cy="266429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1759789" y="377423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20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2195737" y="1988839"/>
            <a:ext cx="648072" cy="266429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1759789" y="377423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4031939" y="3032954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600386" y="378904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18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0972"/>
              </p:ext>
            </p:extLst>
          </p:nvPr>
        </p:nvGraphicFramePr>
        <p:xfrm>
          <a:off x="683568" y="1397000"/>
          <a:ext cx="7704856" cy="498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6192688"/>
              </a:tblGrid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avi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Microsoft Video for Windows movie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.dbf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dbase II, III, IV data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.doc(x)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Microsoft Word for Windows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.gif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Graphics Interchange Format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htm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Hypertext </a:t>
                      </a:r>
                      <a:r>
                        <a:rPr lang="en-IE" b="0" dirty="0" err="1" smtClean="0"/>
                        <a:t>Markup</a:t>
                      </a:r>
                      <a:r>
                        <a:rPr lang="en-IE" b="0" dirty="0" smtClean="0"/>
                        <a:t> Language (common web page file)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.html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Hypertext </a:t>
                      </a:r>
                      <a:r>
                        <a:rPr lang="en-IE" b="0" dirty="0" err="1" smtClean="0"/>
                        <a:t>Markup</a:t>
                      </a:r>
                      <a:r>
                        <a:rPr lang="en-IE" b="0" dirty="0" smtClean="0"/>
                        <a:t> Language (common web page file)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.jpg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JPEG graphic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.mpg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MPEG Video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.mid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MIDI music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mov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QuickTime movie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13096"/>
              </p:ext>
            </p:extLst>
          </p:nvPr>
        </p:nvGraphicFramePr>
        <p:xfrm>
          <a:off x="683568" y="1397000"/>
          <a:ext cx="7704856" cy="498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6192688"/>
              </a:tblGrid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.pdf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Adobe Portable Document Format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ppt</a:t>
                      </a:r>
                      <a:r>
                        <a:rPr lang="en-IE" sz="2400" b="1" baseline="0" dirty="0" smtClean="0"/>
                        <a:t>(x)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PowerPoint file 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psd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Photoshop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qxd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QuarkXPress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rm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Real Audio/Video streaming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.rtf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Rich Text Format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tif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TIFF graphic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.txt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ASCII text file 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.wav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Sound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xls</a:t>
                      </a:r>
                      <a:r>
                        <a:rPr lang="en-IE" sz="2400" b="1" dirty="0" smtClean="0"/>
                        <a:t>(x)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Excel spreadsheet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048165" y="2024844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504205" y="370222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76355" y="2960947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344802" y="371703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12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048165" y="2024844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504205" y="370222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76355" y="2960947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344802" y="371703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699792" y="1196753"/>
            <a:ext cx="648072" cy="41044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2555776" y="364502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path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8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048165" y="2024844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504205" y="370222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76355" y="2960947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344802" y="371703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699792" y="1196753"/>
            <a:ext cx="648072" cy="41044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2555776" y="364502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path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1326481" y="4653136"/>
            <a:ext cx="6261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Absolute filename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26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If I am in the following folder:</a:t>
            </a:r>
          </a:p>
          <a:p>
            <a:pPr lvl="0"/>
            <a:endParaRPr lang="en-GB" sz="2400" dirty="0" smtClean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C:\WINDOWS\system32\BackupFolder\</a:t>
            </a: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800" dirty="0" smtClean="0"/>
              <a:t>Then the address of the file is:</a:t>
            </a:r>
            <a:endParaRPr lang="en-GB" sz="2800" dirty="0"/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..\MakeABackup.bat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00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BELIEVE IT OR NOT…</a:t>
            </a:r>
          </a:p>
          <a:p>
            <a:r>
              <a:rPr lang="en-IE" dirty="0" smtClean="0"/>
              <a:t>From the computer’s point of view, there is no such thing as a file.</a:t>
            </a:r>
          </a:p>
          <a:p>
            <a:r>
              <a:rPr lang="en-IE" dirty="0" smtClean="0"/>
              <a:t>It is only because the operating system is creating the illusion of a file that they exist</a:t>
            </a:r>
          </a:p>
          <a:p>
            <a:r>
              <a:rPr lang="en-IE" dirty="0"/>
              <a:t>From the computer’s point of view, there is </a:t>
            </a:r>
            <a:r>
              <a:rPr lang="en-IE" dirty="0" smtClean="0"/>
              <a:t>only blocks of memory, either allocated or unallocated.</a:t>
            </a:r>
            <a:endParaRPr lang="en-IE" dirty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238016" y="809417"/>
            <a:ext cx="66679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B</a:t>
            </a:r>
            <a:r>
              <a:rPr lang="en-US" sz="8000" b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elieve </a:t>
            </a:r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I</a:t>
            </a:r>
            <a:r>
              <a:rPr lang="en-US" sz="8000" b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t or </a:t>
            </a:r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N</a:t>
            </a:r>
            <a:r>
              <a:rPr lang="en-US" sz="8000" b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ot</a:t>
            </a:r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1056" y="-171400"/>
            <a:ext cx="3809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400" b="1" dirty="0" smtClean="0">
                <a:latin typeface="Vivaldi" panose="03020602050506090804" pitchFamily="66" charset="0"/>
              </a:rPr>
              <a:t>Damian’s</a:t>
            </a:r>
            <a:endParaRPr lang="en-IE" sz="8400" b="1" dirty="0">
              <a:latin typeface="Vivaldi" panose="03020602050506090804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36" y="548680"/>
            <a:ext cx="222140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If I am in the following folder:</a:t>
            </a:r>
          </a:p>
          <a:p>
            <a:pPr lvl="0"/>
            <a:endParaRPr lang="en-GB" sz="2400" dirty="0" smtClean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C:\WINDOWS\system32\BackupFolder\</a:t>
            </a: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800" dirty="0" smtClean="0"/>
              <a:t>Then the address of the file is:</a:t>
            </a:r>
            <a:endParaRPr lang="en-GB" sz="2800" dirty="0"/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..\MakeABackup.bat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504415" y="5025950"/>
            <a:ext cx="590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Relative filename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4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Operating System store files as records in memory, where many records make up a single file.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There are three main ways a file is physically stored in memory:</a:t>
            </a:r>
            <a:endParaRPr lang="en-GB" sz="2800" dirty="0">
              <a:cs typeface="Courier New" panose="02070309020205020404" pitchFamily="49" charset="0"/>
            </a:endParaRPr>
          </a:p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Contiguous Storage</a:t>
            </a:r>
          </a:p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Non-contiguous Storage</a:t>
            </a:r>
          </a:p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Indexed Storage</a:t>
            </a:r>
            <a:endParaRPr lang="en-GB" sz="2400" dirty="0">
              <a:cs typeface="Courier New" panose="02070309020205020404" pitchFamily="49" charset="0"/>
            </a:endParaRPr>
          </a:p>
          <a:p>
            <a:pPr lvl="0"/>
            <a:endParaRPr lang="en-GB" sz="2800" dirty="0">
              <a:cs typeface="Courier New" panose="02070309020205020404" pitchFamily="49" charset="0"/>
            </a:endParaRPr>
          </a:p>
          <a:p>
            <a:endParaRPr lang="en-GB" sz="2800" dirty="0" smtClean="0">
              <a:cs typeface="Courier New" panose="02070309020205020404" pitchFamily="49" charset="0"/>
            </a:endParaRPr>
          </a:p>
          <a:p>
            <a:endParaRPr lang="en-GB" sz="2800" dirty="0" smtClean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Physical Storage Allocation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40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704" y="55424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55424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2755424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2201809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487472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950363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667952"/>
            <a:ext cx="4140000" cy="41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1321125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1647984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1855824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620185"/>
            <a:ext cx="4140000" cy="4140000"/>
          </a:xfrm>
          <a:prstGeom prst="blockArc">
            <a:avLst>
              <a:gd name="adj1" fmla="val 16100606"/>
              <a:gd name="adj2" fmla="val 18725923"/>
              <a:gd name="adj3" fmla="val 0"/>
            </a:avLst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51152"/>
              </p:ext>
            </p:extLst>
          </p:nvPr>
        </p:nvGraphicFramePr>
        <p:xfrm>
          <a:off x="827580" y="586647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38" idx="1"/>
          </p:cNvCxnSpPr>
          <p:nvPr/>
        </p:nvCxnSpPr>
        <p:spPr>
          <a:xfrm flipH="1">
            <a:off x="827586" y="4760153"/>
            <a:ext cx="3789126" cy="11171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8" idx="0"/>
          </p:cNvCxnSpPr>
          <p:nvPr/>
        </p:nvCxnSpPr>
        <p:spPr>
          <a:xfrm>
            <a:off x="6051486" y="4193356"/>
            <a:ext cx="2264930" cy="16839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Contiguous Storage means that records of a file are stored one after </a:t>
            </a:r>
            <a:r>
              <a:rPr lang="en-GB" dirty="0" smtClean="0"/>
              <a:t>another. </a:t>
            </a:r>
          </a:p>
          <a:p>
            <a:r>
              <a:rPr lang="en-GB" dirty="0" smtClean="0"/>
              <a:t>It is a very simple policy to implement, and once you have found the start of the file, it’s very easy to find the rest of it.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</a:t>
            </a:r>
            <a:r>
              <a:rPr lang="en-GB" dirty="0" smtClean="0">
                <a:effectLst/>
              </a:rPr>
              <a:t>ontiguous </a:t>
            </a:r>
            <a:r>
              <a:rPr lang="en-GB" dirty="0">
                <a:effectLst/>
              </a:rPr>
              <a:t>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19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79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428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02347"/>
              </p:ext>
            </p:extLst>
          </p:nvPr>
        </p:nvGraphicFramePr>
        <p:xfrm>
          <a:off x="3995936" y="4714344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7584" y="4449886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 file: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5669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5412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3067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99174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87620" y="4437112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1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617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1572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0539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5819"/>
              </p:ext>
            </p:extLst>
          </p:nvPr>
        </p:nvGraphicFramePr>
        <p:xfrm>
          <a:off x="3007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87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4716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File Manager</a:t>
            </a:r>
            <a:r>
              <a:rPr lang="en-IE" dirty="0" smtClean="0"/>
              <a:t> (or File Management System) is the manager in the Operating System that creates the illusion that there are files and folders being stored in computer memory.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259632" y="4221088"/>
            <a:ext cx="3528392" cy="86409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/>
              <a:t>Operating System</a:t>
            </a:r>
            <a:endParaRPr lang="en-IE" b="1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860032" y="4437112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6156176" y="4221088"/>
            <a:ext cx="1584176" cy="86409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Files and Folders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56176" y="5229199"/>
            <a:ext cx="1584176" cy="864097"/>
          </a:xfrm>
          <a:prstGeom prst="roundRect">
            <a:avLst/>
          </a:prstGeom>
          <a:solidFill>
            <a:srgbClr val="E114E6"/>
          </a:solidFill>
          <a:ln>
            <a:solidFill>
              <a:srgbClr val="E11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Memory Locations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Up Arrow Callout 9"/>
          <p:cNvSpPr/>
          <p:nvPr/>
        </p:nvSpPr>
        <p:spPr>
          <a:xfrm>
            <a:off x="1259632" y="4797151"/>
            <a:ext cx="3528392" cy="1368153"/>
          </a:xfrm>
          <a:prstGeom prst="up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 smtClean="0"/>
              <a:t>Hardware</a:t>
            </a:r>
            <a:endParaRPr lang="en-IE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4815735" y="5445224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8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5121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34815"/>
              </p:ext>
            </p:extLst>
          </p:nvPr>
        </p:nvGraphicFramePr>
        <p:xfrm>
          <a:off x="3007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87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4716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7180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9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719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31632"/>
              </p:ext>
            </p:extLst>
          </p:nvPr>
        </p:nvGraphicFramePr>
        <p:xfrm>
          <a:off x="3007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87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4716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7180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4437112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3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986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66305"/>
              </p:ext>
            </p:extLst>
          </p:nvPr>
        </p:nvGraphicFramePr>
        <p:xfrm>
          <a:off x="5959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940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6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0507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12414"/>
              </p:ext>
            </p:extLst>
          </p:nvPr>
        </p:nvGraphicFramePr>
        <p:xfrm>
          <a:off x="5959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940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6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0507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96158"/>
              </p:ext>
            </p:extLst>
          </p:nvPr>
        </p:nvGraphicFramePr>
        <p:xfrm>
          <a:off x="5959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940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6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0562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6231"/>
              </p:ext>
            </p:extLst>
          </p:nvPr>
        </p:nvGraphicFramePr>
        <p:xfrm>
          <a:off x="5959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2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8727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62656"/>
              </p:ext>
            </p:extLst>
          </p:nvPr>
        </p:nvGraphicFramePr>
        <p:xfrm>
          <a:off x="5959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problem with is that if you have expand the file, you either need to have free space allocated at the </a:t>
            </a:r>
            <a:r>
              <a:rPr lang="en-GB" dirty="0" smtClean="0"/>
              <a:t>end, </a:t>
            </a:r>
            <a:r>
              <a:rPr lang="en-GB" dirty="0"/>
              <a:t>or copy the whole file to a different location on the disk that has enough </a:t>
            </a:r>
            <a:r>
              <a:rPr lang="en-GB" dirty="0" smtClean="0"/>
              <a:t>space.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</a:t>
            </a:r>
            <a:r>
              <a:rPr lang="en-GB" dirty="0" smtClean="0">
                <a:effectLst/>
              </a:rPr>
              <a:t>ontiguous </a:t>
            </a:r>
            <a:r>
              <a:rPr lang="en-GB" dirty="0">
                <a:effectLst/>
              </a:rPr>
              <a:t>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Non-contiguous Storage means that records of a file are stored </a:t>
            </a:r>
            <a:r>
              <a:rPr lang="en-GB" dirty="0" smtClean="0"/>
              <a:t>where ever </a:t>
            </a:r>
            <a:r>
              <a:rPr lang="en-GB" dirty="0"/>
              <a:t>there is free </a:t>
            </a:r>
            <a:r>
              <a:rPr lang="en-GB" dirty="0" smtClean="0"/>
              <a:t>space. </a:t>
            </a:r>
          </a:p>
          <a:p>
            <a:r>
              <a:rPr lang="en-GB" dirty="0" smtClean="0"/>
              <a:t>The </a:t>
            </a:r>
            <a:r>
              <a:rPr lang="en-GB" dirty="0"/>
              <a:t>file manager will try to put as much of it together as </a:t>
            </a:r>
            <a:r>
              <a:rPr lang="en-GB" dirty="0" smtClean="0"/>
              <a:t>possible, </a:t>
            </a:r>
            <a:r>
              <a:rPr lang="en-GB" dirty="0"/>
              <a:t>but there will be other part spread out over the </a:t>
            </a:r>
            <a:r>
              <a:rPr lang="en-GB" dirty="0" smtClean="0"/>
              <a:t>disk. </a:t>
            </a:r>
          </a:p>
          <a:p>
            <a:r>
              <a:rPr lang="en-GB" dirty="0" smtClean="0"/>
              <a:t>These </a:t>
            </a:r>
            <a:r>
              <a:rPr lang="en-GB" dirty="0"/>
              <a:t>extra bits are sometimes called </a:t>
            </a:r>
            <a:r>
              <a:rPr lang="en-GB" b="1" dirty="0"/>
              <a:t>extents</a:t>
            </a:r>
            <a:r>
              <a:rPr lang="en-GB" dirty="0"/>
              <a:t> and these are linked together with </a:t>
            </a:r>
            <a:r>
              <a:rPr lang="en-GB" dirty="0" smtClean="0"/>
              <a:t>pointers. </a:t>
            </a:r>
          </a:p>
          <a:p>
            <a:r>
              <a:rPr lang="en-GB" dirty="0" smtClean="0"/>
              <a:t>This </a:t>
            </a:r>
            <a:r>
              <a:rPr lang="en-GB" dirty="0"/>
              <a:t>means there is no easy way to determine the exact location of a record in a </a:t>
            </a:r>
            <a:r>
              <a:rPr lang="en-GB" dirty="0" smtClean="0"/>
              <a:t>file.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0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Non-contiguous </a:t>
            </a:r>
            <a:r>
              <a:rPr lang="en-GB" dirty="0">
                <a:effectLst/>
              </a:rPr>
              <a:t>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1463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84623"/>
              </p:ext>
            </p:extLst>
          </p:nvPr>
        </p:nvGraphicFramePr>
        <p:xfrm>
          <a:off x="3995936" y="4714344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7584" y="4449886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 file: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Hard Disk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1154"/>
            <a:ext cx="6192688" cy="49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390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00463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92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2143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208" y="4437112"/>
            <a:ext cx="62872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Who cares, this is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where it is going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0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147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36885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598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1389"/>
              </p:ext>
            </p:extLst>
          </p:nvPr>
        </p:nvGraphicFramePr>
        <p:xfrm>
          <a:off x="1259632" y="335699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9286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2525"/>
              </p:ext>
            </p:extLst>
          </p:nvPr>
        </p:nvGraphicFramePr>
        <p:xfrm>
          <a:off x="1187624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67062"/>
              </p:ext>
            </p:extLst>
          </p:nvPr>
        </p:nvGraphicFramePr>
        <p:xfrm>
          <a:off x="3203848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86136" y="3542412"/>
            <a:ext cx="1017712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359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5411"/>
              </p:ext>
            </p:extLst>
          </p:nvPr>
        </p:nvGraphicFramePr>
        <p:xfrm>
          <a:off x="1187624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19890"/>
              </p:ext>
            </p:extLst>
          </p:nvPr>
        </p:nvGraphicFramePr>
        <p:xfrm>
          <a:off x="3203848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86136" y="3542412"/>
            <a:ext cx="1017712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9738" y="3717032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9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6241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5440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1654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123728" y="2132856"/>
            <a:ext cx="0" cy="72008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23728" y="2132856"/>
            <a:ext cx="1224136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47864" y="2132856"/>
            <a:ext cx="0" cy="72008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30834" y="3284984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5761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9662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2053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123728" y="2132856"/>
            <a:ext cx="0" cy="72008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23728" y="2132856"/>
            <a:ext cx="122413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47864" y="2132856"/>
            <a:ext cx="0" cy="72008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30834" y="3284984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Indexed Storage means that as well as the records in the </a:t>
            </a:r>
            <a:r>
              <a:rPr lang="en-GB" dirty="0" smtClean="0"/>
              <a:t>file, </a:t>
            </a:r>
            <a:r>
              <a:rPr lang="en-GB" dirty="0"/>
              <a:t>an index block is </a:t>
            </a:r>
            <a:r>
              <a:rPr lang="en-GB" dirty="0" smtClean="0"/>
              <a:t>created, </a:t>
            </a:r>
            <a:r>
              <a:rPr lang="en-GB" dirty="0"/>
              <a:t>with pointers to each individual </a:t>
            </a:r>
            <a:r>
              <a:rPr lang="en-GB" dirty="0" smtClean="0"/>
              <a:t>file.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94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4546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8116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9707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000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973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0952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1578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1114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6513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3125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9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1157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90561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0062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5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331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3375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2065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4008" y="394525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Without an INDEX BLOCK, how do I find file 2?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9992" y="3645024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2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8022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0475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1835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4008" y="394525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Without an INDEX BLOCK, how do I find file 2?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9992" y="3645024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4499992" y="4926360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/>
          <p:cNvSpPr/>
          <p:nvPr/>
        </p:nvSpPr>
        <p:spPr>
          <a:xfrm>
            <a:off x="4782662" y="5361166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/>
              <a:t>We do a sequential search.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5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3063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9086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481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115616" y="3284984"/>
            <a:ext cx="177459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Left Brace 8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2" idx="1"/>
            <a:endCxn id="8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2"/>
            <a:endCxn id="15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0218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3154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98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115616" y="3284984"/>
            <a:ext cx="177459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8020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254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9014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403648" y="3284984"/>
            <a:ext cx="148656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75558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729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49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03648" y="3284984"/>
            <a:ext cx="148656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Left Brace 13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1"/>
            <a:endCxn id="13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19" idx="2"/>
            <a:endCxn id="18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646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848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862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619672" y="3284984"/>
            <a:ext cx="127054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8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6411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65933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2620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19672" y="3284984"/>
            <a:ext cx="127054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5624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731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32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856919" y="3284984"/>
            <a:ext cx="1033296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39155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6413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6311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56919" y="3284984"/>
            <a:ext cx="1033296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0437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2975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3262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2123728" y="3284984"/>
            <a:ext cx="76648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2946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13753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049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23728" y="3284984"/>
            <a:ext cx="76648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802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1943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0463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2411760" y="3284984"/>
            <a:ext cx="47845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821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2741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816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11760" y="3284984"/>
            <a:ext cx="47845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0103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5353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5907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2650987" y="3284984"/>
            <a:ext cx="23922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154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2578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7980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50987" y="3284984"/>
            <a:ext cx="23922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0080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4995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2187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7037258" y="4035173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7766" y="5661248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Sector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24375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2442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1302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215" y="3284984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027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8886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941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696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7909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4515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2174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0215" y="3284984"/>
            <a:ext cx="1696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813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667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5934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38564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578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7627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0744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215" y="3284984"/>
            <a:ext cx="38564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76738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8081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9202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60114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4419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67477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7461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0215" y="3284984"/>
            <a:ext cx="60114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8438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574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8120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85369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724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6743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7691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90215" y="3284984"/>
            <a:ext cx="85369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8236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73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7404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17772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Block Arc 31"/>
          <p:cNvSpPr/>
          <p:nvPr/>
        </p:nvSpPr>
        <p:spPr>
          <a:xfrm rot="16200000">
            <a:off x="2564070" y="1845284"/>
            <a:ext cx="4140000" cy="4140000"/>
          </a:xfrm>
          <a:prstGeom prst="blockArc">
            <a:avLst>
              <a:gd name="adj1" fmla="val 13430606"/>
              <a:gd name="adj2" fmla="val 16044964"/>
              <a:gd name="adj3" fmla="val 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rot="20808669">
            <a:off x="1126724" y="1494687"/>
            <a:ext cx="1224136" cy="38313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245" y="993502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Block</a:t>
            </a:r>
            <a:endParaRPr lang="en-US" sz="5400" b="1" cap="none" spc="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7037258" y="4035173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7766" y="5661248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Sector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7353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3538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627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0215" y="3284984"/>
            <a:ext cx="117772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0850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31883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3183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46576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7120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9686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7412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90215" y="3284984"/>
            <a:ext cx="146576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0485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0572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4860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68178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1100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1631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83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0215" y="3284984"/>
            <a:ext cx="168178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7802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790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1518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9698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098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02321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5762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640" y="4237345"/>
            <a:ext cx="320151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90215" y="3284984"/>
            <a:ext cx="19698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3141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2660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5872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5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161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0305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39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1718" y="3820978"/>
            <a:ext cx="3284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So how does it work with an INDEX BLOCK?</a:t>
            </a:r>
            <a:endParaRPr lang="en-IE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99992" y="3645024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4400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3169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3292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54615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4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1560</TotalTime>
  <Words>3264</Words>
  <Application>Microsoft Office PowerPoint</Application>
  <PresentationFormat>On-screen Show (4:3)</PresentationFormat>
  <Paragraphs>1502</Paragraphs>
  <Slides>130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1" baseType="lpstr">
      <vt:lpstr>Concourse</vt:lpstr>
      <vt:lpstr>File Management</vt:lpstr>
      <vt:lpstr>File Management</vt:lpstr>
      <vt:lpstr>PowerPoint Presentation</vt:lpstr>
      <vt:lpstr>File Management</vt:lpstr>
      <vt:lpstr>Hard Disk</vt:lpstr>
      <vt:lpstr>Hard Disk</vt:lpstr>
      <vt:lpstr>Hard Disk</vt:lpstr>
      <vt:lpstr>Hard Disk</vt:lpstr>
      <vt:lpstr>Hard Disk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Physical Storage Allocation</vt:lpstr>
      <vt:lpstr>PowerPoint Presentation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122</cp:revision>
  <dcterms:created xsi:type="dcterms:W3CDTF">2015-01-19T19:52:08Z</dcterms:created>
  <dcterms:modified xsi:type="dcterms:W3CDTF">2015-03-14T11:17:46Z</dcterms:modified>
</cp:coreProperties>
</file>