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2D016-F34F-4DDF-AB44-BDC6F4753FF5}">
  <a:tblStyle styleId="{9AC2D016-F34F-4DDF-AB44-BDC6F4753F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8ba2e026de_1_51:notes"/>
          <p:cNvSpPr/>
          <p:nvPr>
            <p:ph idx="2" type="sldImg"/>
          </p:nvPr>
        </p:nvSpPr>
        <p:spPr>
          <a:xfrm>
            <a:off x="90802" y="685145"/>
            <a:ext cx="6678000" cy="34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18ba2e026de_1_51:notes"/>
          <p:cNvSpPr txBox="1"/>
          <p:nvPr>
            <p:ph idx="1" type="body"/>
          </p:nvPr>
        </p:nvSpPr>
        <p:spPr>
          <a:xfrm>
            <a:off x="686597" y="434361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8ba2e026de_1_51:notes"/>
          <p:cNvSpPr txBox="1"/>
          <p:nvPr/>
        </p:nvSpPr>
        <p:spPr>
          <a:xfrm>
            <a:off x="3885410" y="8685781"/>
            <a:ext cx="2970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ba2e026d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ba2e026d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ba2e026d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ba2e026d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n4DWEzfj4BJvT4ja5NBs9_NK60fd5-EHl0zvLyYzZIk/edit#gid=68599064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124950" y="2229750"/>
            <a:ext cx="4805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DA101.3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Analytics With Spreadsheets Part II</a:t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948238"/>
            <a:ext cx="6084888" cy="195263"/>
          </a:xfrm>
          <a:custGeom>
            <a:rect b="b" l="l" r="r" t="t"/>
            <a:pathLst>
              <a:path extrusionOk="0" h="260350" w="6084888">
                <a:moveTo>
                  <a:pt x="0" y="0"/>
                </a:moveTo>
                <a:lnTo>
                  <a:pt x="6041495" y="0"/>
                </a:lnTo>
                <a:cubicBezTo>
                  <a:pt x="6065460" y="0"/>
                  <a:pt x="6084888" y="19428"/>
                  <a:pt x="6084888" y="43393"/>
                </a:cubicBezTo>
                <a:lnTo>
                  <a:pt x="608488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6350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659562" y="4948238"/>
            <a:ext cx="2484437" cy="195263"/>
          </a:xfrm>
          <a:custGeom>
            <a:rect b="b" l="l" r="r" t="t"/>
            <a:pathLst>
              <a:path extrusionOk="0" h="260350" w="2484437">
                <a:moveTo>
                  <a:pt x="43393" y="0"/>
                </a:moveTo>
                <a:lnTo>
                  <a:pt x="2484437" y="0"/>
                </a:lnTo>
                <a:lnTo>
                  <a:pt x="2484437" y="216957"/>
                </a:lnTo>
                <a:cubicBezTo>
                  <a:pt x="2484437" y="240922"/>
                  <a:pt x="2465009" y="260350"/>
                  <a:pt x="2441044" y="260350"/>
                </a:cubicBezTo>
                <a:lnTo>
                  <a:pt x="0" y="260350"/>
                </a:lnTo>
                <a:lnTo>
                  <a:pt x="0" y="43393"/>
                </a:lnTo>
                <a:cubicBezTo>
                  <a:pt x="0" y="19428"/>
                  <a:pt x="19428" y="0"/>
                  <a:pt x="43393" y="0"/>
                </a:cubicBezTo>
                <a:close/>
              </a:path>
            </a:pathLst>
          </a:custGeom>
          <a:solidFill>
            <a:srgbClr val="F78E1E"/>
          </a:solidFill>
          <a:ln>
            <a:noFill/>
          </a:ln>
          <a:effectLst>
            <a:outerShdw blurRad="6350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9144000" cy="62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6350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7200" y="1299398"/>
            <a:ext cx="8229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E1E"/>
              </a:buClr>
              <a:buSzPts val="2800"/>
              <a:buFont typeface="Verdana"/>
              <a:buNone/>
            </a:pPr>
            <a:r>
              <a:rPr b="1" lang="en" sz="2800">
                <a:solidFill>
                  <a:srgbClr val="F78E1E"/>
                </a:solidFill>
                <a:latin typeface="Verdana"/>
                <a:ea typeface="Verdana"/>
                <a:cs typeface="Verdana"/>
                <a:sym typeface="Verdana"/>
              </a:rPr>
              <a:t>Project: Analyze NYSE Data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2625" y="-699675"/>
            <a:ext cx="4060851" cy="21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939700" y="4075575"/>
            <a:ext cx="51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Daniel Cabral Villela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Here is a bar chart of the Sales, General and Administration of IBM between 2012 and 2015.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interval 2012-2015 was chosen since it is the period which we have all the details of IBM and of all IT Consulting companies, for the purpose of comparison.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IBM data results in a </a:t>
            </a:r>
            <a:r>
              <a:rPr lang="en" sz="900" u="sng">
                <a:latin typeface="Open Sans"/>
                <a:ea typeface="Open Sans"/>
                <a:cs typeface="Open Sans"/>
                <a:sym typeface="Open Sans"/>
              </a:rPr>
              <a:t>standard deviation of 1372577381.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range for Sales, General and Admin. of IBM 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($2,881,000,000)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is lower than in other IT Consulting companies </a:t>
            </a: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($4,210,756,000)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 Thus, the expenses in Sales, General and Admin are less volatile in IBM. From 2013 to 2014, the expenses decreased in 0.84%, and from 2014 to 2015, the expenses decreased in 11.99%.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900" u="sng">
                <a:latin typeface="Open Sans"/>
                <a:ea typeface="Open Sans"/>
                <a:cs typeface="Open Sans"/>
                <a:sym typeface="Open Sans"/>
              </a:rPr>
              <a:t>mean spending was $21,801,000,000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with a </a:t>
            </a:r>
            <a:r>
              <a:rPr lang="en" sz="900" u="sng">
                <a:latin typeface="Open Sans"/>
                <a:ea typeface="Open Sans"/>
                <a:cs typeface="Open Sans"/>
                <a:sym typeface="Open Sans"/>
              </a:rPr>
              <a:t>median of $22,413,500,000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 This indicates a higher focus on reducing expenses, especially when compared to other IT Consulting companies, as seen on the following slide.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spending on Sales, General and Administration of IBM between 2012 and 2015?</a:t>
            </a:r>
            <a:endParaRPr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9850" y="4707125"/>
            <a:ext cx="82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Link to Google Sheets: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https://docs.google.com/spreadsheets/d/1n4DWEzfj4BJvT4ja5NBs9_NK60fd5-EHl0zvLyYzZIk/edit#gid=685990640</a:t>
            </a:r>
            <a:endParaRPr sz="1300"/>
          </a:p>
        </p:txBody>
      </p:sp>
      <p:pic>
        <p:nvPicPr>
          <p:cNvPr id="72" name="Google Shape;72;p1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19" y="1418450"/>
            <a:ext cx="4982606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147300" y="1035438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This graph of illustrates the Sales, General and Administration of other IT Consulting companies between 2012 and 2015. The data results in a </a:t>
            </a:r>
            <a:r>
              <a:rPr lang="en" sz="900" u="sng">
                <a:latin typeface="Open Sans"/>
                <a:ea typeface="Open Sans"/>
                <a:cs typeface="Open Sans"/>
                <a:sym typeface="Open Sans"/>
              </a:rPr>
              <a:t>standard deviation of </a:t>
            </a:r>
            <a:r>
              <a:rPr lang="en" sz="900" u="sng">
                <a:latin typeface="Open Sans"/>
                <a:ea typeface="Open Sans"/>
                <a:cs typeface="Open Sans"/>
                <a:sym typeface="Open Sans"/>
              </a:rPr>
              <a:t>1594739953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Throughout the years, the expenses decreased in 0.15% from 2012 to 2013. Then, they increased in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1.86% and, from 2014 to 2015, another increase of 7.23%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This purpose of this bar chart is to contrast IBM’s situation with the other IT Consulting companies’, indicating a slight tendency of increase in expenses with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Sales, General and Administration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in 2016, which diverges from the reality observed for IBM.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6" y="1035450"/>
            <a:ext cx="4982604" cy="3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1470975" y="1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{9AC2D016-F34F-4DDF-AB44-BDC6F4753FF5}</a:tableStyleId>
              </a:tblPr>
              <a:tblGrid>
                <a:gridCol w="1647825"/>
                <a:gridCol w="13716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IBM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9FC5E8"/>
                    </a:solidFill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Sales, General and Admin.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$87,204,000,000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$21,801,000,000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$22,413,500,000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#N/A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$21,728,750,000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$22,413,500,000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$22,485,750,000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$19,748,000,000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$22,629,000,000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$2,881,000,000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1372577381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4816400" y="1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{9AC2D016-F34F-4DDF-AB44-BDC6F4753FF5}</a:tableStyleId>
              </a:tblPr>
              <a:tblGrid>
                <a:gridCol w="1647825"/>
                <a:gridCol w="13716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IT Consulting companies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D5A6BD"/>
                    </a:solidFill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Sales, General and Admin.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$24,641,297,000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$2,464,129,700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$2,272,800,000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$1,600,134,500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$2,272,800,000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Quartile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$3,963,000,000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$187,244,000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$4,398,000,000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$4,210,756,000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DEVIATION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1594739953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