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34175" cy="9979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htHlF+YNOWOgOpGL4XGVbCIH5m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71912" y="0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2337" y="747712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4212" y="4740275"/>
            <a:ext cx="546735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78962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71912" y="9478962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4212" y="4740275"/>
            <a:ext cx="5467350" cy="44910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922337" y="747712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91ed0443c_0_13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2191ed0443c_0_13:notes"/>
          <p:cNvSpPr txBox="1"/>
          <p:nvPr>
            <p:ph idx="1" type="body"/>
          </p:nvPr>
        </p:nvSpPr>
        <p:spPr>
          <a:xfrm>
            <a:off x="684212" y="4740275"/>
            <a:ext cx="54675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191ed0443c_0_13:notes"/>
          <p:cNvSpPr txBox="1"/>
          <p:nvPr/>
        </p:nvSpPr>
        <p:spPr>
          <a:xfrm>
            <a:off x="3871912" y="9478962"/>
            <a:ext cx="2960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922337" y="747712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4212" y="4740275"/>
            <a:ext cx="546735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 txBox="1"/>
          <p:nvPr/>
        </p:nvSpPr>
        <p:spPr>
          <a:xfrm>
            <a:off x="3871912" y="9478962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/>
          <p:nvPr>
            <p:ph idx="2" type="sldImg"/>
          </p:nvPr>
        </p:nvSpPr>
        <p:spPr>
          <a:xfrm>
            <a:off x="922337" y="747712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4212" y="4740275"/>
            <a:ext cx="546735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 txBox="1"/>
          <p:nvPr/>
        </p:nvSpPr>
        <p:spPr>
          <a:xfrm>
            <a:off x="3871912" y="9478962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/>
          <p:nvPr>
            <p:ph idx="2" type="sldImg"/>
          </p:nvPr>
        </p:nvSpPr>
        <p:spPr>
          <a:xfrm>
            <a:off x="922337" y="747712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4212" y="4740275"/>
            <a:ext cx="546735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:notes"/>
          <p:cNvSpPr txBox="1"/>
          <p:nvPr/>
        </p:nvSpPr>
        <p:spPr>
          <a:xfrm>
            <a:off x="3871912" y="9478962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922337" y="747712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4212" y="4740275"/>
            <a:ext cx="546735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 txBox="1"/>
          <p:nvPr/>
        </p:nvSpPr>
        <p:spPr>
          <a:xfrm>
            <a:off x="3871912" y="9478962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922337" y="747712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4212" y="4740275"/>
            <a:ext cx="546735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 txBox="1"/>
          <p:nvPr/>
        </p:nvSpPr>
        <p:spPr>
          <a:xfrm>
            <a:off x="3871912" y="9478962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/>
          <p:nvPr>
            <p:ph idx="2" type="sldImg"/>
          </p:nvPr>
        </p:nvSpPr>
        <p:spPr>
          <a:xfrm>
            <a:off x="922337" y="747712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684212" y="4740275"/>
            <a:ext cx="546735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:notes"/>
          <p:cNvSpPr txBox="1"/>
          <p:nvPr/>
        </p:nvSpPr>
        <p:spPr>
          <a:xfrm>
            <a:off x="3871912" y="9478962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922337" y="747712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4212" y="4740275"/>
            <a:ext cx="546735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 txBox="1"/>
          <p:nvPr/>
        </p:nvSpPr>
        <p:spPr>
          <a:xfrm>
            <a:off x="3871912" y="9478962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922337" y="747712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4212" y="4740275"/>
            <a:ext cx="546735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:notes"/>
          <p:cNvSpPr txBox="1"/>
          <p:nvPr/>
        </p:nvSpPr>
        <p:spPr>
          <a:xfrm>
            <a:off x="3871912" y="9478962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P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78E1E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6597650"/>
            <a:ext cx="6084887" cy="260350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6659562" y="6597650"/>
            <a:ext cx="2484437" cy="260350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0" y="6597650"/>
            <a:ext cx="6084887" cy="260350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6659562" y="6597650"/>
            <a:ext cx="2484437" cy="260350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oom.com/share/947b6c35a22c48c9832ce2ab90a7443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ublic.tableau.com/views/CapstoneProjectTableau-DanielVillela/Dashboard?:language=pt-BR&amp;publish=yes&amp;:display_count=n&amp;:origin=viz_share_link" TargetMode="External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a Powerpoint institucional.png" id="29" name="Google Shape;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275" y="-14287"/>
            <a:ext cx="9221787" cy="690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8400" y="2708275"/>
            <a:ext cx="3122612" cy="1824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9975" y="3278187"/>
            <a:ext cx="47180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91ed0443c_0_13"/>
          <p:cNvSpPr/>
          <p:nvPr/>
        </p:nvSpPr>
        <p:spPr>
          <a:xfrm>
            <a:off x="0" y="6597650"/>
            <a:ext cx="6084888" cy="260350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191ed0443c_0_13"/>
          <p:cNvSpPr/>
          <p:nvPr/>
        </p:nvSpPr>
        <p:spPr>
          <a:xfrm>
            <a:off x="6659562" y="6597650"/>
            <a:ext cx="2484437" cy="260350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191ed0443c_0_13"/>
          <p:cNvSpPr txBox="1"/>
          <p:nvPr/>
        </p:nvSpPr>
        <p:spPr>
          <a:xfrm>
            <a:off x="0" y="0"/>
            <a:ext cx="9144000" cy="1484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63500" dir="5400000" dist="23000">
              <a:srgbClr val="80808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191ed0443c_0_13"/>
          <p:cNvSpPr txBox="1"/>
          <p:nvPr/>
        </p:nvSpPr>
        <p:spPr>
          <a:xfrm>
            <a:off x="287337" y="296862"/>
            <a:ext cx="8569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Verdana"/>
              <a:buNone/>
            </a:pPr>
            <a:r>
              <a:rPr b="1" lang="pt-PT" sz="5400">
                <a:latin typeface="Verdana"/>
                <a:ea typeface="Verdana"/>
                <a:cs typeface="Verdana"/>
                <a:sym typeface="Verdana"/>
              </a:rPr>
              <a:t>VIDEO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g2191ed0443c_0_13"/>
          <p:cNvSpPr txBox="1"/>
          <p:nvPr/>
        </p:nvSpPr>
        <p:spPr>
          <a:xfrm>
            <a:off x="327750" y="3429000"/>
            <a:ext cx="84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u="sng">
                <a:solidFill>
                  <a:schemeClr val="hlink"/>
                </a:solidFill>
                <a:hlinkClick r:id="rId3"/>
              </a:rPr>
              <a:t>https://www.loom.com/share/947b6c35a22c48c9832ce2ab90a74436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>
            <p:ph idx="1" type="body"/>
          </p:nvPr>
        </p:nvSpPr>
        <p:spPr>
          <a:xfrm>
            <a:off x="457200" y="3397250"/>
            <a:ext cx="822960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i="0" lang="pt-PT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DA105.3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pt-PT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Analysis Bootcamp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pt-PT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Daniel Cabral Villela</a:t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6597650"/>
            <a:ext cx="6084887" cy="260350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6659562" y="6597650"/>
            <a:ext cx="2484437" cy="260350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0" y="0"/>
            <a:ext cx="9144000" cy="8366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468312" y="1844675"/>
            <a:ext cx="82296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E1E"/>
              </a:buClr>
              <a:buSzPts val="2800"/>
              <a:buFont typeface="Verdana"/>
              <a:buNone/>
            </a:pPr>
            <a:r>
              <a:rPr b="1" i="0" lang="pt-PT" sz="2800" u="none">
                <a:solidFill>
                  <a:srgbClr val="F78E1E"/>
                </a:solidFill>
                <a:latin typeface="Verdana"/>
                <a:ea typeface="Verdana"/>
                <a:cs typeface="Verdana"/>
                <a:sym typeface="Verdana"/>
              </a:rPr>
              <a:t>Capstone Project - Getting Insights using Tableau</a:t>
            </a:r>
            <a:endParaRPr/>
          </a:p>
        </p:txBody>
      </p:sp>
      <p:pic>
        <p:nvPicPr>
          <p:cNvPr descr="Image result for masterschool logo" id="42" name="Google Shape;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0812"/>
            <a:ext cx="536575" cy="53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6597650"/>
            <a:ext cx="6084887" cy="260350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6659562" y="6597650"/>
            <a:ext cx="2484437" cy="260350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0" y="0"/>
            <a:ext cx="9144000" cy="14843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287337" y="296862"/>
            <a:ext cx="85693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Verdana"/>
              <a:buNone/>
            </a:pPr>
            <a:r>
              <a:rPr b="1" i="0" lang="pt-PT" sz="5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2869788" y="1970800"/>
            <a:ext cx="34044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08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arenR"/>
            </a:pPr>
            <a:r>
              <a:rPr b="0" i="0" lang="pt-PT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</a:t>
            </a:r>
            <a:r>
              <a:rPr lang="pt-PT" sz="2500"/>
              <a:t>e</a:t>
            </a:r>
            <a:endParaRPr sz="2200"/>
          </a:p>
          <a:p>
            <a:pPr indent="-508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arenR"/>
            </a:pPr>
            <a:r>
              <a:rPr lang="pt-PT" sz="2500"/>
              <a:t>Target Audience</a:t>
            </a:r>
            <a:endParaRPr sz="2200"/>
          </a:p>
          <a:p>
            <a:pPr indent="-508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arenR"/>
            </a:pPr>
            <a:r>
              <a:rPr lang="pt-PT" sz="2500"/>
              <a:t>KPIs</a:t>
            </a:r>
            <a:endParaRPr sz="2200"/>
          </a:p>
          <a:p>
            <a:pPr indent="-508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arenR"/>
            </a:pPr>
            <a:r>
              <a:rPr lang="pt-PT" sz="2500"/>
              <a:t>Data Strategy</a:t>
            </a:r>
            <a:endParaRPr sz="2500"/>
          </a:p>
          <a:p>
            <a:pPr indent="-508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pt-PT" sz="2500"/>
              <a:t>Dashboard</a:t>
            </a:r>
            <a:endParaRPr sz="2500"/>
          </a:p>
          <a:p>
            <a:pPr indent="-508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arenR"/>
            </a:pPr>
            <a:r>
              <a:rPr lang="pt-PT" sz="2500"/>
              <a:t>Conclusions</a:t>
            </a:r>
            <a:endParaRPr sz="2200"/>
          </a:p>
        </p:txBody>
      </p:sp>
      <p:pic>
        <p:nvPicPr>
          <p:cNvPr descr="C:\Users\Daniel\Desktop\checklist-450x338.jpg" id="53" name="Google Shape;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25" y="1862462"/>
            <a:ext cx="18002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0" y="6597650"/>
            <a:ext cx="6084887" cy="260350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6659562" y="6597650"/>
            <a:ext cx="2484437" cy="260350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0" y="0"/>
            <a:ext cx="9144000" cy="14843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 txBox="1"/>
          <p:nvPr/>
        </p:nvSpPr>
        <p:spPr>
          <a:xfrm>
            <a:off x="287337" y="296862"/>
            <a:ext cx="8569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Verdana"/>
              <a:buNone/>
            </a:pPr>
            <a:r>
              <a:rPr b="1" lang="pt-PT" sz="5400">
                <a:latin typeface="Verdana"/>
                <a:ea typeface="Verdana"/>
                <a:cs typeface="Verdana"/>
                <a:sym typeface="Verdana"/>
              </a:rPr>
              <a:t>OBJECTIVES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468279" y="2147675"/>
            <a:ext cx="5616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pt-PT" sz="2000"/>
              <a:t>Provide visual details about the company’s profitability.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pt-PT" sz="2000"/>
              <a:t>Create a dynamic view of the sales reality of the company.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pt-PT" sz="2000">
                <a:solidFill>
                  <a:schemeClr val="dk1"/>
                </a:solidFill>
              </a:rPr>
              <a:t>Help the E-Commerce Manager to set up a Sales Strategy to improve results both in Product Category and Customer Segment.</a:t>
            </a:r>
            <a:endParaRPr sz="2000"/>
          </a:p>
        </p:txBody>
      </p:sp>
      <p:pic>
        <p:nvPicPr>
          <p:cNvPr descr="C:\Users\Daniel\Desktop\175-en-pocas-balance.jpg" id="64" name="Google Shape;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550" y="3274762"/>
            <a:ext cx="2158900" cy="153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>
            <a:off x="0" y="6597650"/>
            <a:ext cx="6084887" cy="260350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6659562" y="6597650"/>
            <a:ext cx="2484437" cy="260350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0" y="0"/>
            <a:ext cx="9144000" cy="14843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287337" y="296862"/>
            <a:ext cx="85693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Verdana"/>
              <a:buNone/>
            </a:pPr>
            <a:r>
              <a:rPr b="1" i="0" lang="pt-PT" sz="5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TARGET AUDIENCE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2489402" y="2469263"/>
            <a:ext cx="416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✔"/>
            </a:pPr>
            <a:r>
              <a:rPr lang="pt-PT" sz="2700"/>
              <a:t>E-Commerce Manager</a:t>
            </a:r>
            <a:endParaRPr sz="2100"/>
          </a:p>
        </p:txBody>
      </p:sp>
      <p:pic>
        <p:nvPicPr>
          <p:cNvPr descr="C:\Users\Daniel\Desktop\alvo.jpg"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750" y="3962137"/>
            <a:ext cx="2376487" cy="2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6597650"/>
            <a:ext cx="6084887" cy="260350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6659562" y="6597650"/>
            <a:ext cx="2484437" cy="260350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0" y="0"/>
            <a:ext cx="9144000" cy="14843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287337" y="296862"/>
            <a:ext cx="8569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Verdana"/>
              <a:buNone/>
            </a:pPr>
            <a:r>
              <a:rPr b="1" lang="pt-PT" sz="5400">
                <a:latin typeface="Verdana"/>
                <a:ea typeface="Verdana"/>
                <a:cs typeface="Verdana"/>
                <a:sym typeface="Verdana"/>
              </a:rPr>
              <a:t>KPIs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921175" y="2917325"/>
            <a:ext cx="4559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pt-PT" sz="2000"/>
              <a:t>Total of Sales;</a:t>
            </a:r>
            <a:endParaRPr sz="20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pt-PT" sz="2000"/>
              <a:t>Most rentable product categories, customer segments and manufacturers;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pt-PT" sz="2000"/>
              <a:t>Profitability.</a:t>
            </a:r>
            <a:endParaRPr sz="2000"/>
          </a:p>
        </p:txBody>
      </p:sp>
      <p:pic>
        <p:nvPicPr>
          <p:cNvPr descr="C:\Users\Daniel\Desktop\Solve-Algebra-Word-Problems-On-the-Go-pz9edb.jpg"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552" y="3298823"/>
            <a:ext cx="2159275" cy="14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6597650"/>
            <a:ext cx="6084887" cy="260350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6659562" y="6597650"/>
            <a:ext cx="2484437" cy="260350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0" y="0"/>
            <a:ext cx="9144000" cy="14843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287337" y="296862"/>
            <a:ext cx="8569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Verdana"/>
              <a:buNone/>
            </a:pPr>
            <a:r>
              <a:rPr b="1" lang="pt-PT" sz="5400">
                <a:latin typeface="Verdana"/>
                <a:ea typeface="Verdana"/>
                <a:cs typeface="Verdana"/>
                <a:sym typeface="Verdana"/>
              </a:rPr>
              <a:t>DATA STRATEGY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903750" y="1810400"/>
            <a:ext cx="723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➥ Clean the data and select the KPIs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dk1"/>
                </a:solidFill>
              </a:rPr>
              <a:t>➥ Verify the profitability throughout the years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dk1"/>
                </a:solidFill>
              </a:rPr>
              <a:t>➥ Check the volume of sales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>
                <a:solidFill>
                  <a:schemeClr val="dk1"/>
                </a:solidFill>
              </a:rPr>
              <a:t>➥ Create charts and a dashboard with key information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/>
          <p:nvPr/>
        </p:nvSpPr>
        <p:spPr>
          <a:xfrm>
            <a:off x="0" y="6597650"/>
            <a:ext cx="6084887" cy="260350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6659562" y="6597650"/>
            <a:ext cx="2484437" cy="260350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0" y="0"/>
            <a:ext cx="9144000" cy="14843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287337" y="296862"/>
            <a:ext cx="8569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Verdana"/>
              <a:buNone/>
            </a:pPr>
            <a:r>
              <a:rPr b="1" lang="pt-PT" sz="5400">
                <a:latin typeface="Verdana"/>
                <a:ea typeface="Verdana"/>
                <a:cs typeface="Verdana"/>
                <a:sym typeface="Verdana"/>
              </a:rPr>
              <a:t>DASHBOARD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504012" y="2613337"/>
            <a:ext cx="8136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u="sng">
                <a:solidFill>
                  <a:schemeClr val="hlink"/>
                </a:solidFill>
                <a:hlinkClick r:id="rId3"/>
              </a:rPr>
              <a:t>https://public.tableau.com/views/CapstoneProjectTableau-DanielVillela/Dashboard?:language=pt-BR&amp;publish=yes&amp;:display_count=n&amp;:origin=viz_share_link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aniel\Desktop\Qualidade-Dados-BI.jpg" id="107" name="Google Shape;1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7850" y="4190900"/>
            <a:ext cx="2808288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/>
        </p:nvSpPr>
        <p:spPr>
          <a:xfrm>
            <a:off x="0" y="6597650"/>
            <a:ext cx="6084887" cy="260350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6659562" y="6597650"/>
            <a:ext cx="2484437" cy="260350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0" y="0"/>
            <a:ext cx="9144000" cy="14843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287337" y="296862"/>
            <a:ext cx="8569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Verdana"/>
              <a:buNone/>
            </a:pPr>
            <a:r>
              <a:rPr b="1" i="0" lang="pt-PT" sz="5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CONCLUS</a:t>
            </a:r>
            <a:r>
              <a:rPr b="1" lang="pt-PT" sz="54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1" i="0" lang="pt-PT" sz="5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431787" y="1588775"/>
            <a:ext cx="82803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✔"/>
            </a:pPr>
            <a:r>
              <a:rPr lang="pt-PT" sz="1700"/>
              <a:t>By analyzing the data, the segment with the highest sales volume is </a:t>
            </a:r>
            <a:r>
              <a:rPr lang="pt-PT" sz="1700" u="sng"/>
              <a:t>Consumer</a:t>
            </a:r>
            <a:r>
              <a:rPr b="0" i="0" lang="pt-PT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300"/>
          </a:p>
          <a:p>
            <a:pPr indent="-33655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✔"/>
            </a:pPr>
            <a:r>
              <a:rPr lang="pt-PT" sz="1700"/>
              <a:t>The most significant category within the Customer segment is </a:t>
            </a:r>
            <a:r>
              <a:rPr lang="pt-PT" sz="1700" u="sng"/>
              <a:t>Technology</a:t>
            </a:r>
            <a:r>
              <a:rPr b="0" i="0" lang="pt-PT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300"/>
          </a:p>
          <a:p>
            <a:pPr indent="-33655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✔"/>
            </a:pPr>
            <a:r>
              <a:rPr lang="pt-PT" sz="1700"/>
              <a:t>Based on this, we were able to identify the most profitable </a:t>
            </a:r>
            <a:r>
              <a:rPr lang="pt-PT" sz="1700" u="sng"/>
              <a:t>Manufacturer</a:t>
            </a:r>
            <a:r>
              <a:rPr lang="pt-PT" sz="1700"/>
              <a:t> in this category (</a:t>
            </a:r>
            <a:r>
              <a:rPr b="1" i="1" lang="pt-PT" sz="1700"/>
              <a:t>Canon</a:t>
            </a:r>
            <a:r>
              <a:rPr lang="pt-PT" sz="1700"/>
              <a:t>);</a:t>
            </a:r>
            <a:endParaRPr b="0" i="0" sz="17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600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✔"/>
            </a:pPr>
            <a:r>
              <a:rPr lang="pt-PT" sz="1700">
                <a:solidFill>
                  <a:schemeClr val="dk1"/>
                </a:solidFill>
              </a:rPr>
              <a:t>We determined which </a:t>
            </a:r>
            <a:r>
              <a:rPr lang="pt-PT" sz="1700" u="sng">
                <a:solidFill>
                  <a:schemeClr val="dk1"/>
                </a:solidFill>
              </a:rPr>
              <a:t>states</a:t>
            </a:r>
            <a:r>
              <a:rPr lang="pt-PT" sz="1700">
                <a:solidFill>
                  <a:schemeClr val="dk1"/>
                </a:solidFill>
              </a:rPr>
              <a:t> were most likely to obtain a successful sales campaign for this product category</a:t>
            </a:r>
            <a:r>
              <a:rPr lang="pt-PT" sz="1700">
                <a:solidFill>
                  <a:schemeClr val="dk1"/>
                </a:solidFill>
              </a:rPr>
              <a:t>;</a:t>
            </a:r>
            <a:endParaRPr sz="1700">
              <a:solidFill>
                <a:schemeClr val="dk1"/>
              </a:solidFill>
            </a:endParaRPr>
          </a:p>
          <a:p>
            <a:pPr indent="-336550" lvl="0" marL="3600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✔"/>
            </a:pPr>
            <a:r>
              <a:rPr lang="pt-PT" sz="1700">
                <a:solidFill>
                  <a:schemeClr val="dk1"/>
                </a:solidFill>
              </a:rPr>
              <a:t>Thus, a sales campaign strategy for </a:t>
            </a:r>
            <a:r>
              <a:rPr lang="pt-PT" sz="1700" u="sng">
                <a:solidFill>
                  <a:schemeClr val="dk1"/>
                </a:solidFill>
              </a:rPr>
              <a:t>Canon branded technology products</a:t>
            </a:r>
            <a:r>
              <a:rPr lang="pt-PT" sz="1700">
                <a:solidFill>
                  <a:schemeClr val="dk1"/>
                </a:solidFill>
              </a:rPr>
              <a:t> in the </a:t>
            </a:r>
            <a:r>
              <a:rPr lang="pt-PT" sz="1700" u="sng">
                <a:solidFill>
                  <a:schemeClr val="dk1"/>
                </a:solidFill>
              </a:rPr>
              <a:t>state of California</a:t>
            </a:r>
            <a:r>
              <a:rPr lang="pt-PT" sz="1700">
                <a:solidFill>
                  <a:schemeClr val="dk1"/>
                </a:solidFill>
              </a:rPr>
              <a:t> for customers in the </a:t>
            </a:r>
            <a:r>
              <a:rPr lang="pt-PT" sz="1700" u="sng">
                <a:solidFill>
                  <a:schemeClr val="dk1"/>
                </a:solidFill>
              </a:rPr>
              <a:t>Consumer segment</a:t>
            </a:r>
            <a:r>
              <a:rPr lang="pt-PT" sz="1700">
                <a:solidFill>
                  <a:schemeClr val="dk1"/>
                </a:solidFill>
              </a:rPr>
              <a:t> might be an interesting approach for the E-Commerce Manager to increase company's revenue in the short term.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2016-01-26T15:50:26Z</dcterms:created>
  <dc:creator>Ana Caldas</dc:creator>
</cp:coreProperties>
</file>