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66" r:id="rId15"/>
    <p:sldId id="267"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83sEzFLj9QL9qhfMRf79CCz1YD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59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 name="Google Shape;82;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 this talk, I’ll showcase how ChatGPT helps me enhance communication in image analysis workflows, particularly through creating effective GitHub readmes and ImageJ macro documentation. My audience includes users of varied expertise, so ChatGPT’s adaptability allows me to meet their needs and make complex information accessible.</a:t>
            </a:r>
            <a:endParaRPr/>
          </a:p>
        </p:txBody>
      </p:sp>
      <p:sp>
        <p:nvSpPr>
          <p:cNvPr id="83" name="Google Shape;83;p1: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0: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5" name="Google Shape;285;p1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Custom ImageJ macros are essential in my workflows, but they require detailed documentation.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ChatGPT supports clear explanations of functions, allowing users to understand and adjust macros for their specific needs.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Recently, ChatGPT helped me structure notes for a presentation on custom macros, emphasizing flexibility and customization options to meet diverse user needs.</a:t>
            </a:r>
            <a:endParaRPr/>
          </a:p>
        </p:txBody>
      </p:sp>
      <p:sp>
        <p:nvSpPr>
          <p:cNvPr id="286" name="Google Shape;286;p10: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1: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8" name="Google Shape;298;p1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Looking forward, I see ChatGPT playing a larger role in documentation.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Interactive documentation could incorporate clickable FAQs generated by ChatGPT, making troubleshooting even easier.</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ChatGPT could also dynamically update content based on Google Form feedback, creating a more responsive, user-focused system.</a:t>
            </a:r>
            <a:endParaRPr/>
          </a:p>
        </p:txBody>
      </p:sp>
      <p:sp>
        <p:nvSpPr>
          <p:cNvPr id="299" name="Google Shape;299;p11: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Image analysis workflows are complex, and I often work with customized ImageJ macros. Communicating these technical details to users of different experience levels requires balance and clarity.</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With ChatGPT, I break down complex functions in a way that resonates with both beginners and experts, enhancing their understanding and adoption of these workflows.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For example, during a recent presentation, ChatGPT helped me simplify explanations about macro customization and flexibility.</a:t>
            </a:r>
            <a:endParaRPr/>
          </a:p>
        </p:txBody>
      </p:sp>
      <p:sp>
        <p:nvSpPr>
          <p:cNvPr id="102" name="Google Shape;102;p2: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Structured readmes on GitHub are essential for user accessibility.</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ChatGPT helped me create a consistent template covering setup, usage, and troubleshooting.</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Case study: The EVOS M7000 guide I developed was structured with ChatGPT’s assistance to provide step-by-step clarity for both new and experienced users.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The adaptable structure allows me to apply this format across various tools and systems, keeping documentation consistent.</a:t>
            </a:r>
            <a:endParaRPr/>
          </a:p>
        </p:txBody>
      </p:sp>
      <p:sp>
        <p:nvSpPr>
          <p:cNvPr id="124" name="Google Shape;124;p3: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Google Forms and microscope manuals are valuable tools for enhancing user communication.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Google Forms help gather feedback and organize registration data, making it easier to tailor sessions to user needs.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ChatGPT-assisted microscope manuals cater to all experience levels, ensuring that users feel confident in operating the equipment.</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ChatGPT helps structure these documents for clarity, improving accessibility.</a:t>
            </a:r>
            <a:endParaRPr/>
          </a:p>
        </p:txBody>
      </p:sp>
      <p:sp>
        <p:nvSpPr>
          <p:cNvPr id="183" name="Google Shape;183;p5: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aniel-Waiger/Mouse-Brain-CFOS-Analysi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Daniel-Waiger/Ice-Crystal-Morphometry?tab=readme-ov-file#morphometry-parameters" TargetMode="External"/><Relationship Id="rId3" Type="http://schemas.openxmlformats.org/officeDocument/2006/relationships/hyperlink" Target="https://chatgpt.com/c/cd099fd9-ee1b-40da-9786-215d6d68c63d" TargetMode="External"/><Relationship Id="rId7" Type="http://schemas.openxmlformats.org/officeDocument/2006/relationships/hyperlink" Target="https://forum.image.sc/t/local-segmentaion-of-cooked-tuna/67676/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github.com/Daniel-Waiger/automated-thickness-analysis-with-ilastik-and-fiji" TargetMode="External"/><Relationship Id="rId11" Type="http://schemas.openxmlformats.org/officeDocument/2006/relationships/hyperlink" Target="https://lnkd.in/d23Hdqwm" TargetMode="External"/><Relationship Id="rId5" Type="http://schemas.openxmlformats.org/officeDocument/2006/relationships/hyperlink" Target="https://drive.google.com/file/d/1V5LL3lutMg7FGz8wELq_JFPqcJIm3uFS/view?usp=sharing" TargetMode="External"/><Relationship Id="rId10" Type="http://schemas.openxmlformats.org/officeDocument/2006/relationships/hyperlink" Target="https://chatgpt.com/c/27805cd4-7293-4a8e-92b6-34fa4487652d" TargetMode="External"/><Relationship Id="rId4" Type="http://schemas.openxmlformats.org/officeDocument/2006/relationships/hyperlink" Target="https://drive.google.com/file/d/1PANPuu0B3HYurnbtIIFVv1MVnR0Knj1o/view?usp=sharing" TargetMode="External"/><Relationship Id="rId9" Type="http://schemas.openxmlformats.org/officeDocument/2006/relationships/hyperlink" Target="https://drive.google.com/file/d/1V5eX0tQsUPoxl1CQLHIzS70-RodsHBiA/view?usp=shar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hatgpt.com/c/672373ea-9e50-800c-b57e-97ce58bda0f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github.com/Faculty-of-Agriculture-CSI-Microscopy/Stellaris-STED-Confocal" TargetMode="External"/><Relationship Id="rId4" Type="http://schemas.openxmlformats.org/officeDocument/2006/relationships/hyperlink" Target="https://forms.gle/yZXfYdWjkc9qDy62A"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Faculty-of-Agriculture-CSI-Microscop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github.com/Faculty-of-Agriculture-CSI-Microscopy/Skyscan-1272-MicroCT/tree/main/manuals#1272-user-manual-v1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aniel-Waiger/Dual-Channel-Fluorescence-Image-Merger-with-Filename-Trunc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aniel-Waiger/Dual-Channel-Fluorescence-Image-Merger-with-Filename-Trunca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aniel-Waiger/automated-spheroid-detection-and-live-dead-ratio-analysi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
          <p:cNvSpPr/>
          <p:nvPr/>
        </p:nvSpPr>
        <p:spPr>
          <a:xfrm>
            <a:off x="2288" y="0"/>
            <a:ext cx="914171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86" name="Google Shape;86;p1"/>
          <p:cNvGrpSpPr/>
          <p:nvPr/>
        </p:nvGrpSpPr>
        <p:grpSpPr>
          <a:xfrm>
            <a:off x="0" y="0"/>
            <a:ext cx="9141714" cy="6858000"/>
            <a:chOff x="651279" y="598259"/>
            <a:chExt cx="10889442" cy="5680742"/>
          </a:xfrm>
        </p:grpSpPr>
        <p:sp>
          <p:nvSpPr>
            <p:cNvPr id="87" name="Google Shape;87;p1"/>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89" name="Google Shape;89;p1"/>
          <p:cNvGrpSpPr/>
          <p:nvPr/>
        </p:nvGrpSpPr>
        <p:grpSpPr>
          <a:xfrm>
            <a:off x="1143" y="0"/>
            <a:ext cx="9141717" cy="6858000"/>
            <a:chOff x="0" y="0"/>
            <a:chExt cx="12188952" cy="6858000"/>
          </a:xfrm>
        </p:grpSpPr>
        <p:sp>
          <p:nvSpPr>
            <p:cNvPr id="90" name="Google Shape;90;p1"/>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7" name="Google Shape;97;p1"/>
          <p:cNvSpPr txBox="1">
            <a:spLocks noGrp="1"/>
          </p:cNvSpPr>
          <p:nvPr>
            <p:ph type="ctrTitle"/>
          </p:nvPr>
        </p:nvSpPr>
        <p:spPr>
          <a:xfrm>
            <a:off x="592281" y="666351"/>
            <a:ext cx="7918803" cy="3044335"/>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200"/>
              <a:buFont typeface="Calibri"/>
              <a:buNone/>
            </a:pPr>
            <a:r>
              <a:rPr lang="en-US" sz="4200" b="1">
                <a:solidFill>
                  <a:schemeClr val="lt1"/>
                </a:solidFill>
              </a:rPr>
              <a:t>Enhancing Image Analysis Communication with ChatGPT</a:t>
            </a:r>
            <a:endParaRPr/>
          </a:p>
        </p:txBody>
      </p:sp>
      <p:sp>
        <p:nvSpPr>
          <p:cNvPr id="98" name="Google Shape;98;p1"/>
          <p:cNvSpPr txBox="1">
            <a:spLocks noGrp="1"/>
          </p:cNvSpPr>
          <p:nvPr>
            <p:ph type="subTitle" idx="1"/>
          </p:nvPr>
        </p:nvSpPr>
        <p:spPr>
          <a:xfrm>
            <a:off x="592281" y="3866064"/>
            <a:ext cx="7918803" cy="2234485"/>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800"/>
              <a:buNone/>
            </a:pPr>
            <a:r>
              <a:rPr lang="en-US" sz="2800">
                <a:solidFill>
                  <a:schemeClr val="lt1"/>
                </a:solidFill>
              </a:rPr>
              <a:t>Using AI to Simplify the Creation of Image Analysis Workflows and Documentation</a:t>
            </a:r>
            <a:endParaRPr/>
          </a:p>
          <a:p>
            <a:pPr marL="0" lvl="0" indent="0" algn="ctr" rtl="0">
              <a:spcBef>
                <a:spcPts val="560"/>
              </a:spcBef>
              <a:spcAft>
                <a:spcPts val="0"/>
              </a:spcAft>
              <a:buClr>
                <a:schemeClr val="lt1"/>
              </a:buClr>
              <a:buSzPts val="2800"/>
              <a:buNone/>
            </a:pPr>
            <a:r>
              <a:rPr lang="en-US" sz="2800">
                <a:solidFill>
                  <a:schemeClr val="lt1"/>
                </a:solidFill>
              </a:rPr>
              <a:t>Daniel Waiger - HUJI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Google Shape;288;p10"/>
          <p:cNvSpPr/>
          <p:nvPr/>
        </p:nvSpPr>
        <p:spPr>
          <a:xfrm>
            <a:off x="0" y="0"/>
            <a:ext cx="9144000" cy="6858000"/>
          </a:xfrm>
          <a:prstGeom prst="rect">
            <a:avLst/>
          </a:prstGeom>
          <a:solidFill>
            <a:srgbClr val="EAF1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10"/>
          <p:cNvGrpSpPr/>
          <p:nvPr/>
        </p:nvGrpSpPr>
        <p:grpSpPr>
          <a:xfrm>
            <a:off x="0" y="0"/>
            <a:ext cx="5600700" cy="6858000"/>
            <a:chOff x="7467600" y="0"/>
            <a:chExt cx="4724400" cy="6858000"/>
          </a:xfrm>
        </p:grpSpPr>
        <p:sp>
          <p:nvSpPr>
            <p:cNvPr id="290" name="Google Shape;290;p10"/>
            <p:cNvSpPr/>
            <p:nvPr/>
          </p:nvSpPr>
          <p:spPr>
            <a:xfrm>
              <a:off x="7467600" y="0"/>
              <a:ext cx="4724400" cy="6858000"/>
            </a:xfrm>
            <a:prstGeom prst="rect">
              <a:avLst/>
            </a:prstGeom>
            <a:solidFill>
              <a:schemeClr val="accent5">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1" name="Google Shape;291;p10"/>
            <p:cNvSpPr/>
            <p:nvPr/>
          </p:nvSpPr>
          <p:spPr>
            <a:xfrm>
              <a:off x="7467600" y="0"/>
              <a:ext cx="4724400" cy="6858000"/>
            </a:xfrm>
            <a:prstGeom prst="rect">
              <a:avLst/>
            </a:prstGeom>
            <a:solidFill>
              <a:srgbClr val="FDE9D8">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292" name="Google Shape;292;p10"/>
          <p:cNvSpPr/>
          <p:nvPr/>
        </p:nvSpPr>
        <p:spPr>
          <a:xfrm>
            <a:off x="0" y="0"/>
            <a:ext cx="5527275" cy="6858000"/>
          </a:xfrm>
          <a:custGeom>
            <a:avLst/>
            <a:gdLst/>
            <a:ahLst/>
            <a:cxnLst/>
            <a:rect l="l" t="t" r="r" b="b"/>
            <a:pathLst>
              <a:path w="7369701" h="6858000" extrusionOk="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rgbClr val="EAF1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3" name="Google Shape;293;p10"/>
          <p:cNvSpPr/>
          <p:nvPr/>
        </p:nvSpPr>
        <p:spPr>
          <a:xfrm>
            <a:off x="342900" y="990600"/>
            <a:ext cx="8458200" cy="4876800"/>
          </a:xfrm>
          <a:prstGeom prst="rect">
            <a:avLst/>
          </a:prstGeom>
          <a:solidFill>
            <a:schemeClr val="lt1"/>
          </a:solidFill>
          <a:ln>
            <a:noFill/>
          </a:ln>
          <a:effectLst>
            <a:outerShdw blurRad="317500" algn="ctr" rotWithShape="0">
              <a:schemeClr val="dk1">
                <a:alpha val="2470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4" name="Google Shape;294;p10"/>
          <p:cNvSpPr txBox="1">
            <a:spLocks noGrp="1"/>
          </p:cNvSpPr>
          <p:nvPr>
            <p:ph type="title"/>
          </p:nvPr>
        </p:nvSpPr>
        <p:spPr>
          <a:xfrm>
            <a:off x="857250" y="1676400"/>
            <a:ext cx="2857500" cy="3505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Contextual Coding Aid &amp; Documentation</a:t>
            </a:r>
            <a:endParaRPr/>
          </a:p>
        </p:txBody>
      </p:sp>
      <p:sp>
        <p:nvSpPr>
          <p:cNvPr id="295" name="Google Shape;295;p10"/>
          <p:cNvSpPr txBox="1">
            <a:spLocks noGrp="1"/>
          </p:cNvSpPr>
          <p:nvPr>
            <p:ph type="body" idx="1"/>
          </p:nvPr>
        </p:nvSpPr>
        <p:spPr>
          <a:xfrm>
            <a:off x="3886203" y="1676400"/>
            <a:ext cx="4229097" cy="35052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sz="2400">
                <a:solidFill>
                  <a:schemeClr val="dk1"/>
                </a:solidFill>
              </a:rPr>
              <a:t>Readmes:</a:t>
            </a:r>
            <a:endParaRPr/>
          </a:p>
          <a:p>
            <a:pPr marL="742950" lvl="1" indent="-285750" algn="l" rtl="0">
              <a:spcBef>
                <a:spcPts val="444"/>
              </a:spcBef>
              <a:spcAft>
                <a:spcPts val="0"/>
              </a:spcAft>
              <a:buClr>
                <a:schemeClr val="dk1"/>
              </a:buClr>
              <a:buSzPct val="100000"/>
              <a:buChar char="–"/>
            </a:pPr>
            <a:r>
              <a:rPr lang="en-US" sz="2400">
                <a:solidFill>
                  <a:schemeClr val="dk1"/>
                </a:solidFill>
              </a:rPr>
              <a:t>Essential for [esp. complex[ image analysis workflows.</a:t>
            </a:r>
            <a:endParaRPr/>
          </a:p>
          <a:p>
            <a:pPr marL="1143000" lvl="2" indent="-228600" algn="l" rtl="0">
              <a:spcBef>
                <a:spcPts val="444"/>
              </a:spcBef>
              <a:spcAft>
                <a:spcPts val="0"/>
              </a:spcAft>
              <a:buClr>
                <a:schemeClr val="dk1"/>
              </a:buClr>
              <a:buSzPct val="100000"/>
              <a:buChar char="•"/>
            </a:pPr>
            <a:r>
              <a:rPr lang="en-US">
                <a:solidFill>
                  <a:schemeClr val="dk1"/>
                </a:solidFill>
              </a:rPr>
              <a:t>Covers requirements, outline, usage, troubleshooting.</a:t>
            </a:r>
            <a:endParaRPr/>
          </a:p>
          <a:p>
            <a:pPr marL="342900" lvl="0" indent="-342900" algn="l" rtl="0">
              <a:spcBef>
                <a:spcPts val="444"/>
              </a:spcBef>
              <a:spcAft>
                <a:spcPts val="0"/>
              </a:spcAft>
              <a:buClr>
                <a:schemeClr val="dk1"/>
              </a:buClr>
              <a:buSzPct val="100000"/>
              <a:buChar char="•"/>
            </a:pPr>
            <a:r>
              <a:rPr lang="en-US" sz="2400">
                <a:solidFill>
                  <a:schemeClr val="dk1"/>
                </a:solidFill>
              </a:rPr>
              <a:t>Case Study: CFOS.</a:t>
            </a:r>
            <a:endParaRPr/>
          </a:p>
          <a:p>
            <a:pPr marL="742950" lvl="1" indent="-285750" algn="l" rtl="0">
              <a:spcBef>
                <a:spcPts val="444"/>
              </a:spcBef>
              <a:spcAft>
                <a:spcPts val="0"/>
              </a:spcAft>
              <a:buClr>
                <a:schemeClr val="dk1"/>
              </a:buClr>
              <a:buSzPct val="100000"/>
              <a:buChar char="–"/>
            </a:pPr>
            <a:r>
              <a:rPr lang="en-US" sz="2400">
                <a:solidFill>
                  <a:schemeClr val="dk1"/>
                </a:solidFill>
              </a:rPr>
              <a:t>Step proposal and flowchart style</a:t>
            </a:r>
            <a:endParaRPr/>
          </a:p>
          <a:p>
            <a:pPr marL="457200" lvl="1" indent="0" algn="l" rtl="0">
              <a:spcBef>
                <a:spcPts val="444"/>
              </a:spcBef>
              <a:spcAft>
                <a:spcPts val="0"/>
              </a:spcAft>
              <a:buClr>
                <a:schemeClr val="dk1"/>
              </a:buClr>
              <a:buSzPct val="100000"/>
              <a:buNone/>
            </a:pPr>
            <a:r>
              <a:rPr lang="en-US" sz="2400" u="sng">
                <a:solidFill>
                  <a:schemeClr val="dk1"/>
                </a:solidFill>
                <a:hlinkClick r:id="rId3">
                  <a:extLst>
                    <a:ext uri="{A12FA001-AC4F-418D-AE19-62706E023703}">
                      <ahyp:hlinkClr xmlns:ahyp="http://schemas.microsoft.com/office/drawing/2018/hyperlinkcolor" val="tx"/>
                    </a:ext>
                  </a:extLst>
                </a:hlinkClick>
              </a:rPr>
              <a:t>Daniel-Waiger/Mouse-Brain-CFOS-Analysis</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13"/>
          <p:cNvSpPr/>
          <p:nvPr/>
        </p:nvSpPr>
        <p:spPr>
          <a:xfrm>
            <a:off x="0" y="-10886"/>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7" name="Google Shape;317;p13"/>
          <p:cNvSpPr txBox="1">
            <a:spLocks noGrp="1"/>
          </p:cNvSpPr>
          <p:nvPr>
            <p:ph type="title"/>
          </p:nvPr>
        </p:nvSpPr>
        <p:spPr>
          <a:xfrm>
            <a:off x="571350" y="762001"/>
            <a:ext cx="4000647" cy="170824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500"/>
              <a:buFont typeface="Calibri"/>
              <a:buNone/>
            </a:pPr>
            <a:r>
              <a:rPr lang="en-US" sz="3500" b="1" dirty="0"/>
              <a:t>Live Demo</a:t>
            </a:r>
            <a:endParaRPr sz="3500" b="1" dirty="0"/>
          </a:p>
        </p:txBody>
      </p:sp>
      <p:sp>
        <p:nvSpPr>
          <p:cNvPr id="318" name="Google Shape;318;p13"/>
          <p:cNvSpPr txBox="1">
            <a:spLocks noGrp="1"/>
          </p:cNvSpPr>
          <p:nvPr>
            <p:ph type="body" idx="1"/>
          </p:nvPr>
        </p:nvSpPr>
        <p:spPr>
          <a:xfrm>
            <a:off x="571350" y="2470244"/>
            <a:ext cx="4000647" cy="3769835"/>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Clr>
                <a:schemeClr val="dk1"/>
              </a:buClr>
              <a:buSzPts val="2400"/>
              <a:buChar char="•"/>
            </a:pPr>
            <a:r>
              <a:rPr lang="en-US" sz="2400" dirty="0"/>
              <a:t>Scripting: FIJI, Readme.md, mermaid.md</a:t>
            </a:r>
            <a:endParaRPr dirty="0"/>
          </a:p>
          <a:p>
            <a:pPr marL="742950" lvl="1" indent="-285750" algn="l" rtl="0">
              <a:spcBef>
                <a:spcPts val="480"/>
              </a:spcBef>
              <a:spcAft>
                <a:spcPts val="0"/>
              </a:spcAft>
              <a:buClr>
                <a:schemeClr val="dk1"/>
              </a:buClr>
              <a:buSzPts val="2400"/>
              <a:buChar char="–"/>
            </a:pPr>
            <a:r>
              <a:rPr lang="en-US" sz="2400" dirty="0"/>
              <a:t>Python*, Html, PS1, and code.gs for Ad Hoc use.</a:t>
            </a:r>
            <a:endParaRPr dirty="0"/>
          </a:p>
          <a:p>
            <a:pPr marL="342900" lvl="0" indent="-342900" algn="l" rtl="0">
              <a:spcBef>
                <a:spcPts val="480"/>
              </a:spcBef>
              <a:spcAft>
                <a:spcPts val="0"/>
              </a:spcAft>
              <a:buClr>
                <a:schemeClr val="dk1"/>
              </a:buClr>
              <a:buSzPts val="2400"/>
              <a:buChar char="•"/>
            </a:pPr>
            <a:r>
              <a:rPr lang="en-US" sz="2400" dirty="0"/>
              <a:t>Prompt Design (“engineering”) </a:t>
            </a:r>
            <a:r>
              <a:rPr lang="en-US" sz="2400" b="1" u="sng" dirty="0"/>
              <a:t>for fine tuning </a:t>
            </a:r>
            <a:r>
              <a:rPr lang="en-US" sz="2400" dirty="0"/>
              <a:t>the output.</a:t>
            </a:r>
            <a:endParaRPr dirty="0"/>
          </a:p>
          <a:p>
            <a:pPr marL="342900" lvl="0" indent="-342900" algn="l" rtl="0">
              <a:spcBef>
                <a:spcPts val="480"/>
              </a:spcBef>
              <a:spcAft>
                <a:spcPts val="0"/>
              </a:spcAft>
              <a:buClr>
                <a:schemeClr val="dk1"/>
              </a:buClr>
              <a:buSzPts val="2400"/>
              <a:buChar char="•"/>
            </a:pPr>
            <a:r>
              <a:rPr lang="en-US" sz="2400" dirty="0"/>
              <a:t>G-Form creation</a:t>
            </a:r>
            <a:endParaRPr dirty="0"/>
          </a:p>
          <a:p>
            <a:pPr marL="342900" lvl="0" indent="-342900" algn="l" rtl="0">
              <a:spcBef>
                <a:spcPts val="480"/>
              </a:spcBef>
              <a:spcAft>
                <a:spcPts val="0"/>
              </a:spcAft>
              <a:buClr>
                <a:schemeClr val="dk1"/>
              </a:buClr>
              <a:buSzPts val="2400"/>
              <a:buChar char="•"/>
            </a:pPr>
            <a:r>
              <a:rPr lang="en-US" sz="2400" dirty="0"/>
              <a:t>.pptx/.docx/.pdf creation</a:t>
            </a:r>
            <a:endParaRPr dirty="0"/>
          </a:p>
        </p:txBody>
      </p:sp>
      <p:pic>
        <p:nvPicPr>
          <p:cNvPr id="319" name="Google Shape;319;p13" descr="Computer script on a screen"/>
          <p:cNvPicPr preferRelativeResize="0"/>
          <p:nvPr/>
        </p:nvPicPr>
        <p:blipFill rotWithShape="1">
          <a:blip r:embed="rId3">
            <a:alphaModFix/>
          </a:blip>
          <a:srcRect l="10675" r="50448" b="-1"/>
          <a:stretch/>
        </p:blipFill>
        <p:spPr>
          <a:xfrm>
            <a:off x="5143347" y="-10886"/>
            <a:ext cx="4000653" cy="6868886"/>
          </a:xfrm>
          <a:prstGeom prst="rect">
            <a:avLst/>
          </a:prstGeom>
          <a:noFill/>
          <a:ln>
            <a:noFill/>
          </a:ln>
          <a:effectLst>
            <a:outerShdw blurRad="127000" dist="50800" dir="10800000" sx="99000" sy="99000" algn="r" rotWithShape="0">
              <a:srgbClr val="000000">
                <a:alpha val="4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Misc. Sandbox Examples</a:t>
            </a:r>
            <a:endParaRPr/>
          </a:p>
        </p:txBody>
      </p:sp>
      <p:sp>
        <p:nvSpPr>
          <p:cNvPr id="325" name="Google Shape;32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ts val="3200"/>
              <a:buChar char="•"/>
            </a:pPr>
            <a:r>
              <a:rPr lang="en-US" u="sng" dirty="0" err="1">
                <a:solidFill>
                  <a:schemeClr val="hlink"/>
                </a:solidFill>
                <a:hlinkClick r:id="rId3"/>
              </a:rPr>
              <a:t>TrackMate</a:t>
            </a:r>
            <a:r>
              <a:rPr lang="en-US" u="sng" dirty="0">
                <a:solidFill>
                  <a:schemeClr val="hlink"/>
                </a:solidFill>
                <a:hlinkClick r:id="rId3"/>
              </a:rPr>
              <a:t> Method report</a:t>
            </a:r>
            <a:endParaRPr dirty="0"/>
          </a:p>
          <a:p>
            <a:pPr marL="342900" lvl="0" indent="-342900" algn="l" rtl="0">
              <a:spcBef>
                <a:spcPts val="640"/>
              </a:spcBef>
              <a:spcAft>
                <a:spcPts val="0"/>
              </a:spcAft>
              <a:buClr>
                <a:schemeClr val="dk1"/>
              </a:buClr>
              <a:buSzPts val="3200"/>
              <a:buChar char="•"/>
            </a:pPr>
            <a:r>
              <a:rPr lang="en-US" u="sng" dirty="0">
                <a:solidFill>
                  <a:schemeClr val="hlink"/>
                </a:solidFill>
                <a:hlinkClick r:id="rId4"/>
              </a:rPr>
              <a:t>Spheroid Summary Analysis HTML</a:t>
            </a:r>
            <a:endParaRPr dirty="0"/>
          </a:p>
          <a:p>
            <a:pPr marL="342900" lvl="0" indent="-342900" algn="l" rtl="0">
              <a:spcBef>
                <a:spcPts val="640"/>
              </a:spcBef>
              <a:spcAft>
                <a:spcPts val="0"/>
              </a:spcAft>
              <a:buClr>
                <a:schemeClr val="dk1"/>
              </a:buClr>
              <a:buSzPts val="3200"/>
              <a:buChar char="•"/>
            </a:pPr>
            <a:r>
              <a:rPr lang="en-US" u="sng" dirty="0">
                <a:solidFill>
                  <a:schemeClr val="hlink"/>
                </a:solidFill>
                <a:hlinkClick r:id="rId5"/>
              </a:rPr>
              <a:t>Tuna Analysis Steps</a:t>
            </a:r>
            <a:endParaRPr dirty="0"/>
          </a:p>
          <a:p>
            <a:pPr marL="742950" lvl="1" indent="-285750" algn="l" rtl="0">
              <a:spcBef>
                <a:spcPts val="560"/>
              </a:spcBef>
              <a:spcAft>
                <a:spcPts val="0"/>
              </a:spcAft>
              <a:buClr>
                <a:schemeClr val="dk1"/>
              </a:buClr>
              <a:buSzPts val="2800"/>
              <a:buChar char="–"/>
            </a:pPr>
            <a:r>
              <a:rPr lang="en-US" u="sng" dirty="0">
                <a:solidFill>
                  <a:schemeClr val="hlink"/>
                </a:solidFill>
                <a:hlinkClick r:id="rId6"/>
              </a:rPr>
              <a:t>Daniel-Waiger/automated-thickness-analysis-with-ilastik-and-</a:t>
            </a:r>
            <a:r>
              <a:rPr lang="en-US" u="sng" dirty="0" err="1">
                <a:solidFill>
                  <a:schemeClr val="hlink"/>
                </a:solidFill>
                <a:hlinkClick r:id="rId6"/>
              </a:rPr>
              <a:t>fiji</a:t>
            </a:r>
            <a:r>
              <a:rPr lang="en-US" dirty="0"/>
              <a:t> (happened before GPT)</a:t>
            </a:r>
          </a:p>
          <a:p>
            <a:pPr marL="742950" lvl="1" indent="-285750" algn="l" rtl="0">
              <a:spcBef>
                <a:spcPts val="560"/>
              </a:spcBef>
              <a:spcAft>
                <a:spcPts val="0"/>
              </a:spcAft>
              <a:buClr>
                <a:schemeClr val="dk1"/>
              </a:buClr>
              <a:buSzPts val="2800"/>
              <a:buChar char="–"/>
            </a:pPr>
            <a:r>
              <a:rPr lang="en-US" dirty="0">
                <a:hlinkClick r:id="rId7"/>
              </a:rPr>
              <a:t>Local </a:t>
            </a:r>
            <a:r>
              <a:rPr lang="en-US" dirty="0" err="1">
                <a:hlinkClick r:id="rId7"/>
              </a:rPr>
              <a:t>segmentaion</a:t>
            </a:r>
            <a:r>
              <a:rPr lang="en-US" dirty="0">
                <a:hlinkClick r:id="rId7"/>
              </a:rPr>
              <a:t> of cooked tuna - Image Analysis - Image.sc Forum</a:t>
            </a:r>
            <a:endParaRPr dirty="0"/>
          </a:p>
          <a:p>
            <a:pPr marL="342900" lvl="0" indent="-342900" algn="l" rtl="0">
              <a:spcBef>
                <a:spcPts val="640"/>
              </a:spcBef>
              <a:spcAft>
                <a:spcPts val="0"/>
              </a:spcAft>
              <a:buClr>
                <a:schemeClr val="dk1"/>
              </a:buClr>
              <a:buSzPts val="3200"/>
              <a:buChar char="•"/>
            </a:pPr>
            <a:r>
              <a:rPr lang="en-US" u="sng" dirty="0">
                <a:solidFill>
                  <a:schemeClr val="hlink"/>
                </a:solidFill>
                <a:hlinkClick r:id="rId8"/>
              </a:rPr>
              <a:t>Daniel-Waiger/Ice-Crystal-Morphometry</a:t>
            </a:r>
            <a:endParaRPr dirty="0"/>
          </a:p>
          <a:p>
            <a:pPr marL="342900" lvl="0" indent="-342900" algn="l" rtl="0">
              <a:spcBef>
                <a:spcPts val="640"/>
              </a:spcBef>
              <a:spcAft>
                <a:spcPts val="0"/>
              </a:spcAft>
              <a:buClr>
                <a:schemeClr val="dk1"/>
              </a:buClr>
              <a:buSzPts val="3200"/>
              <a:buChar char="•"/>
            </a:pPr>
            <a:r>
              <a:rPr lang="en-US" u="sng" dirty="0">
                <a:solidFill>
                  <a:schemeClr val="hlink"/>
                </a:solidFill>
                <a:hlinkClick r:id="rId9"/>
              </a:rPr>
              <a:t>Pricing List Page</a:t>
            </a:r>
            <a:endParaRPr dirty="0"/>
          </a:p>
          <a:p>
            <a:pPr marL="342900" lvl="0" indent="-342900" algn="l" rtl="0">
              <a:spcBef>
                <a:spcPts val="640"/>
              </a:spcBef>
              <a:spcAft>
                <a:spcPts val="0"/>
              </a:spcAft>
              <a:buClr>
                <a:schemeClr val="dk1"/>
              </a:buClr>
              <a:buSzPts val="3200"/>
              <a:buChar char="•"/>
            </a:pPr>
            <a:r>
              <a:rPr lang="en-US" u="sng" dirty="0">
                <a:solidFill>
                  <a:schemeClr val="hlink"/>
                </a:solidFill>
                <a:hlinkClick r:id="rId10"/>
              </a:rPr>
              <a:t>Create a report from raw text file</a:t>
            </a:r>
            <a:endParaRPr lang="en-US" u="sng" dirty="0">
              <a:solidFill>
                <a:schemeClr val="hlink"/>
              </a:solidFill>
            </a:endParaRPr>
          </a:p>
          <a:p>
            <a:pPr marL="342900" lvl="0" indent="-342900" algn="l" rtl="0">
              <a:spcBef>
                <a:spcPts val="640"/>
              </a:spcBef>
              <a:spcAft>
                <a:spcPts val="0"/>
              </a:spcAft>
              <a:buClr>
                <a:schemeClr val="dk1"/>
              </a:buClr>
              <a:buSzPts val="3200"/>
              <a:buChar char="•"/>
            </a:pPr>
            <a:r>
              <a:rPr lang="en-US" dirty="0">
                <a:hlinkClick r:id="rId11"/>
              </a:rPr>
              <a:t>Vision Language Models for Bio-image Data Science - Robert Haase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9"/>
        <p:cNvGrpSpPr/>
        <p:nvPr/>
      </p:nvGrpSpPr>
      <p:grpSpPr>
        <a:xfrm>
          <a:off x="0" y="0"/>
          <a:ext cx="0" cy="0"/>
          <a:chOff x="0" y="0"/>
          <a:chExt cx="0" cy="0"/>
        </a:xfrm>
      </p:grpSpPr>
      <p:sp>
        <p:nvSpPr>
          <p:cNvPr id="330" name="Google Shape;330;p15"/>
          <p:cNvSpPr/>
          <p:nvPr/>
        </p:nvSpPr>
        <p:spPr>
          <a:xfrm>
            <a:off x="1143" y="0"/>
            <a:ext cx="9141714"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31" name="Google Shape;331;p15" descr="The Mask Voice 1.1 - GTA5-Mods.com"/>
          <p:cNvPicPr preferRelativeResize="0"/>
          <p:nvPr/>
        </p:nvPicPr>
        <p:blipFill rotWithShape="1">
          <a:blip r:embed="rId3">
            <a:alphaModFix/>
          </a:blip>
          <a:srcRect l="5316" r="-2" b="-2"/>
          <a:stretch/>
        </p:blipFill>
        <p:spPr>
          <a:xfrm>
            <a:off x="20" y="1282"/>
            <a:ext cx="9143980" cy="68567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Google Forms and Microscope Manuals</a:t>
            </a:r>
            <a:endParaRPr/>
          </a:p>
        </p:txBody>
      </p:sp>
      <p:sp>
        <p:nvSpPr>
          <p:cNvPr id="302" name="Google Shape;302;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Google Forms:</a:t>
            </a:r>
            <a:endParaRPr/>
          </a:p>
          <a:p>
            <a:pPr marL="742950" lvl="1" indent="-285750" algn="l" rtl="0">
              <a:spcBef>
                <a:spcPts val="518"/>
              </a:spcBef>
              <a:spcAft>
                <a:spcPts val="0"/>
              </a:spcAft>
              <a:buClr>
                <a:schemeClr val="dk1"/>
              </a:buClr>
              <a:buSzPct val="100000"/>
              <a:buChar char="–"/>
            </a:pPr>
            <a:r>
              <a:rPr lang="en-US"/>
              <a:t>Efficient tool for gathering feedback and registration (e.g., Nov 20 session).</a:t>
            </a:r>
            <a:endParaRPr/>
          </a:p>
          <a:p>
            <a:pPr marL="1143000" lvl="2" indent="-228600" algn="l" rtl="0">
              <a:spcBef>
                <a:spcPts val="444"/>
              </a:spcBef>
              <a:spcAft>
                <a:spcPts val="0"/>
              </a:spcAft>
              <a:buClr>
                <a:schemeClr val="dk1"/>
              </a:buClr>
              <a:buSzPct val="100000"/>
              <a:buChar char="•"/>
            </a:pPr>
            <a:r>
              <a:rPr lang="en-US" u="sng">
                <a:solidFill>
                  <a:schemeClr val="hlink"/>
                </a:solidFill>
                <a:hlinkClick r:id="rId3"/>
              </a:rPr>
              <a:t>iBIAS Meeting Form, Agenda, Email</a:t>
            </a:r>
            <a:endParaRPr/>
          </a:p>
          <a:p>
            <a:pPr marL="1143000" lvl="2" indent="-228600" algn="l" rtl="0">
              <a:spcBef>
                <a:spcPts val="444"/>
              </a:spcBef>
              <a:spcAft>
                <a:spcPts val="0"/>
              </a:spcAft>
              <a:buClr>
                <a:schemeClr val="dk1"/>
              </a:buClr>
              <a:buSzPct val="100000"/>
              <a:buChar char="•"/>
            </a:pPr>
            <a:r>
              <a:rPr lang="en-US" u="sng">
                <a:solidFill>
                  <a:schemeClr val="hlink"/>
                </a:solidFill>
                <a:hlinkClick r:id="rId4"/>
              </a:rPr>
              <a:t>https://forms.gle/yZXfYdWjkc9qDy62A</a:t>
            </a:r>
            <a:r>
              <a:rPr lang="en-US"/>
              <a:t> </a:t>
            </a:r>
            <a:endParaRPr/>
          </a:p>
          <a:p>
            <a:pPr marL="342900" lvl="0" indent="-342900" algn="l" rtl="0">
              <a:spcBef>
                <a:spcPts val="592"/>
              </a:spcBef>
              <a:spcAft>
                <a:spcPts val="0"/>
              </a:spcAft>
              <a:buClr>
                <a:schemeClr val="dk1"/>
              </a:buClr>
              <a:buSzPct val="100000"/>
              <a:buChar char="•"/>
            </a:pPr>
            <a:r>
              <a:rPr lang="en-US"/>
              <a:t>Microscope Manuals:</a:t>
            </a:r>
            <a:endParaRPr/>
          </a:p>
          <a:p>
            <a:pPr marL="742950" lvl="1" indent="-285750" algn="l" rtl="0">
              <a:spcBef>
                <a:spcPts val="518"/>
              </a:spcBef>
              <a:spcAft>
                <a:spcPts val="0"/>
              </a:spcAft>
              <a:buClr>
                <a:schemeClr val="dk1"/>
              </a:buClr>
              <a:buSzPct val="100000"/>
              <a:buChar char="–"/>
            </a:pPr>
            <a:r>
              <a:rPr lang="en-US"/>
              <a:t>ChatGPT helped create manuals that caters for every expertise level users.</a:t>
            </a:r>
            <a:endParaRPr/>
          </a:p>
          <a:p>
            <a:pPr marL="742950" lvl="1" indent="-285750" algn="l" rtl="0">
              <a:spcBef>
                <a:spcPts val="518"/>
              </a:spcBef>
              <a:spcAft>
                <a:spcPts val="0"/>
              </a:spcAft>
              <a:buClr>
                <a:schemeClr val="dk1"/>
              </a:buClr>
              <a:buSzPct val="100000"/>
              <a:buChar char="–"/>
            </a:pPr>
            <a:r>
              <a:rPr lang="en-US"/>
              <a:t>Enhanced accessibility: Ensures all users can operate and maintain equipment confidently.</a:t>
            </a:r>
            <a:endParaRPr/>
          </a:p>
          <a:p>
            <a:pPr marL="1143000" lvl="2" indent="-228600" algn="l" rtl="0">
              <a:spcBef>
                <a:spcPts val="444"/>
              </a:spcBef>
              <a:spcAft>
                <a:spcPts val="0"/>
              </a:spcAft>
              <a:buClr>
                <a:schemeClr val="dk1"/>
              </a:buClr>
              <a:buSzPct val="100000"/>
              <a:buChar char="•"/>
            </a:pPr>
            <a:r>
              <a:rPr lang="en-US" u="sng">
                <a:solidFill>
                  <a:schemeClr val="hlink"/>
                </a:solidFill>
                <a:hlinkClick r:id="rId5"/>
              </a:rPr>
              <a:t>Faculty-of-Agriculture-CSI-Microscopy/Stellaris-STED-Confocal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CSI Facility Website</a:t>
            </a:r>
            <a:endParaRPr/>
          </a:p>
        </p:txBody>
      </p:sp>
      <p:sp>
        <p:nvSpPr>
          <p:cNvPr id="308" name="Google Shape;308;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Accumulate and centralize:</a:t>
            </a:r>
            <a:endParaRPr/>
          </a:p>
          <a:p>
            <a:pPr marL="742950" lvl="1" indent="-285750" algn="l" rtl="0">
              <a:spcBef>
                <a:spcPts val="518"/>
              </a:spcBef>
              <a:spcAft>
                <a:spcPts val="0"/>
              </a:spcAft>
              <a:buClr>
                <a:schemeClr val="dk1"/>
              </a:buClr>
              <a:buSzPct val="100000"/>
              <a:buChar char="–"/>
            </a:pPr>
            <a:r>
              <a:rPr lang="en-US"/>
              <a:t>Technical information</a:t>
            </a:r>
            <a:endParaRPr/>
          </a:p>
          <a:p>
            <a:pPr marL="1143000" lvl="2" indent="-228600" algn="l" rtl="0">
              <a:spcBef>
                <a:spcPts val="444"/>
              </a:spcBef>
              <a:spcAft>
                <a:spcPts val="0"/>
              </a:spcAft>
              <a:buClr>
                <a:schemeClr val="dk1"/>
              </a:buClr>
              <a:buSzPct val="100000"/>
              <a:buChar char="•"/>
            </a:pPr>
            <a:r>
              <a:rPr lang="en-US"/>
              <a:t>Microscope manuals</a:t>
            </a:r>
            <a:endParaRPr/>
          </a:p>
          <a:p>
            <a:pPr marL="1143000" lvl="2" indent="-228600" algn="l" rtl="0">
              <a:spcBef>
                <a:spcPts val="444"/>
              </a:spcBef>
              <a:spcAft>
                <a:spcPts val="0"/>
              </a:spcAft>
              <a:buClr>
                <a:schemeClr val="dk1"/>
              </a:buClr>
              <a:buSzPct val="100000"/>
              <a:buChar char="•"/>
            </a:pPr>
            <a:r>
              <a:rPr lang="en-US"/>
              <a:t>Application notes</a:t>
            </a:r>
            <a:endParaRPr/>
          </a:p>
          <a:p>
            <a:pPr marL="1143000" lvl="2" indent="-228600" algn="l" rtl="0">
              <a:spcBef>
                <a:spcPts val="444"/>
              </a:spcBef>
              <a:spcAft>
                <a:spcPts val="0"/>
              </a:spcAft>
              <a:buClr>
                <a:schemeClr val="dk1"/>
              </a:buClr>
              <a:buSzPct val="100000"/>
              <a:buChar char="•"/>
            </a:pPr>
            <a:r>
              <a:rPr lang="en-US"/>
              <a:t>Software manuals</a:t>
            </a:r>
            <a:endParaRPr/>
          </a:p>
          <a:p>
            <a:pPr marL="1143000" lvl="2" indent="-228600" algn="l" rtl="0">
              <a:spcBef>
                <a:spcPts val="444"/>
              </a:spcBef>
              <a:spcAft>
                <a:spcPts val="0"/>
              </a:spcAft>
              <a:buClr>
                <a:schemeClr val="dk1"/>
              </a:buClr>
              <a:buSzPct val="100000"/>
              <a:buChar char="•"/>
            </a:pPr>
            <a:r>
              <a:rPr lang="en-US"/>
              <a:t>Contact details</a:t>
            </a:r>
            <a:endParaRPr/>
          </a:p>
          <a:p>
            <a:pPr marL="742950" lvl="1" indent="-285750" algn="l" rtl="0">
              <a:spcBef>
                <a:spcPts val="518"/>
              </a:spcBef>
              <a:spcAft>
                <a:spcPts val="0"/>
              </a:spcAft>
              <a:buClr>
                <a:schemeClr val="dk1"/>
              </a:buClr>
              <a:buSzPct val="100000"/>
              <a:buChar char="–"/>
            </a:pPr>
            <a:r>
              <a:rPr lang="en-US"/>
              <a:t>Educational information</a:t>
            </a:r>
            <a:endParaRPr/>
          </a:p>
          <a:p>
            <a:pPr marL="1143000" lvl="2" indent="-228600" algn="l" rtl="0">
              <a:spcBef>
                <a:spcPts val="444"/>
              </a:spcBef>
              <a:spcAft>
                <a:spcPts val="0"/>
              </a:spcAft>
              <a:buClr>
                <a:schemeClr val="dk1"/>
              </a:buClr>
              <a:buSzPct val="100000"/>
              <a:buChar char="•"/>
            </a:pPr>
            <a:r>
              <a:rPr lang="en-US"/>
              <a:t>Optics</a:t>
            </a:r>
            <a:endParaRPr/>
          </a:p>
          <a:p>
            <a:pPr marL="1143000" lvl="2" indent="-228600" algn="l" rtl="0">
              <a:spcBef>
                <a:spcPts val="444"/>
              </a:spcBef>
              <a:spcAft>
                <a:spcPts val="0"/>
              </a:spcAft>
              <a:buClr>
                <a:schemeClr val="dk1"/>
              </a:buClr>
              <a:buSzPct val="100000"/>
              <a:buChar char="•"/>
            </a:pPr>
            <a:r>
              <a:rPr lang="en-US"/>
              <a:t>Imaging</a:t>
            </a:r>
            <a:endParaRPr/>
          </a:p>
          <a:p>
            <a:pPr marL="1143000" lvl="2" indent="-228600" algn="l" rtl="0">
              <a:spcBef>
                <a:spcPts val="444"/>
              </a:spcBef>
              <a:spcAft>
                <a:spcPts val="0"/>
              </a:spcAft>
              <a:buClr>
                <a:schemeClr val="dk1"/>
              </a:buClr>
              <a:buSzPct val="100000"/>
              <a:buChar char="•"/>
            </a:pPr>
            <a:r>
              <a:rPr lang="en-US"/>
              <a:t>Image analysis</a:t>
            </a:r>
            <a:endParaRPr/>
          </a:p>
          <a:p>
            <a:pPr marL="342900" lvl="0" indent="-342900" algn="l" rtl="0">
              <a:spcBef>
                <a:spcPts val="592"/>
              </a:spcBef>
              <a:spcAft>
                <a:spcPts val="0"/>
              </a:spcAft>
              <a:buClr>
                <a:srgbClr val="0000FF"/>
              </a:buClr>
              <a:buSzPct val="100000"/>
              <a:buChar char="•"/>
            </a:pPr>
            <a:r>
              <a:rPr lang="en-US" u="sng">
                <a:solidFill>
                  <a:srgbClr val="0000FF"/>
                </a:solidFill>
                <a:hlinkClick r:id="rId3">
                  <a:extLst>
                    <a:ext uri="{A12FA001-AC4F-418D-AE19-62706E023703}">
                      <ahyp:hlinkClr xmlns:ahyp="http://schemas.microsoft.com/office/drawing/2018/hyperlinkcolor" val="tx"/>
                    </a:ext>
                  </a:extLst>
                </a:hlinkClick>
              </a:rPr>
              <a:t>Faculty of Agriculture CSI Microscopy</a:t>
            </a:r>
            <a:endParaRPr>
              <a:solidFill>
                <a:srgbClr val="0000FF"/>
              </a:solidFill>
            </a:endParaRPr>
          </a:p>
          <a:p>
            <a:pPr marL="342900" lvl="0" indent="-342900" algn="l" rtl="0">
              <a:spcBef>
                <a:spcPts val="592"/>
              </a:spcBef>
              <a:spcAft>
                <a:spcPts val="0"/>
              </a:spcAft>
              <a:buClr>
                <a:schemeClr val="dk1"/>
              </a:buClr>
              <a:buSzPct val="100000"/>
              <a:buChar char="•"/>
            </a:pPr>
            <a:r>
              <a:rPr lang="en-US" u="sng">
                <a:solidFill>
                  <a:schemeClr val="hlink"/>
                </a:solidFill>
                <a:hlinkClick r:id="rId4"/>
              </a:rPr>
              <a:t>Skyscan-1272-MicroCT/manuals</a:t>
            </a:r>
            <a:endParaRPr>
              <a:solidFill>
                <a:srgbClr val="0000FF"/>
              </a:solidFill>
            </a:endParaRPr>
          </a:p>
        </p:txBody>
      </p:sp>
      <p:pic>
        <p:nvPicPr>
          <p:cNvPr id="309" name="Google Shape;309;p12" descr="@Faculty-of-Agriculture-CSI-Microscopy"/>
          <p:cNvPicPr preferRelativeResize="0"/>
          <p:nvPr/>
        </p:nvPicPr>
        <p:blipFill rotWithShape="1">
          <a:blip r:embed="rId5">
            <a:alphaModFix/>
          </a:blip>
          <a:srcRect/>
          <a:stretch/>
        </p:blipFill>
        <p:spPr>
          <a:xfrm>
            <a:off x="5287108" y="1600200"/>
            <a:ext cx="3575538" cy="3575538"/>
          </a:xfrm>
          <a:prstGeom prst="rect">
            <a:avLst/>
          </a:prstGeom>
          <a:noFill/>
          <a:ln>
            <a:noFill/>
          </a:ln>
        </p:spPr>
      </p:pic>
      <p:pic>
        <p:nvPicPr>
          <p:cNvPr id="310" name="Google Shape;310;p12" descr="Woozy face with solid fill with solid fill"/>
          <p:cNvPicPr preferRelativeResize="0"/>
          <p:nvPr/>
        </p:nvPicPr>
        <p:blipFill rotWithShape="1">
          <a:blip r:embed="rId6">
            <a:alphaModFix/>
          </a:blip>
          <a:srcRect/>
          <a:stretch/>
        </p:blipFill>
        <p:spPr>
          <a:xfrm>
            <a:off x="5029200" y="1093176"/>
            <a:ext cx="709247" cy="709247"/>
          </a:xfrm>
          <a:prstGeom prst="rect">
            <a:avLst/>
          </a:prstGeom>
          <a:noFill/>
          <a:ln>
            <a:noFill/>
          </a:ln>
        </p:spPr>
      </p:pic>
      <p:cxnSp>
        <p:nvCxnSpPr>
          <p:cNvPr id="311" name="Google Shape;311;p12"/>
          <p:cNvCxnSpPr/>
          <p:nvPr/>
        </p:nvCxnSpPr>
        <p:spPr>
          <a:xfrm>
            <a:off x="5738447" y="1447799"/>
            <a:ext cx="398584" cy="691663"/>
          </a:xfrm>
          <a:prstGeom prst="straightConnector1">
            <a:avLst/>
          </a:prstGeom>
          <a:noFill/>
          <a:ln w="57150" cap="flat" cmpd="sng">
            <a:solidFill>
              <a:srgbClr val="FF0DF3"/>
            </a:solidFill>
            <a:prstDash val="solid"/>
            <a:round/>
            <a:headEnd type="none" w="sm" len="sm"/>
            <a:tailEnd type="triangle" w="med" len="med"/>
          </a:ln>
          <a:effectLst>
            <a:outerShdw blurRad="40000" dist="20000" dir="5400000" rotWithShape="0">
              <a:srgbClr val="000000">
                <a:alpha val="37647"/>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2"/>
          <p:cNvSpPr/>
          <p:nvPr/>
        </p:nvSpPr>
        <p:spPr>
          <a:xfrm>
            <a:off x="0" y="0"/>
            <a:ext cx="914171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5" name="Google Shape;105;p2"/>
          <p:cNvGrpSpPr/>
          <p:nvPr/>
        </p:nvGrpSpPr>
        <p:grpSpPr>
          <a:xfrm>
            <a:off x="-2136" y="0"/>
            <a:ext cx="9141711" cy="6858000"/>
            <a:chOff x="-2848" y="0"/>
            <a:chExt cx="12188949" cy="6858000"/>
          </a:xfrm>
        </p:grpSpPr>
        <p:sp>
          <p:nvSpPr>
            <p:cNvPr id="106" name="Google Shape;106;p2"/>
            <p:cNvSpPr/>
            <p:nvPr/>
          </p:nvSpPr>
          <p:spPr>
            <a:xfrm>
              <a:off x="-2848" y="0"/>
              <a:ext cx="12188949" cy="6858000"/>
            </a:xfrm>
            <a:prstGeom prst="rect">
              <a:avLst/>
            </a:prstGeom>
            <a:solidFill>
              <a:schemeClr val="accent5">
                <a:alpha val="4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2"/>
            <p:cNvSpPr/>
            <p:nvPr/>
          </p:nvSpPr>
          <p:spPr>
            <a:xfrm>
              <a:off x="-2848" y="0"/>
              <a:ext cx="12188949" cy="6858000"/>
            </a:xfrm>
            <a:prstGeom prst="rect">
              <a:avLst/>
            </a:prstGeom>
            <a:solidFill>
              <a:schemeClr val="accent6">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08" name="Google Shape;108;p2"/>
          <p:cNvGrpSpPr/>
          <p:nvPr/>
        </p:nvGrpSpPr>
        <p:grpSpPr>
          <a:xfrm>
            <a:off x="488459" y="598259"/>
            <a:ext cx="8167081" cy="5680742"/>
            <a:chOff x="651279" y="598259"/>
            <a:chExt cx="10889442" cy="5680742"/>
          </a:xfrm>
        </p:grpSpPr>
        <p:sp>
          <p:nvSpPr>
            <p:cNvPr id="109" name="Google Shape;109;p2"/>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2"/>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11" name="Google Shape;111;p2"/>
          <p:cNvGrpSpPr/>
          <p:nvPr/>
        </p:nvGrpSpPr>
        <p:grpSpPr>
          <a:xfrm>
            <a:off x="1143" y="0"/>
            <a:ext cx="9141717" cy="6858000"/>
            <a:chOff x="0" y="0"/>
            <a:chExt cx="12188952" cy="6858000"/>
          </a:xfrm>
        </p:grpSpPr>
        <p:sp>
          <p:nvSpPr>
            <p:cNvPr id="112" name="Google Shape;112;p2"/>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 name="Google Shape;113;p2"/>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2"/>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2"/>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 name="Google Shape;116;p2"/>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 name="Google Shape;117;p2"/>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2"/>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19" name="Google Shape;119;p2"/>
          <p:cNvSpPr txBox="1">
            <a:spLocks noGrp="1"/>
          </p:cNvSpPr>
          <p:nvPr>
            <p:ph type="title"/>
          </p:nvPr>
        </p:nvSpPr>
        <p:spPr>
          <a:xfrm>
            <a:off x="761238" y="891712"/>
            <a:ext cx="3982212" cy="516078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b="1">
                <a:solidFill>
                  <a:schemeClr val="lt1"/>
                </a:solidFill>
              </a:rPr>
              <a:t>Introduction</a:t>
            </a:r>
            <a:endParaRPr/>
          </a:p>
        </p:txBody>
      </p:sp>
      <p:sp>
        <p:nvSpPr>
          <p:cNvPr id="120" name="Google Shape;120;p2"/>
          <p:cNvSpPr txBox="1">
            <a:spLocks noGrp="1"/>
          </p:cNvSpPr>
          <p:nvPr>
            <p:ph type="body" idx="1"/>
          </p:nvPr>
        </p:nvSpPr>
        <p:spPr>
          <a:xfrm>
            <a:off x="4809226" y="891713"/>
            <a:ext cx="3438662" cy="5160790"/>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Clr>
                <a:schemeClr val="lt1"/>
              </a:buClr>
              <a:buSzPts val="1800"/>
              <a:buChar char="•"/>
            </a:pPr>
            <a:r>
              <a:rPr lang="en-US" sz="1800">
                <a:solidFill>
                  <a:schemeClr val="lt1"/>
                </a:solidFill>
              </a:rPr>
              <a:t>How ChatGPT aids in making image analysis workflows and documentation more accessible.</a:t>
            </a:r>
            <a:endParaRPr/>
          </a:p>
          <a:p>
            <a:pPr marL="342900" lvl="0" indent="-342900" algn="l" rtl="0">
              <a:spcBef>
                <a:spcPts val="360"/>
              </a:spcBef>
              <a:spcAft>
                <a:spcPts val="0"/>
              </a:spcAft>
              <a:buClr>
                <a:schemeClr val="lt1"/>
              </a:buClr>
              <a:buSzPts val="1800"/>
              <a:buChar char="•"/>
            </a:pPr>
            <a:r>
              <a:rPr lang="en-US" sz="1800">
                <a:solidFill>
                  <a:schemeClr val="lt1"/>
                </a:solidFill>
              </a:rPr>
              <a:t>User diversity</a:t>
            </a:r>
            <a:endParaRPr/>
          </a:p>
          <a:p>
            <a:pPr marL="742950" lvl="1" indent="-285750" algn="l" rtl="0">
              <a:spcBef>
                <a:spcPts val="360"/>
              </a:spcBef>
              <a:spcAft>
                <a:spcPts val="0"/>
              </a:spcAft>
              <a:buClr>
                <a:schemeClr val="lt1"/>
              </a:buClr>
              <a:buSzPts val="1800"/>
              <a:buChar char="–"/>
            </a:pPr>
            <a:r>
              <a:rPr lang="en-US" sz="1800">
                <a:solidFill>
                  <a:schemeClr val="lt1"/>
                </a:solidFill>
              </a:rPr>
              <a:t>Users with varying expertise in image analysis, from undergraduates to post-docs.</a:t>
            </a:r>
            <a:endParaRPr/>
          </a:p>
          <a:p>
            <a:pPr marL="457200" lvl="1" indent="0" algn="l" rtl="0">
              <a:spcBef>
                <a:spcPts val="360"/>
              </a:spcBef>
              <a:spcAft>
                <a:spcPts val="0"/>
              </a:spcAft>
              <a:buClr>
                <a:schemeClr val="dk1"/>
              </a:buClr>
              <a:buSzPts val="1800"/>
              <a:buNone/>
            </a:pPr>
            <a:endParaRPr sz="1800">
              <a:solidFill>
                <a:schemeClr val="lt1"/>
              </a:solidFill>
            </a:endParaRPr>
          </a:p>
          <a:p>
            <a:pPr marL="342900" lvl="0" indent="-342900" algn="l" rtl="0">
              <a:spcBef>
                <a:spcPts val="360"/>
              </a:spcBef>
              <a:spcAft>
                <a:spcPts val="0"/>
              </a:spcAft>
              <a:buClr>
                <a:schemeClr val="lt1"/>
              </a:buClr>
              <a:buSzPts val="1800"/>
              <a:buChar char="•"/>
            </a:pPr>
            <a:r>
              <a:rPr lang="en-US" sz="1800">
                <a:solidFill>
                  <a:schemeClr val="lt1"/>
                </a:solidFill>
              </a:rPr>
              <a:t>ChatGPT’s role</a:t>
            </a:r>
            <a:endParaRPr/>
          </a:p>
          <a:p>
            <a:pPr marL="742950" lvl="1" indent="-285750" algn="l" rtl="0">
              <a:spcBef>
                <a:spcPts val="360"/>
              </a:spcBef>
              <a:spcAft>
                <a:spcPts val="0"/>
              </a:spcAft>
              <a:buClr>
                <a:schemeClr val="lt1"/>
              </a:buClr>
              <a:buSzPts val="1800"/>
              <a:buChar char="–"/>
            </a:pPr>
            <a:r>
              <a:rPr lang="en-US" sz="1800">
                <a:solidFill>
                  <a:schemeClr val="lt1"/>
                </a:solidFill>
              </a:rPr>
              <a:t>Adapts technical information to meet the user’s expertise/comprehension levels.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3"/>
          <p:cNvSpPr/>
          <p:nvPr/>
        </p:nvSpPr>
        <p:spPr>
          <a:xfrm>
            <a:off x="0" y="0"/>
            <a:ext cx="914171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3"/>
          <p:cNvSpPr/>
          <p:nvPr/>
        </p:nvSpPr>
        <p:spPr>
          <a:xfrm>
            <a:off x="0" y="0"/>
            <a:ext cx="9141711"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28" name="Google Shape;128;p3"/>
          <p:cNvGrpSpPr/>
          <p:nvPr/>
        </p:nvGrpSpPr>
        <p:grpSpPr>
          <a:xfrm>
            <a:off x="4416" y="-2"/>
            <a:ext cx="2601176" cy="6858000"/>
            <a:chOff x="651279" y="598259"/>
            <a:chExt cx="10889442" cy="5680742"/>
          </a:xfrm>
        </p:grpSpPr>
        <p:sp>
          <p:nvSpPr>
            <p:cNvPr id="129" name="Google Shape;129;p3"/>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3"/>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31" name="Google Shape;131;p3"/>
          <p:cNvGrpSpPr/>
          <p:nvPr/>
        </p:nvGrpSpPr>
        <p:grpSpPr>
          <a:xfrm>
            <a:off x="1143" y="0"/>
            <a:ext cx="9141717" cy="6858000"/>
            <a:chOff x="0" y="0"/>
            <a:chExt cx="12188952" cy="6858000"/>
          </a:xfrm>
        </p:grpSpPr>
        <p:sp>
          <p:nvSpPr>
            <p:cNvPr id="132" name="Google Shape;132;p3"/>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 name="Google Shape;133;p3"/>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3"/>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3"/>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 name="Google Shape;136;p3"/>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3"/>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 name="Google Shape;138;p3"/>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39" name="Google Shape;139;p3"/>
          <p:cNvSpPr txBox="1">
            <a:spLocks noGrp="1"/>
          </p:cNvSpPr>
          <p:nvPr>
            <p:ph type="title"/>
          </p:nvPr>
        </p:nvSpPr>
        <p:spPr>
          <a:xfrm rot="-5400000">
            <a:off x="-994410" y="1947672"/>
            <a:ext cx="4471416" cy="2788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a:solidFill>
                  <a:schemeClr val="lt1"/>
                </a:solidFill>
              </a:rPr>
              <a:t>Image Analysis Communication Challenges</a:t>
            </a:r>
            <a:endParaRPr/>
          </a:p>
        </p:txBody>
      </p:sp>
      <p:grpSp>
        <p:nvGrpSpPr>
          <p:cNvPr id="140" name="Google Shape;140;p3"/>
          <p:cNvGrpSpPr/>
          <p:nvPr/>
        </p:nvGrpSpPr>
        <p:grpSpPr>
          <a:xfrm>
            <a:off x="2845722" y="532484"/>
            <a:ext cx="5669628" cy="5797844"/>
            <a:chOff x="0" y="243726"/>
            <a:chExt cx="5669628" cy="5797844"/>
          </a:xfrm>
        </p:grpSpPr>
        <p:sp>
          <p:nvSpPr>
            <p:cNvPr id="141" name="Google Shape;141;p3"/>
            <p:cNvSpPr/>
            <p:nvPr/>
          </p:nvSpPr>
          <p:spPr>
            <a:xfrm>
              <a:off x="0" y="243726"/>
              <a:ext cx="5669628" cy="1649700"/>
            </a:xfrm>
            <a:prstGeom prst="roundRect">
              <a:avLst>
                <a:gd name="adj" fmla="val 16667"/>
              </a:avLst>
            </a:prstGeom>
            <a:solidFill>
              <a:srgbClr val="49ACC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txBox="1"/>
            <p:nvPr/>
          </p:nvSpPr>
          <p:spPr>
            <a:xfrm>
              <a:off x="80532" y="324258"/>
              <a:ext cx="5508564" cy="1488636"/>
            </a:xfrm>
            <a:prstGeom prst="rect">
              <a:avLst/>
            </a:prstGeom>
            <a:noFill/>
            <a:ln>
              <a:noFill/>
            </a:ln>
          </p:spPr>
          <p:txBody>
            <a:bodyPr spcFirstLastPara="1" wrap="square" lIns="114300" tIns="114300" rIns="114300" bIns="114300" anchor="ctr" anchorCtr="0">
              <a:noAutofit/>
            </a:bodyPr>
            <a:lstStyle/>
            <a:p>
              <a:pPr marL="0" marR="0" lvl="0" indent="0" algn="l" rtl="0">
                <a:lnSpc>
                  <a:spcPct val="90000"/>
                </a:lnSpc>
                <a:spcBef>
                  <a:spcPts val="0"/>
                </a:spcBef>
                <a:spcAft>
                  <a:spcPts val="0"/>
                </a:spcAft>
                <a:buClr>
                  <a:schemeClr val="lt1"/>
                </a:buClr>
                <a:buSzPts val="3000"/>
                <a:buFont typeface="Calibri"/>
                <a:buNone/>
              </a:pPr>
              <a:r>
                <a:rPr lang="en-US" sz="3000" b="0" i="0" u="none" strike="noStrike" cap="none">
                  <a:solidFill>
                    <a:schemeClr val="lt1"/>
                  </a:solidFill>
                  <a:latin typeface="Calibri"/>
                  <a:ea typeface="Calibri"/>
                  <a:cs typeface="Calibri"/>
                  <a:sym typeface="Calibri"/>
                </a:rPr>
                <a:t>Complex workflows: Customized ImageJ macros and multi-step processes.</a:t>
              </a:r>
              <a:endParaRPr/>
            </a:p>
          </p:txBody>
        </p:sp>
        <p:sp>
          <p:nvSpPr>
            <p:cNvPr id="143" name="Google Shape;143;p3"/>
            <p:cNvSpPr/>
            <p:nvPr/>
          </p:nvSpPr>
          <p:spPr>
            <a:xfrm>
              <a:off x="0" y="1893426"/>
              <a:ext cx="5669628" cy="105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txBox="1"/>
            <p:nvPr/>
          </p:nvSpPr>
          <p:spPr>
            <a:xfrm>
              <a:off x="0" y="1893426"/>
              <a:ext cx="5669628" cy="1055700"/>
            </a:xfrm>
            <a:prstGeom prst="rect">
              <a:avLst/>
            </a:prstGeom>
            <a:noFill/>
            <a:ln>
              <a:noFill/>
            </a:ln>
          </p:spPr>
          <p:txBody>
            <a:bodyPr spcFirstLastPara="1" wrap="square" lIns="180000" tIns="38100" rIns="213350" bIns="38100" anchor="t" anchorCtr="0">
              <a:noAutofit/>
            </a:bodyPr>
            <a:lstStyle/>
            <a:p>
              <a:pPr marL="228600" marR="0" lvl="1" indent="-228600" algn="l" rtl="0">
                <a:lnSpc>
                  <a:spcPct val="90000"/>
                </a:lnSpc>
                <a:spcBef>
                  <a:spcPts val="0"/>
                </a:spcBef>
                <a:spcAft>
                  <a:spcPts val="0"/>
                </a:spcAft>
                <a:buClr>
                  <a:schemeClr val="dk1"/>
                </a:buClr>
                <a:buSzPts val="2300"/>
                <a:buFont typeface="Calibri"/>
                <a:buChar char="•"/>
              </a:pPr>
              <a:r>
                <a:rPr lang="en-US" sz="2300" b="0" i="0" u="none" strike="noStrike" cap="none">
                  <a:solidFill>
                    <a:schemeClr val="dk1"/>
                  </a:solidFill>
                  <a:latin typeface="Calibri"/>
                  <a:ea typeface="Calibri"/>
                  <a:cs typeface="Calibri"/>
                  <a:sym typeface="Calibri"/>
                </a:rPr>
                <a:t>Proposing helpful steps for unfamiliar users, withing the context of the scripts goal (e.g., lesser-known functions in FIJI).</a:t>
              </a:r>
              <a:endParaRPr/>
            </a:p>
          </p:txBody>
        </p:sp>
        <p:sp>
          <p:nvSpPr>
            <p:cNvPr id="145" name="Google Shape;145;p3"/>
            <p:cNvSpPr/>
            <p:nvPr/>
          </p:nvSpPr>
          <p:spPr>
            <a:xfrm>
              <a:off x="0" y="2949126"/>
              <a:ext cx="5669628" cy="981043"/>
            </a:xfrm>
            <a:prstGeom prst="roundRect">
              <a:avLst>
                <a:gd name="adj" fmla="val 16667"/>
              </a:avLst>
            </a:prstGeom>
            <a:solidFill>
              <a:srgbClr val="F6944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txBox="1"/>
            <p:nvPr/>
          </p:nvSpPr>
          <p:spPr>
            <a:xfrm>
              <a:off x="47891" y="2997017"/>
              <a:ext cx="5573846" cy="885261"/>
            </a:xfrm>
            <a:prstGeom prst="rect">
              <a:avLst/>
            </a:prstGeom>
            <a:noFill/>
            <a:ln>
              <a:noFill/>
            </a:ln>
          </p:spPr>
          <p:txBody>
            <a:bodyPr spcFirstLastPara="1" wrap="square" lIns="114300" tIns="114300" rIns="114300" bIns="114300" anchor="ctr" anchorCtr="0">
              <a:noAutofit/>
            </a:bodyPr>
            <a:lstStyle/>
            <a:p>
              <a:pPr marL="0" marR="0" lvl="0" indent="0" algn="l" rtl="0">
                <a:lnSpc>
                  <a:spcPct val="90000"/>
                </a:lnSpc>
                <a:spcBef>
                  <a:spcPts val="0"/>
                </a:spcBef>
                <a:spcAft>
                  <a:spcPts val="0"/>
                </a:spcAft>
                <a:buClr>
                  <a:schemeClr val="lt1"/>
                </a:buClr>
                <a:buSzPts val="3000"/>
                <a:buFont typeface="Calibri"/>
                <a:buNone/>
              </a:pPr>
              <a:r>
                <a:rPr lang="en-US" sz="3000" b="0" i="0" u="none" strike="noStrike" cap="none">
                  <a:solidFill>
                    <a:schemeClr val="lt1"/>
                  </a:solidFill>
                  <a:latin typeface="Calibri"/>
                  <a:ea typeface="Calibri"/>
                  <a:cs typeface="Calibri"/>
                  <a:sym typeface="Calibri"/>
                </a:rPr>
                <a:t>Bridging knowledge gaps:</a:t>
              </a:r>
              <a:endParaRPr/>
            </a:p>
          </p:txBody>
        </p:sp>
        <p:sp>
          <p:nvSpPr>
            <p:cNvPr id="147" name="Google Shape;147;p3"/>
            <p:cNvSpPr/>
            <p:nvPr/>
          </p:nvSpPr>
          <p:spPr>
            <a:xfrm>
              <a:off x="0" y="3930170"/>
              <a:ext cx="5669628" cy="21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txBox="1"/>
            <p:nvPr/>
          </p:nvSpPr>
          <p:spPr>
            <a:xfrm>
              <a:off x="0" y="3930170"/>
              <a:ext cx="5669628" cy="2111400"/>
            </a:xfrm>
            <a:prstGeom prst="rect">
              <a:avLst/>
            </a:prstGeom>
            <a:noFill/>
            <a:ln>
              <a:noFill/>
            </a:ln>
          </p:spPr>
          <p:txBody>
            <a:bodyPr spcFirstLastPara="1" wrap="square" lIns="180000" tIns="38100" rIns="213350" bIns="38100" anchor="t" anchorCtr="0">
              <a:noAutofit/>
            </a:bodyPr>
            <a:lstStyle/>
            <a:p>
              <a:pPr marL="228600" marR="0" lvl="1" indent="-228600" algn="l" rtl="0">
                <a:lnSpc>
                  <a:spcPct val="90000"/>
                </a:lnSpc>
                <a:spcBef>
                  <a:spcPts val="0"/>
                </a:spcBef>
                <a:spcAft>
                  <a:spcPts val="0"/>
                </a:spcAft>
                <a:buClr>
                  <a:schemeClr val="dk1"/>
                </a:buClr>
                <a:buSzPts val="2300"/>
                <a:buFont typeface="Calibri"/>
                <a:buChar char="•"/>
              </a:pPr>
              <a:r>
                <a:rPr lang="en-US" sz="2300" b="0" i="0" u="none" strike="noStrike" cap="none">
                  <a:solidFill>
                    <a:schemeClr val="dk1"/>
                  </a:solidFill>
                  <a:latin typeface="Calibri"/>
                  <a:ea typeface="Calibri"/>
                  <a:cs typeface="Calibri"/>
                  <a:sym typeface="Calibri"/>
                </a:rPr>
                <a:t>ChatGPT simplifies macro functions and clarifies steps, in the code (e.g., comments and log prints).</a:t>
              </a:r>
              <a:endParaRPr/>
            </a:p>
            <a:p>
              <a:pPr marL="228600" marR="0" lvl="1" indent="-228600" algn="l" rtl="0">
                <a:lnSpc>
                  <a:spcPct val="90000"/>
                </a:lnSpc>
                <a:spcBef>
                  <a:spcPts val="460"/>
                </a:spcBef>
                <a:spcAft>
                  <a:spcPts val="0"/>
                </a:spcAft>
                <a:buClr>
                  <a:schemeClr val="dk1"/>
                </a:buClr>
                <a:buSzPts val="2300"/>
                <a:buFont typeface="Calibri"/>
                <a:buChar char="•"/>
              </a:pPr>
              <a:r>
                <a:rPr lang="en-US" sz="2300" b="0" i="0" u="none" strike="noStrike" cap="none">
                  <a:solidFill>
                    <a:schemeClr val="dk1"/>
                  </a:solidFill>
                  <a:latin typeface="Calibri"/>
                  <a:ea typeface="Calibri"/>
                  <a:cs typeface="Calibri"/>
                  <a:sym typeface="Calibri"/>
                </a:rPr>
                <a:t>Helps in documenting the process in a standardized way (e.g., GitHub readme.md).</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4"/>
          <p:cNvSpPr/>
          <p:nvPr/>
        </p:nvSpPr>
        <p:spPr>
          <a:xfrm>
            <a:off x="0" y="0"/>
            <a:ext cx="914171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 name="Google Shape;154;p4"/>
          <p:cNvSpPr/>
          <p:nvPr/>
        </p:nvSpPr>
        <p:spPr>
          <a:xfrm>
            <a:off x="0" y="0"/>
            <a:ext cx="9141711"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55" name="Google Shape;155;p4"/>
          <p:cNvGrpSpPr/>
          <p:nvPr/>
        </p:nvGrpSpPr>
        <p:grpSpPr>
          <a:xfrm>
            <a:off x="0" y="0"/>
            <a:ext cx="3530289" cy="6858000"/>
            <a:chOff x="651279" y="598259"/>
            <a:chExt cx="10889442" cy="5680742"/>
          </a:xfrm>
        </p:grpSpPr>
        <p:sp>
          <p:nvSpPr>
            <p:cNvPr id="156" name="Google Shape;156;p4"/>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4"/>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58" name="Google Shape;158;p4"/>
          <p:cNvGrpSpPr/>
          <p:nvPr/>
        </p:nvGrpSpPr>
        <p:grpSpPr>
          <a:xfrm>
            <a:off x="1143" y="0"/>
            <a:ext cx="9141717" cy="6858000"/>
            <a:chOff x="0" y="0"/>
            <a:chExt cx="12188952" cy="6858000"/>
          </a:xfrm>
        </p:grpSpPr>
        <p:sp>
          <p:nvSpPr>
            <p:cNvPr id="159" name="Google Shape;159;p4"/>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 name="Google Shape;160;p4"/>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 name="Google Shape;161;p4"/>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 name="Google Shape;162;p4"/>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 name="Google Shape;163;p4"/>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4"/>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4"/>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66" name="Google Shape;166;p4"/>
          <p:cNvSpPr txBox="1">
            <a:spLocks noGrp="1"/>
          </p:cNvSpPr>
          <p:nvPr>
            <p:ph type="title"/>
          </p:nvPr>
        </p:nvSpPr>
        <p:spPr>
          <a:xfrm>
            <a:off x="589788" y="841248"/>
            <a:ext cx="2636433" cy="534009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b="1">
                <a:solidFill>
                  <a:schemeClr val="lt1"/>
                </a:solidFill>
              </a:rPr>
              <a:t>About Me</a:t>
            </a:r>
            <a:endParaRPr sz="4200" b="1">
              <a:solidFill>
                <a:schemeClr val="lt1"/>
              </a:solidFill>
            </a:endParaRPr>
          </a:p>
        </p:txBody>
      </p:sp>
      <p:grpSp>
        <p:nvGrpSpPr>
          <p:cNvPr id="167" name="Google Shape;167;p4"/>
          <p:cNvGrpSpPr/>
          <p:nvPr/>
        </p:nvGrpSpPr>
        <p:grpSpPr>
          <a:xfrm>
            <a:off x="3821405" y="917322"/>
            <a:ext cx="5088203" cy="4913345"/>
            <a:chOff x="81991" y="805952"/>
            <a:chExt cx="5088203" cy="4913345"/>
          </a:xfrm>
        </p:grpSpPr>
        <p:sp>
          <p:nvSpPr>
            <p:cNvPr id="168" name="Google Shape;168;p4"/>
            <p:cNvSpPr/>
            <p:nvPr/>
          </p:nvSpPr>
          <p:spPr>
            <a:xfrm>
              <a:off x="725327" y="805952"/>
              <a:ext cx="1052731" cy="1052731"/>
            </a:xfrm>
            <a:prstGeom prst="rect">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81991" y="2250199"/>
              <a:ext cx="2339404"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txBox="1"/>
            <p:nvPr/>
          </p:nvSpPr>
          <p:spPr>
            <a:xfrm>
              <a:off x="81991" y="2250199"/>
              <a:ext cx="2339404"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US" sz="1300" b="1" i="0" u="none" strike="noStrike" cap="none">
                  <a:solidFill>
                    <a:schemeClr val="dk1"/>
                  </a:solidFill>
                  <a:latin typeface="Calibri"/>
                  <a:ea typeface="Calibri"/>
                  <a:cs typeface="Calibri"/>
                  <a:sym typeface="Calibri"/>
                </a:rPr>
                <a:t>B.Sc. in Agroecology and plant protection (Agronomy)</a:t>
              </a:r>
              <a:endParaRPr/>
            </a:p>
          </p:txBody>
        </p:sp>
        <p:sp>
          <p:nvSpPr>
            <p:cNvPr id="171" name="Google Shape;171;p4"/>
            <p:cNvSpPr/>
            <p:nvPr/>
          </p:nvSpPr>
          <p:spPr>
            <a:xfrm>
              <a:off x="3474126" y="805952"/>
              <a:ext cx="1052731" cy="1052731"/>
            </a:xfrm>
            <a:prstGeom prst="rect">
              <a:avLst/>
            </a:prstGeom>
            <a:blipFill rotWithShape="1">
              <a:blip r:embed="rId4">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2830790" y="2250199"/>
              <a:ext cx="2339404"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txBox="1"/>
            <p:nvPr/>
          </p:nvSpPr>
          <p:spPr>
            <a:xfrm>
              <a:off x="2830790" y="2250199"/>
              <a:ext cx="2339404"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US" sz="1300" b="1" i="0" u="none" strike="noStrike" cap="none">
                  <a:solidFill>
                    <a:schemeClr val="dk1"/>
                  </a:solidFill>
                  <a:latin typeface="Calibri"/>
                  <a:ea typeface="Calibri"/>
                  <a:cs typeface="Calibri"/>
                  <a:sym typeface="Calibri"/>
                </a:rPr>
                <a:t>M.Sc. Agroecology and fungal plant diseases</a:t>
              </a:r>
              <a:endParaRPr/>
            </a:p>
          </p:txBody>
        </p:sp>
        <p:sp>
          <p:nvSpPr>
            <p:cNvPr id="174" name="Google Shape;174;p4"/>
            <p:cNvSpPr/>
            <p:nvPr/>
          </p:nvSpPr>
          <p:spPr>
            <a:xfrm>
              <a:off x="725327" y="3555050"/>
              <a:ext cx="1052731" cy="1052731"/>
            </a:xfrm>
            <a:prstGeom prst="rect">
              <a:avLst/>
            </a:prstGeom>
            <a:blipFill rotWithShape="1">
              <a:blip r:embed="rId5">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81991" y="4999297"/>
              <a:ext cx="2339404"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txBox="1"/>
            <p:nvPr/>
          </p:nvSpPr>
          <p:spPr>
            <a:xfrm>
              <a:off x="81991" y="4999297"/>
              <a:ext cx="2339404"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US" sz="1300" b="1" i="0" u="none" strike="noStrike" cap="none">
                  <a:solidFill>
                    <a:schemeClr val="dk1"/>
                  </a:solidFill>
                  <a:latin typeface="Calibri"/>
                  <a:ea typeface="Calibri"/>
                  <a:cs typeface="Calibri"/>
                  <a:sym typeface="Calibri"/>
                </a:rPr>
                <a:t>PhD candidate in bio-physics (cryobiology)</a:t>
              </a:r>
              <a:endParaRPr/>
            </a:p>
          </p:txBody>
        </p:sp>
        <p:sp>
          <p:nvSpPr>
            <p:cNvPr id="177" name="Google Shape;177;p4"/>
            <p:cNvSpPr/>
            <p:nvPr/>
          </p:nvSpPr>
          <p:spPr>
            <a:xfrm>
              <a:off x="3474126" y="3555050"/>
              <a:ext cx="1052731" cy="1052731"/>
            </a:xfrm>
            <a:prstGeom prst="rect">
              <a:avLst/>
            </a:prstGeom>
            <a:blipFill rotWithShape="1">
              <a:blip r:embed="rId6">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2830790" y="4999297"/>
              <a:ext cx="2339404"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txBox="1"/>
            <p:nvPr/>
          </p:nvSpPr>
          <p:spPr>
            <a:xfrm>
              <a:off x="2830790" y="4999297"/>
              <a:ext cx="2339404"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US" sz="1300" b="1" i="0" u="none" strike="noStrike" cap="none">
                  <a:solidFill>
                    <a:schemeClr val="dk1"/>
                  </a:solidFill>
                  <a:latin typeface="Calibri"/>
                  <a:ea typeface="Calibri"/>
                  <a:cs typeface="Calibri"/>
                  <a:sym typeface="Calibri"/>
                </a:rPr>
                <a:t>Learned ‘.ijm’ programming thanks to COVID shutdowns. I’m </a:t>
              </a:r>
              <a:r>
                <a:rPr lang="en-US" sz="1300" b="1" i="0" u="sng" strike="noStrike" cap="none">
                  <a:solidFill>
                    <a:schemeClr val="dk1"/>
                  </a:solidFill>
                  <a:latin typeface="Calibri"/>
                  <a:ea typeface="Calibri"/>
                  <a:cs typeface="Calibri"/>
                  <a:sym typeface="Calibri"/>
                </a:rPr>
                <a:t>not</a:t>
              </a:r>
              <a:r>
                <a:rPr lang="en-US" sz="1300" b="1" i="0" u="none" strike="noStrike" cap="none">
                  <a:solidFill>
                    <a:schemeClr val="dk1"/>
                  </a:solidFill>
                  <a:latin typeface="Calibri"/>
                  <a:ea typeface="Calibri"/>
                  <a:cs typeface="Calibri"/>
                  <a:sym typeface="Calibri"/>
                </a:rPr>
                <a:t> a professional programmer.</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5"/>
          <p:cNvSpPr/>
          <p:nvPr/>
        </p:nvSpPr>
        <p:spPr>
          <a:xfrm>
            <a:off x="0" y="0"/>
            <a:ext cx="914171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 name="Google Shape;186;p5"/>
          <p:cNvSpPr/>
          <p:nvPr/>
        </p:nvSpPr>
        <p:spPr>
          <a:xfrm>
            <a:off x="0" y="0"/>
            <a:ext cx="9141711"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87" name="Google Shape;187;p5"/>
          <p:cNvGrpSpPr/>
          <p:nvPr/>
        </p:nvGrpSpPr>
        <p:grpSpPr>
          <a:xfrm>
            <a:off x="0" y="0"/>
            <a:ext cx="4548176" cy="6858000"/>
            <a:chOff x="651279" y="598259"/>
            <a:chExt cx="10889442" cy="5680742"/>
          </a:xfrm>
        </p:grpSpPr>
        <p:sp>
          <p:nvSpPr>
            <p:cNvPr id="188" name="Google Shape;188;p5"/>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5"/>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90" name="Google Shape;190;p5"/>
          <p:cNvGrpSpPr/>
          <p:nvPr/>
        </p:nvGrpSpPr>
        <p:grpSpPr>
          <a:xfrm>
            <a:off x="1143" y="0"/>
            <a:ext cx="9141717" cy="6858000"/>
            <a:chOff x="0" y="0"/>
            <a:chExt cx="12188952" cy="6858000"/>
          </a:xfrm>
        </p:grpSpPr>
        <p:sp>
          <p:nvSpPr>
            <p:cNvPr id="191" name="Google Shape;191;p5"/>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 name="Google Shape;192;p5"/>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5"/>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 name="Google Shape;194;p5"/>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 name="Google Shape;195;p5"/>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 name="Google Shape;196;p5"/>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5"/>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98" name="Google Shape;198;p5"/>
          <p:cNvSpPr txBox="1">
            <a:spLocks noGrp="1"/>
          </p:cNvSpPr>
          <p:nvPr>
            <p:ph type="title"/>
          </p:nvPr>
        </p:nvSpPr>
        <p:spPr>
          <a:xfrm>
            <a:off x="589788" y="841248"/>
            <a:ext cx="3847200" cy="534009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a:solidFill>
                  <a:schemeClr val="lt1"/>
                </a:solidFill>
              </a:rPr>
              <a:t>ImageJ Macros and Workflow Documentation</a:t>
            </a:r>
            <a:endParaRPr/>
          </a:p>
        </p:txBody>
      </p:sp>
      <p:grpSp>
        <p:nvGrpSpPr>
          <p:cNvPr id="199" name="Google Shape;199;p5"/>
          <p:cNvGrpSpPr/>
          <p:nvPr/>
        </p:nvGrpSpPr>
        <p:grpSpPr>
          <a:xfrm>
            <a:off x="4848307" y="1109617"/>
            <a:ext cx="3363402" cy="4803355"/>
            <a:chOff x="0" y="268370"/>
            <a:chExt cx="3363402" cy="4803355"/>
          </a:xfrm>
        </p:grpSpPr>
        <p:sp>
          <p:nvSpPr>
            <p:cNvPr id="200" name="Google Shape;200;p5"/>
            <p:cNvSpPr/>
            <p:nvPr/>
          </p:nvSpPr>
          <p:spPr>
            <a:xfrm>
              <a:off x="0" y="268370"/>
              <a:ext cx="3363402" cy="1558878"/>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txBox="1"/>
            <p:nvPr/>
          </p:nvSpPr>
          <p:spPr>
            <a:xfrm>
              <a:off x="76098" y="344468"/>
              <a:ext cx="3211206" cy="1406682"/>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Detailed documentation for custom macros:</a:t>
              </a:r>
              <a:endParaRPr/>
            </a:p>
          </p:txBody>
        </p:sp>
        <p:sp>
          <p:nvSpPr>
            <p:cNvPr id="202" name="Google Shape;202;p5"/>
            <p:cNvSpPr/>
            <p:nvPr/>
          </p:nvSpPr>
          <p:spPr>
            <a:xfrm>
              <a:off x="0" y="1890609"/>
              <a:ext cx="3363402" cy="1558878"/>
            </a:xfrm>
            <a:prstGeom prst="roundRect">
              <a:avLst>
                <a:gd name="adj" fmla="val 16667"/>
              </a:avLst>
            </a:prstGeom>
            <a:solidFill>
              <a:srgbClr val="5DAEA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txBox="1"/>
            <p:nvPr/>
          </p:nvSpPr>
          <p:spPr>
            <a:xfrm>
              <a:off x="76098" y="1966707"/>
              <a:ext cx="3211206" cy="1406682"/>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ChatGPT supports clear (not always) explanations of parameters and customization options.</a:t>
              </a:r>
              <a:endParaRPr/>
            </a:p>
          </p:txBody>
        </p:sp>
        <p:sp>
          <p:nvSpPr>
            <p:cNvPr id="204" name="Google Shape;204;p5"/>
            <p:cNvSpPr/>
            <p:nvPr/>
          </p:nvSpPr>
          <p:spPr>
            <a:xfrm>
              <a:off x="0" y="3512847"/>
              <a:ext cx="3363402" cy="1558878"/>
            </a:xfrm>
            <a:prstGeom prst="roundRect">
              <a:avLst>
                <a:gd name="adj" fmla="val 16667"/>
              </a:avLst>
            </a:prstGeom>
            <a:solidFill>
              <a:srgbClr val="7F63A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txBox="1"/>
            <p:nvPr/>
          </p:nvSpPr>
          <p:spPr>
            <a:xfrm>
              <a:off x="76098" y="3588945"/>
              <a:ext cx="3211206" cy="1406682"/>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en-US" sz="2200" b="1" i="0" u="none" strike="noStrike" cap="none">
                  <a:solidFill>
                    <a:schemeClr val="lt1"/>
                  </a:solidFill>
                  <a:latin typeface="Calibri"/>
                  <a:ea typeface="Calibri"/>
                  <a:cs typeface="Calibri"/>
                  <a:sym typeface="Calibri"/>
                </a:rPr>
                <a:t>Case Study: Spheroid Live/Dead Analysis.</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p6"/>
          <p:cNvSpPr/>
          <p:nvPr/>
        </p:nvSpPr>
        <p:spPr>
          <a:xfrm>
            <a:off x="0" y="0"/>
            <a:ext cx="914171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 name="Google Shape;211;p6"/>
          <p:cNvSpPr/>
          <p:nvPr/>
        </p:nvSpPr>
        <p:spPr>
          <a:xfrm>
            <a:off x="0" y="0"/>
            <a:ext cx="9141711"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12" name="Google Shape;212;p6"/>
          <p:cNvGrpSpPr/>
          <p:nvPr/>
        </p:nvGrpSpPr>
        <p:grpSpPr>
          <a:xfrm>
            <a:off x="4416" y="-2"/>
            <a:ext cx="2601176" cy="6858000"/>
            <a:chOff x="651279" y="598259"/>
            <a:chExt cx="10889442" cy="5680742"/>
          </a:xfrm>
        </p:grpSpPr>
        <p:sp>
          <p:nvSpPr>
            <p:cNvPr id="213" name="Google Shape;213;p6"/>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 name="Google Shape;214;p6"/>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215" name="Google Shape;215;p6"/>
          <p:cNvGrpSpPr/>
          <p:nvPr/>
        </p:nvGrpSpPr>
        <p:grpSpPr>
          <a:xfrm>
            <a:off x="1143" y="0"/>
            <a:ext cx="9141717" cy="6858000"/>
            <a:chOff x="0" y="0"/>
            <a:chExt cx="12188952" cy="6858000"/>
          </a:xfrm>
        </p:grpSpPr>
        <p:sp>
          <p:nvSpPr>
            <p:cNvPr id="216" name="Google Shape;216;p6"/>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 name="Google Shape;217;p6"/>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 name="Google Shape;218;p6"/>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 name="Google Shape;219;p6"/>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6"/>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 name="Google Shape;221;p6"/>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 name="Google Shape;222;p6"/>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23" name="Google Shape;223;p6"/>
          <p:cNvSpPr txBox="1">
            <a:spLocks noGrp="1"/>
          </p:cNvSpPr>
          <p:nvPr>
            <p:ph type="title"/>
          </p:nvPr>
        </p:nvSpPr>
        <p:spPr>
          <a:xfrm rot="-5400000">
            <a:off x="-994410" y="1947672"/>
            <a:ext cx="4471416" cy="2788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b="1">
                <a:solidFill>
                  <a:schemeClr val="lt1"/>
                </a:solidFill>
              </a:rPr>
              <a:t>Case Study: Spheroid Live/Dead Analysis</a:t>
            </a:r>
            <a:endParaRPr sz="4200" b="1">
              <a:solidFill>
                <a:schemeClr val="lt1"/>
              </a:solidFill>
            </a:endParaRPr>
          </a:p>
        </p:txBody>
      </p:sp>
      <p:grpSp>
        <p:nvGrpSpPr>
          <p:cNvPr id="224" name="Google Shape;224;p6"/>
          <p:cNvGrpSpPr/>
          <p:nvPr/>
        </p:nvGrpSpPr>
        <p:grpSpPr>
          <a:xfrm>
            <a:off x="2845722" y="1108495"/>
            <a:ext cx="5669628" cy="4645822"/>
            <a:chOff x="0" y="819737"/>
            <a:chExt cx="5669628" cy="4645822"/>
          </a:xfrm>
        </p:grpSpPr>
        <p:sp>
          <p:nvSpPr>
            <p:cNvPr id="225" name="Google Shape;225;p6"/>
            <p:cNvSpPr/>
            <p:nvPr/>
          </p:nvSpPr>
          <p:spPr>
            <a:xfrm>
              <a:off x="0" y="819737"/>
              <a:ext cx="5669628" cy="791505"/>
            </a:xfrm>
            <a:prstGeom prst="roundRect">
              <a:avLst>
                <a:gd name="adj" fmla="val 16667"/>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txBox="1"/>
            <p:nvPr/>
          </p:nvSpPr>
          <p:spPr>
            <a:xfrm>
              <a:off x="38638" y="858375"/>
              <a:ext cx="5592352" cy="714229"/>
            </a:xfrm>
            <a:prstGeom prst="rect">
              <a:avLst/>
            </a:prstGeom>
            <a:noFill/>
            <a:ln>
              <a:noFill/>
            </a:ln>
          </p:spPr>
          <p:txBody>
            <a:bodyPr spcFirstLastPara="1" wrap="square" lIns="125725" tIns="125725" rIns="125725" bIns="125725" anchor="ctr" anchorCtr="0">
              <a:noAutofit/>
            </a:bodyPr>
            <a:lstStyle/>
            <a:p>
              <a:pPr marL="0" marR="0" lvl="0" indent="0" algn="l" rtl="0">
                <a:lnSpc>
                  <a:spcPct val="90000"/>
                </a:lnSpc>
                <a:spcBef>
                  <a:spcPts val="0"/>
                </a:spcBef>
                <a:spcAft>
                  <a:spcPts val="0"/>
                </a:spcAft>
                <a:buClr>
                  <a:schemeClr val="lt1"/>
                </a:buClr>
                <a:buSzPts val="3300"/>
                <a:buFont typeface="Calibri"/>
                <a:buNone/>
              </a:pPr>
              <a:r>
                <a:rPr lang="en-US" sz="3300" b="0" i="0" u="none" strike="noStrike" cap="none">
                  <a:solidFill>
                    <a:schemeClr val="lt1"/>
                  </a:solidFill>
                  <a:latin typeface="Calibri"/>
                  <a:ea typeface="Calibri"/>
                  <a:cs typeface="Calibri"/>
                  <a:sym typeface="Calibri"/>
                </a:rPr>
                <a:t>Background</a:t>
              </a:r>
              <a:endParaRPr/>
            </a:p>
          </p:txBody>
        </p:sp>
        <p:sp>
          <p:nvSpPr>
            <p:cNvPr id="227" name="Google Shape;227;p6"/>
            <p:cNvSpPr/>
            <p:nvPr/>
          </p:nvSpPr>
          <p:spPr>
            <a:xfrm>
              <a:off x="0" y="1611242"/>
              <a:ext cx="5669628" cy="8197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txBox="1"/>
            <p:nvPr/>
          </p:nvSpPr>
          <p:spPr>
            <a:xfrm>
              <a:off x="0" y="1611242"/>
              <a:ext cx="5669628" cy="819720"/>
            </a:xfrm>
            <a:prstGeom prst="rect">
              <a:avLst/>
            </a:prstGeom>
            <a:noFill/>
            <a:ln>
              <a:noFill/>
            </a:ln>
          </p:spPr>
          <p:txBody>
            <a:bodyPr spcFirstLastPara="1" wrap="square" lIns="180000" tIns="41900" rIns="234675" bIns="41900" anchor="t" anchorCtr="0">
              <a:noAutofit/>
            </a:bodyPr>
            <a:lstStyle/>
            <a:p>
              <a:pPr marL="228600" marR="0" lvl="1" indent="-228600" algn="l" rtl="0">
                <a:lnSpc>
                  <a:spcPct val="90000"/>
                </a:lnSpc>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Live/Dead ratio in different conditions</a:t>
              </a:r>
              <a:endParaRPr/>
            </a:p>
          </p:txBody>
        </p:sp>
        <p:sp>
          <p:nvSpPr>
            <p:cNvPr id="229" name="Google Shape;229;p6"/>
            <p:cNvSpPr/>
            <p:nvPr/>
          </p:nvSpPr>
          <p:spPr>
            <a:xfrm>
              <a:off x="0" y="2430962"/>
              <a:ext cx="5669628" cy="791505"/>
            </a:xfrm>
            <a:prstGeom prst="roundRect">
              <a:avLst>
                <a:gd name="adj" fmla="val 16667"/>
              </a:avLst>
            </a:prstGeom>
            <a:solidFill>
              <a:srgbClr val="5665B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txBox="1"/>
            <p:nvPr/>
          </p:nvSpPr>
          <p:spPr>
            <a:xfrm>
              <a:off x="38638" y="2469600"/>
              <a:ext cx="5592352" cy="714229"/>
            </a:xfrm>
            <a:prstGeom prst="rect">
              <a:avLst/>
            </a:prstGeom>
            <a:noFill/>
            <a:ln>
              <a:noFill/>
            </a:ln>
          </p:spPr>
          <p:txBody>
            <a:bodyPr spcFirstLastPara="1" wrap="square" lIns="125725" tIns="125725" rIns="125725" bIns="125725" anchor="ctr" anchorCtr="0">
              <a:noAutofit/>
            </a:bodyPr>
            <a:lstStyle/>
            <a:p>
              <a:pPr marL="0" marR="0" lvl="0" indent="0" algn="l" rtl="0">
                <a:lnSpc>
                  <a:spcPct val="90000"/>
                </a:lnSpc>
                <a:spcBef>
                  <a:spcPts val="0"/>
                </a:spcBef>
                <a:spcAft>
                  <a:spcPts val="0"/>
                </a:spcAft>
                <a:buClr>
                  <a:schemeClr val="lt1"/>
                </a:buClr>
                <a:buSzPts val="3300"/>
                <a:buFont typeface="Calibri"/>
                <a:buNone/>
              </a:pPr>
              <a:r>
                <a:rPr lang="en-US" sz="3300" b="0" i="0" u="none" strike="noStrike" cap="none">
                  <a:solidFill>
                    <a:schemeClr val="lt1"/>
                  </a:solidFill>
                  <a:latin typeface="Calibri"/>
                  <a:ea typeface="Calibri"/>
                  <a:cs typeface="Calibri"/>
                  <a:sym typeface="Calibri"/>
                </a:rPr>
                <a:t>Acquisition limitations on EVOS</a:t>
              </a:r>
              <a:endParaRPr/>
            </a:p>
          </p:txBody>
        </p:sp>
        <p:sp>
          <p:nvSpPr>
            <p:cNvPr id="231" name="Google Shape;231;p6"/>
            <p:cNvSpPr/>
            <p:nvPr/>
          </p:nvSpPr>
          <p:spPr>
            <a:xfrm>
              <a:off x="0" y="3222467"/>
              <a:ext cx="5669628" cy="5464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txBox="1"/>
            <p:nvPr/>
          </p:nvSpPr>
          <p:spPr>
            <a:xfrm>
              <a:off x="0" y="3222467"/>
              <a:ext cx="5669628" cy="546480"/>
            </a:xfrm>
            <a:prstGeom prst="rect">
              <a:avLst/>
            </a:prstGeom>
            <a:noFill/>
            <a:ln>
              <a:noFill/>
            </a:ln>
          </p:spPr>
          <p:txBody>
            <a:bodyPr spcFirstLastPara="1" wrap="square" lIns="180000" tIns="41900" rIns="234675" bIns="41900" anchor="t" anchorCtr="0">
              <a:noAutofit/>
            </a:bodyPr>
            <a:lstStyle/>
            <a:p>
              <a:pPr marL="228600" marR="0" lvl="1" indent="-228600" algn="l" rtl="0">
                <a:lnSpc>
                  <a:spcPct val="90000"/>
                </a:lnSpc>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Single channel images</a:t>
              </a:r>
              <a:endParaRPr/>
            </a:p>
          </p:txBody>
        </p:sp>
        <p:sp>
          <p:nvSpPr>
            <p:cNvPr id="233" name="Google Shape;233;p6"/>
            <p:cNvSpPr/>
            <p:nvPr/>
          </p:nvSpPr>
          <p:spPr>
            <a:xfrm>
              <a:off x="0" y="3768947"/>
              <a:ext cx="5669628" cy="791505"/>
            </a:xfrm>
            <a:prstGeom prst="roundRect">
              <a:avLst>
                <a:gd name="adj" fmla="val 16667"/>
              </a:avLst>
            </a:prstGeom>
            <a:solidFill>
              <a:srgbClr val="4AA9C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txBox="1"/>
            <p:nvPr/>
          </p:nvSpPr>
          <p:spPr>
            <a:xfrm>
              <a:off x="38638" y="3807585"/>
              <a:ext cx="5592352" cy="714229"/>
            </a:xfrm>
            <a:prstGeom prst="rect">
              <a:avLst/>
            </a:prstGeom>
            <a:noFill/>
            <a:ln>
              <a:noFill/>
            </a:ln>
          </p:spPr>
          <p:txBody>
            <a:bodyPr spcFirstLastPara="1" wrap="square" lIns="125725" tIns="125725" rIns="125725" bIns="125725" anchor="ctr" anchorCtr="0">
              <a:noAutofit/>
            </a:bodyPr>
            <a:lstStyle/>
            <a:p>
              <a:pPr marL="0" marR="0" lvl="0" indent="0" algn="l" rtl="0">
                <a:lnSpc>
                  <a:spcPct val="90000"/>
                </a:lnSpc>
                <a:spcBef>
                  <a:spcPts val="0"/>
                </a:spcBef>
                <a:spcAft>
                  <a:spcPts val="0"/>
                </a:spcAft>
                <a:buClr>
                  <a:schemeClr val="lt1"/>
                </a:buClr>
                <a:buSzPts val="3300"/>
                <a:buFont typeface="Calibri"/>
                <a:buNone/>
              </a:pPr>
              <a:r>
                <a:rPr lang="en-US" sz="3300" b="0" i="0" u="none" strike="noStrike" cap="none">
                  <a:solidFill>
                    <a:schemeClr val="lt1"/>
                  </a:solidFill>
                  <a:latin typeface="Calibri"/>
                  <a:ea typeface="Calibri"/>
                  <a:cs typeface="Calibri"/>
                  <a:sym typeface="Calibri"/>
                </a:rPr>
                <a:t>Versatile code and GUI</a:t>
              </a:r>
              <a:endParaRPr/>
            </a:p>
          </p:txBody>
        </p:sp>
        <p:sp>
          <p:nvSpPr>
            <p:cNvPr id="235" name="Google Shape;235;p6"/>
            <p:cNvSpPr/>
            <p:nvPr/>
          </p:nvSpPr>
          <p:spPr>
            <a:xfrm>
              <a:off x="0" y="4560452"/>
              <a:ext cx="5669628" cy="9051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txBox="1"/>
            <p:nvPr/>
          </p:nvSpPr>
          <p:spPr>
            <a:xfrm>
              <a:off x="0" y="4560452"/>
              <a:ext cx="5669628" cy="905107"/>
            </a:xfrm>
            <a:prstGeom prst="rect">
              <a:avLst/>
            </a:prstGeom>
            <a:noFill/>
            <a:ln>
              <a:noFill/>
            </a:ln>
          </p:spPr>
          <p:txBody>
            <a:bodyPr spcFirstLastPara="1" wrap="square" lIns="180000" tIns="41900" rIns="234675" bIns="41900" anchor="t" anchorCtr="0">
              <a:noAutofit/>
            </a:bodyPr>
            <a:lstStyle/>
            <a:p>
              <a:pPr marL="228600" marR="0" lvl="1" indent="-228600" algn="l" rtl="0">
                <a:lnSpc>
                  <a:spcPct val="90000"/>
                </a:lnSpc>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Input/Output</a:t>
              </a:r>
              <a:endParaRPr/>
            </a:p>
            <a:p>
              <a:pPr marL="228600" marR="0" lvl="1" indent="-228600" algn="l" rtl="0">
                <a:lnSpc>
                  <a:spcPct val="90000"/>
                </a:lnSpc>
                <a:spcBef>
                  <a:spcPts val="52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CPU/GPU</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240"/>
        <p:cNvGrpSpPr/>
        <p:nvPr/>
      </p:nvGrpSpPr>
      <p:grpSpPr>
        <a:xfrm>
          <a:off x="0" y="0"/>
          <a:ext cx="0" cy="0"/>
          <a:chOff x="0" y="0"/>
          <a:chExt cx="0" cy="0"/>
        </a:xfrm>
      </p:grpSpPr>
      <p:sp>
        <p:nvSpPr>
          <p:cNvPr id="241" name="Google Shape;2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Case Study: </a:t>
            </a:r>
            <a:r>
              <a:rPr lang="en-US">
                <a:solidFill>
                  <a:srgbClr val="FF0000"/>
                </a:solidFill>
              </a:rPr>
              <a:t>Spheroid Live/Dead Analysis</a:t>
            </a:r>
            <a:endParaRPr/>
          </a:p>
        </p:txBody>
      </p:sp>
      <p:sp>
        <p:nvSpPr>
          <p:cNvPr id="242" name="Google Shape;242;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Macro #1 – pre-processing the datasets</a:t>
            </a:r>
            <a:endParaRPr/>
          </a:p>
          <a:p>
            <a:pPr marL="742950" lvl="1" indent="-285750" algn="l" rtl="0">
              <a:spcBef>
                <a:spcPts val="560"/>
              </a:spcBef>
              <a:spcAft>
                <a:spcPts val="0"/>
              </a:spcAft>
              <a:buClr>
                <a:schemeClr val="dk1"/>
              </a:buClr>
              <a:buSzPts val="2800"/>
              <a:buChar char="–"/>
            </a:pPr>
            <a:r>
              <a:rPr lang="en-US"/>
              <a:t>Steps:</a:t>
            </a:r>
            <a:endParaRPr/>
          </a:p>
          <a:p>
            <a:pPr marL="1371600" lvl="2" indent="-457200" algn="l" rtl="0">
              <a:spcBef>
                <a:spcPts val="480"/>
              </a:spcBef>
              <a:spcAft>
                <a:spcPts val="0"/>
              </a:spcAft>
              <a:buClr>
                <a:schemeClr val="dk1"/>
              </a:buClr>
              <a:buSzPts val="2400"/>
              <a:buFont typeface="Calibri"/>
              <a:buAutoNum type="arabicPeriod"/>
            </a:pPr>
            <a:r>
              <a:rPr lang="en-US"/>
              <a:t>List</a:t>
            </a:r>
            <a:endParaRPr/>
          </a:p>
          <a:p>
            <a:pPr marL="1371600" lvl="2" indent="-457200" algn="l" rtl="0">
              <a:spcBef>
                <a:spcPts val="480"/>
              </a:spcBef>
              <a:spcAft>
                <a:spcPts val="0"/>
              </a:spcAft>
              <a:buClr>
                <a:schemeClr val="dk1"/>
              </a:buClr>
              <a:buSzPts val="2400"/>
              <a:buFont typeface="Calibri"/>
              <a:buAutoNum type="arabicPeriod"/>
            </a:pPr>
            <a:r>
              <a:rPr lang="en-US"/>
              <a:t>Compare Names</a:t>
            </a:r>
            <a:endParaRPr/>
          </a:p>
          <a:p>
            <a:pPr marL="1371600" lvl="2" indent="-457200" algn="l" rtl="0">
              <a:spcBef>
                <a:spcPts val="480"/>
              </a:spcBef>
              <a:spcAft>
                <a:spcPts val="0"/>
              </a:spcAft>
              <a:buClr>
                <a:schemeClr val="dk1"/>
              </a:buClr>
              <a:buSzPts val="2400"/>
              <a:buFont typeface="Calibri"/>
              <a:buAutoNum type="arabicPeriod"/>
            </a:pPr>
            <a:r>
              <a:rPr lang="en-US"/>
              <a:t>Merge</a:t>
            </a:r>
            <a:endParaRPr/>
          </a:p>
          <a:p>
            <a:pPr marL="1371600" lvl="2" indent="-457200" algn="l" rtl="0">
              <a:spcBef>
                <a:spcPts val="480"/>
              </a:spcBef>
              <a:spcAft>
                <a:spcPts val="0"/>
              </a:spcAft>
              <a:buClr>
                <a:schemeClr val="dk1"/>
              </a:buClr>
              <a:buSzPts val="2400"/>
              <a:buFont typeface="Calibri"/>
              <a:buAutoNum type="arabicPeriod"/>
            </a:pPr>
            <a:r>
              <a:rPr lang="en-US"/>
              <a:t>Save</a:t>
            </a:r>
            <a:endParaRPr/>
          </a:p>
          <a:p>
            <a:pPr marL="1371600" lvl="2" indent="-304800" algn="l" rtl="0">
              <a:spcBef>
                <a:spcPts val="480"/>
              </a:spcBef>
              <a:spcAft>
                <a:spcPts val="0"/>
              </a:spcAft>
              <a:buClr>
                <a:schemeClr val="dk1"/>
              </a:buClr>
              <a:buSzPts val="2400"/>
              <a:buFont typeface="Calibri"/>
              <a:buNone/>
            </a:pPr>
            <a:endParaRPr/>
          </a:p>
        </p:txBody>
      </p:sp>
      <p:sp>
        <p:nvSpPr>
          <p:cNvPr id="243" name="Google Shape;243;p7"/>
          <p:cNvSpPr txBox="1"/>
          <p:nvPr/>
        </p:nvSpPr>
        <p:spPr>
          <a:xfrm>
            <a:off x="2286000" y="4934634"/>
            <a:ext cx="4572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Daniel-Waiger/Dual-Channel-Fluorescence-Image-Merger-with-Filename-Truncation</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8"/>
          <p:cNvSpPr/>
          <p:nvPr/>
        </p:nvSpPr>
        <p:spPr>
          <a:xfrm>
            <a:off x="0" y="0"/>
            <a:ext cx="914171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8"/>
          <p:cNvSpPr/>
          <p:nvPr/>
        </p:nvSpPr>
        <p:spPr>
          <a:xfrm>
            <a:off x="2288" y="0"/>
            <a:ext cx="9141712"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50" name="Google Shape;250;p8"/>
          <p:cNvGrpSpPr/>
          <p:nvPr/>
        </p:nvGrpSpPr>
        <p:grpSpPr>
          <a:xfrm>
            <a:off x="1143" y="-2"/>
            <a:ext cx="2601175" cy="6858000"/>
            <a:chOff x="651279" y="598259"/>
            <a:chExt cx="10889442" cy="5680742"/>
          </a:xfrm>
        </p:grpSpPr>
        <p:sp>
          <p:nvSpPr>
            <p:cNvPr id="251" name="Google Shape;251;p8"/>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8"/>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53" name="Google Shape;253;p8"/>
          <p:cNvGrpSpPr/>
          <p:nvPr/>
        </p:nvGrpSpPr>
        <p:grpSpPr>
          <a:xfrm>
            <a:off x="1143" y="0"/>
            <a:ext cx="9141717" cy="6858000"/>
            <a:chOff x="0" y="0"/>
            <a:chExt cx="12188952" cy="6858000"/>
          </a:xfrm>
        </p:grpSpPr>
        <p:sp>
          <p:nvSpPr>
            <p:cNvPr id="254" name="Google Shape;254;p8"/>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8"/>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8"/>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8"/>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8"/>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8"/>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p8"/>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61" name="Google Shape;261;p8"/>
          <p:cNvSpPr txBox="1">
            <a:spLocks noGrp="1"/>
          </p:cNvSpPr>
          <p:nvPr>
            <p:ph type="title"/>
          </p:nvPr>
        </p:nvSpPr>
        <p:spPr>
          <a:xfrm rot="-5400000">
            <a:off x="-994410" y="1947672"/>
            <a:ext cx="4471416" cy="2788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a:solidFill>
                  <a:schemeClr val="lt1"/>
                </a:solidFill>
              </a:rPr>
              <a:t>Case Study: Spheroid Live/Dead Analysis</a:t>
            </a:r>
            <a:endParaRPr sz="4200">
              <a:solidFill>
                <a:schemeClr val="lt1"/>
              </a:solidFill>
            </a:endParaRPr>
          </a:p>
        </p:txBody>
      </p:sp>
      <p:sp>
        <p:nvSpPr>
          <p:cNvPr id="262" name="Google Shape;262;p8"/>
          <p:cNvSpPr txBox="1">
            <a:spLocks noGrp="1"/>
          </p:cNvSpPr>
          <p:nvPr>
            <p:ph type="body" idx="1"/>
          </p:nvPr>
        </p:nvSpPr>
        <p:spPr>
          <a:xfrm>
            <a:off x="3053301" y="841247"/>
            <a:ext cx="5158408" cy="512064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400"/>
              <a:buNone/>
            </a:pPr>
            <a:r>
              <a:rPr lang="en-US" sz="2400">
                <a:solidFill>
                  <a:schemeClr val="dk2"/>
                </a:solidFill>
              </a:rPr>
              <a:t>Macro #1 – pre-processing the datasets</a:t>
            </a:r>
            <a:endParaRPr/>
          </a:p>
          <a:p>
            <a:pPr marL="742950" lvl="1" indent="-285750" algn="l" rtl="0">
              <a:spcBef>
                <a:spcPts val="480"/>
              </a:spcBef>
              <a:spcAft>
                <a:spcPts val="0"/>
              </a:spcAft>
              <a:buClr>
                <a:schemeClr val="dk2"/>
              </a:buClr>
              <a:buSzPts val="2400"/>
              <a:buChar char="–"/>
            </a:pPr>
            <a:r>
              <a:rPr lang="en-US" sz="2400">
                <a:solidFill>
                  <a:schemeClr val="dk2"/>
                </a:solidFill>
              </a:rPr>
              <a:t>Steps:</a:t>
            </a:r>
            <a:endParaRPr/>
          </a:p>
          <a:p>
            <a:pPr marL="1371600" lvl="2" indent="-457200" algn="l" rtl="0">
              <a:spcBef>
                <a:spcPts val="480"/>
              </a:spcBef>
              <a:spcAft>
                <a:spcPts val="0"/>
              </a:spcAft>
              <a:buClr>
                <a:schemeClr val="dk2"/>
              </a:buClr>
              <a:buSzPts val="2400"/>
              <a:buFont typeface="Calibri"/>
              <a:buAutoNum type="arabicPeriod"/>
            </a:pPr>
            <a:r>
              <a:rPr lang="en-US">
                <a:solidFill>
                  <a:schemeClr val="dk2"/>
                </a:solidFill>
              </a:rPr>
              <a:t>List</a:t>
            </a:r>
            <a:endParaRPr/>
          </a:p>
          <a:p>
            <a:pPr marL="1371600" lvl="2" indent="-457200" algn="l" rtl="0">
              <a:spcBef>
                <a:spcPts val="480"/>
              </a:spcBef>
              <a:spcAft>
                <a:spcPts val="0"/>
              </a:spcAft>
              <a:buClr>
                <a:schemeClr val="dk2"/>
              </a:buClr>
              <a:buSzPts val="2400"/>
              <a:buFont typeface="Calibri"/>
              <a:buAutoNum type="arabicPeriod"/>
            </a:pPr>
            <a:r>
              <a:rPr lang="en-US">
                <a:solidFill>
                  <a:schemeClr val="dk2"/>
                </a:solidFill>
              </a:rPr>
              <a:t>Compare Names</a:t>
            </a:r>
            <a:endParaRPr/>
          </a:p>
          <a:p>
            <a:pPr marL="1371600" lvl="2" indent="-457200" algn="l" rtl="0">
              <a:spcBef>
                <a:spcPts val="480"/>
              </a:spcBef>
              <a:spcAft>
                <a:spcPts val="0"/>
              </a:spcAft>
              <a:buClr>
                <a:schemeClr val="dk2"/>
              </a:buClr>
              <a:buSzPts val="2400"/>
              <a:buFont typeface="Calibri"/>
              <a:buAutoNum type="arabicPeriod"/>
            </a:pPr>
            <a:r>
              <a:rPr lang="en-US">
                <a:solidFill>
                  <a:schemeClr val="dk2"/>
                </a:solidFill>
              </a:rPr>
              <a:t>Merge</a:t>
            </a:r>
            <a:endParaRPr/>
          </a:p>
          <a:p>
            <a:pPr marL="1371600" lvl="2" indent="-457200" algn="l" rtl="0">
              <a:spcBef>
                <a:spcPts val="480"/>
              </a:spcBef>
              <a:spcAft>
                <a:spcPts val="0"/>
              </a:spcAft>
              <a:buClr>
                <a:schemeClr val="dk2"/>
              </a:buClr>
              <a:buSzPts val="2400"/>
              <a:buFont typeface="Calibri"/>
              <a:buAutoNum type="arabicPeriod"/>
            </a:pPr>
            <a:r>
              <a:rPr lang="en-US">
                <a:solidFill>
                  <a:schemeClr val="dk2"/>
                </a:solidFill>
              </a:rPr>
              <a:t>Save</a:t>
            </a:r>
            <a:endParaRPr/>
          </a:p>
        </p:txBody>
      </p:sp>
      <p:sp>
        <p:nvSpPr>
          <p:cNvPr id="263" name="Google Shape;263;p8"/>
          <p:cNvSpPr txBox="1"/>
          <p:nvPr/>
        </p:nvSpPr>
        <p:spPr>
          <a:xfrm>
            <a:off x="3346504" y="5166360"/>
            <a:ext cx="501836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Daniel-Waiger/Dual-Channel-Fluorescence-Image-Merger-with-Filename-Truncation</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7"/>
        <p:cNvGrpSpPr/>
        <p:nvPr/>
      </p:nvGrpSpPr>
      <p:grpSpPr>
        <a:xfrm>
          <a:off x="0" y="0"/>
          <a:ext cx="0" cy="0"/>
          <a:chOff x="0" y="0"/>
          <a:chExt cx="0" cy="0"/>
        </a:xfrm>
      </p:grpSpPr>
      <p:sp>
        <p:nvSpPr>
          <p:cNvPr id="268" name="Google Shape;268;p9"/>
          <p:cNvSpPr/>
          <p:nvPr/>
        </p:nvSpPr>
        <p:spPr>
          <a:xfrm>
            <a:off x="0" y="0"/>
            <a:ext cx="914171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9"/>
          <p:cNvSpPr/>
          <p:nvPr/>
        </p:nvSpPr>
        <p:spPr>
          <a:xfrm>
            <a:off x="2288" y="0"/>
            <a:ext cx="9141712"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70" name="Google Shape;270;p9"/>
          <p:cNvGrpSpPr/>
          <p:nvPr/>
        </p:nvGrpSpPr>
        <p:grpSpPr>
          <a:xfrm>
            <a:off x="1143" y="-2"/>
            <a:ext cx="2601175" cy="6858000"/>
            <a:chOff x="651279" y="598259"/>
            <a:chExt cx="10889442" cy="5680742"/>
          </a:xfrm>
        </p:grpSpPr>
        <p:sp>
          <p:nvSpPr>
            <p:cNvPr id="271" name="Google Shape;271;p9"/>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p9"/>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73" name="Google Shape;273;p9"/>
          <p:cNvGrpSpPr/>
          <p:nvPr/>
        </p:nvGrpSpPr>
        <p:grpSpPr>
          <a:xfrm>
            <a:off x="1143" y="0"/>
            <a:ext cx="9141717" cy="6858000"/>
            <a:chOff x="0" y="0"/>
            <a:chExt cx="12188952" cy="6858000"/>
          </a:xfrm>
        </p:grpSpPr>
        <p:sp>
          <p:nvSpPr>
            <p:cNvPr id="274" name="Google Shape;274;p9"/>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p9"/>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6" name="Google Shape;276;p9"/>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7" name="Google Shape;277;p9"/>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8" name="Google Shape;278;p9"/>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9"/>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0" name="Google Shape;280;p9"/>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1" name="Google Shape;281;p9"/>
          <p:cNvSpPr txBox="1">
            <a:spLocks noGrp="1"/>
          </p:cNvSpPr>
          <p:nvPr>
            <p:ph type="title"/>
          </p:nvPr>
        </p:nvSpPr>
        <p:spPr>
          <a:xfrm rot="-5400000">
            <a:off x="-994410" y="1947672"/>
            <a:ext cx="4471416" cy="2788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a:solidFill>
                  <a:schemeClr val="lt1"/>
                </a:solidFill>
              </a:rPr>
              <a:t>Case Study: Spheroid Live/Dead Analysis</a:t>
            </a:r>
            <a:endParaRPr sz="4200">
              <a:solidFill>
                <a:schemeClr val="lt1"/>
              </a:solidFill>
            </a:endParaRPr>
          </a:p>
        </p:txBody>
      </p:sp>
      <p:sp>
        <p:nvSpPr>
          <p:cNvPr id="282" name="Google Shape;282;p9"/>
          <p:cNvSpPr txBox="1">
            <a:spLocks noGrp="1"/>
          </p:cNvSpPr>
          <p:nvPr>
            <p:ph type="body" idx="1"/>
          </p:nvPr>
        </p:nvSpPr>
        <p:spPr>
          <a:xfrm>
            <a:off x="3053301" y="841247"/>
            <a:ext cx="5158408" cy="512064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000"/>
              <a:buNone/>
            </a:pPr>
            <a:r>
              <a:rPr lang="en-US" sz="2000">
                <a:solidFill>
                  <a:schemeClr val="dk2"/>
                </a:solidFill>
              </a:rPr>
              <a:t>Macro #2 – Further processing and analysis</a:t>
            </a:r>
            <a:endParaRPr/>
          </a:p>
          <a:p>
            <a:pPr marL="742950" lvl="1" indent="-285750" algn="l" rtl="0">
              <a:spcBef>
                <a:spcPts val="400"/>
              </a:spcBef>
              <a:spcAft>
                <a:spcPts val="0"/>
              </a:spcAft>
              <a:buClr>
                <a:schemeClr val="dk2"/>
              </a:buClr>
              <a:buSzPts val="2000"/>
              <a:buChar char="–"/>
            </a:pPr>
            <a:r>
              <a:rPr lang="en-US" sz="2000">
                <a:solidFill>
                  <a:schemeClr val="dk2"/>
                </a:solidFill>
              </a:rPr>
              <a:t>Steps:</a:t>
            </a:r>
            <a:endParaRPr/>
          </a:p>
          <a:p>
            <a:pPr marL="1371600" lvl="2" indent="-457200" algn="l" rtl="0">
              <a:spcBef>
                <a:spcPts val="400"/>
              </a:spcBef>
              <a:spcAft>
                <a:spcPts val="0"/>
              </a:spcAft>
              <a:buClr>
                <a:schemeClr val="dk2"/>
              </a:buClr>
              <a:buSzPts val="2000"/>
              <a:buFont typeface="Calibri"/>
              <a:buAutoNum type="arabicPeriod"/>
            </a:pPr>
            <a:r>
              <a:rPr lang="en-US" sz="2000">
                <a:solidFill>
                  <a:schemeClr val="dk2"/>
                </a:solidFill>
              </a:rPr>
              <a:t>Set GUI Parameters</a:t>
            </a:r>
            <a:endParaRPr/>
          </a:p>
          <a:p>
            <a:pPr marL="1371600" lvl="2" indent="-457200" algn="l" rtl="0">
              <a:spcBef>
                <a:spcPts val="400"/>
              </a:spcBef>
              <a:spcAft>
                <a:spcPts val="0"/>
              </a:spcAft>
              <a:buClr>
                <a:schemeClr val="dk2"/>
              </a:buClr>
              <a:buSzPts val="2000"/>
              <a:buFont typeface="Calibri"/>
              <a:buAutoNum type="arabicPeriod"/>
            </a:pPr>
            <a:r>
              <a:rPr lang="en-US" sz="2000">
                <a:solidFill>
                  <a:schemeClr val="dk2"/>
                </a:solidFill>
              </a:rPr>
              <a:t>Process [Merged] Images</a:t>
            </a:r>
            <a:endParaRPr/>
          </a:p>
          <a:p>
            <a:pPr marL="1371600" lvl="2" indent="-457200" algn="l" rtl="0">
              <a:spcBef>
                <a:spcPts val="400"/>
              </a:spcBef>
              <a:spcAft>
                <a:spcPts val="0"/>
              </a:spcAft>
              <a:buClr>
                <a:schemeClr val="dk2"/>
              </a:buClr>
              <a:buSzPts val="2000"/>
              <a:buFont typeface="Calibri"/>
              <a:buAutoNum type="arabicPeriod"/>
            </a:pPr>
            <a:r>
              <a:rPr lang="en-US" sz="2000">
                <a:solidFill>
                  <a:schemeClr val="dk2"/>
                </a:solidFill>
              </a:rPr>
              <a:t>Detect Spheroid Signal (GREEN + RED Total Area)</a:t>
            </a:r>
            <a:endParaRPr/>
          </a:p>
          <a:p>
            <a:pPr marL="1371600" lvl="2" indent="-457200" algn="l" rtl="0">
              <a:spcBef>
                <a:spcPts val="400"/>
              </a:spcBef>
              <a:spcAft>
                <a:spcPts val="0"/>
              </a:spcAft>
              <a:buClr>
                <a:schemeClr val="dk2"/>
              </a:buClr>
              <a:buSzPts val="2000"/>
              <a:buFont typeface="Calibri"/>
              <a:buAutoNum type="arabicPeriod"/>
            </a:pPr>
            <a:r>
              <a:rPr lang="en-US" sz="2000">
                <a:solidFill>
                  <a:schemeClr val="dk2"/>
                </a:solidFill>
              </a:rPr>
              <a:t>Measure Each Channel Separately</a:t>
            </a:r>
            <a:endParaRPr/>
          </a:p>
          <a:p>
            <a:pPr marL="1371600" lvl="2" indent="-457200" algn="l" rtl="0">
              <a:spcBef>
                <a:spcPts val="400"/>
              </a:spcBef>
              <a:spcAft>
                <a:spcPts val="0"/>
              </a:spcAft>
              <a:buClr>
                <a:schemeClr val="dk2"/>
              </a:buClr>
              <a:buSzPts val="2000"/>
              <a:buFont typeface="Calibri"/>
              <a:buAutoNum type="arabicPeriod"/>
            </a:pPr>
            <a:r>
              <a:rPr lang="en-US" sz="2000">
                <a:solidFill>
                  <a:schemeClr val="dk2"/>
                </a:solidFill>
              </a:rPr>
              <a:t>Save</a:t>
            </a:r>
            <a:endParaRPr/>
          </a:p>
          <a:p>
            <a:pPr marL="1600200" lvl="3" indent="-228600" algn="l" rtl="0">
              <a:spcBef>
                <a:spcPts val="400"/>
              </a:spcBef>
              <a:spcAft>
                <a:spcPts val="0"/>
              </a:spcAft>
              <a:buClr>
                <a:schemeClr val="dk2"/>
              </a:buClr>
              <a:buSzPts val="2000"/>
              <a:buChar char="–"/>
            </a:pPr>
            <a:r>
              <a:rPr lang="en-US">
                <a:solidFill>
                  <a:schemeClr val="dk2"/>
                </a:solidFill>
              </a:rPr>
              <a:t>The actual ratio analysis is done on the ‘.csv’ level, </a:t>
            </a:r>
            <a:br>
              <a:rPr lang="en-US">
                <a:solidFill>
                  <a:schemeClr val="dk2"/>
                </a:solidFill>
              </a:rPr>
            </a:br>
            <a:r>
              <a:rPr lang="en-US">
                <a:solidFill>
                  <a:schemeClr val="dk2"/>
                </a:solidFill>
              </a:rPr>
              <a:t>by the user.</a:t>
            </a:r>
            <a:endParaRPr/>
          </a:p>
          <a:p>
            <a:pPr marL="914400" lvl="2" indent="0" algn="l" rtl="0">
              <a:spcBef>
                <a:spcPts val="400"/>
              </a:spcBef>
              <a:spcAft>
                <a:spcPts val="0"/>
              </a:spcAft>
              <a:buClr>
                <a:schemeClr val="dk2"/>
              </a:buClr>
              <a:buSzPts val="2000"/>
              <a:buNone/>
            </a:pPr>
            <a:r>
              <a:rPr lang="en-US" sz="2000" u="sng">
                <a:solidFill>
                  <a:schemeClr val="dk2"/>
                </a:solidFill>
                <a:hlinkClick r:id="rId3">
                  <a:extLst>
                    <a:ext uri="{A12FA001-AC4F-418D-AE19-62706E023703}">
                      <ahyp:hlinkClr xmlns:ahyp="http://schemas.microsoft.com/office/drawing/2018/hyperlinkcolor" val="tx"/>
                    </a:ext>
                  </a:extLst>
                </a:hlinkClick>
              </a:rPr>
              <a:t>Daniel-Waiger/automated-spheroid-detection-and-live-dead-ratio-analysis</a:t>
            </a:r>
            <a:endParaRPr sz="2000">
              <a:solidFill>
                <a:schemeClr val="dk2"/>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996</Words>
  <Application>Microsoft Office PowerPoint</Application>
  <PresentationFormat>On-screen Show (4:3)</PresentationFormat>
  <Paragraphs>122</Paragraphs>
  <Slides>15</Slides>
  <Notes>15</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Enhancing Image Analysis Communication with ChatGPT</vt:lpstr>
      <vt:lpstr>Introduction</vt:lpstr>
      <vt:lpstr>Image Analysis Communication Challenges</vt:lpstr>
      <vt:lpstr>About Me</vt:lpstr>
      <vt:lpstr>ImageJ Macros and Workflow Documentation</vt:lpstr>
      <vt:lpstr>Case Study: Spheroid Live/Dead Analysis</vt:lpstr>
      <vt:lpstr>Case Study: Spheroid Live/Dead Analysis</vt:lpstr>
      <vt:lpstr>Case Study: Spheroid Live/Dead Analysis</vt:lpstr>
      <vt:lpstr>Case Study: Spheroid Live/Dead Analysis</vt:lpstr>
      <vt:lpstr>Contextual Coding Aid &amp; Documentation</vt:lpstr>
      <vt:lpstr>Live Demo</vt:lpstr>
      <vt:lpstr>Misc. Sandbox Examples</vt:lpstr>
      <vt:lpstr>PowerPoint Presentation</vt:lpstr>
      <vt:lpstr>Google Forms and Microscope Manuals</vt:lpstr>
      <vt:lpstr>CSI Facility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Daniel Waiger</cp:lastModifiedBy>
  <cp:revision>6</cp:revision>
  <dcterms:created xsi:type="dcterms:W3CDTF">2013-01-27T09:14:16Z</dcterms:created>
  <dcterms:modified xsi:type="dcterms:W3CDTF">2025-07-01T11:48:47Z</dcterms:modified>
</cp:coreProperties>
</file>