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66" r:id="rId15"/>
    <p:sldId id="267" r:id="rId1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83sEzFLj9QL9qhfMRf79CCz1Y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2060"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 name="Google Shape;82;p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In this talk, I’ll showcase how ChatGPT helps me enhance communication in image analysis workflows, particularly through creating effective GitHub readmes and ImageJ macro documentation. My audience includes users of varied expertise, so ChatGPT’s adaptability allows me to meet their needs and make complex information accessible.</a:t>
            </a:r>
            <a:endParaRPr/>
          </a:p>
        </p:txBody>
      </p:sp>
      <p:sp>
        <p:nvSpPr>
          <p:cNvPr id="83" name="Google Shape;83;p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0: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0: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Custom ImageJ macros are essential in my workflows, but they require detailed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supports clear explanations of functions, allowing users to understand and adjust macros for their specific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Recently, ChatGPT helped me structure notes for a presentation on custom macros, emphasizing flexibility and customization options to meet diverse user needs.</a:t>
            </a:r>
            <a:endParaRPr/>
          </a:p>
        </p:txBody>
      </p:sp>
      <p:sp>
        <p:nvSpPr>
          <p:cNvPr id="286" name="Google Shape;286;p10: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4" name="Google Shape;31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1: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8" name="Google Shape;298;p11: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Looking forward, I see ChatGPT playing a larger role in documentation.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Interactive documentation could incorporate clickable FAQs generated by ChatGPT, making troubleshooting even easier.</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could also dynamically update content based on Google Form feedback, creating a more responsive, user-focused system.</a:t>
            </a:r>
            <a:endParaRPr/>
          </a:p>
        </p:txBody>
      </p:sp>
      <p:sp>
        <p:nvSpPr>
          <p:cNvPr id="299" name="Google Shape;299;p11: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2: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Image analysis workflows are complex, and I often work with customized ImageJ macros. Communicating these technical details to users of different experience levels requires balance and clarity.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With ChatGPT, I break down complex functions in a way that resonates with both beginners and experts, enhancing their understanding and adoption of these workflows.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For example, during a recent presentation, ChatGPT helped me simplify explanations about macro customization and flexibility.</a:t>
            </a:r>
            <a:endParaRPr/>
          </a:p>
        </p:txBody>
      </p:sp>
      <p:sp>
        <p:nvSpPr>
          <p:cNvPr id="102" name="Google Shape;102;p2: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3: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Structured readmes on GitHub are essential for user accessibility.</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helped me create a consistent template covering setup, usage, and troubleshooting.</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Case study: The EVOS M7000 guide I developed was structured with ChatGPT’s assistance to provide step-by-step clarity for both new and experienced users.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The adaptable structure allows me to apply this format across various tools and systems, keeping documentation consistent.</a:t>
            </a:r>
            <a:endParaRPr/>
          </a:p>
        </p:txBody>
      </p:sp>
      <p:sp>
        <p:nvSpPr>
          <p:cNvPr id="124" name="Google Shape;124;p3: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5:notes"/>
          <p:cNvSpPr>
            <a:spLocks noGrp="1" noRot="1" noChangeAspect="1"/>
          </p:cNvSpPr>
          <p:nvPr>
            <p:ph type="sldImg" idx="2"/>
          </p:nvPr>
        </p:nvSpPr>
        <p:spPr>
          <a:xfrm>
            <a:off x="0" y="0"/>
            <a:ext cx="3000000" cy="3000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2" name="Google Shape;182;p5:notes"/>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Google Forms and microscope manuals are valuable tools for enhancing user communication.</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Google Forms help gather feedback and organize registration data, making it easier to tailor sessions to user needs.</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ChatGPT-assisted microscope manuals cater to all experience levels, ensuring that users feel confident in operating the equipment.</a:t>
            </a:r>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ChatGPT helps structure these documents for clarity, improving accessibility.</a:t>
            </a:r>
            <a:endParaRPr/>
          </a:p>
        </p:txBody>
      </p:sp>
      <p:sp>
        <p:nvSpPr>
          <p:cNvPr id="183" name="Google Shape;183;p5:notes"/>
          <p:cNvSpPr txBox="1">
            <a:spLocks noGrp="1"/>
          </p:cNvSpPr>
          <p:nvPr>
            <p:ph type="sldNum" idx="12"/>
          </p:nvPr>
        </p:nvSpPr>
        <p:spPr>
          <a:xfrm>
            <a:off x="0" y="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5"/>
          <p:cNvSpPr>
            <a:spLocks noGrp="1"/>
          </p:cNvSpPr>
          <p:nvPr>
            <p:ph type="pic" idx="2"/>
          </p:nvPr>
        </p:nvSpPr>
        <p:spPr>
          <a:xfrm>
            <a:off x="1792288" y="612775"/>
            <a:ext cx="5486400" cy="4114800"/>
          </a:xfrm>
          <a:prstGeom prst="rect">
            <a:avLst/>
          </a:prstGeom>
          <a:noFill/>
          <a:ln>
            <a:noFill/>
          </a:ln>
        </p:spPr>
      </p:sp>
      <p:sp>
        <p:nvSpPr>
          <p:cNvPr id="64" name="Google Shape;64;p2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aniel-Waiger/Mouse-Brain-CFOS-Analysis"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Daniel-Waiger/Ice-Crystal-Morphometry?tab=readme-ov-file#morphometry-parameters" TargetMode="External"/><Relationship Id="rId3" Type="http://schemas.openxmlformats.org/officeDocument/2006/relationships/hyperlink" Target="https://chatgpt.com/c/cd099fd9-ee1b-40da-9786-215d6d68c63d" TargetMode="External"/><Relationship Id="rId7" Type="http://schemas.openxmlformats.org/officeDocument/2006/relationships/hyperlink" Target="https://forum.image.sc/t/local-segmentaion-of-cooked-tuna/67676/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Daniel-Waiger/automated-thickness-analysis-with-ilastik-and-fiji" TargetMode="External"/><Relationship Id="rId5" Type="http://schemas.openxmlformats.org/officeDocument/2006/relationships/hyperlink" Target="https://drive.google.com/file/d/1V5LL3lutMg7FGz8wELq_JFPqcJIm3uFS/view?usp=sharing" TargetMode="External"/><Relationship Id="rId10" Type="http://schemas.openxmlformats.org/officeDocument/2006/relationships/hyperlink" Target="https://chatgpt.com/c/27805cd4-7293-4a8e-92b6-34fa4487652d" TargetMode="External"/><Relationship Id="rId4" Type="http://schemas.openxmlformats.org/officeDocument/2006/relationships/hyperlink" Target="https://drive.google.com/file/d/1PANPuu0B3HYurnbtIIFVv1MVnR0Knj1o/view?usp=sharing" TargetMode="External"/><Relationship Id="rId9" Type="http://schemas.openxmlformats.org/officeDocument/2006/relationships/hyperlink" Target="https://drive.google.com/file/d/1V5eX0tQsUPoxl1CQLHIzS70-RodsHBiA/view?usp=sharing"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hatgpt.com/c/672373ea-9e50-800c-b57e-97ce58bda0f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github.com/Faculty-of-Agriculture-CSI-Microscopy/Stellaris-STED-Confocal" TargetMode="External"/><Relationship Id="rId4" Type="http://schemas.openxmlformats.org/officeDocument/2006/relationships/hyperlink" Target="https://forms.gle/yZXfYdWjkc9qDy62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Faculty-of-Agriculture-CSI-Microscopy"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github.com/Faculty-of-Agriculture-CSI-Microscopy/Skyscan-1272-MicroCT/tree/main/manuals#1272-user-manual-v12"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aniel-Waiger/Dual-Channel-Fluorescence-Image-Merger-with-Filename-Truncation"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aniel-Waiger/automated-spheroid-detection-and-live-dead-ratio-analysi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sp>
        <p:nvSpPr>
          <p:cNvPr id="85" name="Google Shape;85;p1"/>
          <p:cNvSpPr/>
          <p:nvPr/>
        </p:nvSpPr>
        <p:spPr>
          <a:xfrm>
            <a:off x="2288"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86" name="Google Shape;86;p1"/>
          <p:cNvGrpSpPr/>
          <p:nvPr/>
        </p:nvGrpSpPr>
        <p:grpSpPr>
          <a:xfrm>
            <a:off x="0" y="0"/>
            <a:ext cx="9141714" cy="6858000"/>
            <a:chOff x="651279" y="598259"/>
            <a:chExt cx="10889442" cy="5680742"/>
          </a:xfrm>
        </p:grpSpPr>
        <p:sp>
          <p:nvSpPr>
            <p:cNvPr id="87" name="Google Shape;87;p1"/>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89" name="Google Shape;89;p1"/>
          <p:cNvGrpSpPr/>
          <p:nvPr/>
        </p:nvGrpSpPr>
        <p:grpSpPr>
          <a:xfrm>
            <a:off x="1143" y="0"/>
            <a:ext cx="9141717" cy="6858000"/>
            <a:chOff x="0" y="0"/>
            <a:chExt cx="12188952" cy="6858000"/>
          </a:xfrm>
        </p:grpSpPr>
        <p:sp>
          <p:nvSpPr>
            <p:cNvPr id="90" name="Google Shape;90;p1"/>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3" name="Google Shape;93;p1"/>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4" name="Google Shape;94;p1"/>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5" name="Google Shape;95;p1"/>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6" name="Google Shape;96;p1"/>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97" name="Google Shape;97;p1"/>
          <p:cNvSpPr txBox="1">
            <a:spLocks noGrp="1"/>
          </p:cNvSpPr>
          <p:nvPr>
            <p:ph type="ctrTitle"/>
          </p:nvPr>
        </p:nvSpPr>
        <p:spPr>
          <a:xfrm>
            <a:off x="592281" y="666351"/>
            <a:ext cx="7918803" cy="3044335"/>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lt1"/>
              </a:buClr>
              <a:buSzPts val="4200"/>
              <a:buFont typeface="Calibri"/>
              <a:buNone/>
            </a:pPr>
            <a:r>
              <a:rPr lang="en-US" sz="4200" b="1">
                <a:solidFill>
                  <a:schemeClr val="lt1"/>
                </a:solidFill>
              </a:rPr>
              <a:t>Enhancing Image Analysis Communication with ChatGPT</a:t>
            </a:r>
            <a:endParaRPr/>
          </a:p>
        </p:txBody>
      </p:sp>
      <p:sp>
        <p:nvSpPr>
          <p:cNvPr id="98" name="Google Shape;98;p1"/>
          <p:cNvSpPr txBox="1">
            <a:spLocks noGrp="1"/>
          </p:cNvSpPr>
          <p:nvPr>
            <p:ph type="subTitle" idx="1"/>
          </p:nvPr>
        </p:nvSpPr>
        <p:spPr>
          <a:xfrm>
            <a:off x="592281" y="3866064"/>
            <a:ext cx="7918803" cy="2234485"/>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800"/>
              <a:buNone/>
            </a:pPr>
            <a:r>
              <a:rPr lang="en-US" sz="2800">
                <a:solidFill>
                  <a:schemeClr val="lt1"/>
                </a:solidFill>
              </a:rPr>
              <a:t>Using AI to Simplify the Creation of Image Analysis Workflows and Documentation</a:t>
            </a:r>
            <a:endParaRPr/>
          </a:p>
          <a:p>
            <a:pPr marL="0" lvl="0" indent="0" algn="ctr" rtl="0">
              <a:spcBef>
                <a:spcPts val="560"/>
              </a:spcBef>
              <a:spcAft>
                <a:spcPts val="0"/>
              </a:spcAft>
              <a:buClr>
                <a:schemeClr val="lt1"/>
              </a:buClr>
              <a:buSzPts val="2800"/>
              <a:buNone/>
            </a:pPr>
            <a:r>
              <a:rPr lang="en-US" sz="2800">
                <a:solidFill>
                  <a:schemeClr val="lt1"/>
                </a:solidFill>
              </a:rPr>
              <a:t>Daniel Waiger - HUJI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7"/>
        <p:cNvGrpSpPr/>
        <p:nvPr/>
      </p:nvGrpSpPr>
      <p:grpSpPr>
        <a:xfrm>
          <a:off x="0" y="0"/>
          <a:ext cx="0" cy="0"/>
          <a:chOff x="0" y="0"/>
          <a:chExt cx="0" cy="0"/>
        </a:xfrm>
      </p:grpSpPr>
      <p:sp>
        <p:nvSpPr>
          <p:cNvPr id="288" name="Google Shape;288;p10"/>
          <p:cNvSpPr/>
          <p:nvPr/>
        </p:nvSpPr>
        <p:spPr>
          <a:xfrm>
            <a:off x="0" y="0"/>
            <a:ext cx="9144000" cy="6858000"/>
          </a:xfrm>
          <a:prstGeom prst="rect">
            <a:avLst/>
          </a:pr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grpSp>
        <p:nvGrpSpPr>
          <p:cNvPr id="289" name="Google Shape;289;p10"/>
          <p:cNvGrpSpPr/>
          <p:nvPr/>
        </p:nvGrpSpPr>
        <p:grpSpPr>
          <a:xfrm>
            <a:off x="0" y="0"/>
            <a:ext cx="5600700" cy="6858000"/>
            <a:chOff x="7467600" y="0"/>
            <a:chExt cx="4724400" cy="6858000"/>
          </a:xfrm>
        </p:grpSpPr>
        <p:sp>
          <p:nvSpPr>
            <p:cNvPr id="290" name="Google Shape;290;p10"/>
            <p:cNvSpPr/>
            <p:nvPr/>
          </p:nvSpPr>
          <p:spPr>
            <a:xfrm>
              <a:off x="7467600" y="0"/>
              <a:ext cx="4724400" cy="6858000"/>
            </a:xfrm>
            <a:prstGeom prst="rect">
              <a:avLst/>
            </a:prstGeom>
            <a:solidFill>
              <a:schemeClr val="accent5">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1" name="Google Shape;291;p10"/>
            <p:cNvSpPr/>
            <p:nvPr/>
          </p:nvSpPr>
          <p:spPr>
            <a:xfrm>
              <a:off x="7467600" y="0"/>
              <a:ext cx="4724400" cy="6858000"/>
            </a:xfrm>
            <a:prstGeom prst="rect">
              <a:avLst/>
            </a:prstGeom>
            <a:solidFill>
              <a:srgbClr val="FDE9D8">
                <a:alpha val="4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grpSp>
      <p:sp>
        <p:nvSpPr>
          <p:cNvPr id="292" name="Google Shape;292;p10"/>
          <p:cNvSpPr/>
          <p:nvPr/>
        </p:nvSpPr>
        <p:spPr>
          <a:xfrm>
            <a:off x="0" y="0"/>
            <a:ext cx="5527275" cy="6858000"/>
          </a:xfrm>
          <a:custGeom>
            <a:avLst/>
            <a:gdLst/>
            <a:ahLst/>
            <a:cxnLst/>
            <a:rect l="l" t="t" r="r" b="b"/>
            <a:pathLst>
              <a:path w="7369701" h="6858000" extrusionOk="0">
                <a:moveTo>
                  <a:pt x="369702" y="6712169"/>
                </a:moveTo>
                <a:lnTo>
                  <a:pt x="366575" y="6715556"/>
                </a:lnTo>
                <a:cubicBezTo>
                  <a:pt x="367954" y="6715031"/>
                  <a:pt x="369326" y="6714512"/>
                  <a:pt x="371637" y="6713954"/>
                </a:cubicBezTo>
                <a:lnTo>
                  <a:pt x="369702" y="6712169"/>
                </a:lnTo>
                <a:close/>
                <a:moveTo>
                  <a:pt x="1019354" y="6315006"/>
                </a:moveTo>
                <a:cubicBezTo>
                  <a:pt x="847231" y="6483030"/>
                  <a:pt x="636234" y="6599053"/>
                  <a:pt x="441046" y="6691153"/>
                </a:cubicBezTo>
                <a:cubicBezTo>
                  <a:pt x="668934" y="6613112"/>
                  <a:pt x="947819" y="6494377"/>
                  <a:pt x="1019354" y="6315006"/>
                </a:cubicBezTo>
                <a:close/>
                <a:moveTo>
                  <a:pt x="991680" y="6298413"/>
                </a:moveTo>
                <a:cubicBezTo>
                  <a:pt x="775775" y="6396465"/>
                  <a:pt x="575302" y="6507871"/>
                  <a:pt x="409060" y="6671470"/>
                </a:cubicBezTo>
                <a:cubicBezTo>
                  <a:pt x="603834" y="6580783"/>
                  <a:pt x="817655" y="6465584"/>
                  <a:pt x="991680" y="6298413"/>
                </a:cubicBezTo>
                <a:close/>
                <a:moveTo>
                  <a:pt x="103333" y="5699602"/>
                </a:moveTo>
                <a:cubicBezTo>
                  <a:pt x="133282" y="5726353"/>
                  <a:pt x="175725" y="5762843"/>
                  <a:pt x="233938" y="5809416"/>
                </a:cubicBezTo>
                <a:cubicBezTo>
                  <a:pt x="390802" y="5935412"/>
                  <a:pt x="652575" y="6145703"/>
                  <a:pt x="883580" y="6180710"/>
                </a:cubicBezTo>
                <a:cubicBezTo>
                  <a:pt x="736829" y="6133021"/>
                  <a:pt x="610173" y="6040280"/>
                  <a:pt x="487337" y="5950182"/>
                </a:cubicBezTo>
                <a:cubicBezTo>
                  <a:pt x="443670" y="5917932"/>
                  <a:pt x="398584" y="5885270"/>
                  <a:pt x="354051" y="5854912"/>
                </a:cubicBezTo>
                <a:cubicBezTo>
                  <a:pt x="302352" y="5819720"/>
                  <a:pt x="247963" y="5787429"/>
                  <a:pt x="195436" y="5755068"/>
                </a:cubicBezTo>
                <a:lnTo>
                  <a:pt x="103333" y="5699602"/>
                </a:lnTo>
                <a:close/>
                <a:moveTo>
                  <a:pt x="5539432" y="5642928"/>
                </a:moveTo>
                <a:cubicBezTo>
                  <a:pt x="5544304" y="5659969"/>
                  <a:pt x="5549664" y="5677449"/>
                  <a:pt x="5555462" y="5694454"/>
                </a:cubicBezTo>
                <a:cubicBezTo>
                  <a:pt x="5631122" y="5909386"/>
                  <a:pt x="5731219" y="6118228"/>
                  <a:pt x="5828270" y="6320663"/>
                </a:cubicBezTo>
                <a:cubicBezTo>
                  <a:pt x="5868407" y="6404290"/>
                  <a:pt x="5908582" y="6488842"/>
                  <a:pt x="5947416" y="6574846"/>
                </a:cubicBezTo>
                <a:cubicBezTo>
                  <a:pt x="5894674" y="6327329"/>
                  <a:pt x="5793018" y="5718484"/>
                  <a:pt x="5539432" y="5642928"/>
                </a:cubicBezTo>
                <a:close/>
                <a:moveTo>
                  <a:pt x="51253" y="5631825"/>
                </a:moveTo>
                <a:lnTo>
                  <a:pt x="211622" y="5728803"/>
                </a:lnTo>
                <a:cubicBezTo>
                  <a:pt x="264592" y="5760684"/>
                  <a:pt x="319013" y="5793908"/>
                  <a:pt x="371652" y="5829062"/>
                </a:cubicBezTo>
                <a:cubicBezTo>
                  <a:pt x="417589" y="5859824"/>
                  <a:pt x="462230" y="5892964"/>
                  <a:pt x="505903" y="5925221"/>
                </a:cubicBezTo>
                <a:cubicBezTo>
                  <a:pt x="628246" y="6014875"/>
                  <a:pt x="754907" y="6107611"/>
                  <a:pt x="899240" y="6153068"/>
                </a:cubicBezTo>
                <a:cubicBezTo>
                  <a:pt x="928476" y="6162153"/>
                  <a:pt x="958088" y="6168887"/>
                  <a:pt x="988114" y="6174204"/>
                </a:cubicBezTo>
                <a:cubicBezTo>
                  <a:pt x="943280" y="6136411"/>
                  <a:pt x="896194" y="6100100"/>
                  <a:pt x="845971" y="6067177"/>
                </a:cubicBezTo>
                <a:cubicBezTo>
                  <a:pt x="720131" y="5983257"/>
                  <a:pt x="580034" y="5915740"/>
                  <a:pt x="448057" y="5841376"/>
                </a:cubicBezTo>
                <a:cubicBezTo>
                  <a:pt x="341781" y="5780886"/>
                  <a:pt x="90319" y="5630263"/>
                  <a:pt x="51253" y="5631825"/>
                </a:cubicBezTo>
                <a:close/>
                <a:moveTo>
                  <a:pt x="2606687" y="5630718"/>
                </a:moveTo>
                <a:cubicBezTo>
                  <a:pt x="2484040" y="5952782"/>
                  <a:pt x="2550772" y="6305470"/>
                  <a:pt x="2645658" y="6640259"/>
                </a:cubicBezTo>
                <a:cubicBezTo>
                  <a:pt x="2605413" y="6320984"/>
                  <a:pt x="2566733" y="5970903"/>
                  <a:pt x="2606687" y="5630718"/>
                </a:cubicBezTo>
                <a:close/>
                <a:moveTo>
                  <a:pt x="3642057" y="5573487"/>
                </a:moveTo>
                <a:cubicBezTo>
                  <a:pt x="3639338" y="5575453"/>
                  <a:pt x="3635693" y="5577466"/>
                  <a:pt x="3632981" y="5579437"/>
                </a:cubicBezTo>
                <a:cubicBezTo>
                  <a:pt x="3509182" y="5674738"/>
                  <a:pt x="3441993" y="5811556"/>
                  <a:pt x="3382436" y="5952726"/>
                </a:cubicBezTo>
                <a:cubicBezTo>
                  <a:pt x="3286719" y="6179641"/>
                  <a:pt x="3231101" y="6419386"/>
                  <a:pt x="3191929" y="6662669"/>
                </a:cubicBezTo>
                <a:cubicBezTo>
                  <a:pt x="3237125" y="6465250"/>
                  <a:pt x="3296425" y="6271000"/>
                  <a:pt x="3369898" y="6081771"/>
                </a:cubicBezTo>
                <a:cubicBezTo>
                  <a:pt x="3454377" y="5865084"/>
                  <a:pt x="3540614" y="5703753"/>
                  <a:pt x="3642057" y="5573487"/>
                </a:cubicBezTo>
                <a:close/>
                <a:moveTo>
                  <a:pt x="2650666" y="5530686"/>
                </a:moveTo>
                <a:cubicBezTo>
                  <a:pt x="2650695" y="5531619"/>
                  <a:pt x="2650695" y="5531619"/>
                  <a:pt x="2650249" y="5532101"/>
                </a:cubicBezTo>
                <a:cubicBezTo>
                  <a:pt x="2594633" y="5864991"/>
                  <a:pt x="2624834" y="6212617"/>
                  <a:pt x="2663808" y="6535215"/>
                </a:cubicBezTo>
                <a:cubicBezTo>
                  <a:pt x="2664345" y="6401062"/>
                  <a:pt x="2664881" y="6266909"/>
                  <a:pt x="2665418" y="6132756"/>
                </a:cubicBezTo>
                <a:cubicBezTo>
                  <a:pt x="2666315" y="5945493"/>
                  <a:pt x="2661038" y="5743579"/>
                  <a:pt x="2650666" y="5530686"/>
                </a:cubicBezTo>
                <a:close/>
                <a:moveTo>
                  <a:pt x="2680277" y="5479204"/>
                </a:moveTo>
                <a:cubicBezTo>
                  <a:pt x="2679826" y="5479692"/>
                  <a:pt x="2679381" y="5480173"/>
                  <a:pt x="2678972" y="5481582"/>
                </a:cubicBezTo>
                <a:cubicBezTo>
                  <a:pt x="2691463" y="5712555"/>
                  <a:pt x="2697451" y="5932139"/>
                  <a:pt x="2696666" y="6133836"/>
                </a:cubicBezTo>
                <a:lnTo>
                  <a:pt x="2695769" y="6390955"/>
                </a:lnTo>
                <a:cubicBezTo>
                  <a:pt x="2712509" y="6297144"/>
                  <a:pt x="2727840" y="6202916"/>
                  <a:pt x="2739893" y="6108357"/>
                </a:cubicBezTo>
                <a:cubicBezTo>
                  <a:pt x="2767348" y="5886500"/>
                  <a:pt x="2737035" y="5687445"/>
                  <a:pt x="2680277" y="5479204"/>
                </a:cubicBezTo>
                <a:close/>
                <a:moveTo>
                  <a:pt x="1132195" y="5467980"/>
                </a:moveTo>
                <a:cubicBezTo>
                  <a:pt x="1313054" y="5495211"/>
                  <a:pt x="1494925" y="5512628"/>
                  <a:pt x="1679056" y="5516907"/>
                </a:cubicBezTo>
                <a:cubicBezTo>
                  <a:pt x="1838007" y="5520331"/>
                  <a:pt x="1983050" y="5490313"/>
                  <a:pt x="2128648" y="5474249"/>
                </a:cubicBezTo>
                <a:cubicBezTo>
                  <a:pt x="2028248" y="5467548"/>
                  <a:pt x="1925543" y="5473055"/>
                  <a:pt x="1825619" y="5478447"/>
                </a:cubicBezTo>
                <a:lnTo>
                  <a:pt x="1737798" y="5483353"/>
                </a:lnTo>
                <a:cubicBezTo>
                  <a:pt x="1536509" y="5492800"/>
                  <a:pt x="1332771" y="5487439"/>
                  <a:pt x="1132195" y="5467980"/>
                </a:cubicBezTo>
                <a:close/>
                <a:moveTo>
                  <a:pt x="1456157" y="5371404"/>
                </a:moveTo>
                <a:cubicBezTo>
                  <a:pt x="1385125" y="5373535"/>
                  <a:pt x="1314200" y="5378444"/>
                  <a:pt x="1244432" y="5385601"/>
                </a:cubicBezTo>
                <a:cubicBezTo>
                  <a:pt x="1151404" y="5395142"/>
                  <a:pt x="1060429" y="5408677"/>
                  <a:pt x="973990" y="5424940"/>
                </a:cubicBezTo>
                <a:cubicBezTo>
                  <a:pt x="1017323" y="5425535"/>
                  <a:pt x="1061253" y="5429367"/>
                  <a:pt x="1103809" y="5433720"/>
                </a:cubicBezTo>
                <a:lnTo>
                  <a:pt x="1123454" y="5435727"/>
                </a:lnTo>
                <a:cubicBezTo>
                  <a:pt x="1326373" y="5455563"/>
                  <a:pt x="1533386" y="5461253"/>
                  <a:pt x="1737017" y="5452183"/>
                </a:cubicBezTo>
                <a:lnTo>
                  <a:pt x="1824397" y="5447757"/>
                </a:lnTo>
                <a:cubicBezTo>
                  <a:pt x="1905266" y="5443590"/>
                  <a:pt x="1987993" y="5439352"/>
                  <a:pt x="2070059" y="5441660"/>
                </a:cubicBezTo>
                <a:cubicBezTo>
                  <a:pt x="1883310" y="5383634"/>
                  <a:pt x="1669251" y="5365013"/>
                  <a:pt x="1456157" y="5371404"/>
                </a:cubicBezTo>
                <a:close/>
                <a:moveTo>
                  <a:pt x="4988186" y="5216467"/>
                </a:moveTo>
                <a:cubicBezTo>
                  <a:pt x="4914642" y="5275764"/>
                  <a:pt x="4843105" y="5338703"/>
                  <a:pt x="4777334" y="5406072"/>
                </a:cubicBezTo>
                <a:cubicBezTo>
                  <a:pt x="4757662" y="5426414"/>
                  <a:pt x="4737537" y="5447249"/>
                  <a:pt x="4718341" y="5468043"/>
                </a:cubicBezTo>
                <a:cubicBezTo>
                  <a:pt x="4681696" y="5506771"/>
                  <a:pt x="4644162" y="5546455"/>
                  <a:pt x="4604655" y="5583434"/>
                </a:cubicBezTo>
                <a:cubicBezTo>
                  <a:pt x="4591636" y="5595592"/>
                  <a:pt x="4578581" y="5606832"/>
                  <a:pt x="4565074" y="5618550"/>
                </a:cubicBezTo>
                <a:cubicBezTo>
                  <a:pt x="4712605" y="5511121"/>
                  <a:pt x="4908425" y="5376611"/>
                  <a:pt x="4988186" y="5216467"/>
                </a:cubicBezTo>
                <a:close/>
                <a:moveTo>
                  <a:pt x="4978032" y="5183809"/>
                </a:moveTo>
                <a:cubicBezTo>
                  <a:pt x="4748175" y="5235846"/>
                  <a:pt x="4611576" y="5430393"/>
                  <a:pt x="4463413" y="5615162"/>
                </a:cubicBezTo>
                <a:cubicBezTo>
                  <a:pt x="4428815" y="5658459"/>
                  <a:pt x="4393697" y="5700384"/>
                  <a:pt x="4358134" y="5742791"/>
                </a:cubicBezTo>
                <a:lnTo>
                  <a:pt x="4376219" y="5729027"/>
                </a:lnTo>
                <a:cubicBezTo>
                  <a:pt x="4445817" y="5675939"/>
                  <a:pt x="4517680" y="5621374"/>
                  <a:pt x="4582340" y="5561037"/>
                </a:cubicBezTo>
                <a:cubicBezTo>
                  <a:pt x="4621394" y="5524545"/>
                  <a:pt x="4658482" y="5485345"/>
                  <a:pt x="4694684" y="5447098"/>
                </a:cubicBezTo>
                <a:cubicBezTo>
                  <a:pt x="4714806" y="5426264"/>
                  <a:pt x="4733997" y="5405475"/>
                  <a:pt x="4754123" y="5384643"/>
                </a:cubicBezTo>
                <a:cubicBezTo>
                  <a:pt x="4823909" y="5312925"/>
                  <a:pt x="4899949" y="5246074"/>
                  <a:pt x="4978032" y="5183809"/>
                </a:cubicBezTo>
                <a:close/>
                <a:moveTo>
                  <a:pt x="1903353" y="5044827"/>
                </a:moveTo>
                <a:cubicBezTo>
                  <a:pt x="1900901" y="5049058"/>
                  <a:pt x="1913196" y="5065331"/>
                  <a:pt x="1936931" y="5093954"/>
                </a:cubicBezTo>
                <a:cubicBezTo>
                  <a:pt x="2021149" y="5196773"/>
                  <a:pt x="2108079" y="5297623"/>
                  <a:pt x="2195868" y="5396574"/>
                </a:cubicBezTo>
                <a:cubicBezTo>
                  <a:pt x="2196092" y="5309013"/>
                  <a:pt x="2155695" y="5230515"/>
                  <a:pt x="2088852" y="5166123"/>
                </a:cubicBezTo>
                <a:cubicBezTo>
                  <a:pt x="2054441" y="5132572"/>
                  <a:pt x="2001584" y="5091839"/>
                  <a:pt x="1958241" y="5067955"/>
                </a:cubicBezTo>
                <a:cubicBezTo>
                  <a:pt x="1922998" y="5048408"/>
                  <a:pt x="1905803" y="5040595"/>
                  <a:pt x="1903353" y="5044827"/>
                </a:cubicBezTo>
                <a:close/>
                <a:moveTo>
                  <a:pt x="1979378" y="4769504"/>
                </a:moveTo>
                <a:cubicBezTo>
                  <a:pt x="2251008" y="4946802"/>
                  <a:pt x="2557265" y="5046794"/>
                  <a:pt x="2882120" y="5064547"/>
                </a:cubicBezTo>
                <a:cubicBezTo>
                  <a:pt x="2852884" y="5055476"/>
                  <a:pt x="2822307" y="5047842"/>
                  <a:pt x="2793103" y="5039699"/>
                </a:cubicBezTo>
                <a:lnTo>
                  <a:pt x="2770041" y="5033634"/>
                </a:lnTo>
                <a:cubicBezTo>
                  <a:pt x="2500352" y="4962917"/>
                  <a:pt x="2236095" y="4864963"/>
                  <a:pt x="1979378" y="4769504"/>
                </a:cubicBezTo>
                <a:close/>
                <a:moveTo>
                  <a:pt x="1927410" y="4716164"/>
                </a:moveTo>
                <a:cubicBezTo>
                  <a:pt x="1938311" y="4720848"/>
                  <a:pt x="1949172" y="4724604"/>
                  <a:pt x="1959587" y="4728849"/>
                </a:cubicBezTo>
                <a:cubicBezTo>
                  <a:pt x="2224818" y="4827692"/>
                  <a:pt x="2499050" y="4930367"/>
                  <a:pt x="2777707" y="5003991"/>
                </a:cubicBezTo>
                <a:lnTo>
                  <a:pt x="2800768" y="5010056"/>
                </a:lnTo>
                <a:lnTo>
                  <a:pt x="2879408" y="5031590"/>
                </a:lnTo>
                <a:cubicBezTo>
                  <a:pt x="2873718" y="5029024"/>
                  <a:pt x="2868475" y="5025973"/>
                  <a:pt x="2862295" y="5022958"/>
                </a:cubicBezTo>
                <a:cubicBezTo>
                  <a:pt x="2846112" y="5014292"/>
                  <a:pt x="2829972" y="5006555"/>
                  <a:pt x="2813343" y="4998369"/>
                </a:cubicBezTo>
                <a:cubicBezTo>
                  <a:pt x="2759214" y="4972589"/>
                  <a:pt x="2702010" y="4951123"/>
                  <a:pt x="2646245" y="4930999"/>
                </a:cubicBezTo>
                <a:cubicBezTo>
                  <a:pt x="2437298" y="4853662"/>
                  <a:pt x="2221285" y="4774272"/>
                  <a:pt x="1999243" y="4730524"/>
                </a:cubicBezTo>
                <a:lnTo>
                  <a:pt x="1979527" y="4726651"/>
                </a:lnTo>
                <a:lnTo>
                  <a:pt x="1927410" y="4716164"/>
                </a:lnTo>
                <a:close/>
                <a:moveTo>
                  <a:pt x="1997014" y="4698007"/>
                </a:moveTo>
                <a:lnTo>
                  <a:pt x="2005458" y="4699540"/>
                </a:lnTo>
                <a:cubicBezTo>
                  <a:pt x="2229844" y="4743659"/>
                  <a:pt x="2447268" y="4823456"/>
                  <a:pt x="2657186" y="4901687"/>
                </a:cubicBezTo>
                <a:cubicBezTo>
                  <a:pt x="2713431" y="4922259"/>
                  <a:pt x="2771565" y="4943688"/>
                  <a:pt x="2826662" y="4970362"/>
                </a:cubicBezTo>
                <a:cubicBezTo>
                  <a:pt x="2843286" y="4978544"/>
                  <a:pt x="2859914" y="4986729"/>
                  <a:pt x="2876100" y="4995397"/>
                </a:cubicBezTo>
                <a:cubicBezTo>
                  <a:pt x="2929811" y="5022592"/>
                  <a:pt x="2984941" y="5050189"/>
                  <a:pt x="3042600" y="5059532"/>
                </a:cubicBezTo>
                <a:cubicBezTo>
                  <a:pt x="2779645" y="4772909"/>
                  <a:pt x="2376891" y="4705645"/>
                  <a:pt x="1997014" y="4698007"/>
                </a:cubicBezTo>
                <a:close/>
                <a:moveTo>
                  <a:pt x="2305292" y="4219492"/>
                </a:moveTo>
                <a:cubicBezTo>
                  <a:pt x="2631112" y="4377847"/>
                  <a:pt x="3011879" y="4535878"/>
                  <a:pt x="3360922" y="4529373"/>
                </a:cubicBezTo>
                <a:cubicBezTo>
                  <a:pt x="3408391" y="4528405"/>
                  <a:pt x="3451278" y="4517839"/>
                  <a:pt x="3492420" y="4510145"/>
                </a:cubicBezTo>
                <a:cubicBezTo>
                  <a:pt x="3448862" y="4503966"/>
                  <a:pt x="3405674" y="4495449"/>
                  <a:pt x="3364086" y="4480340"/>
                </a:cubicBezTo>
                <a:cubicBezTo>
                  <a:pt x="3314946" y="4462747"/>
                  <a:pt x="3269673" y="4437082"/>
                  <a:pt x="3225818" y="4411822"/>
                </a:cubicBezTo>
                <a:cubicBezTo>
                  <a:pt x="3194830" y="4393966"/>
                  <a:pt x="3162431" y="4375699"/>
                  <a:pt x="3129696" y="4360704"/>
                </a:cubicBezTo>
                <a:cubicBezTo>
                  <a:pt x="3030558" y="4315774"/>
                  <a:pt x="2920899" y="4298731"/>
                  <a:pt x="2814545" y="4282955"/>
                </a:cubicBezTo>
                <a:cubicBezTo>
                  <a:pt x="2648192" y="4257474"/>
                  <a:pt x="2475773" y="4231762"/>
                  <a:pt x="2305292" y="4219492"/>
                </a:cubicBezTo>
                <a:close/>
                <a:moveTo>
                  <a:pt x="2626982" y="4206450"/>
                </a:moveTo>
                <a:cubicBezTo>
                  <a:pt x="2581807" y="4205467"/>
                  <a:pt x="2536327" y="4205706"/>
                  <a:pt x="2490617" y="4206951"/>
                </a:cubicBezTo>
                <a:cubicBezTo>
                  <a:pt x="2601507" y="4219748"/>
                  <a:pt x="2711611" y="4236309"/>
                  <a:pt x="2819869" y="4252936"/>
                </a:cubicBezTo>
                <a:cubicBezTo>
                  <a:pt x="2928115" y="4269564"/>
                  <a:pt x="3040565" y="4286495"/>
                  <a:pt x="3143018" y="4332698"/>
                </a:cubicBezTo>
                <a:cubicBezTo>
                  <a:pt x="3177162" y="4348099"/>
                  <a:pt x="3210046" y="4366808"/>
                  <a:pt x="3241520" y="4385112"/>
                </a:cubicBezTo>
                <a:cubicBezTo>
                  <a:pt x="3284409" y="4409477"/>
                  <a:pt x="3328265" y="4434739"/>
                  <a:pt x="3374575" y="4451517"/>
                </a:cubicBezTo>
                <a:cubicBezTo>
                  <a:pt x="3416609" y="4466134"/>
                  <a:pt x="3460730" y="4474620"/>
                  <a:pt x="3505221" y="4480757"/>
                </a:cubicBezTo>
                <a:cubicBezTo>
                  <a:pt x="3244537" y="4280088"/>
                  <a:pt x="2943211" y="4213332"/>
                  <a:pt x="2626982" y="4206450"/>
                </a:cubicBezTo>
                <a:close/>
                <a:moveTo>
                  <a:pt x="1310106" y="3943217"/>
                </a:moveTo>
                <a:cubicBezTo>
                  <a:pt x="1129544" y="4063332"/>
                  <a:pt x="976804" y="4212308"/>
                  <a:pt x="854994" y="4399136"/>
                </a:cubicBezTo>
                <a:cubicBezTo>
                  <a:pt x="813550" y="4462067"/>
                  <a:pt x="777442" y="4528637"/>
                  <a:pt x="742462" y="4594648"/>
                </a:cubicBezTo>
                <a:cubicBezTo>
                  <a:pt x="769633" y="4559245"/>
                  <a:pt x="795392" y="4522436"/>
                  <a:pt x="820602" y="4485915"/>
                </a:cubicBezTo>
                <a:cubicBezTo>
                  <a:pt x="839644" y="4458097"/>
                  <a:pt x="858127" y="4430568"/>
                  <a:pt x="878295" y="4403594"/>
                </a:cubicBezTo>
                <a:cubicBezTo>
                  <a:pt x="984168" y="4259170"/>
                  <a:pt x="1114491" y="4132679"/>
                  <a:pt x="1240607" y="4010401"/>
                </a:cubicBezTo>
                <a:lnTo>
                  <a:pt x="1310106" y="3943217"/>
                </a:lnTo>
                <a:close/>
                <a:moveTo>
                  <a:pt x="1423113" y="3874565"/>
                </a:moveTo>
                <a:lnTo>
                  <a:pt x="1260565" y="4031982"/>
                </a:lnTo>
                <a:cubicBezTo>
                  <a:pt x="1135292" y="4153135"/>
                  <a:pt x="1006090" y="4279065"/>
                  <a:pt x="901900" y="4421236"/>
                </a:cubicBezTo>
                <a:cubicBezTo>
                  <a:pt x="882292" y="4447928"/>
                  <a:pt x="863806" y="4475465"/>
                  <a:pt x="845044" y="4502436"/>
                </a:cubicBezTo>
                <a:cubicBezTo>
                  <a:pt x="797719" y="4571828"/>
                  <a:pt x="747866" y="4643196"/>
                  <a:pt x="685926" y="4703069"/>
                </a:cubicBezTo>
                <a:cubicBezTo>
                  <a:pt x="685087" y="4704192"/>
                  <a:pt x="684806" y="4705038"/>
                  <a:pt x="684248" y="4706721"/>
                </a:cubicBezTo>
                <a:cubicBezTo>
                  <a:pt x="955830" y="4450343"/>
                  <a:pt x="1215323" y="4185291"/>
                  <a:pt x="1423113" y="3874565"/>
                </a:cubicBezTo>
                <a:close/>
                <a:moveTo>
                  <a:pt x="3316479" y="3872136"/>
                </a:moveTo>
                <a:lnTo>
                  <a:pt x="3546806" y="4356139"/>
                </a:lnTo>
                <a:cubicBezTo>
                  <a:pt x="3510992" y="4217388"/>
                  <a:pt x="3440535" y="4086075"/>
                  <a:pt x="3364433" y="3953121"/>
                </a:cubicBezTo>
                <a:lnTo>
                  <a:pt x="3316479" y="3872136"/>
                </a:lnTo>
                <a:close/>
                <a:moveTo>
                  <a:pt x="3291335" y="3767420"/>
                </a:moveTo>
                <a:cubicBezTo>
                  <a:pt x="3324815" y="3824296"/>
                  <a:pt x="3358740" y="3880691"/>
                  <a:pt x="3390805" y="3937163"/>
                </a:cubicBezTo>
                <a:cubicBezTo>
                  <a:pt x="3469925" y="4075583"/>
                  <a:pt x="3543427" y="4213298"/>
                  <a:pt x="3579062" y="4359040"/>
                </a:cubicBezTo>
                <a:cubicBezTo>
                  <a:pt x="3585500" y="4228842"/>
                  <a:pt x="3547302" y="4112076"/>
                  <a:pt x="3467355" y="3988130"/>
                </a:cubicBezTo>
                <a:cubicBezTo>
                  <a:pt x="3420192" y="3915029"/>
                  <a:pt x="3371016" y="3849934"/>
                  <a:pt x="3310753" y="3787140"/>
                </a:cubicBezTo>
                <a:cubicBezTo>
                  <a:pt x="3303466" y="3779509"/>
                  <a:pt x="3297626" y="3773227"/>
                  <a:pt x="3291335" y="3767420"/>
                </a:cubicBezTo>
                <a:close/>
                <a:moveTo>
                  <a:pt x="1635889" y="3709494"/>
                </a:moveTo>
                <a:lnTo>
                  <a:pt x="1634800" y="3731111"/>
                </a:lnTo>
                <a:cubicBezTo>
                  <a:pt x="1634800" y="3731111"/>
                  <a:pt x="1635342" y="3716795"/>
                  <a:pt x="1635889" y="3709494"/>
                </a:cubicBezTo>
                <a:close/>
                <a:moveTo>
                  <a:pt x="1510397" y="3684705"/>
                </a:moveTo>
                <a:cubicBezTo>
                  <a:pt x="1390337" y="3729510"/>
                  <a:pt x="1267181" y="3766747"/>
                  <a:pt x="1146550" y="3802012"/>
                </a:cubicBezTo>
                <a:cubicBezTo>
                  <a:pt x="997862" y="3845736"/>
                  <a:pt x="843568" y="3890871"/>
                  <a:pt x="698834" y="3952272"/>
                </a:cubicBezTo>
                <a:cubicBezTo>
                  <a:pt x="460140" y="4053106"/>
                  <a:pt x="242842" y="4196577"/>
                  <a:pt x="34256" y="4347603"/>
                </a:cubicBezTo>
                <a:cubicBezTo>
                  <a:pt x="196048" y="4248849"/>
                  <a:pt x="358125" y="4150653"/>
                  <a:pt x="527241" y="4065078"/>
                </a:cubicBezTo>
                <a:cubicBezTo>
                  <a:pt x="838255" y="3908281"/>
                  <a:pt x="1212318" y="3863093"/>
                  <a:pt x="1510397" y="3684705"/>
                </a:cubicBezTo>
                <a:close/>
                <a:moveTo>
                  <a:pt x="1313114" y="3655216"/>
                </a:moveTo>
                <a:cubicBezTo>
                  <a:pt x="1247578" y="3654578"/>
                  <a:pt x="1180153" y="3656293"/>
                  <a:pt x="1109304" y="3669030"/>
                </a:cubicBezTo>
                <a:cubicBezTo>
                  <a:pt x="689821" y="3744031"/>
                  <a:pt x="334655" y="4032530"/>
                  <a:pt x="8129" y="4330519"/>
                </a:cubicBezTo>
                <a:cubicBezTo>
                  <a:pt x="220923" y="4176682"/>
                  <a:pt x="442983" y="4028720"/>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lose/>
                <a:moveTo>
                  <a:pt x="3655073" y="3650884"/>
                </a:moveTo>
                <a:cubicBezTo>
                  <a:pt x="3768399" y="3765347"/>
                  <a:pt x="3873410" y="3884450"/>
                  <a:pt x="3989938" y="3991685"/>
                </a:cubicBezTo>
                <a:cubicBezTo>
                  <a:pt x="4106468" y="4098916"/>
                  <a:pt x="4234512" y="4194281"/>
                  <a:pt x="4393907" y="4261258"/>
                </a:cubicBezTo>
                <a:cubicBezTo>
                  <a:pt x="4484865" y="4299540"/>
                  <a:pt x="4571866" y="4332385"/>
                  <a:pt x="4648051" y="4374051"/>
                </a:cubicBezTo>
                <a:cubicBezTo>
                  <a:pt x="4566919" y="4301848"/>
                  <a:pt x="4474187" y="4242216"/>
                  <a:pt x="4383389" y="4184369"/>
                </a:cubicBez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lose/>
                <a:moveTo>
                  <a:pt x="3670252" y="3622798"/>
                </a:move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97546" y="4220788"/>
                  <a:pt x="4597907" y="4284772"/>
                  <a:pt x="4684469" y="4364680"/>
                </a:cubicBezTo>
                <a:lnTo>
                  <a:pt x="4690271" y="4370034"/>
                </a:lnTo>
                <a:cubicBezTo>
                  <a:pt x="4617960" y="4134006"/>
                  <a:pt x="4326618" y="3976128"/>
                  <a:pt x="4136093" y="3858466"/>
                </a:cubicBezTo>
                <a:cubicBezTo>
                  <a:pt x="3985171" y="3764831"/>
                  <a:pt x="3831168" y="3687155"/>
                  <a:pt x="3670252" y="3622798"/>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4441737" y="3399734"/>
                </a:move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99925" y="4149276"/>
                  <a:pt x="5291490" y="4229096"/>
                  <a:pt x="5388878" y="4300185"/>
                </a:cubicBezTo>
                <a:cubicBezTo>
                  <a:pt x="5401114" y="4303421"/>
                  <a:pt x="5413353" y="4306662"/>
                  <a:pt x="5425556" y="4308967"/>
                </a:cubicBezTo>
                <a:cubicBezTo>
                  <a:pt x="5290970" y="4122931"/>
                  <a:pt x="5119226" y="3974244"/>
                  <a:pt x="4943646" y="3822916"/>
                </a:cubicBezTo>
                <a:cubicBezTo>
                  <a:pt x="4828850" y="3724110"/>
                  <a:pt x="4714058" y="3625311"/>
                  <a:pt x="4594837" y="3532274"/>
                </a:cubicBezTo>
                <a:cubicBezTo>
                  <a:pt x="4562450" y="3507077"/>
                  <a:pt x="4474786" y="3410282"/>
                  <a:pt x="4441737" y="3399734"/>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lnTo>
                  <a:pt x="5425834" y="3162785"/>
                </a:lnTo>
                <a:close/>
                <a:moveTo>
                  <a:pt x="1318687" y="3113840"/>
                </a:moveTo>
                <a:cubicBezTo>
                  <a:pt x="1233126" y="3142037"/>
                  <a:pt x="1148133" y="3174161"/>
                  <a:pt x="1066793" y="3212171"/>
                </a:cubicBezTo>
                <a:lnTo>
                  <a:pt x="993319" y="3247648"/>
                </a:ln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1238695" y="3076820"/>
                </a:moveTo>
                <a:cubicBezTo>
                  <a:pt x="1051055" y="3082190"/>
                  <a:pt x="886407" y="3192548"/>
                  <a:pt x="716371" y="3293249"/>
                </a:cubicBezTo>
                <a:cubicBezTo>
                  <a:pt x="670943" y="3320259"/>
                  <a:pt x="625512" y="3345868"/>
                  <a:pt x="579522" y="3371759"/>
                </a:cubicBezTo>
                <a:lnTo>
                  <a:pt x="600288" y="3365555"/>
                </a:lnTo>
                <a:cubicBezTo>
                  <a:pt x="680240" y="3341573"/>
                  <a:pt x="762713" y="3317034"/>
                  <a:pt x="840692" y="3284921"/>
                </a:cubicBezTo>
                <a:cubicBezTo>
                  <a:pt x="887813" y="3265484"/>
                  <a:pt x="934087" y="3242968"/>
                  <a:pt x="979248" y="3221003"/>
                </a:cubicBezTo>
                <a:lnTo>
                  <a:pt x="1053282" y="3185247"/>
                </a:ln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608772" y="3451680"/>
                  <a:pt x="5674122" y="3909676"/>
                  <a:pt x="5519779" y="4359223"/>
                </a:cubicBezTo>
                <a:cubicBezTo>
                  <a:pt x="5520262" y="4359669"/>
                  <a:pt x="5520293" y="4360602"/>
                  <a:pt x="5520293" y="4360602"/>
                </a:cubicBezTo>
                <a:cubicBezTo>
                  <a:pt x="5627244" y="4437825"/>
                  <a:pt x="5699666" y="4548575"/>
                  <a:pt x="5767221" y="4665564"/>
                </a:cubicBezTo>
                <a:cubicBezTo>
                  <a:pt x="6275281" y="4699277"/>
                  <a:pt x="6739386" y="4778523"/>
                  <a:pt x="6937169" y="4815941"/>
                </a:cubicBezTo>
                <a:cubicBezTo>
                  <a:pt x="7134952" y="4853359"/>
                  <a:pt x="7020263" y="4903218"/>
                  <a:pt x="6953922" y="4890068"/>
                </a:cubicBezTo>
                <a:cubicBezTo>
                  <a:pt x="6799988" y="4859556"/>
                  <a:pt x="6485790" y="4815676"/>
                  <a:pt x="6071359" y="4770770"/>
                </a:cubicBezTo>
                <a:lnTo>
                  <a:pt x="6038839" y="4764474"/>
                </a:lnTo>
                <a:cubicBezTo>
                  <a:pt x="6038795" y="4764265"/>
                  <a:pt x="6038750" y="4764056"/>
                  <a:pt x="6038706" y="4763847"/>
                </a:cubicBezTo>
                <a:lnTo>
                  <a:pt x="6037784" y="4764270"/>
                </a:lnTo>
                <a:lnTo>
                  <a:pt x="6038839" y="4764474"/>
                </a:lnTo>
                <a:lnTo>
                  <a:pt x="6040338" y="4771418"/>
                </a:lnTo>
                <a:cubicBezTo>
                  <a:pt x="6039088" y="4781803"/>
                  <a:pt x="6034314" y="4794510"/>
                  <a:pt x="6024488" y="4809903"/>
                </a:cubicBezTo>
                <a:cubicBezTo>
                  <a:pt x="5910095" y="5058984"/>
                  <a:pt x="5773348" y="5296385"/>
                  <a:pt x="5599771" y="5509652"/>
                </a:cubicBezTo>
                <a:cubicBezTo>
                  <a:pt x="5583815" y="5529842"/>
                  <a:pt x="5566811" y="5547293"/>
                  <a:pt x="5548843" y="5563845"/>
                </a:cubicBezTo>
                <a:cubicBezTo>
                  <a:pt x="5773782" y="5645205"/>
                  <a:pt x="5890323" y="6067151"/>
                  <a:pt x="5940952" y="6250028"/>
                </a:cubicBezTo>
                <a:cubicBezTo>
                  <a:pt x="5979301" y="6387982"/>
                  <a:pt x="6009900" y="6527294"/>
                  <a:pt x="6043441" y="6665847"/>
                </a:cubicBezTo>
                <a:lnTo>
                  <a:pt x="6093432" y="6858000"/>
                </a:lnTo>
                <a:lnTo>
                  <a:pt x="6034344" y="6858000"/>
                </a:lnTo>
                <a:lnTo>
                  <a:pt x="6026679" y="6836959"/>
                </a:lnTo>
                <a:cubicBezTo>
                  <a:pt x="5958957" y="6665497"/>
                  <a:pt x="5878558" y="6498078"/>
                  <a:pt x="5800441" y="6335286"/>
                </a:cubicBezTo>
                <a:cubicBezTo>
                  <a:pt x="5703359" y="6131918"/>
                  <a:pt x="5602295" y="5922187"/>
                  <a:pt x="5526562" y="5705388"/>
                </a:cubicBezTo>
                <a:cubicBezTo>
                  <a:pt x="5523956" y="5698505"/>
                  <a:pt x="5521803" y="5691139"/>
                  <a:pt x="5519640" y="5683774"/>
                </a:cubicBezTo>
                <a:cubicBezTo>
                  <a:pt x="5523207" y="5970988"/>
                  <a:pt x="5738292" y="6306566"/>
                  <a:pt x="5844559" y="6553349"/>
                </a:cubicBezTo>
                <a:lnTo>
                  <a:pt x="5975994" y="6858000"/>
                </a:lnTo>
                <a:lnTo>
                  <a:pt x="5898547" y="6858000"/>
                </a:lnTo>
                <a:lnTo>
                  <a:pt x="5682041" y="6355860"/>
                </a:lnTo>
                <a:cubicBezTo>
                  <a:pt x="5609136" y="6186449"/>
                  <a:pt x="5505535" y="6006625"/>
                  <a:pt x="5461758" y="5820220"/>
                </a:cubicBezTo>
                <a:cubicBezTo>
                  <a:pt x="5415457" y="6083349"/>
                  <a:pt x="5335494" y="6334433"/>
                  <a:pt x="5237282" y="6579086"/>
                </a:cubicBezTo>
                <a:lnTo>
                  <a:pt x="5115009" y="6858000"/>
                </a:lnTo>
                <a:lnTo>
                  <a:pt x="5028074" y="6858000"/>
                </a:lnTo>
                <a:lnTo>
                  <a:pt x="5079508" y="6749074"/>
                </a:lnTo>
                <a:cubicBezTo>
                  <a:pt x="5200211" y="6482556"/>
                  <a:pt x="5305048" y="6210716"/>
                  <a:pt x="5371846" y="5924413"/>
                </a:cubicBezTo>
                <a:lnTo>
                  <a:pt x="5270512" y="6138975"/>
                </a:lnTo>
                <a:cubicBezTo>
                  <a:pt x="5192357" y="6304175"/>
                  <a:pt x="5112108" y="6475512"/>
                  <a:pt x="5062409" y="6653544"/>
                </a:cubicBezTo>
                <a:cubicBezTo>
                  <a:pt x="5053035" y="6686987"/>
                  <a:pt x="5045072" y="6720843"/>
                  <a:pt x="5036628" y="6754247"/>
                </a:cubicBezTo>
                <a:lnTo>
                  <a:pt x="5009112" y="6858000"/>
                </a:lnTo>
                <a:lnTo>
                  <a:pt x="4976679" y="6858000"/>
                </a:lnTo>
                <a:lnTo>
                  <a:pt x="5006537" y="6747068"/>
                </a:lnTo>
                <a:cubicBezTo>
                  <a:pt x="5014940" y="6712729"/>
                  <a:pt x="5022903" y="6678883"/>
                  <a:pt x="5032723" y="6644957"/>
                </a:cubicBezTo>
                <a:cubicBezTo>
                  <a:pt x="5083245" y="6464091"/>
                  <a:pt x="5164383" y="6291790"/>
                  <a:pt x="5242949" y="6125175"/>
                </a:cubicBezTo>
                <a:lnTo>
                  <a:pt x="5286321" y="6033555"/>
                </a:lnTo>
                <a:cubicBezTo>
                  <a:pt x="5153522" y="6218172"/>
                  <a:pt x="5058694" y="6420826"/>
                  <a:pt x="5008210" y="6649194"/>
                </a:cubicBezTo>
                <a:cubicBezTo>
                  <a:pt x="4999505" y="6687732"/>
                  <a:pt x="4992445" y="6726670"/>
                  <a:pt x="4986321" y="6765687"/>
                </a:cubicBezTo>
                <a:lnTo>
                  <a:pt x="4973474" y="6858000"/>
                </a:lnTo>
                <a:lnTo>
                  <a:pt x="4907178" y="6858000"/>
                </a:lnTo>
                <a:lnTo>
                  <a:pt x="4910810" y="6829660"/>
                </a:lnTo>
                <a:cubicBezTo>
                  <a:pt x="4927183" y="6695980"/>
                  <a:pt x="4945608" y="6562743"/>
                  <a:pt x="4987461" y="6432994"/>
                </a:cubicBezTo>
                <a:cubicBezTo>
                  <a:pt x="5033887" y="6289556"/>
                  <a:pt x="5098947" y="6157948"/>
                  <a:pt x="5179262" y="6035044"/>
                </a:cubicBezTo>
                <a:cubicBezTo>
                  <a:pt x="5016033" y="6169178"/>
                  <a:pt x="4838252" y="6288995"/>
                  <a:pt x="4689678" y="6440241"/>
                </a:cubicBezTo>
                <a:cubicBezTo>
                  <a:pt x="4615724" y="6515503"/>
                  <a:pt x="4545518" y="6594166"/>
                  <a:pt x="4477543" y="6674836"/>
                </a:cubicBezTo>
                <a:lnTo>
                  <a:pt x="4329957" y="6858000"/>
                </a:lnTo>
                <a:lnTo>
                  <a:pt x="4218595" y="6858000"/>
                </a:lnTo>
                <a:lnTo>
                  <a:pt x="4368888" y="6668412"/>
                </a:lnTo>
                <a:cubicBezTo>
                  <a:pt x="4431654" y="6591444"/>
                  <a:pt x="4495926" y="6515754"/>
                  <a:pt x="4563091" y="6442508"/>
                </a:cubicBezTo>
                <a:cubicBezTo>
                  <a:pt x="4810353" y="6173676"/>
                  <a:pt x="5160740" y="5991069"/>
                  <a:pt x="5387324" y="5705830"/>
                </a:cubicBezTo>
                <a:cubicBezTo>
                  <a:pt x="5286064" y="5794177"/>
                  <a:pt x="5178968" y="5876241"/>
                  <a:pt x="5073620" y="5955437"/>
                </a:cubicBezTo>
                <a:cubicBezTo>
                  <a:pt x="4943865" y="6053305"/>
                  <a:pt x="4809130" y="6154627"/>
                  <a:pt x="4689789" y="6268382"/>
                </a:cubicBezTo>
                <a:cubicBezTo>
                  <a:pt x="4591303" y="6361972"/>
                  <a:pt x="4502007" y="6464046"/>
                  <a:pt x="4418722" y="6570886"/>
                </a:cubicBezTo>
                <a:lnTo>
                  <a:pt x="4214944" y="6858000"/>
                </a:lnTo>
                <a:lnTo>
                  <a:pt x="4177898" y="6858000"/>
                </a:lnTo>
                <a:lnTo>
                  <a:pt x="4391597" y="6556370"/>
                </a:lnTo>
                <a:cubicBezTo>
                  <a:pt x="4476641" y="6446900"/>
                  <a:pt x="4567929" y="6342186"/>
                  <a:pt x="4668889" y="6246399"/>
                </a:cubicBezTo>
                <a:cubicBezTo>
                  <a:pt x="4789603" y="6132122"/>
                  <a:pt x="4925227" y="6029827"/>
                  <a:pt x="5055427" y="5931476"/>
                </a:cubicBezTo>
                <a:cubicBezTo>
                  <a:pt x="5161670" y="5851314"/>
                  <a:pt x="5270142" y="5768732"/>
                  <a:pt x="5371814" y="5678975"/>
                </a:cubicBezTo>
                <a:cubicBezTo>
                  <a:pt x="5250056" y="5732278"/>
                  <a:pt x="5117554" y="5761328"/>
                  <a:pt x="4987918" y="5838701"/>
                </a:cubicBezTo>
                <a:cubicBezTo>
                  <a:pt x="4699961" y="6010191"/>
                  <a:pt x="4491898" y="6286162"/>
                  <a:pt x="4317146" y="6587716"/>
                </a:cubicBezTo>
                <a:lnTo>
                  <a:pt x="4171627" y="6858000"/>
                </a:lnTo>
                <a:lnTo>
                  <a:pt x="4081585" y="6858000"/>
                </a:lnTo>
                <a:lnTo>
                  <a:pt x="4238603" y="6559341"/>
                </a:lnTo>
                <a:cubicBezTo>
                  <a:pt x="4385995" y="6299856"/>
                  <a:pt x="4555804" y="6056475"/>
                  <a:pt x="4778333" y="5873626"/>
                </a:cubicBezTo>
                <a:cubicBezTo>
                  <a:pt x="4974935" y="5712072"/>
                  <a:pt x="5214460" y="5703893"/>
                  <a:pt x="5414185" y="5573882"/>
                </a:cubicBezTo>
                <a:cubicBezTo>
                  <a:pt x="5665168" y="5409695"/>
                  <a:pt x="5834734" y="5037780"/>
                  <a:pt x="5959648" y="4760797"/>
                </a:cubicBezTo>
                <a:cubicBezTo>
                  <a:pt x="5758178" y="4742307"/>
                  <a:pt x="5556149" y="4733150"/>
                  <a:pt x="5355019" y="4734672"/>
                </a:cubicBezTo>
                <a:cubicBezTo>
                  <a:pt x="5292258" y="4900655"/>
                  <a:pt x="5203125" y="5047664"/>
                  <a:pt x="5083565" y="5179121"/>
                </a:cubicBezTo>
                <a:cubicBezTo>
                  <a:pt x="5049677" y="5379813"/>
                  <a:pt x="4862890" y="5495797"/>
                  <a:pt x="4713577" y="5616803"/>
                </a:cubicBezTo>
                <a:cubicBezTo>
                  <a:pt x="4481263" y="5805403"/>
                  <a:pt x="4239092" y="5980417"/>
                  <a:pt x="3989559" y="6145945"/>
                </a:cubicBezTo>
                <a:cubicBezTo>
                  <a:pt x="3958721" y="6166743"/>
                  <a:pt x="3915645" y="6091150"/>
                  <a:pt x="3939824" y="6066900"/>
                </a:cubicBezTo>
                <a:cubicBezTo>
                  <a:pt x="4170724" y="5831323"/>
                  <a:pt x="4361787" y="5566131"/>
                  <a:pt x="4584537" y="5324826"/>
                </a:cubicBezTo>
                <a:cubicBezTo>
                  <a:pt x="4710868" y="5187971"/>
                  <a:pt x="4848359" y="5097244"/>
                  <a:pt x="5037105" y="5088765"/>
                </a:cubicBezTo>
                <a:cubicBezTo>
                  <a:pt x="5038033" y="5088728"/>
                  <a:pt x="5039001" y="5089622"/>
                  <a:pt x="5039930" y="5089585"/>
                </a:cubicBezTo>
                <a:cubicBezTo>
                  <a:pt x="5133008" y="4982937"/>
                  <a:pt x="5207480" y="4865387"/>
                  <a:pt x="5263764" y="4735525"/>
                </a:cubicBezTo>
                <a:cubicBezTo>
                  <a:pt x="4867298" y="4743930"/>
                  <a:pt x="4472427" y="4792315"/>
                  <a:pt x="4086300" y="4884599"/>
                </a:cubicBezTo>
                <a:cubicBezTo>
                  <a:pt x="4087456" y="4890142"/>
                  <a:pt x="4087673" y="4895720"/>
                  <a:pt x="4085485" y="4899070"/>
                </a:cubicBezTo>
                <a:cubicBezTo>
                  <a:pt x="4003302" y="5010406"/>
                  <a:pt x="3928312" y="5126573"/>
                  <a:pt x="3871915" y="5253645"/>
                </a:cubicBezTo>
                <a:cubicBezTo>
                  <a:pt x="3845467" y="5314321"/>
                  <a:pt x="3832705" y="5402857"/>
                  <a:pt x="3799374" y="5466127"/>
                </a:cubicBezTo>
                <a:cubicBezTo>
                  <a:pt x="3785138" y="5845399"/>
                  <a:pt x="3675506" y="6277604"/>
                  <a:pt x="3498850" y="6661888"/>
                </a:cubicBezTo>
                <a:lnTo>
                  <a:pt x="3399216" y="6858000"/>
                </a:lnTo>
                <a:lnTo>
                  <a:pt x="3303688" y="6858000"/>
                </a:lnTo>
                <a:lnTo>
                  <a:pt x="3391774" y="6697181"/>
                </a:lnTo>
                <a:cubicBezTo>
                  <a:pt x="3573729" y="6337659"/>
                  <a:pt x="3697480" y="5922895"/>
                  <a:pt x="3735540" y="5546923"/>
                </a:cubicBezTo>
                <a:cubicBezTo>
                  <a:pt x="3733489" y="5553993"/>
                  <a:pt x="3731483" y="5561993"/>
                  <a:pt x="3729438" y="5569058"/>
                </a:cubicBezTo>
                <a:cubicBezTo>
                  <a:pt x="3722922" y="5592607"/>
                  <a:pt x="3715485" y="5616189"/>
                  <a:pt x="3707782" y="5644908"/>
                </a:cubicBezTo>
                <a:cubicBezTo>
                  <a:pt x="3671550" y="5775366"/>
                  <a:pt x="3633159" y="5910098"/>
                  <a:pt x="3583827" y="6039215"/>
                </a:cubicBezTo>
                <a:cubicBezTo>
                  <a:pt x="3571998" y="6069498"/>
                  <a:pt x="3559686" y="6099330"/>
                  <a:pt x="3547861" y="6129609"/>
                </a:cubicBezTo>
                <a:cubicBezTo>
                  <a:pt x="3528366" y="6177894"/>
                  <a:pt x="3507534" y="6227631"/>
                  <a:pt x="3490905" y="6277660"/>
                </a:cubicBezTo>
                <a:cubicBezTo>
                  <a:pt x="3477958" y="6314973"/>
                  <a:pt x="3466463" y="6353624"/>
                  <a:pt x="3455859" y="6391301"/>
                </a:cubicBezTo>
                <a:cubicBezTo>
                  <a:pt x="3447266" y="6420993"/>
                  <a:pt x="3438672" y="6450673"/>
                  <a:pt x="3429112" y="6479469"/>
                </a:cubicBezTo>
                <a:cubicBezTo>
                  <a:pt x="3394330" y="6587977"/>
                  <a:pt x="3348719" y="6693654"/>
                  <a:pt x="3304862" y="6796476"/>
                </a:cubicBezTo>
                <a:lnTo>
                  <a:pt x="3276071" y="6858000"/>
                </a:lnTo>
                <a:lnTo>
                  <a:pt x="3240805" y="6858000"/>
                </a:lnTo>
                <a:lnTo>
                  <a:pt x="3275917" y="6783192"/>
                </a:lnTo>
                <a:cubicBezTo>
                  <a:pt x="3319817" y="6681303"/>
                  <a:pt x="3364982" y="6576108"/>
                  <a:pt x="3399358" y="6469011"/>
                </a:cubicBezTo>
                <a:cubicBezTo>
                  <a:pt x="3408430" y="6439778"/>
                  <a:pt x="3417061" y="6411021"/>
                  <a:pt x="3425650" y="6381333"/>
                </a:cubicBezTo>
                <a:cubicBezTo>
                  <a:pt x="3436256" y="6343653"/>
                  <a:pt x="3448199" y="6304520"/>
                  <a:pt x="3460661" y="6266763"/>
                </a:cubicBezTo>
                <a:cubicBezTo>
                  <a:pt x="3477731" y="6216246"/>
                  <a:pt x="3498530" y="6165579"/>
                  <a:pt x="3518021" y="6117298"/>
                </a:cubicBezTo>
                <a:cubicBezTo>
                  <a:pt x="3530339" y="6087462"/>
                  <a:pt x="3542206" y="6058115"/>
                  <a:pt x="3554035" y="6027832"/>
                </a:cubicBezTo>
                <a:cubicBezTo>
                  <a:pt x="3602956" y="5900128"/>
                  <a:pt x="3640454" y="5766362"/>
                  <a:pt x="3677174" y="5636351"/>
                </a:cubicBezTo>
                <a:cubicBezTo>
                  <a:pt x="3685353" y="5608086"/>
                  <a:pt x="3692308" y="5584047"/>
                  <a:pt x="3698819" y="5560503"/>
                </a:cubicBezTo>
                <a:cubicBezTo>
                  <a:pt x="3699603" y="5556742"/>
                  <a:pt x="3701314" y="5552952"/>
                  <a:pt x="3702094" y="5549194"/>
                </a:cubicBezTo>
                <a:cubicBezTo>
                  <a:pt x="3586407" y="5684227"/>
                  <a:pt x="3491727" y="5855671"/>
                  <a:pt x="3398355" y="6094603"/>
                </a:cubicBezTo>
                <a:cubicBezTo>
                  <a:pt x="3309322" y="6322763"/>
                  <a:pt x="3241029" y="6558474"/>
                  <a:pt x="3193941" y="6798775"/>
                </a:cubicBezTo>
                <a:lnTo>
                  <a:pt x="3184140" y="6858000"/>
                </a:lnTo>
                <a:lnTo>
                  <a:pt x="3099978" y="6858000"/>
                </a:lnTo>
                <a:lnTo>
                  <a:pt x="3101556" y="6843337"/>
                </a:lnTo>
                <a:cubicBezTo>
                  <a:pt x="3144932" y="6479621"/>
                  <a:pt x="3209988" y="6112612"/>
                  <a:pt x="3370162" y="5785550"/>
                </a:cubicBezTo>
                <a:cubicBezTo>
                  <a:pt x="3467073" y="5588398"/>
                  <a:pt x="3627623" y="5538666"/>
                  <a:pt x="3746477" y="5377889"/>
                </a:cubicBezTo>
                <a:cubicBezTo>
                  <a:pt x="3800786" y="5303532"/>
                  <a:pt x="3818424" y="5173820"/>
                  <a:pt x="3863399" y="5087257"/>
                </a:cubicBezTo>
                <a:cubicBezTo>
                  <a:pt x="3894981" y="5026843"/>
                  <a:pt x="3930436" y="4970007"/>
                  <a:pt x="3968712" y="4913989"/>
                </a:cubicBezTo>
                <a:cubicBezTo>
                  <a:pt x="3564505" y="5020029"/>
                  <a:pt x="3170154" y="5174588"/>
                  <a:pt x="2792390" y="5382974"/>
                </a:cubicBezTo>
                <a:lnTo>
                  <a:pt x="2714982" y="5427051"/>
                </a:lnTo>
                <a:cubicBezTo>
                  <a:pt x="2773600" y="5623577"/>
                  <a:pt x="2823261" y="5817201"/>
                  <a:pt x="2813361" y="6023912"/>
                </a:cubicBezTo>
                <a:cubicBezTo>
                  <a:pt x="2800935" y="6283826"/>
                  <a:pt x="2738768" y="6546188"/>
                  <a:pt x="2688430" y="6801564"/>
                </a:cubicBezTo>
                <a:cubicBezTo>
                  <a:pt x="2680286" y="6842403"/>
                  <a:pt x="2633415" y="6776749"/>
                  <a:pt x="2629626" y="6763394"/>
                </a:cubicBezTo>
                <a:cubicBezTo>
                  <a:pt x="2507208" y="6357509"/>
                  <a:pt x="2389664" y="5910450"/>
                  <a:pt x="2565328" y="5516399"/>
                </a:cubicBezTo>
                <a:cubicBezTo>
                  <a:pt x="2340344" y="5655334"/>
                  <a:pt x="2126262" y="5810607"/>
                  <a:pt x="1922999" y="5980343"/>
                </a:cubicBezTo>
                <a:cubicBezTo>
                  <a:pt x="1913735" y="6121357"/>
                  <a:pt x="1951823" y="6270268"/>
                  <a:pt x="1950261" y="6405858"/>
                </a:cubicBezTo>
                <a:cubicBezTo>
                  <a:pt x="2095468" y="6403315"/>
                  <a:pt x="2243415" y="6568324"/>
                  <a:pt x="2365554" y="6759107"/>
                </a:cubicBezTo>
                <a:lnTo>
                  <a:pt x="2424142" y="6858000"/>
                </a:lnTo>
                <a:lnTo>
                  <a:pt x="2395994" y="6858000"/>
                </a:lnTo>
                <a:lnTo>
                  <a:pt x="2392863" y="6852964"/>
                </a:lnTo>
                <a:cubicBezTo>
                  <a:pt x="2286592" y="6697030"/>
                  <a:pt x="2128210" y="6530604"/>
                  <a:pt x="2017589" y="6493982"/>
                </a:cubicBezTo>
                <a:cubicBezTo>
                  <a:pt x="2065428" y="6525607"/>
                  <a:pt x="2108651" y="6558340"/>
                  <a:pt x="2147336" y="6594052"/>
                </a:cubicBezTo>
                <a:cubicBezTo>
                  <a:pt x="2168131" y="6613249"/>
                  <a:pt x="2188032" y="6633414"/>
                  <a:pt x="2207047" y="6654540"/>
                </a:cubicBezTo>
                <a:cubicBezTo>
                  <a:pt x="2240670" y="6691852"/>
                  <a:pt x="2268864" y="6733110"/>
                  <a:pt x="2299106" y="6778931"/>
                </a:cubicBezTo>
                <a:lnTo>
                  <a:pt x="2314430" y="6801144"/>
                </a:lnTo>
                <a:lnTo>
                  <a:pt x="2352406" y="6858000"/>
                </a:lnTo>
                <a:lnTo>
                  <a:pt x="2314492" y="6858000"/>
                </a:lnTo>
                <a:lnTo>
                  <a:pt x="2288095" y="6818030"/>
                </a:lnTo>
                <a:lnTo>
                  <a:pt x="2272768" y="6795822"/>
                </a:lnTo>
                <a:cubicBezTo>
                  <a:pt x="2242565" y="6750921"/>
                  <a:pt x="2214890" y="6711042"/>
                  <a:pt x="2182715" y="6675071"/>
                </a:cubicBezTo>
                <a:cubicBezTo>
                  <a:pt x="2139301" y="6626043"/>
                  <a:pt x="2090046" y="6582375"/>
                  <a:pt x="2032061" y="6541380"/>
                </a:cubicBezTo>
                <a:cubicBezTo>
                  <a:pt x="2113005" y="6632219"/>
                  <a:pt x="2185837" y="6729905"/>
                  <a:pt x="2257220" y="6826257"/>
                </a:cubicBezTo>
                <a:lnTo>
                  <a:pt x="2281324" y="6858000"/>
                </a:lnTo>
                <a:lnTo>
                  <a:pt x="2242860" y="6858000"/>
                </a:lnTo>
                <a:lnTo>
                  <a:pt x="2232818" y="6844926"/>
                </a:lnTo>
                <a:cubicBezTo>
                  <a:pt x="2156524" y="6742256"/>
                  <a:pt x="2077809" y="6637351"/>
                  <a:pt x="1990172" y="6542121"/>
                </a:cubicBezTo>
                <a:cubicBezTo>
                  <a:pt x="2025229" y="6615236"/>
                  <a:pt x="2072239" y="6690202"/>
                  <a:pt x="2124090" y="6761017"/>
                </a:cubicBezTo>
                <a:lnTo>
                  <a:pt x="2200380" y="6858000"/>
                </a:lnTo>
                <a:lnTo>
                  <a:pt x="2147507" y="6858000"/>
                </a:lnTo>
                <a:lnTo>
                  <a:pt x="2070668" y="6761520"/>
                </a:lnTo>
                <a:cubicBezTo>
                  <a:pt x="2050397" y="6732060"/>
                  <a:pt x="1955949" y="6524860"/>
                  <a:pt x="1975142" y="6585570"/>
                </a:cubicBezTo>
                <a:cubicBezTo>
                  <a:pt x="1998651" y="6661010"/>
                  <a:pt x="2025657" y="6736543"/>
                  <a:pt x="2050035" y="6813345"/>
                </a:cubicBezTo>
                <a:lnTo>
                  <a:pt x="2063025" y="6858000"/>
                </a:lnTo>
                <a:lnTo>
                  <a:pt x="2021675" y="6858000"/>
                </a:lnTo>
                <a:lnTo>
                  <a:pt x="2019308" y="6847118"/>
                </a:lnTo>
                <a:cubicBezTo>
                  <a:pt x="1994223" y="6748278"/>
                  <a:pt x="1963999" y="6650518"/>
                  <a:pt x="1938835" y="6551160"/>
                </a:cubicBezTo>
                <a:cubicBezTo>
                  <a:pt x="1929908" y="6619047"/>
                  <a:pt x="1941143" y="6690322"/>
                  <a:pt x="1953230" y="6759699"/>
                </a:cubicBezTo>
                <a:lnTo>
                  <a:pt x="1956763" y="6778191"/>
                </a:lnTo>
                <a:lnTo>
                  <a:pt x="1967925" y="6858000"/>
                </a:lnTo>
                <a:lnTo>
                  <a:pt x="1936622" y="6858000"/>
                </a:lnTo>
                <a:lnTo>
                  <a:pt x="1926261" y="6784064"/>
                </a:lnTo>
                <a:lnTo>
                  <a:pt x="1922724" y="6765577"/>
                </a:lnTo>
                <a:cubicBezTo>
                  <a:pt x="1915473" y="6723948"/>
                  <a:pt x="1907737" y="6681875"/>
                  <a:pt x="1904650" y="6639616"/>
                </a:cubicBezTo>
                <a:lnTo>
                  <a:pt x="1885273" y="6858000"/>
                </a:lnTo>
                <a:lnTo>
                  <a:pt x="1854363" y="6858000"/>
                </a:lnTo>
                <a:lnTo>
                  <a:pt x="1880391" y="6603796"/>
                </a:lnTo>
                <a:cubicBezTo>
                  <a:pt x="1857032" y="6636864"/>
                  <a:pt x="1833268" y="6671346"/>
                  <a:pt x="1818273" y="6715729"/>
                </a:cubicBezTo>
                <a:cubicBezTo>
                  <a:pt x="1804852" y="6755735"/>
                  <a:pt x="1797634" y="6798725"/>
                  <a:pt x="1794691" y="6843239"/>
                </a:cubicBezTo>
                <a:cubicBezTo>
                  <a:pt x="1794765" y="6848159"/>
                  <a:pt x="1794840" y="6853080"/>
                  <a:pt x="1794914" y="6858000"/>
                </a:cubicBezTo>
                <a:lnTo>
                  <a:pt x="1746128" y="6858000"/>
                </a:lnTo>
                <a:lnTo>
                  <a:pt x="1753934" y="6724796"/>
                </a:lnTo>
                <a:cubicBezTo>
                  <a:pt x="1761216" y="6674140"/>
                  <a:pt x="1773366" y="6623443"/>
                  <a:pt x="1792053" y="6572396"/>
                </a:cubicBezTo>
                <a:cubicBezTo>
                  <a:pt x="1831929" y="6463223"/>
                  <a:pt x="1865036" y="6394363"/>
                  <a:pt x="1862248" y="6266397"/>
                </a:cubicBezTo>
                <a:cubicBezTo>
                  <a:pt x="1860953" y="6187277"/>
                  <a:pt x="1859762" y="6110946"/>
                  <a:pt x="1862250" y="6033531"/>
                </a:cubicBezTo>
                <a:cubicBezTo>
                  <a:pt x="1629459" y="6233327"/>
                  <a:pt x="1412286" y="6451119"/>
                  <a:pt x="1211999" y="6683610"/>
                </a:cubicBezTo>
                <a:cubicBezTo>
                  <a:pt x="1212594" y="6686848"/>
                  <a:pt x="1213637" y="6689601"/>
                  <a:pt x="1213266" y="6691947"/>
                </a:cubicBezTo>
                <a:cubicBezTo>
                  <a:pt x="1207239" y="6745048"/>
                  <a:pt x="1203941" y="6797982"/>
                  <a:pt x="1203370" y="6850676"/>
                </a:cubicBezTo>
                <a:cubicBezTo>
                  <a:pt x="1203470" y="6853117"/>
                  <a:pt x="1203571" y="6855559"/>
                  <a:pt x="1203671" y="6858000"/>
                </a:cubicBezTo>
                <a:lnTo>
                  <a:pt x="1143180" y="6858000"/>
                </a:lnTo>
                <a:cubicBezTo>
                  <a:pt x="1142845" y="6827348"/>
                  <a:pt x="1142511" y="6796697"/>
                  <a:pt x="1142176" y="6766045"/>
                </a:cubicBezTo>
                <a:lnTo>
                  <a:pt x="1067484" y="6858000"/>
                </a:lnTo>
                <a:lnTo>
                  <a:pt x="953928" y="6858000"/>
                </a:lnTo>
                <a:lnTo>
                  <a:pt x="959715" y="6850185"/>
                </a:lnTo>
                <a:cubicBezTo>
                  <a:pt x="1122351" y="6642955"/>
                  <a:pt x="1297493" y="6445464"/>
                  <a:pt x="1483788" y="6259174"/>
                </a:cubicBezTo>
                <a:cubicBezTo>
                  <a:pt x="1354519" y="6252700"/>
                  <a:pt x="1219786" y="6272526"/>
                  <a:pt x="1100671" y="6252137"/>
                </a:cubicBezTo>
                <a:cubicBezTo>
                  <a:pt x="1097473" y="6253667"/>
                  <a:pt x="1093344" y="6255226"/>
                  <a:pt x="1090144" y="6256748"/>
                </a:cubicBezTo>
                <a:cubicBezTo>
                  <a:pt x="1093160" y="6262221"/>
                  <a:pt x="1095726" y="6268172"/>
                  <a:pt x="1095872" y="6271892"/>
                </a:cubicBezTo>
                <a:cubicBezTo>
                  <a:pt x="1117034" y="6614754"/>
                  <a:pt x="501310" y="6765589"/>
                  <a:pt x="262785" y="6845450"/>
                </a:cubicBezTo>
                <a:cubicBezTo>
                  <a:pt x="240730" y="6852851"/>
                  <a:pt x="197167" y="6788461"/>
                  <a:pt x="209968" y="6770713"/>
                </a:cubicBezTo>
                <a:cubicBezTo>
                  <a:pt x="383281" y="6527661"/>
                  <a:pt x="615742" y="6377713"/>
                  <a:pt x="873460" y="6253768"/>
                </a:cubicBezTo>
                <a:cubicBezTo>
                  <a:pt x="626943" y="6191900"/>
                  <a:pt x="365733" y="5960633"/>
                  <a:pt x="192686" y="5849257"/>
                </a:cubicBezTo>
                <a:cubicBezTo>
                  <a:pt x="116185" y="5799690"/>
                  <a:pt x="52073" y="5754165"/>
                  <a:pt x="4696" y="5697668"/>
                </a:cubicBezTo>
                <a:lnTo>
                  <a:pt x="0" y="5689984"/>
                </a:lnTo>
                <a:lnTo>
                  <a:pt x="0" y="5513472"/>
                </a:lnTo>
                <a:lnTo>
                  <a:pt x="174101" y="5620277"/>
                </a:lnTo>
                <a:cubicBezTo>
                  <a:pt x="413334" y="5759164"/>
                  <a:pt x="660435" y="5885160"/>
                  <a:pt x="891800" y="6036935"/>
                </a:cubicBezTo>
                <a:cubicBezTo>
                  <a:pt x="944884" y="6071606"/>
                  <a:pt x="1012106" y="6145300"/>
                  <a:pt x="1072219" y="6169443"/>
                </a:cubicBezTo>
                <a:cubicBezTo>
                  <a:pt x="1072700" y="6169886"/>
                  <a:pt x="1073629" y="6169850"/>
                  <a:pt x="1074117" y="6170301"/>
                </a:cubicBezTo>
                <a:cubicBezTo>
                  <a:pt x="1077423" y="6171567"/>
                  <a:pt x="1080285" y="6173315"/>
                  <a:pt x="1083114" y="6174131"/>
                </a:cubicBezTo>
                <a:cubicBezTo>
                  <a:pt x="1205686" y="6211148"/>
                  <a:pt x="1403553" y="6162717"/>
                  <a:pt x="1543010" y="6191140"/>
                </a:cubicBezTo>
                <a:cubicBezTo>
                  <a:pt x="1545352" y="6191516"/>
                  <a:pt x="1548218" y="6193258"/>
                  <a:pt x="1551080" y="6195006"/>
                </a:cubicBezTo>
                <a:cubicBezTo>
                  <a:pt x="1796784" y="5956970"/>
                  <a:pt x="2061981" y="5740521"/>
                  <a:pt x="2345443" y="5549882"/>
                </a:cubicBezTo>
                <a:cubicBezTo>
                  <a:pt x="2141371" y="5547786"/>
                  <a:pt x="1930334" y="5604666"/>
                  <a:pt x="1721499" y="5599969"/>
                </a:cubicBezTo>
                <a:cubicBezTo>
                  <a:pt x="1398951" y="5593309"/>
                  <a:pt x="1081337" y="5547329"/>
                  <a:pt x="767716" y="5472768"/>
                </a:cubicBezTo>
                <a:cubicBezTo>
                  <a:pt x="753133" y="5469162"/>
                  <a:pt x="700946" y="5398599"/>
                  <a:pt x="722147" y="5393091"/>
                </a:cubicBezTo>
                <a:cubicBezTo>
                  <a:pt x="968781" y="5329673"/>
                  <a:pt x="1232259" y="5326588"/>
                  <a:pt x="1485552" y="5313202"/>
                </a:cubicBezTo>
                <a:cubicBezTo>
                  <a:pt x="1722589" y="5300930"/>
                  <a:pt x="1934026" y="5312502"/>
                  <a:pt x="2143004" y="5402420"/>
                </a:cubicBezTo>
                <a:cubicBezTo>
                  <a:pt x="2072259" y="5321879"/>
                  <a:pt x="2001915" y="5239927"/>
                  <a:pt x="1933391" y="5156971"/>
                </a:cubicBezTo>
                <a:cubicBezTo>
                  <a:pt x="1884964" y="5098829"/>
                  <a:pt x="1830279" y="5047453"/>
                  <a:pt x="1827118" y="4968410"/>
                </a:cubicBezTo>
                <a:cubicBezTo>
                  <a:pt x="1826899" y="4962830"/>
                  <a:pt x="1831287" y="4956131"/>
                  <a:pt x="1837349" y="4956357"/>
                </a:cubicBezTo>
                <a:cubicBezTo>
                  <a:pt x="1954786" y="4958180"/>
                  <a:pt x="2095955" y="5099243"/>
                  <a:pt x="2162835" y="5187853"/>
                </a:cubicBezTo>
                <a:cubicBezTo>
                  <a:pt x="2223806" y="5268314"/>
                  <a:pt x="2261117" y="5362764"/>
                  <a:pt x="2257167" y="5462123"/>
                </a:cubicBezTo>
                <a:cubicBezTo>
                  <a:pt x="2258619" y="5463463"/>
                  <a:pt x="2260110" y="5465731"/>
                  <a:pt x="2261598" y="5467998"/>
                </a:cubicBezTo>
                <a:cubicBezTo>
                  <a:pt x="2319293" y="5466627"/>
                  <a:pt x="2377620" y="5469418"/>
                  <a:pt x="2437177" y="5479608"/>
                </a:cubicBezTo>
                <a:cubicBezTo>
                  <a:pt x="2440002" y="5480429"/>
                  <a:pt x="2442387" y="5481726"/>
                  <a:pt x="2445247" y="5483476"/>
                </a:cubicBezTo>
                <a:cubicBezTo>
                  <a:pt x="2542410" y="5420910"/>
                  <a:pt x="2642483" y="5361023"/>
                  <a:pt x="2743626" y="5304819"/>
                </a:cubicBezTo>
                <a:cubicBezTo>
                  <a:pt x="2843877" y="5249576"/>
                  <a:pt x="2945694" y="5198471"/>
                  <a:pt x="3048102" y="5150595"/>
                </a:cubicBezTo>
                <a:cubicBezTo>
                  <a:pt x="2585795" y="5154639"/>
                  <a:pt x="2153807" y="4996795"/>
                  <a:pt x="1799414" y="4694732"/>
                </a:cubicBezTo>
                <a:cubicBezTo>
                  <a:pt x="1791709" y="4688523"/>
                  <a:pt x="1742423" y="4620635"/>
                  <a:pt x="1771735" y="4619929"/>
                </a:cubicBezTo>
                <a:cubicBezTo>
                  <a:pt x="2256142" y="4609405"/>
                  <a:pt x="2784409" y="4670721"/>
                  <a:pt x="3104273" y="5076159"/>
                </a:cubicBezTo>
                <a:cubicBezTo>
                  <a:pt x="3108183" y="5080663"/>
                  <a:pt x="3110711" y="5085686"/>
                  <a:pt x="3113245" y="5090705"/>
                </a:cubicBezTo>
                <a:cubicBezTo>
                  <a:pt x="3118189" y="5097958"/>
                  <a:pt x="3122727" y="5106622"/>
                  <a:pt x="3126294" y="5114400"/>
                </a:cubicBezTo>
                <a:cubicBezTo>
                  <a:pt x="3390302" y="4996262"/>
                  <a:pt x="3661785" y="4902036"/>
                  <a:pt x="3937433" y="4830473"/>
                </a:cubicBezTo>
                <a:cubicBezTo>
                  <a:pt x="3836176" y="4732523"/>
                  <a:pt x="3721785" y="4620668"/>
                  <a:pt x="3590475" y="4597974"/>
                </a:cubicBezTo>
                <a:cubicBezTo>
                  <a:pt x="3435249" y="4571111"/>
                  <a:pt x="3264279" y="4616605"/>
                  <a:pt x="3100264" y="4579845"/>
                </a:cubicBezTo>
                <a:cubicBezTo>
                  <a:pt x="2787310" y="4510393"/>
                  <a:pt x="2468738" y="4370372"/>
                  <a:pt x="2183576" y="4227150"/>
                </a:cubicBezTo>
                <a:cubicBezTo>
                  <a:pt x="2170260" y="4220226"/>
                  <a:pt x="2115765" y="4150220"/>
                  <a:pt x="2151029" y="4146947"/>
                </a:cubicBezTo>
                <a:cubicBezTo>
                  <a:pt x="2677991" y="4094203"/>
                  <a:pt x="3159089" y="4117356"/>
                  <a:pt x="3563434" y="4469115"/>
                </a:cubicBezTo>
                <a:lnTo>
                  <a:pt x="3177952" y="3657386"/>
                </a:lnTo>
                <a:cubicBezTo>
                  <a:pt x="3171337" y="3643210"/>
                  <a:pt x="3161442" y="3605414"/>
                  <a:pt x="3189263" y="3625726"/>
                </a:cubicBezTo>
                <a:cubicBezTo>
                  <a:pt x="3348177" y="3744655"/>
                  <a:pt x="3463235" y="3908187"/>
                  <a:pt x="3560912" y="4079863"/>
                </a:cubicBezTo>
                <a:cubicBezTo>
                  <a:pt x="3646545" y="4229668"/>
                  <a:pt x="3658964" y="4353983"/>
                  <a:pt x="3626636" y="4512230"/>
                </a:cubicBezTo>
                <a:cubicBezTo>
                  <a:pt x="3635603" y="4515129"/>
                  <a:pt x="3644081" y="4517586"/>
                  <a:pt x="3653088" y="4521417"/>
                </a:cubicBezTo>
                <a:cubicBezTo>
                  <a:pt x="3765052" y="4572828"/>
                  <a:pt x="3892199" y="4724230"/>
                  <a:pt x="3988128" y="4817267"/>
                </a:cubicBezTo>
                <a:cubicBezTo>
                  <a:pt x="4265269" y="4747971"/>
                  <a:pt x="4547054" y="4701774"/>
                  <a:pt x="4830582" y="4676000"/>
                </a:cubicBezTo>
                <a:lnTo>
                  <a:pt x="4830100" y="4675554"/>
                </a:lnTo>
                <a:cubicBezTo>
                  <a:pt x="4727027" y="4369030"/>
                  <a:pt x="4271973" y="4333199"/>
                  <a:pt x="4036318" y="4147013"/>
                </a:cubicBezTo>
                <a:cubicBezTo>
                  <a:pt x="3810777" y="3969273"/>
                  <a:pt x="3654591" y="3720297"/>
                  <a:pt x="3432098" y="3537312"/>
                </a:cubicBezTo>
                <a:cubicBezTo>
                  <a:pt x="3405134" y="3515099"/>
                  <a:pt x="3391592" y="3444385"/>
                  <a:pt x="3446761" y="3461278"/>
                </a:cubicBezTo>
                <a:cubicBezTo>
                  <a:pt x="3801752" y="3568638"/>
                  <a:pt x="4119982" y="3746863"/>
                  <a:pt x="4419733" y="3963555"/>
                </a:cubicBezTo>
                <a:cubicBezTo>
                  <a:pt x="4597168" y="4091520"/>
                  <a:pt x="4760991" y="4228417"/>
                  <a:pt x="4781371" y="4458604"/>
                </a:cubicBezTo>
                <a:cubicBezTo>
                  <a:pt x="4781562" y="4463257"/>
                  <a:pt x="4780772" y="4467014"/>
                  <a:pt x="4780440" y="4470290"/>
                </a:cubicBezTo>
                <a:cubicBezTo>
                  <a:pt x="4830364" y="4519056"/>
                  <a:pt x="4870983" y="4579844"/>
                  <a:pt x="4898954" y="4662092"/>
                </a:cubicBezTo>
                <a:cubicBezTo>
                  <a:pt x="4900480" y="4665288"/>
                  <a:pt x="4900107" y="4667630"/>
                  <a:pt x="4900699" y="4670867"/>
                </a:cubicBezTo>
                <a:cubicBezTo>
                  <a:pt x="5170915" y="4649815"/>
                  <a:pt x="5442360" y="4647817"/>
                  <a:pt x="5714511" y="4663483"/>
                </a:cubicBezTo>
                <a:cubicBezTo>
                  <a:pt x="5651495" y="4555157"/>
                  <a:pt x="5582088" y="4449879"/>
                  <a:pt x="5464793" y="4393556"/>
                </a:cubicBezTo>
                <a:cubicBezTo>
                  <a:pt x="5463384" y="4393148"/>
                  <a:pt x="5462860" y="4391770"/>
                  <a:pt x="5461897" y="4390879"/>
                </a:cubicBezTo>
                <a:cubicBezTo>
                  <a:pt x="4970387" y="4293633"/>
                  <a:pt x="4556299" y="367493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cubicBezTo>
                  <a:pt x="5763687" y="2828007"/>
                  <a:pt x="5764331" y="2813808"/>
                  <a:pt x="5764974" y="2799609"/>
                </a:cubicBez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lnTo>
                  <a:pt x="2399523" y="1428234"/>
                </a:ln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lnTo>
                  <a:pt x="278707" y="1352270"/>
                </a:ln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lnTo>
                  <a:pt x="655236" y="1268632"/>
                </a:ln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lnTo>
                  <a:pt x="6605473" y="1184686"/>
                </a:lnTo>
                <a:cubicBezTo>
                  <a:pt x="6633823" y="1169483"/>
                  <a:pt x="6662531" y="1154778"/>
                  <a:pt x="6691602" y="1140573"/>
                </a:cubicBezTo>
                <a:close/>
                <a:moveTo>
                  <a:pt x="4002475" y="1037802"/>
                </a:moveTo>
                <a:lnTo>
                  <a:pt x="4000324" y="1039362"/>
                </a:lnTo>
                <a:lnTo>
                  <a:pt x="4002862" y="1042866"/>
                </a:ln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278852" y="4250311"/>
                  <a:pt x="915356" y="4600566"/>
                  <a:pt x="542867" y="4944092"/>
                </a:cubicBezTo>
                <a:cubicBezTo>
                  <a:pt x="521291" y="4964055"/>
                  <a:pt x="503482" y="4879596"/>
                  <a:pt x="515800" y="4862180"/>
                </a:cubicBezTo>
                <a:cubicBezTo>
                  <a:pt x="664236" y="4650055"/>
                  <a:pt x="747224" y="4402666"/>
                  <a:pt x="909145" y="4199225"/>
                </a:cubicBezTo>
                <a:cubicBezTo>
                  <a:pt x="998789" y="4086824"/>
                  <a:pt x="1101084" y="3991246"/>
                  <a:pt x="1214067" y="3908561"/>
                </a:cubicBezTo>
                <a:cubicBezTo>
                  <a:pt x="1023317" y="3973399"/>
                  <a:pt x="824392" y="4020568"/>
                  <a:pt x="640967" y="4105601"/>
                </a:cubicBezTo>
                <a:cubicBezTo>
                  <a:pt x="458381" y="4190213"/>
                  <a:pt x="284593" y="4292005"/>
                  <a:pt x="112563" y="4396952"/>
                </a:cubicBezTo>
                <a:lnTo>
                  <a:pt x="0" y="4466006"/>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lnTo>
                  <a:pt x="5460148" y="911442"/>
                </a:ln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lnTo>
                  <a:pt x="5208466" y="257550"/>
                </a:ln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lnTo>
                  <a:pt x="5261015" y="227087"/>
                </a:ln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lnTo>
                  <a:pt x="6537433" y="1907790"/>
                </a:ln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lnTo>
                  <a:pt x="3882765" y="0"/>
                </a:ln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lnTo>
                  <a:pt x="3721337" y="0"/>
                </a:ln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lnTo>
                  <a:pt x="2867960" y="0"/>
                </a:ln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lnTo>
                  <a:pt x="1057230" y="0"/>
                </a:ln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lnTo>
                  <a:pt x="43151" y="0"/>
                </a:lnTo>
                <a:close/>
              </a:path>
            </a:pathLst>
          </a:custGeom>
          <a:solidFill>
            <a:srgbClr val="EAF1D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3" name="Google Shape;293;p10"/>
          <p:cNvSpPr/>
          <p:nvPr/>
        </p:nvSpPr>
        <p:spPr>
          <a:xfrm>
            <a:off x="342900" y="990600"/>
            <a:ext cx="8458200" cy="4876800"/>
          </a:xfrm>
          <a:prstGeom prst="rect">
            <a:avLst/>
          </a:prstGeom>
          <a:solidFill>
            <a:schemeClr val="lt1"/>
          </a:solidFill>
          <a:ln>
            <a:noFill/>
          </a:ln>
          <a:effectLst>
            <a:outerShdw blurRad="317500" algn="ctr" rotWithShape="0">
              <a:schemeClr val="dk1">
                <a:alpha val="24705"/>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294" name="Google Shape;294;p10"/>
          <p:cNvSpPr txBox="1">
            <a:spLocks noGrp="1"/>
          </p:cNvSpPr>
          <p:nvPr>
            <p:ph type="title"/>
          </p:nvPr>
        </p:nvSpPr>
        <p:spPr>
          <a:xfrm>
            <a:off x="857250" y="1676400"/>
            <a:ext cx="2857500" cy="3505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a:buNone/>
            </a:pPr>
            <a:r>
              <a:rPr lang="en-US" sz="3200" b="1"/>
              <a:t>Contextual Coding Aid &amp; Documentation</a:t>
            </a:r>
            <a:endParaRPr/>
          </a:p>
        </p:txBody>
      </p:sp>
      <p:sp>
        <p:nvSpPr>
          <p:cNvPr id="295" name="Google Shape;295;p10"/>
          <p:cNvSpPr txBox="1">
            <a:spLocks noGrp="1"/>
          </p:cNvSpPr>
          <p:nvPr>
            <p:ph type="body" idx="1"/>
          </p:nvPr>
        </p:nvSpPr>
        <p:spPr>
          <a:xfrm>
            <a:off x="3886203" y="1676400"/>
            <a:ext cx="4229097" cy="3505200"/>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sz="2400">
                <a:solidFill>
                  <a:schemeClr val="dk1"/>
                </a:solidFill>
              </a:rPr>
              <a:t>Readmes:</a:t>
            </a:r>
            <a:endParaRPr/>
          </a:p>
          <a:p>
            <a:pPr marL="742950" lvl="1" indent="-285750" algn="l" rtl="0">
              <a:spcBef>
                <a:spcPts val="444"/>
              </a:spcBef>
              <a:spcAft>
                <a:spcPts val="0"/>
              </a:spcAft>
              <a:buClr>
                <a:schemeClr val="dk1"/>
              </a:buClr>
              <a:buSzPct val="100000"/>
              <a:buChar char="–"/>
            </a:pPr>
            <a:r>
              <a:rPr lang="en-US" sz="2400">
                <a:solidFill>
                  <a:schemeClr val="dk1"/>
                </a:solidFill>
              </a:rPr>
              <a:t>Essential for [esp. complex[ image analysis workflows.</a:t>
            </a:r>
            <a:endParaRPr/>
          </a:p>
          <a:p>
            <a:pPr marL="1143000" lvl="2" indent="-228600" algn="l" rtl="0">
              <a:spcBef>
                <a:spcPts val="444"/>
              </a:spcBef>
              <a:spcAft>
                <a:spcPts val="0"/>
              </a:spcAft>
              <a:buClr>
                <a:schemeClr val="dk1"/>
              </a:buClr>
              <a:buSzPct val="100000"/>
              <a:buChar char="•"/>
            </a:pPr>
            <a:r>
              <a:rPr lang="en-US">
                <a:solidFill>
                  <a:schemeClr val="dk1"/>
                </a:solidFill>
              </a:rPr>
              <a:t>Covers requirements, outline, usage, troubleshooting.</a:t>
            </a:r>
            <a:endParaRPr/>
          </a:p>
          <a:p>
            <a:pPr marL="342900" lvl="0" indent="-342900" algn="l" rtl="0">
              <a:spcBef>
                <a:spcPts val="444"/>
              </a:spcBef>
              <a:spcAft>
                <a:spcPts val="0"/>
              </a:spcAft>
              <a:buClr>
                <a:schemeClr val="dk1"/>
              </a:buClr>
              <a:buSzPct val="100000"/>
              <a:buChar char="•"/>
            </a:pPr>
            <a:r>
              <a:rPr lang="en-US" sz="2400">
                <a:solidFill>
                  <a:schemeClr val="dk1"/>
                </a:solidFill>
              </a:rPr>
              <a:t>Case Study: CFOS.</a:t>
            </a:r>
            <a:endParaRPr/>
          </a:p>
          <a:p>
            <a:pPr marL="742950" lvl="1" indent="-285750" algn="l" rtl="0">
              <a:spcBef>
                <a:spcPts val="444"/>
              </a:spcBef>
              <a:spcAft>
                <a:spcPts val="0"/>
              </a:spcAft>
              <a:buClr>
                <a:schemeClr val="dk1"/>
              </a:buClr>
              <a:buSzPct val="100000"/>
              <a:buChar char="–"/>
            </a:pPr>
            <a:r>
              <a:rPr lang="en-US" sz="2400">
                <a:solidFill>
                  <a:schemeClr val="dk1"/>
                </a:solidFill>
              </a:rPr>
              <a:t>Step proposal and flowchart style</a:t>
            </a:r>
            <a:endParaRPr/>
          </a:p>
          <a:p>
            <a:pPr marL="457200" lvl="1" indent="0" algn="l" rtl="0">
              <a:spcBef>
                <a:spcPts val="444"/>
              </a:spcBef>
              <a:spcAft>
                <a:spcPts val="0"/>
              </a:spcAft>
              <a:buClr>
                <a:schemeClr val="dk1"/>
              </a:buClr>
              <a:buSzPct val="100000"/>
              <a:buNone/>
            </a:pPr>
            <a:r>
              <a:rPr lang="en-US" sz="2400" u="sng">
                <a:solidFill>
                  <a:schemeClr val="dk1"/>
                </a:solidFill>
                <a:hlinkClick r:id="rId3">
                  <a:extLst>
                    <a:ext uri="{A12FA001-AC4F-418D-AE19-62706E023703}">
                      <ahyp:hlinkClr xmlns:ahyp="http://schemas.microsoft.com/office/drawing/2018/hyperlinkcolor" val="tx"/>
                    </a:ext>
                  </a:extLst>
                </a:hlinkClick>
              </a:rPr>
              <a:t>Daniel-Waiger/Mouse-Brain-CFOS-Analysis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p:cNvGrpSpPr/>
        <p:nvPr/>
      </p:nvGrpSpPr>
      <p:grpSpPr>
        <a:xfrm>
          <a:off x="0" y="0"/>
          <a:ext cx="0" cy="0"/>
          <a:chOff x="0" y="0"/>
          <a:chExt cx="0" cy="0"/>
        </a:xfrm>
      </p:grpSpPr>
      <p:sp>
        <p:nvSpPr>
          <p:cNvPr id="316" name="Google Shape;316;p13"/>
          <p:cNvSpPr/>
          <p:nvPr/>
        </p:nvSpPr>
        <p:spPr>
          <a:xfrm>
            <a:off x="0" y="-10886"/>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7" name="Google Shape;317;p13"/>
          <p:cNvSpPr txBox="1">
            <a:spLocks noGrp="1"/>
          </p:cNvSpPr>
          <p:nvPr>
            <p:ph type="title"/>
          </p:nvPr>
        </p:nvSpPr>
        <p:spPr>
          <a:xfrm>
            <a:off x="571350" y="762001"/>
            <a:ext cx="4000647" cy="170824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500"/>
              <a:buFont typeface="Calibri"/>
              <a:buNone/>
            </a:pPr>
            <a:r>
              <a:rPr lang="en-US" sz="3500" b="1" dirty="0"/>
              <a:t>Live Demo</a:t>
            </a:r>
            <a:endParaRPr sz="3500" b="1" dirty="0"/>
          </a:p>
        </p:txBody>
      </p:sp>
      <p:sp>
        <p:nvSpPr>
          <p:cNvPr id="318" name="Google Shape;318;p13"/>
          <p:cNvSpPr txBox="1">
            <a:spLocks noGrp="1"/>
          </p:cNvSpPr>
          <p:nvPr>
            <p:ph type="body" idx="1"/>
          </p:nvPr>
        </p:nvSpPr>
        <p:spPr>
          <a:xfrm>
            <a:off x="571350" y="2470244"/>
            <a:ext cx="4000647" cy="3769835"/>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dk1"/>
              </a:buClr>
              <a:buSzPts val="2400"/>
              <a:buChar char="•"/>
            </a:pPr>
            <a:r>
              <a:rPr lang="en-US" sz="2400" dirty="0"/>
              <a:t>Scripting: FIJI, Readme.md, mermaid.md</a:t>
            </a:r>
            <a:endParaRPr dirty="0"/>
          </a:p>
          <a:p>
            <a:pPr marL="742950" lvl="1" indent="-285750" algn="l" rtl="0">
              <a:spcBef>
                <a:spcPts val="480"/>
              </a:spcBef>
              <a:spcAft>
                <a:spcPts val="0"/>
              </a:spcAft>
              <a:buClr>
                <a:schemeClr val="dk1"/>
              </a:buClr>
              <a:buSzPts val="2400"/>
              <a:buChar char="–"/>
            </a:pPr>
            <a:r>
              <a:rPr lang="en-US" sz="2400" dirty="0"/>
              <a:t>Python*, Html, PS1, and code.gs for Ad Hoc use.</a:t>
            </a:r>
            <a:endParaRPr dirty="0"/>
          </a:p>
          <a:p>
            <a:pPr marL="342900" lvl="0" indent="-342900" algn="l" rtl="0">
              <a:spcBef>
                <a:spcPts val="480"/>
              </a:spcBef>
              <a:spcAft>
                <a:spcPts val="0"/>
              </a:spcAft>
              <a:buClr>
                <a:schemeClr val="dk1"/>
              </a:buClr>
              <a:buSzPts val="2400"/>
              <a:buChar char="•"/>
            </a:pPr>
            <a:r>
              <a:rPr lang="en-US" sz="2400" dirty="0"/>
              <a:t>Prompt Design (“engineering”) </a:t>
            </a:r>
            <a:r>
              <a:rPr lang="en-US" sz="2400" b="1" u="sng" dirty="0"/>
              <a:t>for fine tuning </a:t>
            </a:r>
            <a:r>
              <a:rPr lang="en-US" sz="2400" dirty="0"/>
              <a:t>the output.</a:t>
            </a:r>
            <a:endParaRPr dirty="0"/>
          </a:p>
          <a:p>
            <a:pPr marL="342900" lvl="0" indent="-342900" algn="l" rtl="0">
              <a:spcBef>
                <a:spcPts val="480"/>
              </a:spcBef>
              <a:spcAft>
                <a:spcPts val="0"/>
              </a:spcAft>
              <a:buClr>
                <a:schemeClr val="dk1"/>
              </a:buClr>
              <a:buSzPts val="2400"/>
              <a:buChar char="•"/>
            </a:pPr>
            <a:r>
              <a:rPr lang="en-US" sz="2400" dirty="0"/>
              <a:t>G-Form creation</a:t>
            </a:r>
            <a:endParaRPr dirty="0"/>
          </a:p>
          <a:p>
            <a:pPr marL="342900" lvl="0" indent="-342900" algn="l" rtl="0">
              <a:spcBef>
                <a:spcPts val="480"/>
              </a:spcBef>
              <a:spcAft>
                <a:spcPts val="0"/>
              </a:spcAft>
              <a:buClr>
                <a:schemeClr val="dk1"/>
              </a:buClr>
              <a:buSzPts val="2400"/>
              <a:buChar char="•"/>
            </a:pPr>
            <a:r>
              <a:rPr lang="en-US" sz="2400" dirty="0"/>
              <a:t>.pptx/.docx/.pdf creation</a:t>
            </a:r>
            <a:endParaRPr dirty="0"/>
          </a:p>
        </p:txBody>
      </p:sp>
      <p:pic>
        <p:nvPicPr>
          <p:cNvPr id="319" name="Google Shape;319;p13" descr="Computer script on a screen"/>
          <p:cNvPicPr preferRelativeResize="0"/>
          <p:nvPr/>
        </p:nvPicPr>
        <p:blipFill rotWithShape="1">
          <a:blip r:embed="rId3">
            <a:alphaModFix/>
          </a:blip>
          <a:srcRect l="10675" r="50448" b="-1"/>
          <a:stretch/>
        </p:blipFill>
        <p:spPr>
          <a:xfrm>
            <a:off x="5143347" y="-10886"/>
            <a:ext cx="4000653" cy="6868886"/>
          </a:xfrm>
          <a:prstGeom prst="rect">
            <a:avLst/>
          </a:prstGeom>
          <a:noFill/>
          <a:ln>
            <a:noFill/>
          </a:ln>
          <a:effectLst>
            <a:outerShdw blurRad="127000" dist="50800" dir="10800000" sx="99000" sy="99000" algn="r" rotWithShape="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Misc. Sandbox Examples</a:t>
            </a:r>
            <a:endParaRPr/>
          </a:p>
        </p:txBody>
      </p:sp>
      <p:sp>
        <p:nvSpPr>
          <p:cNvPr id="325" name="Google Shape;32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ts val="3200"/>
              <a:buChar char="•"/>
            </a:pPr>
            <a:r>
              <a:rPr lang="en-US" u="sng" dirty="0" err="1">
                <a:solidFill>
                  <a:schemeClr val="hlink"/>
                </a:solidFill>
                <a:hlinkClick r:id="rId3"/>
              </a:rPr>
              <a:t>TrackMate</a:t>
            </a:r>
            <a:r>
              <a:rPr lang="en-US" u="sng" dirty="0">
                <a:solidFill>
                  <a:schemeClr val="hlink"/>
                </a:solidFill>
                <a:hlinkClick r:id="rId3"/>
              </a:rPr>
              <a:t> Method report</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4"/>
              </a:rPr>
              <a:t>Spheroid Summary Analysis HTML</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5"/>
              </a:rPr>
              <a:t>Tuna Analysis Steps</a:t>
            </a:r>
            <a:endParaRPr dirty="0"/>
          </a:p>
          <a:p>
            <a:pPr marL="742950" lvl="1" indent="-285750" algn="l" rtl="0">
              <a:spcBef>
                <a:spcPts val="560"/>
              </a:spcBef>
              <a:spcAft>
                <a:spcPts val="0"/>
              </a:spcAft>
              <a:buClr>
                <a:schemeClr val="dk1"/>
              </a:buClr>
              <a:buSzPts val="2800"/>
              <a:buChar char="–"/>
            </a:pPr>
            <a:r>
              <a:rPr lang="en-US" u="sng" dirty="0">
                <a:solidFill>
                  <a:schemeClr val="hlink"/>
                </a:solidFill>
                <a:hlinkClick r:id="rId6"/>
              </a:rPr>
              <a:t>Daniel-Waiger/automated-thickness-analysis-with-ilastik-and-</a:t>
            </a:r>
            <a:r>
              <a:rPr lang="en-US" u="sng" dirty="0" err="1">
                <a:solidFill>
                  <a:schemeClr val="hlink"/>
                </a:solidFill>
                <a:hlinkClick r:id="rId6"/>
              </a:rPr>
              <a:t>fiji</a:t>
            </a:r>
            <a:r>
              <a:rPr lang="en-US" dirty="0"/>
              <a:t> (happened before GPT)</a:t>
            </a:r>
          </a:p>
          <a:p>
            <a:pPr marL="742950" lvl="1" indent="-285750" algn="l" rtl="0">
              <a:spcBef>
                <a:spcPts val="560"/>
              </a:spcBef>
              <a:spcAft>
                <a:spcPts val="0"/>
              </a:spcAft>
              <a:buClr>
                <a:schemeClr val="dk1"/>
              </a:buClr>
              <a:buSzPts val="2800"/>
              <a:buChar char="–"/>
            </a:pPr>
            <a:r>
              <a:rPr lang="en-US" dirty="0">
                <a:hlinkClick r:id="rId7"/>
              </a:rPr>
              <a:t>Local </a:t>
            </a:r>
            <a:r>
              <a:rPr lang="en-US" dirty="0" err="1">
                <a:hlinkClick r:id="rId7"/>
              </a:rPr>
              <a:t>segmentaion</a:t>
            </a:r>
            <a:r>
              <a:rPr lang="en-US">
                <a:hlinkClick r:id="rId7"/>
              </a:rPr>
              <a:t> of cooked tuna - Image Analysis - Image.sc Forum</a:t>
            </a:r>
            <a:endParaRPr/>
          </a:p>
          <a:p>
            <a:pPr marL="342900" lvl="0" indent="-342900" algn="l" rtl="0">
              <a:spcBef>
                <a:spcPts val="640"/>
              </a:spcBef>
              <a:spcAft>
                <a:spcPts val="0"/>
              </a:spcAft>
              <a:buClr>
                <a:schemeClr val="dk1"/>
              </a:buClr>
              <a:buSzPts val="3200"/>
              <a:buChar char="•"/>
            </a:pPr>
            <a:r>
              <a:rPr lang="en-US" u="sng" dirty="0">
                <a:solidFill>
                  <a:schemeClr val="hlink"/>
                </a:solidFill>
                <a:hlinkClick r:id="rId8"/>
              </a:rPr>
              <a:t>Daniel-Waiger/Ice-Crystal-Morphometry</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9"/>
              </a:rPr>
              <a:t>Pricing List Page</a:t>
            </a:r>
            <a:endParaRPr dirty="0"/>
          </a:p>
          <a:p>
            <a:pPr marL="342900" lvl="0" indent="-342900" algn="l" rtl="0">
              <a:spcBef>
                <a:spcPts val="640"/>
              </a:spcBef>
              <a:spcAft>
                <a:spcPts val="0"/>
              </a:spcAft>
              <a:buClr>
                <a:schemeClr val="dk1"/>
              </a:buClr>
              <a:buSzPts val="3200"/>
              <a:buChar char="•"/>
            </a:pPr>
            <a:r>
              <a:rPr lang="en-US" u="sng" dirty="0">
                <a:solidFill>
                  <a:schemeClr val="hlink"/>
                </a:solidFill>
                <a:hlinkClick r:id="rId10"/>
              </a:rPr>
              <a:t>Create a report from raw text file</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15"/>
          <p:cNvSpPr/>
          <p:nvPr/>
        </p:nvSpPr>
        <p:spPr>
          <a:xfrm>
            <a:off x="1143" y="0"/>
            <a:ext cx="9141714"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31" name="Google Shape;331;p15" descr="The Mask Voice 1.1 - GTA5-Mods.com"/>
          <p:cNvPicPr preferRelativeResize="0"/>
          <p:nvPr/>
        </p:nvPicPr>
        <p:blipFill rotWithShape="1">
          <a:blip r:embed="rId3">
            <a:alphaModFix/>
          </a:blip>
          <a:srcRect l="5316" r="-2" b="-2"/>
          <a:stretch/>
        </p:blipFill>
        <p:spPr>
          <a:xfrm>
            <a:off x="20" y="1282"/>
            <a:ext cx="9143980" cy="685671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sz="4400">
                <a:solidFill>
                  <a:schemeClr val="dk1"/>
                </a:solidFill>
                <a:latin typeface="Calibri"/>
                <a:ea typeface="Calibri"/>
                <a:cs typeface="Calibri"/>
                <a:sym typeface="Calibri"/>
              </a:rPr>
              <a:t>Google Forms and Microscope Manuals</a:t>
            </a:r>
            <a:endParaRPr/>
          </a:p>
        </p:txBody>
      </p:sp>
      <p:sp>
        <p:nvSpPr>
          <p:cNvPr id="302" name="Google Shape;30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Google Forms:</a:t>
            </a:r>
            <a:endParaRPr/>
          </a:p>
          <a:p>
            <a:pPr marL="742950" lvl="1" indent="-285750" algn="l" rtl="0">
              <a:spcBef>
                <a:spcPts val="518"/>
              </a:spcBef>
              <a:spcAft>
                <a:spcPts val="0"/>
              </a:spcAft>
              <a:buClr>
                <a:schemeClr val="dk1"/>
              </a:buClr>
              <a:buSzPct val="100000"/>
              <a:buChar char="–"/>
            </a:pPr>
            <a:r>
              <a:rPr lang="en-US"/>
              <a:t>Efficient tool for gathering feedback and registration (e.g., Nov 20 session).</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3"/>
              </a:rPr>
              <a:t>iBIAS Meeting Form, Agenda, Email</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4"/>
              </a:rPr>
              <a:t>https://forms.gle/yZXfYdWjkc9qDy62A</a:t>
            </a:r>
            <a:r>
              <a:rPr lang="en-US"/>
              <a:t> </a:t>
            </a:r>
            <a:endParaRPr/>
          </a:p>
          <a:p>
            <a:pPr marL="342900" lvl="0" indent="-342900" algn="l" rtl="0">
              <a:spcBef>
                <a:spcPts val="592"/>
              </a:spcBef>
              <a:spcAft>
                <a:spcPts val="0"/>
              </a:spcAft>
              <a:buClr>
                <a:schemeClr val="dk1"/>
              </a:buClr>
              <a:buSzPct val="100000"/>
              <a:buChar char="•"/>
            </a:pPr>
            <a:r>
              <a:rPr lang="en-US"/>
              <a:t>Microscope Manuals:</a:t>
            </a:r>
            <a:endParaRPr/>
          </a:p>
          <a:p>
            <a:pPr marL="742950" lvl="1" indent="-285750" algn="l" rtl="0">
              <a:spcBef>
                <a:spcPts val="518"/>
              </a:spcBef>
              <a:spcAft>
                <a:spcPts val="0"/>
              </a:spcAft>
              <a:buClr>
                <a:schemeClr val="dk1"/>
              </a:buClr>
              <a:buSzPct val="100000"/>
              <a:buChar char="–"/>
            </a:pPr>
            <a:r>
              <a:rPr lang="en-US"/>
              <a:t>ChatGPT helped create manuals that caters for every expertise level users.</a:t>
            </a:r>
            <a:endParaRPr/>
          </a:p>
          <a:p>
            <a:pPr marL="742950" lvl="1" indent="-285750" algn="l" rtl="0">
              <a:spcBef>
                <a:spcPts val="518"/>
              </a:spcBef>
              <a:spcAft>
                <a:spcPts val="0"/>
              </a:spcAft>
              <a:buClr>
                <a:schemeClr val="dk1"/>
              </a:buClr>
              <a:buSzPct val="100000"/>
              <a:buChar char="–"/>
            </a:pPr>
            <a:r>
              <a:rPr lang="en-US"/>
              <a:t>Enhanced accessibility: Ensures all users can operate and maintain equipment confidently.</a:t>
            </a:r>
            <a:endParaRPr/>
          </a:p>
          <a:p>
            <a:pPr marL="1143000" lvl="2" indent="-228600" algn="l" rtl="0">
              <a:spcBef>
                <a:spcPts val="444"/>
              </a:spcBef>
              <a:spcAft>
                <a:spcPts val="0"/>
              </a:spcAft>
              <a:buClr>
                <a:schemeClr val="dk1"/>
              </a:buClr>
              <a:buSzPct val="100000"/>
              <a:buChar char="•"/>
            </a:pPr>
            <a:r>
              <a:rPr lang="en-US" u="sng">
                <a:solidFill>
                  <a:schemeClr val="hlink"/>
                </a:solidFill>
                <a:hlinkClick r:id="rId5"/>
              </a:rPr>
              <a:t>Faculty-of-Agriculture-CSI-Microscopy/Stellaris-STED-Confocal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CSI Facility Website</a:t>
            </a:r>
            <a:endParaRPr/>
          </a:p>
        </p:txBody>
      </p:sp>
      <p:sp>
        <p:nvSpPr>
          <p:cNvPr id="308" name="Google Shape;30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Accumulate and centralize:</a:t>
            </a:r>
            <a:endParaRPr/>
          </a:p>
          <a:p>
            <a:pPr marL="742950" lvl="1" indent="-285750" algn="l" rtl="0">
              <a:spcBef>
                <a:spcPts val="518"/>
              </a:spcBef>
              <a:spcAft>
                <a:spcPts val="0"/>
              </a:spcAft>
              <a:buClr>
                <a:schemeClr val="dk1"/>
              </a:buClr>
              <a:buSzPct val="100000"/>
              <a:buChar char="–"/>
            </a:pPr>
            <a:r>
              <a:rPr lang="en-US"/>
              <a:t>Technical information</a:t>
            </a:r>
            <a:endParaRPr/>
          </a:p>
          <a:p>
            <a:pPr marL="1143000" lvl="2" indent="-228600" algn="l" rtl="0">
              <a:spcBef>
                <a:spcPts val="444"/>
              </a:spcBef>
              <a:spcAft>
                <a:spcPts val="0"/>
              </a:spcAft>
              <a:buClr>
                <a:schemeClr val="dk1"/>
              </a:buClr>
              <a:buSzPct val="100000"/>
              <a:buChar char="•"/>
            </a:pPr>
            <a:r>
              <a:rPr lang="en-US"/>
              <a:t>Microscope manuals</a:t>
            </a:r>
            <a:endParaRPr/>
          </a:p>
          <a:p>
            <a:pPr marL="1143000" lvl="2" indent="-228600" algn="l" rtl="0">
              <a:spcBef>
                <a:spcPts val="444"/>
              </a:spcBef>
              <a:spcAft>
                <a:spcPts val="0"/>
              </a:spcAft>
              <a:buClr>
                <a:schemeClr val="dk1"/>
              </a:buClr>
              <a:buSzPct val="100000"/>
              <a:buChar char="•"/>
            </a:pPr>
            <a:r>
              <a:rPr lang="en-US"/>
              <a:t>Application notes</a:t>
            </a:r>
            <a:endParaRPr/>
          </a:p>
          <a:p>
            <a:pPr marL="1143000" lvl="2" indent="-228600" algn="l" rtl="0">
              <a:spcBef>
                <a:spcPts val="444"/>
              </a:spcBef>
              <a:spcAft>
                <a:spcPts val="0"/>
              </a:spcAft>
              <a:buClr>
                <a:schemeClr val="dk1"/>
              </a:buClr>
              <a:buSzPct val="100000"/>
              <a:buChar char="•"/>
            </a:pPr>
            <a:r>
              <a:rPr lang="en-US"/>
              <a:t>Software manuals</a:t>
            </a:r>
            <a:endParaRPr/>
          </a:p>
          <a:p>
            <a:pPr marL="1143000" lvl="2" indent="-228600" algn="l" rtl="0">
              <a:spcBef>
                <a:spcPts val="444"/>
              </a:spcBef>
              <a:spcAft>
                <a:spcPts val="0"/>
              </a:spcAft>
              <a:buClr>
                <a:schemeClr val="dk1"/>
              </a:buClr>
              <a:buSzPct val="100000"/>
              <a:buChar char="•"/>
            </a:pPr>
            <a:r>
              <a:rPr lang="en-US"/>
              <a:t>Contact details</a:t>
            </a:r>
            <a:endParaRPr/>
          </a:p>
          <a:p>
            <a:pPr marL="742950" lvl="1" indent="-285750" algn="l" rtl="0">
              <a:spcBef>
                <a:spcPts val="518"/>
              </a:spcBef>
              <a:spcAft>
                <a:spcPts val="0"/>
              </a:spcAft>
              <a:buClr>
                <a:schemeClr val="dk1"/>
              </a:buClr>
              <a:buSzPct val="100000"/>
              <a:buChar char="–"/>
            </a:pPr>
            <a:r>
              <a:rPr lang="en-US"/>
              <a:t>Educational information</a:t>
            </a:r>
            <a:endParaRPr/>
          </a:p>
          <a:p>
            <a:pPr marL="1143000" lvl="2" indent="-228600" algn="l" rtl="0">
              <a:spcBef>
                <a:spcPts val="444"/>
              </a:spcBef>
              <a:spcAft>
                <a:spcPts val="0"/>
              </a:spcAft>
              <a:buClr>
                <a:schemeClr val="dk1"/>
              </a:buClr>
              <a:buSzPct val="100000"/>
              <a:buChar char="•"/>
            </a:pPr>
            <a:r>
              <a:rPr lang="en-US"/>
              <a:t>Optics</a:t>
            </a:r>
            <a:endParaRPr/>
          </a:p>
          <a:p>
            <a:pPr marL="1143000" lvl="2" indent="-228600" algn="l" rtl="0">
              <a:spcBef>
                <a:spcPts val="444"/>
              </a:spcBef>
              <a:spcAft>
                <a:spcPts val="0"/>
              </a:spcAft>
              <a:buClr>
                <a:schemeClr val="dk1"/>
              </a:buClr>
              <a:buSzPct val="100000"/>
              <a:buChar char="•"/>
            </a:pPr>
            <a:r>
              <a:rPr lang="en-US"/>
              <a:t>Imaging</a:t>
            </a:r>
            <a:endParaRPr/>
          </a:p>
          <a:p>
            <a:pPr marL="1143000" lvl="2" indent="-228600" algn="l" rtl="0">
              <a:spcBef>
                <a:spcPts val="444"/>
              </a:spcBef>
              <a:spcAft>
                <a:spcPts val="0"/>
              </a:spcAft>
              <a:buClr>
                <a:schemeClr val="dk1"/>
              </a:buClr>
              <a:buSzPct val="100000"/>
              <a:buChar char="•"/>
            </a:pPr>
            <a:r>
              <a:rPr lang="en-US"/>
              <a:t>Image analysis</a:t>
            </a:r>
            <a:endParaRPr/>
          </a:p>
          <a:p>
            <a:pPr marL="342900" lvl="0" indent="-342900" algn="l" rtl="0">
              <a:spcBef>
                <a:spcPts val="592"/>
              </a:spcBef>
              <a:spcAft>
                <a:spcPts val="0"/>
              </a:spcAft>
              <a:buClr>
                <a:srgbClr val="0000FF"/>
              </a:buClr>
              <a:buSzPct val="100000"/>
              <a:buChar char="•"/>
            </a:pPr>
            <a:r>
              <a:rPr lang="en-US" u="sng">
                <a:solidFill>
                  <a:srgbClr val="0000FF"/>
                </a:solidFill>
                <a:hlinkClick r:id="rId3">
                  <a:extLst>
                    <a:ext uri="{A12FA001-AC4F-418D-AE19-62706E023703}">
                      <ahyp:hlinkClr xmlns:ahyp="http://schemas.microsoft.com/office/drawing/2018/hyperlinkcolor" val="tx"/>
                    </a:ext>
                  </a:extLst>
                </a:hlinkClick>
              </a:rPr>
              <a:t>Faculty of Agriculture CSI Microscopy</a:t>
            </a:r>
            <a:endParaRPr>
              <a:solidFill>
                <a:srgbClr val="0000FF"/>
              </a:solidFill>
            </a:endParaRPr>
          </a:p>
          <a:p>
            <a:pPr marL="342900" lvl="0" indent="-342900" algn="l" rtl="0">
              <a:spcBef>
                <a:spcPts val="592"/>
              </a:spcBef>
              <a:spcAft>
                <a:spcPts val="0"/>
              </a:spcAft>
              <a:buClr>
                <a:schemeClr val="dk1"/>
              </a:buClr>
              <a:buSzPct val="100000"/>
              <a:buChar char="•"/>
            </a:pPr>
            <a:r>
              <a:rPr lang="en-US" u="sng">
                <a:solidFill>
                  <a:schemeClr val="hlink"/>
                </a:solidFill>
                <a:hlinkClick r:id="rId4"/>
              </a:rPr>
              <a:t>Skyscan-1272-MicroCT/manuals</a:t>
            </a:r>
            <a:endParaRPr>
              <a:solidFill>
                <a:srgbClr val="0000FF"/>
              </a:solidFill>
            </a:endParaRPr>
          </a:p>
        </p:txBody>
      </p:sp>
      <p:pic>
        <p:nvPicPr>
          <p:cNvPr id="309" name="Google Shape;309;p12" descr="@Faculty-of-Agriculture-CSI-Microscopy"/>
          <p:cNvPicPr preferRelativeResize="0"/>
          <p:nvPr/>
        </p:nvPicPr>
        <p:blipFill rotWithShape="1">
          <a:blip r:embed="rId5">
            <a:alphaModFix/>
          </a:blip>
          <a:srcRect/>
          <a:stretch/>
        </p:blipFill>
        <p:spPr>
          <a:xfrm>
            <a:off x="5287108" y="1600200"/>
            <a:ext cx="3575538" cy="3575538"/>
          </a:xfrm>
          <a:prstGeom prst="rect">
            <a:avLst/>
          </a:prstGeom>
          <a:noFill/>
          <a:ln>
            <a:noFill/>
          </a:ln>
        </p:spPr>
      </p:pic>
      <p:pic>
        <p:nvPicPr>
          <p:cNvPr id="310" name="Google Shape;310;p12" descr="Woozy face with solid fill with solid fill"/>
          <p:cNvPicPr preferRelativeResize="0"/>
          <p:nvPr/>
        </p:nvPicPr>
        <p:blipFill rotWithShape="1">
          <a:blip r:embed="rId6">
            <a:alphaModFix/>
          </a:blip>
          <a:srcRect/>
          <a:stretch/>
        </p:blipFill>
        <p:spPr>
          <a:xfrm>
            <a:off x="5029200" y="1093176"/>
            <a:ext cx="709247" cy="709247"/>
          </a:xfrm>
          <a:prstGeom prst="rect">
            <a:avLst/>
          </a:prstGeom>
          <a:noFill/>
          <a:ln>
            <a:noFill/>
          </a:ln>
        </p:spPr>
      </p:pic>
      <p:cxnSp>
        <p:nvCxnSpPr>
          <p:cNvPr id="311" name="Google Shape;311;p12"/>
          <p:cNvCxnSpPr/>
          <p:nvPr/>
        </p:nvCxnSpPr>
        <p:spPr>
          <a:xfrm>
            <a:off x="5738447" y="1447799"/>
            <a:ext cx="398584" cy="691663"/>
          </a:xfrm>
          <a:prstGeom prst="straightConnector1">
            <a:avLst/>
          </a:prstGeom>
          <a:noFill/>
          <a:ln w="57150" cap="flat" cmpd="sng">
            <a:solidFill>
              <a:srgbClr val="FF0DF3"/>
            </a:solidFill>
            <a:prstDash val="solid"/>
            <a:round/>
            <a:headEnd type="none" w="sm" len="sm"/>
            <a:tailEnd type="triangle" w="med" len="med"/>
          </a:ln>
          <a:effectLst>
            <a:outerShdw blurRad="40000" dist="20000" dir="5400000" rotWithShape="0">
              <a:srgbClr val="000000">
                <a:alpha val="37647"/>
              </a:srgbClr>
            </a:outerShdw>
          </a:effec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2"/>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5" name="Google Shape;105;p2"/>
          <p:cNvGrpSpPr/>
          <p:nvPr/>
        </p:nvGrpSpPr>
        <p:grpSpPr>
          <a:xfrm>
            <a:off x="-2136" y="0"/>
            <a:ext cx="9141711" cy="6858000"/>
            <a:chOff x="-2848" y="0"/>
            <a:chExt cx="12188949" cy="6858000"/>
          </a:xfrm>
        </p:grpSpPr>
        <p:sp>
          <p:nvSpPr>
            <p:cNvPr id="106" name="Google Shape;106;p2"/>
            <p:cNvSpPr/>
            <p:nvPr/>
          </p:nvSpPr>
          <p:spPr>
            <a:xfrm>
              <a:off x="-2848" y="0"/>
              <a:ext cx="12188949" cy="6858000"/>
            </a:xfrm>
            <a:prstGeom prst="rect">
              <a:avLst/>
            </a:prstGeom>
            <a:solidFill>
              <a:schemeClr val="accent5">
                <a:alpha val="4784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7" name="Google Shape;107;p2"/>
            <p:cNvSpPr/>
            <p:nvPr/>
          </p:nvSpPr>
          <p:spPr>
            <a:xfrm>
              <a:off x="-2848" y="0"/>
              <a:ext cx="12188949" cy="6858000"/>
            </a:xfrm>
            <a:prstGeom prst="rect">
              <a:avLst/>
            </a:prstGeom>
            <a:solidFill>
              <a:schemeClr val="accent6">
                <a:alpha val="1294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08" name="Google Shape;108;p2"/>
          <p:cNvGrpSpPr/>
          <p:nvPr/>
        </p:nvGrpSpPr>
        <p:grpSpPr>
          <a:xfrm>
            <a:off x="488459" y="598259"/>
            <a:ext cx="8167081" cy="5680742"/>
            <a:chOff x="651279" y="598259"/>
            <a:chExt cx="10889442" cy="5680742"/>
          </a:xfrm>
        </p:grpSpPr>
        <p:sp>
          <p:nvSpPr>
            <p:cNvPr id="109" name="Google Shape;109;p2"/>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0" name="Google Shape;110;p2"/>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11" name="Google Shape;111;p2"/>
          <p:cNvGrpSpPr/>
          <p:nvPr/>
        </p:nvGrpSpPr>
        <p:grpSpPr>
          <a:xfrm>
            <a:off x="1143" y="0"/>
            <a:ext cx="9141717" cy="6858000"/>
            <a:chOff x="0" y="0"/>
            <a:chExt cx="12188952" cy="6858000"/>
          </a:xfrm>
        </p:grpSpPr>
        <p:sp>
          <p:nvSpPr>
            <p:cNvPr id="112" name="Google Shape;112;p2"/>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3" name="Google Shape;113;p2"/>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4" name="Google Shape;114;p2"/>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5" name="Google Shape;115;p2"/>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19" name="Google Shape;119;p2"/>
          <p:cNvSpPr txBox="1">
            <a:spLocks noGrp="1"/>
          </p:cNvSpPr>
          <p:nvPr>
            <p:ph type="title"/>
          </p:nvPr>
        </p:nvSpPr>
        <p:spPr>
          <a:xfrm>
            <a:off x="761238" y="891712"/>
            <a:ext cx="3982212" cy="5160789"/>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Introduction</a:t>
            </a:r>
            <a:endParaRPr/>
          </a:p>
        </p:txBody>
      </p:sp>
      <p:sp>
        <p:nvSpPr>
          <p:cNvPr id="120" name="Google Shape;120;p2"/>
          <p:cNvSpPr txBox="1">
            <a:spLocks noGrp="1"/>
          </p:cNvSpPr>
          <p:nvPr>
            <p:ph type="body" idx="1"/>
          </p:nvPr>
        </p:nvSpPr>
        <p:spPr>
          <a:xfrm>
            <a:off x="4809226" y="891713"/>
            <a:ext cx="3438662" cy="5160790"/>
          </a:xfrm>
          <a:prstGeom prst="rect">
            <a:avLst/>
          </a:prstGeom>
          <a:noFill/>
          <a:ln>
            <a:noFill/>
          </a:ln>
        </p:spPr>
        <p:txBody>
          <a:bodyPr spcFirstLastPara="1" wrap="square" lIns="91425" tIns="45700" rIns="91425" bIns="45700" anchor="ctr" anchorCtr="0">
            <a:normAutofit/>
          </a:bodyPr>
          <a:lstStyle/>
          <a:p>
            <a:pPr marL="342900" lvl="0" indent="-342900" algn="l" rtl="0">
              <a:spcBef>
                <a:spcPts val="0"/>
              </a:spcBef>
              <a:spcAft>
                <a:spcPts val="0"/>
              </a:spcAft>
              <a:buClr>
                <a:schemeClr val="lt1"/>
              </a:buClr>
              <a:buSzPts val="1800"/>
              <a:buChar char="•"/>
            </a:pPr>
            <a:r>
              <a:rPr lang="en-US" sz="1800">
                <a:solidFill>
                  <a:schemeClr val="lt1"/>
                </a:solidFill>
              </a:rPr>
              <a:t>How ChatGPT aids in making image analysis workflows and documentation more accessible.</a:t>
            </a:r>
            <a:endParaRPr/>
          </a:p>
          <a:p>
            <a:pPr marL="342900" lvl="0" indent="-342900" algn="l" rtl="0">
              <a:spcBef>
                <a:spcPts val="360"/>
              </a:spcBef>
              <a:spcAft>
                <a:spcPts val="0"/>
              </a:spcAft>
              <a:buClr>
                <a:schemeClr val="lt1"/>
              </a:buClr>
              <a:buSzPts val="1800"/>
              <a:buChar char="•"/>
            </a:pPr>
            <a:r>
              <a:rPr lang="en-US" sz="1800">
                <a:solidFill>
                  <a:schemeClr val="lt1"/>
                </a:solidFill>
              </a:rPr>
              <a:t>User diversity</a:t>
            </a:r>
            <a:endParaRPr/>
          </a:p>
          <a:p>
            <a:pPr marL="742950" lvl="1" indent="-285750" algn="l" rtl="0">
              <a:spcBef>
                <a:spcPts val="360"/>
              </a:spcBef>
              <a:spcAft>
                <a:spcPts val="0"/>
              </a:spcAft>
              <a:buClr>
                <a:schemeClr val="lt1"/>
              </a:buClr>
              <a:buSzPts val="1800"/>
              <a:buChar char="–"/>
            </a:pPr>
            <a:r>
              <a:rPr lang="en-US" sz="1800">
                <a:solidFill>
                  <a:schemeClr val="lt1"/>
                </a:solidFill>
              </a:rPr>
              <a:t>Users with varying expertise in image analysis, from undergraduates to post-docs.</a:t>
            </a:r>
            <a:endParaRPr/>
          </a:p>
          <a:p>
            <a:pPr marL="457200" lvl="1" indent="0" algn="l" rtl="0">
              <a:spcBef>
                <a:spcPts val="360"/>
              </a:spcBef>
              <a:spcAft>
                <a:spcPts val="0"/>
              </a:spcAft>
              <a:buClr>
                <a:schemeClr val="dk1"/>
              </a:buClr>
              <a:buSzPts val="1800"/>
              <a:buNone/>
            </a:pPr>
            <a:endParaRPr sz="1800">
              <a:solidFill>
                <a:schemeClr val="lt1"/>
              </a:solidFill>
            </a:endParaRPr>
          </a:p>
          <a:p>
            <a:pPr marL="342900" lvl="0" indent="-342900" algn="l" rtl="0">
              <a:spcBef>
                <a:spcPts val="360"/>
              </a:spcBef>
              <a:spcAft>
                <a:spcPts val="0"/>
              </a:spcAft>
              <a:buClr>
                <a:schemeClr val="lt1"/>
              </a:buClr>
              <a:buSzPts val="1800"/>
              <a:buChar char="•"/>
            </a:pPr>
            <a:r>
              <a:rPr lang="en-US" sz="1800">
                <a:solidFill>
                  <a:schemeClr val="lt1"/>
                </a:solidFill>
              </a:rPr>
              <a:t>ChatGPT’s role</a:t>
            </a:r>
            <a:endParaRPr/>
          </a:p>
          <a:p>
            <a:pPr marL="742950" lvl="1" indent="-285750" algn="l" rtl="0">
              <a:spcBef>
                <a:spcPts val="360"/>
              </a:spcBef>
              <a:spcAft>
                <a:spcPts val="0"/>
              </a:spcAft>
              <a:buClr>
                <a:schemeClr val="lt1"/>
              </a:buClr>
              <a:buSzPts val="1800"/>
              <a:buChar char="–"/>
            </a:pPr>
            <a:r>
              <a:rPr lang="en-US" sz="1800">
                <a:solidFill>
                  <a:schemeClr val="lt1"/>
                </a:solidFill>
              </a:rPr>
              <a:t>Adapts technical information to meet the user’s expertise/comprehension levels.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3"/>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27" name="Google Shape;127;p3"/>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28" name="Google Shape;128;p3"/>
          <p:cNvGrpSpPr/>
          <p:nvPr/>
        </p:nvGrpSpPr>
        <p:grpSpPr>
          <a:xfrm>
            <a:off x="4416" y="-2"/>
            <a:ext cx="2601176" cy="6858000"/>
            <a:chOff x="651279" y="598259"/>
            <a:chExt cx="10889442" cy="5680742"/>
          </a:xfrm>
        </p:grpSpPr>
        <p:sp>
          <p:nvSpPr>
            <p:cNvPr id="129" name="Google Shape;129;p3"/>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0" name="Google Shape;130;p3"/>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31" name="Google Shape;131;p3"/>
          <p:cNvGrpSpPr/>
          <p:nvPr/>
        </p:nvGrpSpPr>
        <p:grpSpPr>
          <a:xfrm>
            <a:off x="1143" y="0"/>
            <a:ext cx="9141717" cy="6858000"/>
            <a:chOff x="0" y="0"/>
            <a:chExt cx="12188952" cy="6858000"/>
          </a:xfrm>
        </p:grpSpPr>
        <p:sp>
          <p:nvSpPr>
            <p:cNvPr id="132" name="Google Shape;132;p3"/>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3" name="Google Shape;133;p3"/>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4" name="Google Shape;134;p3"/>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5" name="Google Shape;135;p3"/>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6" name="Google Shape;136;p3"/>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7" name="Google Shape;137;p3"/>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38" name="Google Shape;138;p3"/>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39" name="Google Shape;139;p3"/>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 Analysis Communication Challenges</a:t>
            </a:r>
            <a:endParaRPr/>
          </a:p>
        </p:txBody>
      </p:sp>
      <p:grpSp>
        <p:nvGrpSpPr>
          <p:cNvPr id="140" name="Google Shape;140;p3"/>
          <p:cNvGrpSpPr/>
          <p:nvPr/>
        </p:nvGrpSpPr>
        <p:grpSpPr>
          <a:xfrm>
            <a:off x="2845722" y="532484"/>
            <a:ext cx="5669628" cy="5797844"/>
            <a:chOff x="0" y="243726"/>
            <a:chExt cx="5669628" cy="5797844"/>
          </a:xfrm>
        </p:grpSpPr>
        <p:sp>
          <p:nvSpPr>
            <p:cNvPr id="141" name="Google Shape;141;p3"/>
            <p:cNvSpPr/>
            <p:nvPr/>
          </p:nvSpPr>
          <p:spPr>
            <a:xfrm>
              <a:off x="0" y="243726"/>
              <a:ext cx="5669628" cy="1649700"/>
            </a:xfrm>
            <a:prstGeom prst="roundRect">
              <a:avLst>
                <a:gd name="adj" fmla="val 16667"/>
              </a:avLst>
            </a:prstGeom>
            <a:solidFill>
              <a:srgbClr val="49AC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txBox="1"/>
            <p:nvPr/>
          </p:nvSpPr>
          <p:spPr>
            <a:xfrm>
              <a:off x="80532" y="324258"/>
              <a:ext cx="5508564" cy="1488636"/>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Complex workflows: Customized ImageJ macros and multi-step processes.</a:t>
              </a:r>
              <a:endParaRPr/>
            </a:p>
          </p:txBody>
        </p:sp>
        <p:sp>
          <p:nvSpPr>
            <p:cNvPr id="143" name="Google Shape;143;p3"/>
            <p:cNvSpPr/>
            <p:nvPr/>
          </p:nvSpPr>
          <p:spPr>
            <a:xfrm>
              <a:off x="0" y="1893426"/>
              <a:ext cx="5669628" cy="105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txBox="1"/>
            <p:nvPr/>
          </p:nvSpPr>
          <p:spPr>
            <a:xfrm>
              <a:off x="0" y="1893426"/>
              <a:ext cx="5669628" cy="10557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Proposing helpful steps for unfamiliar users, withing the context of the scripts goal (e.g., lesser-known functions in FIJI).</a:t>
              </a:r>
              <a:endParaRPr/>
            </a:p>
          </p:txBody>
        </p:sp>
        <p:sp>
          <p:nvSpPr>
            <p:cNvPr id="145" name="Google Shape;145;p3"/>
            <p:cNvSpPr/>
            <p:nvPr/>
          </p:nvSpPr>
          <p:spPr>
            <a:xfrm>
              <a:off x="0" y="2949126"/>
              <a:ext cx="5669628" cy="981043"/>
            </a:xfrm>
            <a:prstGeom prst="roundRect">
              <a:avLst>
                <a:gd name="adj" fmla="val 16667"/>
              </a:avLst>
            </a:prstGeom>
            <a:solidFill>
              <a:srgbClr val="F6944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txBox="1"/>
            <p:nvPr/>
          </p:nvSpPr>
          <p:spPr>
            <a:xfrm>
              <a:off x="47891" y="2997017"/>
              <a:ext cx="5573846" cy="885261"/>
            </a:xfrm>
            <a:prstGeom prst="rect">
              <a:avLst/>
            </a:prstGeom>
            <a:noFill/>
            <a:ln>
              <a:noFill/>
            </a:ln>
          </p:spPr>
          <p:txBody>
            <a:bodyPr spcFirstLastPara="1" wrap="square" lIns="114300" tIns="114300" rIns="114300" bIns="114300" anchor="ctr" anchorCtr="0">
              <a:noAutofit/>
            </a:bodyPr>
            <a:lstStyle/>
            <a:p>
              <a:pPr marL="0" marR="0" lvl="0" indent="0" algn="l" rtl="0">
                <a:lnSpc>
                  <a:spcPct val="90000"/>
                </a:lnSpc>
                <a:spcBef>
                  <a:spcPts val="0"/>
                </a:spcBef>
                <a:spcAft>
                  <a:spcPts val="0"/>
                </a:spcAft>
                <a:buClr>
                  <a:schemeClr val="lt1"/>
                </a:buClr>
                <a:buSzPts val="3000"/>
                <a:buFont typeface="Calibri"/>
                <a:buNone/>
              </a:pPr>
              <a:r>
                <a:rPr lang="en-US" sz="3000" b="0" i="0" u="none" strike="noStrike" cap="none">
                  <a:solidFill>
                    <a:schemeClr val="lt1"/>
                  </a:solidFill>
                  <a:latin typeface="Calibri"/>
                  <a:ea typeface="Calibri"/>
                  <a:cs typeface="Calibri"/>
                  <a:sym typeface="Calibri"/>
                </a:rPr>
                <a:t>Bridging knowledge gaps:</a:t>
              </a:r>
              <a:endParaRPr/>
            </a:p>
          </p:txBody>
        </p:sp>
        <p:sp>
          <p:nvSpPr>
            <p:cNvPr id="147" name="Google Shape;147;p3"/>
            <p:cNvSpPr/>
            <p:nvPr/>
          </p:nvSpPr>
          <p:spPr>
            <a:xfrm>
              <a:off x="0" y="3930170"/>
              <a:ext cx="5669628" cy="211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txBox="1"/>
            <p:nvPr/>
          </p:nvSpPr>
          <p:spPr>
            <a:xfrm>
              <a:off x="0" y="3930170"/>
              <a:ext cx="5669628" cy="2111400"/>
            </a:xfrm>
            <a:prstGeom prst="rect">
              <a:avLst/>
            </a:prstGeom>
            <a:noFill/>
            <a:ln>
              <a:noFill/>
            </a:ln>
          </p:spPr>
          <p:txBody>
            <a:bodyPr spcFirstLastPara="1" wrap="square" lIns="180000" tIns="38100" rIns="213350" bIns="38100" anchor="t" anchorCtr="0">
              <a:noAutofit/>
            </a:bodyPr>
            <a:lstStyle/>
            <a:p>
              <a:pPr marL="228600" marR="0" lvl="1" indent="-228600" algn="l" rtl="0">
                <a:lnSpc>
                  <a:spcPct val="90000"/>
                </a:lnSpc>
                <a:spcBef>
                  <a:spcPts val="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ChatGPT simplifies macro functions and clarifies steps, in the code (e.g., comments and log prints).</a:t>
              </a:r>
              <a:endParaRPr/>
            </a:p>
            <a:p>
              <a:pPr marL="228600" marR="0" lvl="1" indent="-228600" algn="l" rtl="0">
                <a:lnSpc>
                  <a:spcPct val="90000"/>
                </a:lnSpc>
                <a:spcBef>
                  <a:spcPts val="460"/>
                </a:spcBef>
                <a:spcAft>
                  <a:spcPts val="0"/>
                </a:spcAft>
                <a:buClr>
                  <a:schemeClr val="dk1"/>
                </a:buClr>
                <a:buSzPts val="2300"/>
                <a:buFont typeface="Calibri"/>
                <a:buChar char="•"/>
              </a:pPr>
              <a:r>
                <a:rPr lang="en-US" sz="2300" b="0" i="0" u="none" strike="noStrike" cap="none">
                  <a:solidFill>
                    <a:schemeClr val="dk1"/>
                  </a:solidFill>
                  <a:latin typeface="Calibri"/>
                  <a:ea typeface="Calibri"/>
                  <a:cs typeface="Calibri"/>
                  <a:sym typeface="Calibri"/>
                </a:rPr>
                <a:t>Helps in documenting the process in a standardized way (e.g., GitHub readme.md).</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4"/>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4" name="Google Shape;154;p4"/>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55" name="Google Shape;155;p4"/>
          <p:cNvGrpSpPr/>
          <p:nvPr/>
        </p:nvGrpSpPr>
        <p:grpSpPr>
          <a:xfrm>
            <a:off x="0" y="0"/>
            <a:ext cx="3530289" cy="6858000"/>
            <a:chOff x="651279" y="598259"/>
            <a:chExt cx="10889442" cy="5680742"/>
          </a:xfrm>
        </p:grpSpPr>
        <p:sp>
          <p:nvSpPr>
            <p:cNvPr id="156" name="Google Shape;156;p4"/>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7" name="Google Shape;157;p4"/>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58" name="Google Shape;158;p4"/>
          <p:cNvGrpSpPr/>
          <p:nvPr/>
        </p:nvGrpSpPr>
        <p:grpSpPr>
          <a:xfrm>
            <a:off x="1143" y="0"/>
            <a:ext cx="9141717" cy="6858000"/>
            <a:chOff x="0" y="0"/>
            <a:chExt cx="12188952" cy="6858000"/>
          </a:xfrm>
        </p:grpSpPr>
        <p:sp>
          <p:nvSpPr>
            <p:cNvPr id="159" name="Google Shape;159;p4"/>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0" name="Google Shape;160;p4"/>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1" name="Google Shape;161;p4"/>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2" name="Google Shape;162;p4"/>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3" name="Google Shape;163;p4"/>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4" name="Google Shape;164;p4"/>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65" name="Google Shape;165;p4"/>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66" name="Google Shape;166;p4"/>
          <p:cNvSpPr txBox="1">
            <a:spLocks noGrp="1"/>
          </p:cNvSpPr>
          <p:nvPr>
            <p:ph type="title"/>
          </p:nvPr>
        </p:nvSpPr>
        <p:spPr>
          <a:xfrm>
            <a:off x="589788" y="841248"/>
            <a:ext cx="2636433"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About Me</a:t>
            </a:r>
            <a:endParaRPr sz="4200" b="1">
              <a:solidFill>
                <a:schemeClr val="lt1"/>
              </a:solidFill>
            </a:endParaRPr>
          </a:p>
        </p:txBody>
      </p:sp>
      <p:grpSp>
        <p:nvGrpSpPr>
          <p:cNvPr id="167" name="Google Shape;167;p4"/>
          <p:cNvGrpSpPr/>
          <p:nvPr/>
        </p:nvGrpSpPr>
        <p:grpSpPr>
          <a:xfrm>
            <a:off x="3821405" y="917322"/>
            <a:ext cx="5088203" cy="4913345"/>
            <a:chOff x="81991" y="805952"/>
            <a:chExt cx="5088203" cy="4913345"/>
          </a:xfrm>
        </p:grpSpPr>
        <p:sp>
          <p:nvSpPr>
            <p:cNvPr id="168" name="Google Shape;168;p4"/>
            <p:cNvSpPr/>
            <p:nvPr/>
          </p:nvSpPr>
          <p:spPr>
            <a:xfrm>
              <a:off x="725327" y="805952"/>
              <a:ext cx="1052731" cy="1052731"/>
            </a:xfrm>
            <a:prstGeom prst="rect">
              <a:avLst/>
            </a:prstGeom>
            <a:blipFill rotWithShape="1">
              <a:blip r:embed="rId3">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81991"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txBox="1"/>
            <p:nvPr/>
          </p:nvSpPr>
          <p:spPr>
            <a:xfrm>
              <a:off x="81991"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B.Sc. in Agroecology and plant protection (Agronomy)</a:t>
              </a:r>
              <a:endParaRPr/>
            </a:p>
          </p:txBody>
        </p:sp>
        <p:sp>
          <p:nvSpPr>
            <p:cNvPr id="171" name="Google Shape;171;p4"/>
            <p:cNvSpPr/>
            <p:nvPr/>
          </p:nvSpPr>
          <p:spPr>
            <a:xfrm>
              <a:off x="3474126" y="805952"/>
              <a:ext cx="1052731" cy="1052731"/>
            </a:xfrm>
            <a:prstGeom prst="rect">
              <a:avLst/>
            </a:prstGeom>
            <a:blipFill rotWithShape="1">
              <a:blip r:embed="rId4">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2830790" y="2250199"/>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txBox="1"/>
            <p:nvPr/>
          </p:nvSpPr>
          <p:spPr>
            <a:xfrm>
              <a:off x="2830790" y="2250199"/>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M.Sc. Agroecology and fungal plant diseases</a:t>
              </a:r>
              <a:endParaRPr/>
            </a:p>
          </p:txBody>
        </p:sp>
        <p:sp>
          <p:nvSpPr>
            <p:cNvPr id="174" name="Google Shape;174;p4"/>
            <p:cNvSpPr/>
            <p:nvPr/>
          </p:nvSpPr>
          <p:spPr>
            <a:xfrm>
              <a:off x="725327" y="3555050"/>
              <a:ext cx="1052731" cy="1052731"/>
            </a:xfrm>
            <a:prstGeom prst="rect">
              <a:avLst/>
            </a:prstGeom>
            <a:blipFill rotWithShape="1">
              <a:blip r:embed="rId5">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a:off x="81991"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txBox="1"/>
            <p:nvPr/>
          </p:nvSpPr>
          <p:spPr>
            <a:xfrm>
              <a:off x="81991"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PhD candidate in bio-physics (cryobiology)</a:t>
              </a:r>
              <a:endParaRPr/>
            </a:p>
          </p:txBody>
        </p:sp>
        <p:sp>
          <p:nvSpPr>
            <p:cNvPr id="177" name="Google Shape;177;p4"/>
            <p:cNvSpPr/>
            <p:nvPr/>
          </p:nvSpPr>
          <p:spPr>
            <a:xfrm>
              <a:off x="3474126" y="3555050"/>
              <a:ext cx="1052731" cy="1052731"/>
            </a:xfrm>
            <a:prstGeom prst="rect">
              <a:avLst/>
            </a:prstGeom>
            <a:blipFill rotWithShape="1">
              <a:blip r:embed="rId6">
                <a:alphaModFix/>
              </a:blip>
              <a:stretch>
                <a:fillRect/>
              </a:stretch>
            </a:blip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a:off x="2830790" y="4999297"/>
              <a:ext cx="2339404"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txBox="1"/>
            <p:nvPr/>
          </p:nvSpPr>
          <p:spPr>
            <a:xfrm>
              <a:off x="2830790" y="4999297"/>
              <a:ext cx="2339404" cy="7200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dk1"/>
                </a:buClr>
                <a:buSzPts val="1300"/>
                <a:buFont typeface="Calibri"/>
                <a:buNone/>
              </a:pPr>
              <a:r>
                <a:rPr lang="en-US" sz="1300" b="1" i="0" u="none" strike="noStrike" cap="none">
                  <a:solidFill>
                    <a:schemeClr val="dk1"/>
                  </a:solidFill>
                  <a:latin typeface="Calibri"/>
                  <a:ea typeface="Calibri"/>
                  <a:cs typeface="Calibri"/>
                  <a:sym typeface="Calibri"/>
                </a:rPr>
                <a:t>Learned ‘.ijm’ programming thanks to COVID shutdowns. I’m </a:t>
              </a:r>
              <a:r>
                <a:rPr lang="en-US" sz="1300" b="1" i="0" u="sng" strike="noStrike" cap="none">
                  <a:solidFill>
                    <a:schemeClr val="dk1"/>
                  </a:solidFill>
                  <a:latin typeface="Calibri"/>
                  <a:ea typeface="Calibri"/>
                  <a:cs typeface="Calibri"/>
                  <a:sym typeface="Calibri"/>
                </a:rPr>
                <a:t>not</a:t>
              </a:r>
              <a:r>
                <a:rPr lang="en-US" sz="1300" b="1" i="0" u="none" strike="noStrike" cap="none">
                  <a:solidFill>
                    <a:schemeClr val="dk1"/>
                  </a:solidFill>
                  <a:latin typeface="Calibri"/>
                  <a:ea typeface="Calibri"/>
                  <a:cs typeface="Calibri"/>
                  <a:sym typeface="Calibri"/>
                </a:rPr>
                <a:t> a professional programmer.</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5"/>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6" name="Google Shape;186;p5"/>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87" name="Google Shape;187;p5"/>
          <p:cNvGrpSpPr/>
          <p:nvPr/>
        </p:nvGrpSpPr>
        <p:grpSpPr>
          <a:xfrm>
            <a:off x="0" y="0"/>
            <a:ext cx="4548176" cy="6858000"/>
            <a:chOff x="651279" y="598259"/>
            <a:chExt cx="10889442" cy="5680742"/>
          </a:xfrm>
        </p:grpSpPr>
        <p:sp>
          <p:nvSpPr>
            <p:cNvPr id="188" name="Google Shape;188;p5"/>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9" name="Google Shape;189;p5"/>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190" name="Google Shape;190;p5"/>
          <p:cNvGrpSpPr/>
          <p:nvPr/>
        </p:nvGrpSpPr>
        <p:grpSpPr>
          <a:xfrm>
            <a:off x="1143" y="0"/>
            <a:ext cx="9141717" cy="6858000"/>
            <a:chOff x="0" y="0"/>
            <a:chExt cx="12188952" cy="6858000"/>
          </a:xfrm>
        </p:grpSpPr>
        <p:sp>
          <p:nvSpPr>
            <p:cNvPr id="191" name="Google Shape;191;p5"/>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2" name="Google Shape;192;p5"/>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3" name="Google Shape;193;p5"/>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4" name="Google Shape;194;p5"/>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5" name="Google Shape;195;p5"/>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6" name="Google Shape;196;p5"/>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7" name="Google Shape;197;p5"/>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198" name="Google Shape;198;p5"/>
          <p:cNvSpPr txBox="1">
            <a:spLocks noGrp="1"/>
          </p:cNvSpPr>
          <p:nvPr>
            <p:ph type="title"/>
          </p:nvPr>
        </p:nvSpPr>
        <p:spPr>
          <a:xfrm>
            <a:off x="589788" y="841248"/>
            <a:ext cx="3847200" cy="5340097"/>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ImageJ Macros and Workflow Documentation</a:t>
            </a:r>
            <a:endParaRPr/>
          </a:p>
        </p:txBody>
      </p:sp>
      <p:grpSp>
        <p:nvGrpSpPr>
          <p:cNvPr id="199" name="Google Shape;199;p5"/>
          <p:cNvGrpSpPr/>
          <p:nvPr/>
        </p:nvGrpSpPr>
        <p:grpSpPr>
          <a:xfrm>
            <a:off x="4848307" y="1109617"/>
            <a:ext cx="3363402" cy="4803355"/>
            <a:chOff x="0" y="268370"/>
            <a:chExt cx="3363402" cy="4803355"/>
          </a:xfrm>
        </p:grpSpPr>
        <p:sp>
          <p:nvSpPr>
            <p:cNvPr id="200" name="Google Shape;200;p5"/>
            <p:cNvSpPr/>
            <p:nvPr/>
          </p:nvSpPr>
          <p:spPr>
            <a:xfrm>
              <a:off x="0" y="268370"/>
              <a:ext cx="3363402" cy="1558878"/>
            </a:xfrm>
            <a:prstGeom prst="roundRect">
              <a:avLst>
                <a:gd name="adj" fmla="val 16667"/>
              </a:avLst>
            </a:pr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txBox="1"/>
            <p:nvPr/>
          </p:nvSpPr>
          <p:spPr>
            <a:xfrm>
              <a:off x="76098" y="344468"/>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Detailed documentation for custom macros:</a:t>
              </a:r>
              <a:endParaRPr/>
            </a:p>
          </p:txBody>
        </p:sp>
        <p:sp>
          <p:nvSpPr>
            <p:cNvPr id="202" name="Google Shape;202;p5"/>
            <p:cNvSpPr/>
            <p:nvPr/>
          </p:nvSpPr>
          <p:spPr>
            <a:xfrm>
              <a:off x="0" y="1890609"/>
              <a:ext cx="3363402" cy="1558878"/>
            </a:xfrm>
            <a:prstGeom prst="roundRect">
              <a:avLst>
                <a:gd name="adj" fmla="val 16667"/>
              </a:avLst>
            </a:prstGeom>
            <a:solidFill>
              <a:srgbClr val="5DAEA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txBox="1"/>
            <p:nvPr/>
          </p:nvSpPr>
          <p:spPr>
            <a:xfrm>
              <a:off x="76098" y="1966707"/>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0" i="0" u="none" strike="noStrike" cap="none">
                  <a:solidFill>
                    <a:schemeClr val="lt1"/>
                  </a:solidFill>
                  <a:latin typeface="Calibri"/>
                  <a:ea typeface="Calibri"/>
                  <a:cs typeface="Calibri"/>
                  <a:sym typeface="Calibri"/>
                </a:rPr>
                <a:t>ChatGPT supports clear (not always) explanations of parameters and customization options.</a:t>
              </a:r>
              <a:endParaRPr/>
            </a:p>
          </p:txBody>
        </p:sp>
        <p:sp>
          <p:nvSpPr>
            <p:cNvPr id="204" name="Google Shape;204;p5"/>
            <p:cNvSpPr/>
            <p:nvPr/>
          </p:nvSpPr>
          <p:spPr>
            <a:xfrm>
              <a:off x="0" y="3512847"/>
              <a:ext cx="3363402" cy="1558878"/>
            </a:xfrm>
            <a:prstGeom prst="roundRect">
              <a:avLst>
                <a:gd name="adj" fmla="val 16667"/>
              </a:avLst>
            </a:prstGeom>
            <a:solidFill>
              <a:srgbClr val="7F63A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txBox="1"/>
            <p:nvPr/>
          </p:nvSpPr>
          <p:spPr>
            <a:xfrm>
              <a:off x="76098" y="3588945"/>
              <a:ext cx="3211206" cy="1406682"/>
            </a:xfrm>
            <a:prstGeom prst="rect">
              <a:avLst/>
            </a:prstGeom>
            <a:noFill/>
            <a:ln>
              <a:noFill/>
            </a:ln>
          </p:spPr>
          <p:txBody>
            <a:bodyPr spcFirstLastPara="1" wrap="square" lIns="83800" tIns="83800" rIns="83800" bIns="83800" anchor="ctr" anchorCtr="0">
              <a:noAutofit/>
            </a:bodyPr>
            <a:lstStyle/>
            <a:p>
              <a:pPr marL="0" marR="0" lvl="0" indent="0" algn="l" rtl="0">
                <a:lnSpc>
                  <a:spcPct val="90000"/>
                </a:lnSpc>
                <a:spcBef>
                  <a:spcPts val="0"/>
                </a:spcBef>
                <a:spcAft>
                  <a:spcPts val="0"/>
                </a:spcAft>
                <a:buClr>
                  <a:schemeClr val="lt1"/>
                </a:buClr>
                <a:buSzPts val="2200"/>
                <a:buFont typeface="Calibri"/>
                <a:buNone/>
              </a:pPr>
              <a:r>
                <a:rPr lang="en-US" sz="2200" b="1" i="0" u="none" strike="noStrike" cap="none">
                  <a:solidFill>
                    <a:schemeClr val="lt1"/>
                  </a:solidFill>
                  <a:latin typeface="Calibri"/>
                  <a:ea typeface="Calibri"/>
                  <a:cs typeface="Calibri"/>
                  <a:sym typeface="Calibri"/>
                </a:rPr>
                <a:t>Case Study: Spheroid Live/Dead Analysis.</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9"/>
        <p:cNvGrpSpPr/>
        <p:nvPr/>
      </p:nvGrpSpPr>
      <p:grpSpPr>
        <a:xfrm>
          <a:off x="0" y="0"/>
          <a:ext cx="0" cy="0"/>
          <a:chOff x="0" y="0"/>
          <a:chExt cx="0" cy="0"/>
        </a:xfrm>
      </p:grpSpPr>
      <p:sp>
        <p:nvSpPr>
          <p:cNvPr id="210" name="Google Shape;210;p6"/>
          <p:cNvSpPr/>
          <p:nvPr/>
        </p:nvSpPr>
        <p:spPr>
          <a:xfrm>
            <a:off x="0" y="0"/>
            <a:ext cx="9141711"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1" name="Google Shape;211;p6"/>
          <p:cNvSpPr/>
          <p:nvPr/>
        </p:nvSpPr>
        <p:spPr>
          <a:xfrm>
            <a:off x="0" y="0"/>
            <a:ext cx="9141711"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2" name="Google Shape;212;p6"/>
          <p:cNvGrpSpPr/>
          <p:nvPr/>
        </p:nvGrpSpPr>
        <p:grpSpPr>
          <a:xfrm>
            <a:off x="4416" y="-2"/>
            <a:ext cx="2601176" cy="6858000"/>
            <a:chOff x="651279" y="598259"/>
            <a:chExt cx="10889442" cy="5680742"/>
          </a:xfrm>
        </p:grpSpPr>
        <p:sp>
          <p:nvSpPr>
            <p:cNvPr id="213" name="Google Shape;213;p6"/>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4" name="Google Shape;214;p6"/>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grpSp>
        <p:nvGrpSpPr>
          <p:cNvPr id="215" name="Google Shape;215;p6"/>
          <p:cNvGrpSpPr/>
          <p:nvPr/>
        </p:nvGrpSpPr>
        <p:grpSpPr>
          <a:xfrm>
            <a:off x="1143" y="0"/>
            <a:ext cx="9141717" cy="6858000"/>
            <a:chOff x="0" y="0"/>
            <a:chExt cx="12188952" cy="6858000"/>
          </a:xfrm>
        </p:grpSpPr>
        <p:sp>
          <p:nvSpPr>
            <p:cNvPr id="216" name="Google Shape;216;p6"/>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7" name="Google Shape;217;p6"/>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8" name="Google Shape;218;p6"/>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9" name="Google Shape;219;p6"/>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6"/>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1" name="Google Shape;221;p6"/>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2" name="Google Shape;222;p6"/>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
        <p:nvSpPr>
          <p:cNvPr id="223" name="Google Shape;223;p6"/>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b="1">
                <a:solidFill>
                  <a:schemeClr val="lt1"/>
                </a:solidFill>
              </a:rPr>
              <a:t>Case Study: Spheroid Live/Dead Analysis</a:t>
            </a:r>
            <a:endParaRPr sz="4200" b="1">
              <a:solidFill>
                <a:schemeClr val="lt1"/>
              </a:solidFill>
            </a:endParaRPr>
          </a:p>
        </p:txBody>
      </p:sp>
      <p:grpSp>
        <p:nvGrpSpPr>
          <p:cNvPr id="224" name="Google Shape;224;p6"/>
          <p:cNvGrpSpPr/>
          <p:nvPr/>
        </p:nvGrpSpPr>
        <p:grpSpPr>
          <a:xfrm>
            <a:off x="2845722" y="1108495"/>
            <a:ext cx="5669628" cy="4645822"/>
            <a:chOff x="0" y="819737"/>
            <a:chExt cx="5669628" cy="4645822"/>
          </a:xfrm>
        </p:grpSpPr>
        <p:sp>
          <p:nvSpPr>
            <p:cNvPr id="225" name="Google Shape;225;p6"/>
            <p:cNvSpPr/>
            <p:nvPr/>
          </p:nvSpPr>
          <p:spPr>
            <a:xfrm>
              <a:off x="0" y="819737"/>
              <a:ext cx="5669628" cy="791505"/>
            </a:xfrm>
            <a:prstGeom prst="roundRect">
              <a:avLst>
                <a:gd name="adj" fmla="val 16667"/>
              </a:avLst>
            </a:pr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txBox="1"/>
            <p:nvPr/>
          </p:nvSpPr>
          <p:spPr>
            <a:xfrm>
              <a:off x="38638" y="85837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Background</a:t>
              </a:r>
              <a:endParaRPr/>
            </a:p>
          </p:txBody>
        </p:sp>
        <p:sp>
          <p:nvSpPr>
            <p:cNvPr id="227" name="Google Shape;227;p6"/>
            <p:cNvSpPr/>
            <p:nvPr/>
          </p:nvSpPr>
          <p:spPr>
            <a:xfrm>
              <a:off x="0" y="1611242"/>
              <a:ext cx="5669628" cy="81972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txBox="1"/>
            <p:nvPr/>
          </p:nvSpPr>
          <p:spPr>
            <a:xfrm>
              <a:off x="0" y="1611242"/>
              <a:ext cx="5669628" cy="81972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Live/Dead ratio in different conditions</a:t>
              </a:r>
              <a:endParaRPr/>
            </a:p>
          </p:txBody>
        </p:sp>
        <p:sp>
          <p:nvSpPr>
            <p:cNvPr id="229" name="Google Shape;229;p6"/>
            <p:cNvSpPr/>
            <p:nvPr/>
          </p:nvSpPr>
          <p:spPr>
            <a:xfrm>
              <a:off x="0" y="2430962"/>
              <a:ext cx="5669628" cy="791505"/>
            </a:xfrm>
            <a:prstGeom prst="roundRect">
              <a:avLst>
                <a:gd name="adj" fmla="val 16667"/>
              </a:avLst>
            </a:prstGeom>
            <a:solidFill>
              <a:srgbClr val="5665B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txBox="1"/>
            <p:nvPr/>
          </p:nvSpPr>
          <p:spPr>
            <a:xfrm>
              <a:off x="38638" y="2469600"/>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Acquisition limitations on EVOS</a:t>
              </a:r>
              <a:endParaRPr/>
            </a:p>
          </p:txBody>
        </p:sp>
        <p:sp>
          <p:nvSpPr>
            <p:cNvPr id="231" name="Google Shape;231;p6"/>
            <p:cNvSpPr/>
            <p:nvPr/>
          </p:nvSpPr>
          <p:spPr>
            <a:xfrm>
              <a:off x="0" y="3222467"/>
              <a:ext cx="5669628" cy="5464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txBox="1"/>
            <p:nvPr/>
          </p:nvSpPr>
          <p:spPr>
            <a:xfrm>
              <a:off x="0" y="3222467"/>
              <a:ext cx="5669628" cy="546480"/>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Single channel images</a:t>
              </a:r>
              <a:endParaRPr/>
            </a:p>
          </p:txBody>
        </p:sp>
        <p:sp>
          <p:nvSpPr>
            <p:cNvPr id="233" name="Google Shape;233;p6"/>
            <p:cNvSpPr/>
            <p:nvPr/>
          </p:nvSpPr>
          <p:spPr>
            <a:xfrm>
              <a:off x="0" y="3768947"/>
              <a:ext cx="5669628" cy="791505"/>
            </a:xfrm>
            <a:prstGeom prst="roundRect">
              <a:avLst>
                <a:gd name="adj" fmla="val 16667"/>
              </a:avLst>
            </a:prstGeom>
            <a:solidFill>
              <a:srgbClr val="4AA9C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txBox="1"/>
            <p:nvPr/>
          </p:nvSpPr>
          <p:spPr>
            <a:xfrm>
              <a:off x="38638" y="3807585"/>
              <a:ext cx="5592352" cy="714229"/>
            </a:xfrm>
            <a:prstGeom prst="rect">
              <a:avLst/>
            </a:prstGeom>
            <a:noFill/>
            <a:ln>
              <a:noFill/>
            </a:ln>
          </p:spPr>
          <p:txBody>
            <a:bodyPr spcFirstLastPara="1" wrap="square" lIns="125725" tIns="125725" rIns="125725" bIns="125725" anchor="ctr" anchorCtr="0">
              <a:noAutofit/>
            </a:bodyPr>
            <a:lstStyle/>
            <a:p>
              <a:pPr marL="0" marR="0" lvl="0" indent="0" algn="l" rtl="0">
                <a:lnSpc>
                  <a:spcPct val="90000"/>
                </a:lnSpc>
                <a:spcBef>
                  <a:spcPts val="0"/>
                </a:spcBef>
                <a:spcAft>
                  <a:spcPts val="0"/>
                </a:spcAft>
                <a:buClr>
                  <a:schemeClr val="lt1"/>
                </a:buClr>
                <a:buSzPts val="3300"/>
                <a:buFont typeface="Calibri"/>
                <a:buNone/>
              </a:pPr>
              <a:r>
                <a:rPr lang="en-US" sz="3300" b="0" i="0" u="none" strike="noStrike" cap="none">
                  <a:solidFill>
                    <a:schemeClr val="lt1"/>
                  </a:solidFill>
                  <a:latin typeface="Calibri"/>
                  <a:ea typeface="Calibri"/>
                  <a:cs typeface="Calibri"/>
                  <a:sym typeface="Calibri"/>
                </a:rPr>
                <a:t>Versatile code and GUI</a:t>
              </a:r>
              <a:endParaRPr/>
            </a:p>
          </p:txBody>
        </p:sp>
        <p:sp>
          <p:nvSpPr>
            <p:cNvPr id="235" name="Google Shape;235;p6"/>
            <p:cNvSpPr/>
            <p:nvPr/>
          </p:nvSpPr>
          <p:spPr>
            <a:xfrm>
              <a:off x="0" y="4560452"/>
              <a:ext cx="5669628" cy="90510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txBox="1"/>
            <p:nvPr/>
          </p:nvSpPr>
          <p:spPr>
            <a:xfrm>
              <a:off x="0" y="4560452"/>
              <a:ext cx="5669628" cy="905107"/>
            </a:xfrm>
            <a:prstGeom prst="rect">
              <a:avLst/>
            </a:prstGeom>
            <a:noFill/>
            <a:ln>
              <a:noFill/>
            </a:ln>
          </p:spPr>
          <p:txBody>
            <a:bodyPr spcFirstLastPara="1" wrap="square" lIns="180000" tIns="41900" rIns="234675" bIns="41900" anchor="t" anchorCtr="0">
              <a:noAutofit/>
            </a:bodyPr>
            <a:lstStyle/>
            <a:p>
              <a:pPr marL="228600" marR="0" lvl="1" indent="-228600" algn="l" rtl="0">
                <a:lnSpc>
                  <a:spcPct val="90000"/>
                </a:lnSpc>
                <a:spcBef>
                  <a:spcPts val="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Input/Output</a:t>
              </a:r>
              <a:endParaRPr/>
            </a:p>
            <a:p>
              <a:pPr marL="228600" marR="0" lvl="1" indent="-228600" algn="l" rtl="0">
                <a:lnSpc>
                  <a:spcPct val="90000"/>
                </a:lnSpc>
                <a:spcBef>
                  <a:spcPts val="520"/>
                </a:spcBef>
                <a:spcAft>
                  <a:spcPts val="0"/>
                </a:spcAft>
                <a:buClr>
                  <a:schemeClr val="dk1"/>
                </a:buClr>
                <a:buSzPts val="2600"/>
                <a:buFont typeface="Calibri"/>
                <a:buChar char="•"/>
              </a:pPr>
              <a:r>
                <a:rPr lang="en-US" sz="2600" b="0" i="0" u="none" strike="noStrike" cap="none">
                  <a:solidFill>
                    <a:schemeClr val="dk1"/>
                  </a:solidFill>
                  <a:latin typeface="Calibri"/>
                  <a:ea typeface="Calibri"/>
                  <a:cs typeface="Calibri"/>
                  <a:sym typeface="Calibri"/>
                </a:rPr>
                <a:t>CPU/GPU</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sp>
        <p:nvSpPr>
          <p:cNvPr id="241" name="Google Shape;2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Case Study: </a:t>
            </a:r>
            <a:r>
              <a:rPr lang="en-US">
                <a:solidFill>
                  <a:srgbClr val="FF0000"/>
                </a:solidFill>
              </a:rPr>
              <a:t>Spheroid Live/Dead Analysis</a:t>
            </a:r>
            <a:endParaRPr/>
          </a:p>
        </p:txBody>
      </p:sp>
      <p:sp>
        <p:nvSpPr>
          <p:cNvPr id="242" name="Google Shape;24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Macro #1 – pre-processing the datasets</a:t>
            </a:r>
            <a:endParaRPr/>
          </a:p>
          <a:p>
            <a:pPr marL="742950" lvl="1" indent="-285750" algn="l" rtl="0">
              <a:spcBef>
                <a:spcPts val="560"/>
              </a:spcBef>
              <a:spcAft>
                <a:spcPts val="0"/>
              </a:spcAft>
              <a:buClr>
                <a:schemeClr val="dk1"/>
              </a:buClr>
              <a:buSzPts val="2800"/>
              <a:buChar char="–"/>
            </a:pPr>
            <a:r>
              <a:rPr lang="en-US"/>
              <a:t>Steps:</a:t>
            </a:r>
            <a:endParaRPr/>
          </a:p>
          <a:p>
            <a:pPr marL="1371600" lvl="2" indent="-457200" algn="l" rtl="0">
              <a:spcBef>
                <a:spcPts val="480"/>
              </a:spcBef>
              <a:spcAft>
                <a:spcPts val="0"/>
              </a:spcAft>
              <a:buClr>
                <a:schemeClr val="dk1"/>
              </a:buClr>
              <a:buSzPts val="2400"/>
              <a:buFont typeface="Calibri"/>
              <a:buAutoNum type="arabicPeriod"/>
            </a:pPr>
            <a:r>
              <a:rPr lang="en-US"/>
              <a:t>List</a:t>
            </a:r>
            <a:endParaRPr/>
          </a:p>
          <a:p>
            <a:pPr marL="1371600" lvl="2" indent="-457200" algn="l" rtl="0">
              <a:spcBef>
                <a:spcPts val="480"/>
              </a:spcBef>
              <a:spcAft>
                <a:spcPts val="0"/>
              </a:spcAft>
              <a:buClr>
                <a:schemeClr val="dk1"/>
              </a:buClr>
              <a:buSzPts val="2400"/>
              <a:buFont typeface="Calibri"/>
              <a:buAutoNum type="arabicPeriod"/>
            </a:pPr>
            <a:r>
              <a:rPr lang="en-US"/>
              <a:t>Compare Names</a:t>
            </a:r>
            <a:endParaRPr/>
          </a:p>
          <a:p>
            <a:pPr marL="1371600" lvl="2" indent="-457200" algn="l" rtl="0">
              <a:spcBef>
                <a:spcPts val="480"/>
              </a:spcBef>
              <a:spcAft>
                <a:spcPts val="0"/>
              </a:spcAft>
              <a:buClr>
                <a:schemeClr val="dk1"/>
              </a:buClr>
              <a:buSzPts val="2400"/>
              <a:buFont typeface="Calibri"/>
              <a:buAutoNum type="arabicPeriod"/>
            </a:pPr>
            <a:r>
              <a:rPr lang="en-US"/>
              <a:t>Merge</a:t>
            </a:r>
            <a:endParaRPr/>
          </a:p>
          <a:p>
            <a:pPr marL="1371600" lvl="2" indent="-457200" algn="l" rtl="0">
              <a:spcBef>
                <a:spcPts val="480"/>
              </a:spcBef>
              <a:spcAft>
                <a:spcPts val="0"/>
              </a:spcAft>
              <a:buClr>
                <a:schemeClr val="dk1"/>
              </a:buClr>
              <a:buSzPts val="2400"/>
              <a:buFont typeface="Calibri"/>
              <a:buAutoNum type="arabicPeriod"/>
            </a:pPr>
            <a:r>
              <a:rPr lang="en-US"/>
              <a:t>Save</a:t>
            </a:r>
            <a:endParaRPr/>
          </a:p>
          <a:p>
            <a:pPr marL="1371600" lvl="2" indent="-304800" algn="l" rtl="0">
              <a:spcBef>
                <a:spcPts val="480"/>
              </a:spcBef>
              <a:spcAft>
                <a:spcPts val="0"/>
              </a:spcAft>
              <a:buClr>
                <a:schemeClr val="dk1"/>
              </a:buClr>
              <a:buSzPts val="2400"/>
              <a:buFont typeface="Calibri"/>
              <a:buNone/>
            </a:pPr>
            <a:endParaRPr/>
          </a:p>
        </p:txBody>
      </p:sp>
      <p:sp>
        <p:nvSpPr>
          <p:cNvPr id="243" name="Google Shape;243;p7"/>
          <p:cNvSpPr txBox="1"/>
          <p:nvPr/>
        </p:nvSpPr>
        <p:spPr>
          <a:xfrm>
            <a:off x="2286000" y="4934634"/>
            <a:ext cx="4572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8"/>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8"/>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50" name="Google Shape;250;p8"/>
          <p:cNvGrpSpPr/>
          <p:nvPr/>
        </p:nvGrpSpPr>
        <p:grpSpPr>
          <a:xfrm>
            <a:off x="1143" y="-2"/>
            <a:ext cx="2601175" cy="6858000"/>
            <a:chOff x="651279" y="598259"/>
            <a:chExt cx="10889442" cy="5680742"/>
          </a:xfrm>
        </p:grpSpPr>
        <p:sp>
          <p:nvSpPr>
            <p:cNvPr id="251" name="Google Shape;251;p8"/>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2" name="Google Shape;252;p8"/>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53" name="Google Shape;253;p8"/>
          <p:cNvGrpSpPr/>
          <p:nvPr/>
        </p:nvGrpSpPr>
        <p:grpSpPr>
          <a:xfrm>
            <a:off x="1143" y="0"/>
            <a:ext cx="9141717" cy="6858000"/>
            <a:chOff x="0" y="0"/>
            <a:chExt cx="12188952" cy="6858000"/>
          </a:xfrm>
        </p:grpSpPr>
        <p:sp>
          <p:nvSpPr>
            <p:cNvPr id="254" name="Google Shape;254;p8"/>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5" name="Google Shape;255;p8"/>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6" name="Google Shape;256;p8"/>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7" name="Google Shape;257;p8"/>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8" name="Google Shape;258;p8"/>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8"/>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8"/>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61" name="Google Shape;261;p8"/>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62" name="Google Shape;262;p8"/>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400"/>
              <a:buNone/>
            </a:pPr>
            <a:r>
              <a:rPr lang="en-US" sz="2400">
                <a:solidFill>
                  <a:schemeClr val="dk2"/>
                </a:solidFill>
              </a:rPr>
              <a:t>Macro #1 – pre-processing the datasets</a:t>
            </a:r>
            <a:endParaRPr/>
          </a:p>
          <a:p>
            <a:pPr marL="742950" lvl="1" indent="-285750" algn="l" rtl="0">
              <a:spcBef>
                <a:spcPts val="480"/>
              </a:spcBef>
              <a:spcAft>
                <a:spcPts val="0"/>
              </a:spcAft>
              <a:buClr>
                <a:schemeClr val="dk2"/>
              </a:buClr>
              <a:buSzPts val="2400"/>
              <a:buChar char="–"/>
            </a:pPr>
            <a:r>
              <a:rPr lang="en-US" sz="2400">
                <a:solidFill>
                  <a:schemeClr val="dk2"/>
                </a:solidFill>
              </a:rPr>
              <a:t>Steps: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List</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Compare Names</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Merge</a:t>
            </a:r>
            <a:endParaRPr/>
          </a:p>
          <a:p>
            <a:pPr marL="1371600" lvl="2" indent="-457200" algn="l" rtl="0">
              <a:spcBef>
                <a:spcPts val="480"/>
              </a:spcBef>
              <a:spcAft>
                <a:spcPts val="0"/>
              </a:spcAft>
              <a:buClr>
                <a:schemeClr val="dk2"/>
              </a:buClr>
              <a:buSzPts val="2400"/>
              <a:buFont typeface="Calibri"/>
              <a:buAutoNum type="arabicPeriod"/>
            </a:pPr>
            <a:r>
              <a:rPr lang="en-US">
                <a:solidFill>
                  <a:schemeClr val="dk2"/>
                </a:solidFill>
              </a:rPr>
              <a:t>Save</a:t>
            </a:r>
            <a:endParaRPr/>
          </a:p>
        </p:txBody>
      </p:sp>
      <p:sp>
        <p:nvSpPr>
          <p:cNvPr id="263" name="Google Shape;263;p8"/>
          <p:cNvSpPr txBox="1"/>
          <p:nvPr/>
        </p:nvSpPr>
        <p:spPr>
          <a:xfrm>
            <a:off x="3346504" y="5166360"/>
            <a:ext cx="501836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Daniel-Waiger/Dual-Channel-Fluorescence-Image-Merger-with-Filename-Truncation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7"/>
        <p:cNvGrpSpPr/>
        <p:nvPr/>
      </p:nvGrpSpPr>
      <p:grpSpPr>
        <a:xfrm>
          <a:off x="0" y="0"/>
          <a:ext cx="0" cy="0"/>
          <a:chOff x="0" y="0"/>
          <a:chExt cx="0" cy="0"/>
        </a:xfrm>
      </p:grpSpPr>
      <p:sp>
        <p:nvSpPr>
          <p:cNvPr id="268" name="Google Shape;268;p9"/>
          <p:cNvSpPr/>
          <p:nvPr/>
        </p:nvSpPr>
        <p:spPr>
          <a:xfrm>
            <a:off x="0" y="0"/>
            <a:ext cx="914171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9" name="Google Shape;269;p9"/>
          <p:cNvSpPr/>
          <p:nvPr/>
        </p:nvSpPr>
        <p:spPr>
          <a:xfrm>
            <a:off x="2288" y="0"/>
            <a:ext cx="9141712"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0" name="Google Shape;270;p9"/>
          <p:cNvGrpSpPr/>
          <p:nvPr/>
        </p:nvGrpSpPr>
        <p:grpSpPr>
          <a:xfrm>
            <a:off x="1143" y="-2"/>
            <a:ext cx="2601175" cy="6858000"/>
            <a:chOff x="651279" y="598259"/>
            <a:chExt cx="10889442" cy="5680742"/>
          </a:xfrm>
        </p:grpSpPr>
        <p:sp>
          <p:nvSpPr>
            <p:cNvPr id="271" name="Google Shape;271;p9"/>
            <p:cNvSpPr/>
            <p:nvPr/>
          </p:nvSpPr>
          <p:spPr>
            <a:xfrm>
              <a:off x="651279" y="598259"/>
              <a:ext cx="10889442" cy="568074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2" name="Google Shape;272;p9"/>
            <p:cNvSpPr/>
            <p:nvPr/>
          </p:nvSpPr>
          <p:spPr>
            <a:xfrm>
              <a:off x="651279" y="598259"/>
              <a:ext cx="10889442" cy="5680742"/>
            </a:xfrm>
            <a:prstGeom prst="rect">
              <a:avLst/>
            </a:prstGeom>
            <a:solidFill>
              <a:schemeClr val="accent6">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grpSp>
        <p:nvGrpSpPr>
          <p:cNvPr id="273" name="Google Shape;273;p9"/>
          <p:cNvGrpSpPr/>
          <p:nvPr/>
        </p:nvGrpSpPr>
        <p:grpSpPr>
          <a:xfrm>
            <a:off x="1143" y="0"/>
            <a:ext cx="9141717" cy="6858000"/>
            <a:chOff x="0" y="0"/>
            <a:chExt cx="12188952" cy="6858000"/>
          </a:xfrm>
        </p:grpSpPr>
        <p:sp>
          <p:nvSpPr>
            <p:cNvPr id="274" name="Google Shape;274;p9"/>
            <p:cNvSpPr/>
            <p:nvPr/>
          </p:nvSpPr>
          <p:spPr>
            <a:xfrm>
              <a:off x="26122" y="6015669"/>
              <a:ext cx="2605762" cy="842331"/>
            </a:xfrm>
            <a:custGeom>
              <a:avLst/>
              <a:gdLst/>
              <a:ahLst/>
              <a:cxnLst/>
              <a:rect l="l" t="t" r="r" b="b"/>
              <a:pathLst>
                <a:path w="3180577" h="1033951" extrusionOk="0">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5" name="Google Shape;275;p9"/>
            <p:cNvSpPr/>
            <p:nvPr/>
          </p:nvSpPr>
          <p:spPr>
            <a:xfrm>
              <a:off x="655184" y="5798001"/>
              <a:ext cx="2485581" cy="1059999"/>
            </a:xfrm>
            <a:custGeom>
              <a:avLst/>
              <a:gdLst/>
              <a:ahLst/>
              <a:cxnLst/>
              <a:rect l="l" t="t" r="r" b="b"/>
              <a:pathLst>
                <a:path w="2449768" h="1050628" extrusionOk="0">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lt1">
                <a:alpha val="2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9"/>
            <p:cNvSpPr/>
            <p:nvPr/>
          </p:nvSpPr>
          <p:spPr>
            <a:xfrm>
              <a:off x="3474720" y="0"/>
              <a:ext cx="6177282" cy="1778750"/>
            </a:xfrm>
            <a:custGeom>
              <a:avLst/>
              <a:gdLst/>
              <a:ahLst/>
              <a:cxnLst/>
              <a:rect l="l" t="t" r="r" b="b"/>
              <a:pathLst>
                <a:path w="6386648" h="1849426" extrusionOk="0">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9"/>
            <p:cNvSpPr/>
            <p:nvPr/>
          </p:nvSpPr>
          <p:spPr>
            <a:xfrm>
              <a:off x="0" y="2390523"/>
              <a:ext cx="611491" cy="1421482"/>
            </a:xfrm>
            <a:custGeom>
              <a:avLst/>
              <a:gdLst/>
              <a:ahLst/>
              <a:cxnLst/>
              <a:rect l="l" t="t" r="r" b="b"/>
              <a:pathLst>
                <a:path w="611491" h="1429512" extrusionOk="0">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lt1">
                <a:alpha val="2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9"/>
            <p:cNvSpPr/>
            <p:nvPr/>
          </p:nvSpPr>
          <p:spPr>
            <a:xfrm>
              <a:off x="3792772" y="0"/>
              <a:ext cx="2423863" cy="1343767"/>
            </a:xfrm>
            <a:custGeom>
              <a:avLst/>
              <a:gdLst/>
              <a:ahLst/>
              <a:cxnLst/>
              <a:rect l="l" t="t" r="r" b="b"/>
              <a:pathLst>
                <a:path w="3015964" h="1681468" extrusionOk="0">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9"/>
            <p:cNvSpPr/>
            <p:nvPr/>
          </p:nvSpPr>
          <p:spPr>
            <a:xfrm>
              <a:off x="10946850" y="0"/>
              <a:ext cx="1242102" cy="2620884"/>
            </a:xfrm>
            <a:custGeom>
              <a:avLst/>
              <a:gdLst/>
              <a:ahLst/>
              <a:cxnLst/>
              <a:rect l="l" t="t" r="r" b="b"/>
              <a:pathLst>
                <a:path w="1242102" h="2635689" extrusionOk="0">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lt1">
                <a:alpha val="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0" name="Google Shape;280;p9"/>
            <p:cNvSpPr/>
            <p:nvPr/>
          </p:nvSpPr>
          <p:spPr>
            <a:xfrm>
              <a:off x="0" y="0"/>
              <a:ext cx="1577788" cy="980141"/>
            </a:xfrm>
            <a:custGeom>
              <a:avLst/>
              <a:gdLst/>
              <a:ahLst/>
              <a:cxnLst/>
              <a:rect l="l" t="t" r="r" b="b"/>
              <a:pathLst>
                <a:path w="1471018" h="795676" extrusionOk="0">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lt1">
                <a:alpha val="6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1" name="Google Shape;281;p9"/>
          <p:cNvSpPr txBox="1">
            <a:spLocks noGrp="1"/>
          </p:cNvSpPr>
          <p:nvPr>
            <p:ph type="title"/>
          </p:nvPr>
        </p:nvSpPr>
        <p:spPr>
          <a:xfrm rot="-5400000">
            <a:off x="-994410" y="1947672"/>
            <a:ext cx="4471416" cy="278892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lt1"/>
              </a:buClr>
              <a:buSzPts val="4200"/>
              <a:buFont typeface="Calibri"/>
              <a:buNone/>
            </a:pPr>
            <a:r>
              <a:rPr lang="en-US" sz="4200">
                <a:solidFill>
                  <a:schemeClr val="lt1"/>
                </a:solidFill>
              </a:rPr>
              <a:t>Case Study: Spheroid Live/Dead Analysis</a:t>
            </a:r>
            <a:endParaRPr sz="4200">
              <a:solidFill>
                <a:schemeClr val="lt1"/>
              </a:solidFill>
            </a:endParaRPr>
          </a:p>
        </p:txBody>
      </p:sp>
      <p:sp>
        <p:nvSpPr>
          <p:cNvPr id="282" name="Google Shape;282;p9"/>
          <p:cNvSpPr txBox="1">
            <a:spLocks noGrp="1"/>
          </p:cNvSpPr>
          <p:nvPr>
            <p:ph type="body" idx="1"/>
          </p:nvPr>
        </p:nvSpPr>
        <p:spPr>
          <a:xfrm>
            <a:off x="3053301" y="841247"/>
            <a:ext cx="5158408" cy="512064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dk2"/>
              </a:buClr>
              <a:buSzPts val="2000"/>
              <a:buNone/>
            </a:pPr>
            <a:r>
              <a:rPr lang="en-US" sz="2000">
                <a:solidFill>
                  <a:schemeClr val="dk2"/>
                </a:solidFill>
              </a:rPr>
              <a:t>Macro #2 – Further processing and analysis</a:t>
            </a:r>
            <a:endParaRPr/>
          </a:p>
          <a:p>
            <a:pPr marL="742950" lvl="1" indent="-285750" algn="l" rtl="0">
              <a:spcBef>
                <a:spcPts val="400"/>
              </a:spcBef>
              <a:spcAft>
                <a:spcPts val="0"/>
              </a:spcAft>
              <a:buClr>
                <a:schemeClr val="dk2"/>
              </a:buClr>
              <a:buSzPts val="2000"/>
              <a:buChar char="–"/>
            </a:pPr>
            <a:r>
              <a:rPr lang="en-US" sz="2000">
                <a:solidFill>
                  <a:schemeClr val="dk2"/>
                </a:solidFill>
              </a:rPr>
              <a:t>Steps: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Set GUI Parameters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Process [Merged] Images</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Detect Spheroid Signal (GREEN + RED Total Area)</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Measure Each Channel Separately</a:t>
            </a:r>
            <a:endParaRPr/>
          </a:p>
          <a:p>
            <a:pPr marL="1371600" lvl="2" indent="-457200" algn="l" rtl="0">
              <a:spcBef>
                <a:spcPts val="400"/>
              </a:spcBef>
              <a:spcAft>
                <a:spcPts val="0"/>
              </a:spcAft>
              <a:buClr>
                <a:schemeClr val="dk2"/>
              </a:buClr>
              <a:buSzPts val="2000"/>
              <a:buFont typeface="Calibri"/>
              <a:buAutoNum type="arabicPeriod"/>
            </a:pPr>
            <a:r>
              <a:rPr lang="en-US" sz="2000">
                <a:solidFill>
                  <a:schemeClr val="dk2"/>
                </a:solidFill>
              </a:rPr>
              <a:t>Save</a:t>
            </a:r>
            <a:endParaRPr/>
          </a:p>
          <a:p>
            <a:pPr marL="1600200" lvl="3" indent="-228600" algn="l" rtl="0">
              <a:spcBef>
                <a:spcPts val="400"/>
              </a:spcBef>
              <a:spcAft>
                <a:spcPts val="0"/>
              </a:spcAft>
              <a:buClr>
                <a:schemeClr val="dk2"/>
              </a:buClr>
              <a:buSzPts val="2000"/>
              <a:buChar char="–"/>
            </a:pPr>
            <a:r>
              <a:rPr lang="en-US">
                <a:solidFill>
                  <a:schemeClr val="dk2"/>
                </a:solidFill>
              </a:rPr>
              <a:t>The actual ratio analysis is done on the ‘.csv’ level, </a:t>
            </a:r>
            <a:br>
              <a:rPr lang="en-US">
                <a:solidFill>
                  <a:schemeClr val="dk2"/>
                </a:solidFill>
              </a:rPr>
            </a:br>
            <a:r>
              <a:rPr lang="en-US">
                <a:solidFill>
                  <a:schemeClr val="dk2"/>
                </a:solidFill>
              </a:rPr>
              <a:t>by the user.</a:t>
            </a:r>
            <a:endParaRPr/>
          </a:p>
          <a:p>
            <a:pPr marL="914400" lvl="2" indent="0" algn="l" rtl="0">
              <a:spcBef>
                <a:spcPts val="400"/>
              </a:spcBef>
              <a:spcAft>
                <a:spcPts val="0"/>
              </a:spcAft>
              <a:buClr>
                <a:schemeClr val="dk2"/>
              </a:buClr>
              <a:buSzPts val="2000"/>
              <a:buNone/>
            </a:pPr>
            <a:r>
              <a:rPr lang="en-US" sz="2000" u="sng">
                <a:solidFill>
                  <a:schemeClr val="dk2"/>
                </a:solidFill>
                <a:hlinkClick r:id="rId3">
                  <a:extLst>
                    <a:ext uri="{A12FA001-AC4F-418D-AE19-62706E023703}">
                      <ahyp:hlinkClr xmlns:ahyp="http://schemas.microsoft.com/office/drawing/2018/hyperlinkcolor" val="tx"/>
                    </a:ext>
                  </a:extLst>
                </a:hlinkClick>
              </a:rPr>
              <a:t>Daniel-Waiger/automated-spheroid-detection-and-live-dead-ratio-analysis</a:t>
            </a:r>
            <a:endParaRPr sz="2000">
              <a:solidFill>
                <a:schemeClr val="dk2"/>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986</Words>
  <Application>Microsoft Office PowerPoint</Application>
  <PresentationFormat>On-screen Show (4:3)</PresentationFormat>
  <Paragraphs>121</Paragraphs>
  <Slides>15</Slides>
  <Notes>15</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Enhancing Image Analysis Communication with ChatGPT</vt:lpstr>
      <vt:lpstr>Introduction</vt:lpstr>
      <vt:lpstr>Image Analysis Communication Challenges</vt:lpstr>
      <vt:lpstr>About Me</vt:lpstr>
      <vt:lpstr>ImageJ Macros and Workflow Documentation</vt:lpstr>
      <vt:lpstr>Case Study: Spheroid Live/Dead Analysis</vt:lpstr>
      <vt:lpstr>Case Study: Spheroid Live/Dead Analysis</vt:lpstr>
      <vt:lpstr>Case Study: Spheroid Live/Dead Analysis</vt:lpstr>
      <vt:lpstr>Case Study: Spheroid Live/Dead Analysis</vt:lpstr>
      <vt:lpstr>Contextual Coding Aid &amp; Documentation</vt:lpstr>
      <vt:lpstr>Live Demo</vt:lpstr>
      <vt:lpstr>Misc. Sandbox Examples</vt:lpstr>
      <vt:lpstr>PowerPoint Presentation</vt:lpstr>
      <vt:lpstr>Google Forms and Microscope Manuals</vt:lpstr>
      <vt:lpstr>CSI Facility Website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 Waiger</cp:lastModifiedBy>
  <cp:revision>5</cp:revision>
  <dcterms:created xsi:type="dcterms:W3CDTF">2013-01-27T09:14:16Z</dcterms:created>
  <dcterms:modified xsi:type="dcterms:W3CDTF">2025-06-30T13:50:02Z</dcterms:modified>
</cp:coreProperties>
</file>