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5" r:id="rId3"/>
  </p:sldMasterIdLst>
  <p:sldIdLst>
    <p:sldId id="360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3" r:id="rId24"/>
    <p:sldId id="354" r:id="rId25"/>
    <p:sldId id="355" r:id="rId26"/>
    <p:sldId id="356" r:id="rId27"/>
    <p:sldId id="357" r:id="rId28"/>
    <p:sldId id="358" r:id="rId29"/>
    <p:sldId id="366" r:id="rId30"/>
    <p:sldId id="367" r:id="rId31"/>
    <p:sldId id="368" r:id="rId32"/>
    <p:sldId id="363" r:id="rId33"/>
    <p:sldId id="364" r:id="rId34"/>
    <p:sldId id="365" r:id="rId35"/>
    <p:sldId id="362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1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C0"/>
    <a:srgbClr val="FF9900"/>
    <a:srgbClr val="0000FF"/>
    <a:srgbClr val="FF0000"/>
    <a:srgbClr val="0099FF"/>
    <a:srgbClr val="CCECFF"/>
    <a:srgbClr val="99FF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5" autoAdjust="0"/>
    <p:restoredTop sz="94683" autoAdjust="0"/>
  </p:normalViewPr>
  <p:slideViewPr>
    <p:cSldViewPr>
      <p:cViewPr varScale="1">
        <p:scale>
          <a:sx n="84" d="100"/>
          <a:sy n="84" d="100"/>
        </p:scale>
        <p:origin x="-700" y="-175"/>
      </p:cViewPr>
      <p:guideLst>
        <p:guide orient="horz" pos="2016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1595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  <a:endParaRPr lang="en-US" altLang="zh-CN" sz="10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409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5181600" y="4038600"/>
            <a:ext cx="3960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D6C22833-C554-41B5-971E-6285AC8895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3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8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5163" y="152400"/>
            <a:ext cx="2128837" cy="6024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52400"/>
            <a:ext cx="6234113" cy="60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2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1AA258-32B3-4B87-94C3-7391C6D2A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16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8B983BEE-E6BF-40EF-865C-59F6FFB43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78520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910C9717-BF57-4372-B21F-9F1A9EAA5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0643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F951302-32CE-4BD8-BE5F-D7E037289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20316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B0BCE6E-1C6C-4BFD-93CE-471FA45D9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07283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C86E657-D7F8-4C11-A375-F7D9C19F8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23081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F5EC6F63-804B-496C-A22E-FC88D7E4D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023456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A681A597-AC9F-4163-A404-4C68BC8DA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609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3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C7CD192-7507-4FCB-A2F2-27BDBDF87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20799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BAA57F8-9D41-4883-B938-62CCE06DE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16429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7F8EAD3-5640-4372-8F76-067538A270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994057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CB299F1-46BA-4C5B-A911-5B57EABE0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330919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8AD55502-ACF4-4FAF-9DC7-4850E3F4D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5145070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FB4F6-4994-4D01-B295-9C0F745EE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199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FEFA96B-99CF-4216-A687-442B3C6B4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068772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2B8D9C9-DD31-408B-B013-2F1F7B8812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153917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01854DA-0613-4559-8594-F0CD7B4C0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384486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DB5A500-AD82-4871-AAB8-2930EC9AF3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3045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019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8D52A69C-6DF5-4EE3-993D-0A4AAC62ED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347221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AD82221-0F08-4D44-9D97-CBD0887ABC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95247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65245A6-37B8-460B-B188-B2CC7FDB5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2363334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8A3432CB-F4A5-4EB9-9DC0-8C2FFE3DE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033791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6481B62A-3174-4083-A533-5FEBACA99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0368084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F72BDBB-CBD3-4B43-9BAD-B0FA5ED7D7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435191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67B5D2F-913A-4251-AB0D-9F540BD9F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66627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4F703831-C12F-429E-8F5D-A6D4432A3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60184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6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41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943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216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0" y="15240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5953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smtClean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  <a:endParaRPr lang="en-US" altLang="zh-CN" sz="10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pic>
        <p:nvPicPr>
          <p:cNvPr id="1028" name="Picture 8" descr="129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8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w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2083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CE8FF3-64E3-4C10-BA1A-22467BC78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3107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D2B3E3-1EE0-43A4-9325-B979272BA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12"/>
          <p:cNvSpPr txBox="1">
            <a:spLocks noChangeArrowheads="1"/>
          </p:cNvSpPr>
          <p:nvPr/>
        </p:nvSpPr>
        <p:spPr bwMode="auto">
          <a:xfrm>
            <a:off x="4143375" y="2428875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抽象</a:t>
            </a:r>
            <a:r>
              <a:rPr kumimoji="0" lang="zh-CN" altLang="en-US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类强化训练</a:t>
            </a:r>
            <a:endParaRPr kumimoji="0" lang="en-US" altLang="zh-CN" sz="1800" dirty="0" smtClean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smtClean="0">
                <a:solidFill>
                  <a:srgbClr val="FFFFFF"/>
                </a:solidFill>
                <a:latin typeface="Garamond" panose="02020404030301010803" pitchFamily="18" charset="0"/>
              </a:rPr>
              <a:t>讲师：传</a:t>
            </a:r>
            <a:r>
              <a:rPr kumimoji="0" lang="zh-CN" altLang="en-US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智扫地僧</a:t>
            </a:r>
            <a:endParaRPr kumimoji="0" lang="en-US" altLang="zh-CN" sz="1800" dirty="0" smtClean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31748" name="TextBox 17"/>
          <p:cNvSpPr txBox="1">
            <a:spLocks noChangeArrowheads="1"/>
          </p:cNvSpPr>
          <p:nvPr/>
        </p:nvSpPr>
        <p:spPr bwMode="auto">
          <a:xfrm>
            <a:off x="714375" y="642938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49" name="TextBox 18"/>
          <p:cNvSpPr txBox="1">
            <a:spLocks noChangeArrowheads="1"/>
          </p:cNvSpPr>
          <p:nvPr/>
        </p:nvSpPr>
        <p:spPr bwMode="auto">
          <a:xfrm>
            <a:off x="1643063" y="1785938"/>
            <a:ext cx="1214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50" name="TextBox 22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1751" name="TextBox 23"/>
          <p:cNvSpPr txBox="1">
            <a:spLocks noChangeArrowheads="1"/>
          </p:cNvSpPr>
          <p:nvPr/>
        </p:nvSpPr>
        <p:spPr bwMode="auto">
          <a:xfrm>
            <a:off x="1285875" y="3571875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9" name="标题 5"/>
          <p:cNvSpPr>
            <a:spLocks noGrp="1"/>
          </p:cNvSpPr>
          <p:nvPr/>
        </p:nvSpPr>
        <p:spPr bwMode="gray">
          <a:xfrm>
            <a:off x="1907704" y="548680"/>
            <a:ext cx="7236296" cy="93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4000" dirty="0" smtClean="0">
                <a:ea typeface="宋体" panose="02010600030101010101" pitchFamily="2" charset="-122"/>
              </a:rPr>
              <a:t>传智播客</a:t>
            </a:r>
            <a:r>
              <a:rPr lang="en-US" altLang="zh-CN" sz="4000" dirty="0" err="1">
                <a:ea typeface="宋体" panose="02010600030101010101" pitchFamily="2" charset="-122"/>
              </a:rPr>
              <a:t>cpp</a:t>
            </a:r>
            <a:r>
              <a:rPr lang="zh-CN" altLang="en-US" sz="4000" dirty="0" smtClean="0">
                <a:ea typeface="宋体" panose="02010600030101010101" pitchFamily="2" charset="-122"/>
              </a:rPr>
              <a:t>语言入门教程（</a:t>
            </a:r>
            <a:r>
              <a:rPr lang="en-US" altLang="zh-CN" sz="4000" dirty="0">
                <a:ea typeface="宋体" panose="02010600030101010101" pitchFamily="2" charset="-122"/>
              </a:rPr>
              <a:t>8</a:t>
            </a:r>
            <a:r>
              <a:rPr lang="zh-CN" altLang="en-US" sz="4000" dirty="0" smtClean="0"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i="1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2083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084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0843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0848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20551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120850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20844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0845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46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47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0836" name="Rectangle 13"/>
          <p:cNvSpPr>
            <a:spLocks noChangeArrowheads="1"/>
          </p:cNvSpPr>
          <p:nvPr/>
        </p:nvSpPr>
        <p:spPr bwMode="auto">
          <a:xfrm>
            <a:off x="4945063" y="37480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620558" name="Rectangle 14"/>
          <p:cNvSpPr>
            <a:spLocks noChangeArrowheads="1"/>
          </p:cNvSpPr>
          <p:nvPr/>
        </p:nvSpPr>
        <p:spPr bwMode="auto">
          <a:xfrm>
            <a:off x="4940300" y="408463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</a:p>
        </p:txBody>
      </p:sp>
      <p:sp>
        <p:nvSpPr>
          <p:cNvPr id="120838" name="Rectangle 15"/>
          <p:cNvSpPr>
            <a:spLocks noChangeArrowheads="1"/>
          </p:cNvSpPr>
          <p:nvPr/>
        </p:nvSpPr>
        <p:spPr bwMode="auto">
          <a:xfrm>
            <a:off x="4941888" y="5181600"/>
            <a:ext cx="1922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120839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0840" name="Picture 18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1" name="Rectangle 20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0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1867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1868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1873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21575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121875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21869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1870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71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872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1860" name="Rectangle 13"/>
          <p:cNvSpPr>
            <a:spLocks noChangeArrowheads="1"/>
          </p:cNvSpPr>
          <p:nvPr/>
        </p:nvSpPr>
        <p:spPr bwMode="auto">
          <a:xfrm>
            <a:off x="4945063" y="37480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121861" name="Rectangle 14"/>
          <p:cNvSpPr>
            <a:spLocks noChangeArrowheads="1"/>
          </p:cNvSpPr>
          <p:nvPr/>
        </p:nvSpPr>
        <p:spPr bwMode="auto">
          <a:xfrm>
            <a:off x="4940300" y="408463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计算管理人员月薪</a:t>
            </a:r>
          </a:p>
        </p:txBody>
      </p:sp>
      <p:sp>
        <p:nvSpPr>
          <p:cNvPr id="621583" name="Rectangle 15"/>
          <p:cNvSpPr>
            <a:spLocks noChangeArrowheads="1"/>
          </p:cNvSpPr>
          <p:nvPr/>
        </p:nvSpPr>
        <p:spPr bwMode="auto">
          <a:xfrm>
            <a:off x="4940300" y="4419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输出管理人员信息</a:t>
            </a:r>
          </a:p>
        </p:txBody>
      </p:sp>
      <p:sp>
        <p:nvSpPr>
          <p:cNvPr id="121863" name="Rectangle 16"/>
          <p:cNvSpPr>
            <a:spLocks noChangeArrowheads="1"/>
          </p:cNvSpPr>
          <p:nvPr/>
        </p:nvSpPr>
        <p:spPr bwMode="auto">
          <a:xfrm>
            <a:off x="4941888" y="5181600"/>
            <a:ext cx="1922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121864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1865" name="Picture 19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6" name="Rectangle 21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2887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2888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2597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122894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22895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22889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2890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891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892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2604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22884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2885" name="Picture 1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Rectangle 17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3913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3914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3621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123920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23921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23915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3916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7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18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3907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wage;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double hours;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3629" name="Rectangle 13"/>
          <p:cNvSpPr>
            <a:spLocks noChangeArrowheads="1"/>
          </p:cNvSpPr>
          <p:nvPr/>
        </p:nvSpPr>
        <p:spPr bwMode="auto">
          <a:xfrm>
            <a:off x="2832100" y="5029200"/>
            <a:ext cx="82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623630" name="Rectangle 14"/>
          <p:cNvSpPr>
            <a:spLocks noChangeArrowheads="1"/>
          </p:cNvSpPr>
          <p:nvPr/>
        </p:nvSpPr>
        <p:spPr bwMode="auto">
          <a:xfrm>
            <a:off x="2832100" y="542448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123910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3911" name="Picture 17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2" name="Rectangle 18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9" grpId="0" autoUpdateAnimBg="0"/>
      <p:bldP spid="6236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4939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4940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4645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124946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24947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24941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4942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3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44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493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setWage(double);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setHours(int);</a:t>
            </a:r>
            <a:r>
              <a:rPr lang="en-US" altLang="zh-CN" sz="1800"/>
              <a:t>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24932" name="Rectangle 13"/>
          <p:cNvSpPr>
            <a:spLocks noChangeArrowheads="1"/>
          </p:cNvSpPr>
          <p:nvPr/>
        </p:nvSpPr>
        <p:spPr bwMode="auto">
          <a:xfrm>
            <a:off x="2832100" y="5029200"/>
            <a:ext cx="82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124933" name="Rectangle 14"/>
          <p:cNvSpPr>
            <a:spLocks noChangeArrowheads="1"/>
          </p:cNvSpPr>
          <p:nvPr/>
        </p:nvSpPr>
        <p:spPr bwMode="auto">
          <a:xfrm>
            <a:off x="2832100" y="542448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624655" name="Rectangle 15"/>
          <p:cNvSpPr>
            <a:spLocks noChangeArrowheads="1"/>
          </p:cNvSpPr>
          <p:nvPr/>
        </p:nvSpPr>
        <p:spPr bwMode="auto">
          <a:xfrm>
            <a:off x="4660900" y="3290888"/>
            <a:ext cx="105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</a:p>
        </p:txBody>
      </p:sp>
      <p:sp>
        <p:nvSpPr>
          <p:cNvPr id="624656" name="Rectangle 16"/>
          <p:cNvSpPr>
            <a:spLocks noChangeArrowheads="1"/>
          </p:cNvSpPr>
          <p:nvPr/>
        </p:nvSpPr>
        <p:spPr bwMode="auto">
          <a:xfrm>
            <a:off x="4660900" y="3614738"/>
            <a:ext cx="105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</a:p>
        </p:txBody>
      </p:sp>
      <p:sp>
        <p:nvSpPr>
          <p:cNvPr id="124936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4937" name="Picture 19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8" name="Rectangle 20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55" grpId="0" autoUpdateAnimBg="0"/>
      <p:bldP spid="6246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5965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5966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62566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5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99FF99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HourWorker</a:t>
                </a:r>
              </a:p>
            </p:txBody>
          </p:sp>
          <p:sp>
            <p:nvSpPr>
              <p:cNvPr id="125972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25973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25967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5968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9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0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5955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753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HourlyWorker.h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HourlyWorker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HourlyWorker(const long, const char *, double=0.0, int =0 );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~HourlyWorker(){}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setWage(double);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setHours(int);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r>
              <a:rPr lang="en-US" altLang="zh-CN" sz="1800"/>
              <a:t>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wage;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hours;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25956" name="Rectangle 13"/>
          <p:cNvSpPr>
            <a:spLocks noChangeArrowheads="1"/>
          </p:cNvSpPr>
          <p:nvPr/>
        </p:nvSpPr>
        <p:spPr bwMode="auto">
          <a:xfrm>
            <a:off x="4660900" y="3290888"/>
            <a:ext cx="105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置时薪</a:t>
            </a:r>
          </a:p>
        </p:txBody>
      </p:sp>
      <p:sp>
        <p:nvSpPr>
          <p:cNvPr id="125957" name="Rectangle 14"/>
          <p:cNvSpPr>
            <a:spLocks noChangeArrowheads="1"/>
          </p:cNvSpPr>
          <p:nvPr/>
        </p:nvSpPr>
        <p:spPr bwMode="auto">
          <a:xfrm>
            <a:off x="4660900" y="3614738"/>
            <a:ext cx="1058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置工时</a:t>
            </a:r>
          </a:p>
        </p:txBody>
      </p:sp>
      <p:sp>
        <p:nvSpPr>
          <p:cNvPr id="625679" name="Rectangle 15"/>
          <p:cNvSpPr>
            <a:spLocks noChangeArrowheads="1"/>
          </p:cNvSpPr>
          <p:nvPr/>
        </p:nvSpPr>
        <p:spPr bwMode="auto">
          <a:xfrm>
            <a:off x="4660900" y="4343400"/>
            <a:ext cx="1979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输出计时工月薪</a:t>
            </a:r>
          </a:p>
        </p:txBody>
      </p: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4660900" y="3962400"/>
            <a:ext cx="1979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计算计时工月薪</a:t>
            </a:r>
          </a:p>
        </p:txBody>
      </p:sp>
      <p:sp>
        <p:nvSpPr>
          <p:cNvPr id="125960" name="Rectangle 17"/>
          <p:cNvSpPr>
            <a:spLocks noChangeArrowheads="1"/>
          </p:cNvSpPr>
          <p:nvPr/>
        </p:nvSpPr>
        <p:spPr bwMode="auto">
          <a:xfrm>
            <a:off x="2832100" y="5029200"/>
            <a:ext cx="82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时薪</a:t>
            </a:r>
          </a:p>
        </p:txBody>
      </p:sp>
      <p:sp>
        <p:nvSpPr>
          <p:cNvPr id="125961" name="Rectangle 18"/>
          <p:cNvSpPr>
            <a:spLocks noChangeArrowheads="1"/>
          </p:cNvSpPr>
          <p:nvPr/>
        </p:nvSpPr>
        <p:spPr bwMode="auto">
          <a:xfrm>
            <a:off x="2832100" y="542448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工时</a:t>
            </a:r>
          </a:p>
        </p:txBody>
      </p:sp>
      <p:sp>
        <p:nvSpPr>
          <p:cNvPr id="125962" name="Rectangle 1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5963" name="Picture 21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64" name="Rectangle 22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9" grpId="0" autoUpdateAnimBg="0"/>
      <p:bldP spid="6256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6983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6984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6989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26990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6695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126985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6986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87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88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26700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26980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6981" name="Picture 1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Rectangle 16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8009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8010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8015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28016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7719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128011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8012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13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014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8003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double wagePerPiece;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int quantity;</a:t>
            </a:r>
            <a:r>
              <a:rPr lang="en-US" altLang="zh-CN" sz="1800"/>
              <a:t>	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7725" name="Rectangle 13"/>
          <p:cNvSpPr>
            <a:spLocks noChangeArrowheads="1"/>
          </p:cNvSpPr>
          <p:nvPr/>
        </p:nvSpPr>
        <p:spPr bwMode="auto">
          <a:xfrm>
            <a:off x="4656138" y="504348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627726" name="Rectangle 14"/>
          <p:cNvSpPr>
            <a:spLocks noChangeArrowheads="1"/>
          </p:cNvSpPr>
          <p:nvPr/>
        </p:nvSpPr>
        <p:spPr bwMode="auto">
          <a:xfrm>
            <a:off x="4659313" y="54244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128006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8007" name="Picture 17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8" name="Rectangle 18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25" grpId="0" autoUpdateAnimBg="0"/>
      <p:bldP spid="6277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29035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29036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29041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29042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8743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129037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29038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39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40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9027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setWage ( double ) 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void setQuantity ( int ) 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4656138" y="3276600"/>
            <a:ext cx="1979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</a:p>
        </p:txBody>
      </p:sp>
      <p:sp>
        <p:nvSpPr>
          <p:cNvPr id="628750" name="Rectangle 14"/>
          <p:cNvSpPr>
            <a:spLocks noChangeArrowheads="1"/>
          </p:cNvSpPr>
          <p:nvPr/>
        </p:nvSpPr>
        <p:spPr bwMode="auto">
          <a:xfrm>
            <a:off x="4657725" y="36322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</a:p>
        </p:txBody>
      </p:sp>
      <p:sp>
        <p:nvSpPr>
          <p:cNvPr id="129030" name="Rectangle 15"/>
          <p:cNvSpPr>
            <a:spLocks noChangeArrowheads="1"/>
          </p:cNvSpPr>
          <p:nvPr/>
        </p:nvSpPr>
        <p:spPr bwMode="auto">
          <a:xfrm>
            <a:off x="4656138" y="504348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129031" name="Rectangle 16"/>
          <p:cNvSpPr>
            <a:spLocks noChangeArrowheads="1"/>
          </p:cNvSpPr>
          <p:nvPr/>
        </p:nvSpPr>
        <p:spPr bwMode="auto">
          <a:xfrm>
            <a:off x="4659313" y="54244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129032" name="Rectangle 1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29033" name="Picture 19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4" name="Rectangle 20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9" grpId="0" autoUpdateAnimBg="0"/>
      <p:bldP spid="6287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30061" name="Rectangle 3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30062" name="Group 4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30067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30068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629767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FFFF66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PieceWorker</a:t>
                </a:r>
              </a:p>
            </p:txBody>
          </p:sp>
        </p:grpSp>
        <p:grpSp>
          <p:nvGrpSpPr>
            <p:cNvPr id="130063" name="Group 8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30064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65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066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0051" name="Text Box 12"/>
          <p:cNvSpPr txBox="1">
            <a:spLocks noChangeArrowheads="1"/>
          </p:cNvSpPr>
          <p:nvPr/>
        </p:nvSpPr>
        <p:spPr bwMode="auto">
          <a:xfrm>
            <a:off x="625475" y="1371600"/>
            <a:ext cx="6137275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PieceWorker.h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PieceWorker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PieceWorker(const long , const char *, double =0.0, int =0 );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~PieceWorker()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setWage ( double ) 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setQuantity ( int ) ;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double wagePerPiece;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int quantity;	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sp>
        <p:nvSpPr>
          <p:cNvPr id="130052" name="Rectangle 13"/>
          <p:cNvSpPr>
            <a:spLocks noChangeArrowheads="1"/>
          </p:cNvSpPr>
          <p:nvPr/>
        </p:nvSpPr>
        <p:spPr bwMode="auto">
          <a:xfrm>
            <a:off x="4656138" y="3276600"/>
            <a:ext cx="1979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置每件工件薪金</a:t>
            </a:r>
          </a:p>
        </p:txBody>
      </p:sp>
      <p:sp>
        <p:nvSpPr>
          <p:cNvPr id="130053" name="Rectangle 14"/>
          <p:cNvSpPr>
            <a:spLocks noChangeArrowheads="1"/>
          </p:cNvSpPr>
          <p:nvPr/>
        </p:nvSpPr>
        <p:spPr bwMode="auto">
          <a:xfrm>
            <a:off x="4657725" y="363220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置工件数</a:t>
            </a:r>
          </a:p>
        </p:txBody>
      </p:sp>
      <p:sp>
        <p:nvSpPr>
          <p:cNvPr id="130054" name="Rectangle 15"/>
          <p:cNvSpPr>
            <a:spLocks noChangeArrowheads="1"/>
          </p:cNvSpPr>
          <p:nvPr/>
        </p:nvSpPr>
        <p:spPr bwMode="auto">
          <a:xfrm>
            <a:off x="4656138" y="5043488"/>
            <a:ext cx="174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每件工件薪金</a:t>
            </a:r>
          </a:p>
        </p:txBody>
      </p:sp>
      <p:sp>
        <p:nvSpPr>
          <p:cNvPr id="130055" name="Rectangle 16"/>
          <p:cNvSpPr>
            <a:spLocks noChangeArrowheads="1"/>
          </p:cNvSpPr>
          <p:nvPr/>
        </p:nvSpPr>
        <p:spPr bwMode="auto">
          <a:xfrm>
            <a:off x="4659313" y="54244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工件数</a:t>
            </a:r>
          </a:p>
        </p:txBody>
      </p:sp>
      <p:sp>
        <p:nvSpPr>
          <p:cNvPr id="629777" name="Rectangle 17"/>
          <p:cNvSpPr>
            <a:spLocks noChangeArrowheads="1"/>
          </p:cNvSpPr>
          <p:nvPr/>
        </p:nvSpPr>
        <p:spPr bwMode="auto">
          <a:xfrm>
            <a:off x="4660900" y="4343400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输出计件薪金</a:t>
            </a:r>
          </a:p>
        </p:txBody>
      </p:sp>
      <p:sp>
        <p:nvSpPr>
          <p:cNvPr id="629778" name="Rectangle 18"/>
          <p:cNvSpPr>
            <a:spLocks noChangeArrowheads="1"/>
          </p:cNvSpPr>
          <p:nvPr/>
        </p:nvSpPr>
        <p:spPr bwMode="auto">
          <a:xfrm>
            <a:off x="4660900" y="3987800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计算计件薪金</a:t>
            </a:r>
          </a:p>
        </p:txBody>
      </p:sp>
      <p:sp>
        <p:nvSpPr>
          <p:cNvPr id="130058" name="Rectangle 1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30059" name="Picture 21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0" name="Rectangle 22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7" grpId="0" autoUpdateAnimBg="0"/>
      <p:bldP spid="6297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685800" y="685800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342900" indent="-3429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C3300"/>
                </a:solidFill>
                <a:latin typeface="楷体_GB2312" pitchFamily="49" charset="-122"/>
              </a:rPr>
              <a:t>8.5.1  </a:t>
            </a: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一个实例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692525" y="2464580"/>
            <a:ext cx="18002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prstShdw prst="shdw17" dist="53882" dir="27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/>
              <a:t>Employee</a:t>
            </a:r>
          </a:p>
        </p:txBody>
      </p:sp>
      <p:grpSp>
        <p:nvGrpSpPr>
          <p:cNvPr id="612356" name="Group 4"/>
          <p:cNvGrpSpPr>
            <a:grpSpLocks/>
          </p:cNvGrpSpPr>
          <p:nvPr/>
        </p:nvGrpSpPr>
        <p:grpSpPr bwMode="auto">
          <a:xfrm>
            <a:off x="1352550" y="3988580"/>
            <a:ext cx="6496050" cy="457200"/>
            <a:chOff x="852" y="2640"/>
            <a:chExt cx="4092" cy="288"/>
          </a:xfrm>
        </p:grpSpPr>
        <p:sp>
          <p:nvSpPr>
            <p:cNvPr id="112655" name="Rectangle 5"/>
            <p:cNvSpPr>
              <a:spLocks noChangeArrowheads="1"/>
            </p:cNvSpPr>
            <p:nvPr/>
          </p:nvSpPr>
          <p:spPr bwMode="auto">
            <a:xfrm>
              <a:off x="2331" y="2640"/>
              <a:ext cx="1134" cy="28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>
              <a:prstShdw prst="shdw17" dist="53882" dir="2700000">
                <a:srgbClr val="5C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HourWorker</a:t>
              </a:r>
            </a:p>
          </p:txBody>
        </p:sp>
        <p:sp>
          <p:nvSpPr>
            <p:cNvPr id="112656" name="Rectangle 6"/>
            <p:cNvSpPr>
              <a:spLocks noChangeArrowheads="1"/>
            </p:cNvSpPr>
            <p:nvPr/>
          </p:nvSpPr>
          <p:spPr bwMode="auto">
            <a:xfrm>
              <a:off x="852" y="2640"/>
              <a:ext cx="1134" cy="288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>
              <a:prstShdw prst="shdw17" dist="53882" dir="2700000">
                <a:srgbClr val="99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Manager</a:t>
              </a:r>
            </a:p>
          </p:txBody>
        </p:sp>
        <p:sp>
          <p:nvSpPr>
            <p:cNvPr id="112657" name="Rectangle 7"/>
            <p:cNvSpPr>
              <a:spLocks noChangeArrowheads="1"/>
            </p:cNvSpPr>
            <p:nvPr/>
          </p:nvSpPr>
          <p:spPr bwMode="auto">
            <a:xfrm>
              <a:off x="3810" y="2640"/>
              <a:ext cx="1134" cy="2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prstShdw prst="shdw17" dist="53882" dir="2700000">
                <a:srgbClr val="99993D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PieceWorker</a:t>
              </a:r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2286000" y="2921780"/>
            <a:ext cx="4572000" cy="1066800"/>
            <a:chOff x="1440" y="1968"/>
            <a:chExt cx="2880" cy="672"/>
          </a:xfrm>
        </p:grpSpPr>
        <p:sp>
          <p:nvSpPr>
            <p:cNvPr id="112652" name="Line 9"/>
            <p:cNvSpPr>
              <a:spLocks noChangeShapeType="1"/>
            </p:cNvSpPr>
            <p:nvPr/>
          </p:nvSpPr>
          <p:spPr bwMode="auto">
            <a:xfrm flipV="1">
              <a:off x="2880" y="1968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Line 10"/>
            <p:cNvSpPr>
              <a:spLocks noChangeShapeType="1"/>
            </p:cNvSpPr>
            <p:nvPr/>
          </p:nvSpPr>
          <p:spPr bwMode="auto">
            <a:xfrm flipV="1">
              <a:off x="1440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4" name="Line 11"/>
            <p:cNvSpPr>
              <a:spLocks noChangeShapeType="1"/>
            </p:cNvSpPr>
            <p:nvPr/>
          </p:nvSpPr>
          <p:spPr bwMode="auto">
            <a:xfrm flipH="1" flipV="1">
              <a:off x="2976" y="1968"/>
              <a:ext cx="134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2364" name="AutoShape 12"/>
          <p:cNvSpPr>
            <a:spLocks/>
          </p:cNvSpPr>
          <p:nvPr/>
        </p:nvSpPr>
        <p:spPr bwMode="auto">
          <a:xfrm>
            <a:off x="5791200" y="1092980"/>
            <a:ext cx="3124200" cy="914400"/>
          </a:xfrm>
          <a:prstGeom prst="borderCallout2">
            <a:avLst>
              <a:gd name="adj1" fmla="val 12500"/>
              <a:gd name="adj2" fmla="val -2440"/>
              <a:gd name="adj3" fmla="val 12500"/>
              <a:gd name="adj4" fmla="val -11532"/>
              <a:gd name="adj5" fmla="val 139412"/>
              <a:gd name="adj6" fmla="val -4085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anose="02010600030101010101" pitchFamily="2" charset="-122"/>
              </a:rPr>
              <a:t>抽象类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anose="02010600030101010101" pitchFamily="2" charset="-122"/>
              </a:rPr>
              <a:t>提供一般属性，共同操作界面</a:t>
            </a:r>
            <a:r>
              <a:rPr lang="zh-CN" altLang="en-US" sz="1600" b="1"/>
              <a:t> </a:t>
            </a:r>
          </a:p>
        </p:txBody>
      </p:sp>
      <p:sp>
        <p:nvSpPr>
          <p:cNvPr id="612365" name="AutoShape 13"/>
          <p:cNvSpPr>
            <a:spLocks/>
          </p:cNvSpPr>
          <p:nvPr/>
        </p:nvSpPr>
        <p:spPr bwMode="auto">
          <a:xfrm>
            <a:off x="654521" y="4665980"/>
            <a:ext cx="2438400" cy="914400"/>
          </a:xfrm>
          <a:prstGeom prst="borderCallout2">
            <a:avLst>
              <a:gd name="adj1" fmla="val 98546"/>
              <a:gd name="adj2" fmla="val 47020"/>
              <a:gd name="adj3" fmla="val 106686"/>
              <a:gd name="adj4" fmla="val 50709"/>
              <a:gd name="adj5" fmla="val 97520"/>
              <a:gd name="adj6" fmla="val 5690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管理人员类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提供特殊属性，操作实现</a:t>
            </a:r>
            <a:r>
              <a:rPr lang="zh-CN" altLang="en-US" sz="1600" b="1" dirty="0"/>
              <a:t> </a:t>
            </a:r>
          </a:p>
        </p:txBody>
      </p:sp>
      <p:sp>
        <p:nvSpPr>
          <p:cNvPr id="612366" name="AutoShape 14"/>
          <p:cNvSpPr>
            <a:spLocks/>
          </p:cNvSpPr>
          <p:nvPr/>
        </p:nvSpPr>
        <p:spPr bwMode="auto">
          <a:xfrm>
            <a:off x="6287294" y="4626994"/>
            <a:ext cx="2438400" cy="914400"/>
          </a:xfrm>
          <a:prstGeom prst="borderCallout2">
            <a:avLst>
              <a:gd name="adj1" fmla="val 12500"/>
              <a:gd name="adj2" fmla="val 103125"/>
              <a:gd name="adj3" fmla="val 12167"/>
              <a:gd name="adj4" fmla="val 102983"/>
              <a:gd name="adj5" fmla="val 9474"/>
              <a:gd name="adj6" fmla="val 1029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anose="02010600030101010101" pitchFamily="2" charset="-122"/>
              </a:rPr>
              <a:t>计时工人类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anose="02010600030101010101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612367" name="AutoShape 15"/>
          <p:cNvSpPr>
            <a:spLocks/>
          </p:cNvSpPr>
          <p:nvPr/>
        </p:nvSpPr>
        <p:spPr bwMode="auto">
          <a:xfrm>
            <a:off x="3484268" y="4674840"/>
            <a:ext cx="2438400" cy="914400"/>
          </a:xfrm>
          <a:prstGeom prst="borderCallout2">
            <a:avLst>
              <a:gd name="adj1" fmla="val 12500"/>
              <a:gd name="adj2" fmla="val 103125"/>
              <a:gd name="adj3" fmla="val 33928"/>
              <a:gd name="adj4" fmla="val 102194"/>
              <a:gd name="adj5" fmla="val 19494"/>
              <a:gd name="adj6" fmla="val 1019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anose="02010600030101010101" pitchFamily="2" charset="-122"/>
              </a:rPr>
              <a:t>计件工人类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宋体" panose="02010600030101010101" pitchFamily="2" charset="-122"/>
              </a:rPr>
              <a:t>提供特殊属性，操作实现</a:t>
            </a:r>
            <a:r>
              <a:rPr lang="zh-CN" altLang="en-US" sz="1600" b="1"/>
              <a:t> </a:t>
            </a:r>
          </a:p>
        </p:txBody>
      </p:sp>
      <p:sp>
        <p:nvSpPr>
          <p:cNvPr id="112650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2651" name="Picture 18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12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12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612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6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4" grpId="0" autoUpdateAnimBg="0"/>
      <p:bldP spid="612355" grpId="0" animBg="1" autoUpdateAnimBg="0"/>
      <p:bldP spid="612364" grpId="0" animBg="1" autoUpdateAnimBg="0"/>
      <p:bldP spid="612365" grpId="0" animBg="1" autoUpdateAnimBg="0"/>
      <p:bldP spid="612366" grpId="0" animBg="1" autoUpdateAnimBg="0"/>
      <p:bldP spid="61236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2342" y="288"/>
            <a:chExt cx="3274" cy="1000"/>
          </a:xfrm>
        </p:grpSpPr>
        <p:sp>
          <p:nvSpPr>
            <p:cNvPr id="131080" name="Rectangle 3"/>
            <p:cNvSpPr>
              <a:spLocks noChangeArrowheads="1"/>
            </p:cNvSpPr>
            <p:nvPr/>
          </p:nvSpPr>
          <p:spPr bwMode="auto">
            <a:xfrm>
              <a:off x="3521" y="288"/>
              <a:ext cx="908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31081" name="Group 4"/>
            <p:cNvGrpSpPr>
              <a:grpSpLocks/>
            </p:cNvGrpSpPr>
            <p:nvPr/>
          </p:nvGrpSpPr>
          <p:grpSpPr bwMode="auto">
            <a:xfrm>
              <a:off x="2342" y="1057"/>
              <a:ext cx="3274" cy="231"/>
              <a:chOff x="852" y="2640"/>
              <a:chExt cx="4092" cy="288"/>
            </a:xfrm>
          </p:grpSpPr>
          <p:sp>
            <p:nvSpPr>
              <p:cNvPr id="131086" name="Rectangle 5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31087" name="Rectangle 6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31088" name="Rectangle 7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31082" name="Group 8"/>
            <p:cNvGrpSpPr>
              <a:grpSpLocks/>
            </p:cNvGrpSpPr>
            <p:nvPr/>
          </p:nvGrpSpPr>
          <p:grpSpPr bwMode="auto">
            <a:xfrm>
              <a:off x="2812" y="519"/>
              <a:ext cx="2305" cy="538"/>
              <a:chOff x="1440" y="1968"/>
              <a:chExt cx="2880" cy="672"/>
            </a:xfrm>
          </p:grpSpPr>
          <p:sp>
            <p:nvSpPr>
              <p:cNvPr id="131083" name="Line 9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84" name="Line 10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085" name="Line 11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rgbClr val="C0C0C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1075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31076" name="Picture 1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1006475" y="228600"/>
            <a:ext cx="63087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void test1()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setiosflags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fixed|ios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showpoint</a:t>
            </a:r>
            <a:r>
              <a:rPr lang="en-US" altLang="zh-CN" sz="1600" dirty="0"/>
              <a:t>) &lt;&lt; </a:t>
            </a:r>
            <a:r>
              <a:rPr lang="en-US" altLang="zh-CN" sz="1600" dirty="0" err="1"/>
              <a:t>setprecision</a:t>
            </a:r>
            <a:r>
              <a:rPr lang="en-US" altLang="zh-CN" sz="1600" dirty="0"/>
              <a:t>(2)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Manager m1 ( 10135, "Cheng </a:t>
            </a:r>
            <a:r>
              <a:rPr lang="en-US" altLang="zh-CN" sz="1600" dirty="0" err="1"/>
              <a:t>ShaoHua</a:t>
            </a:r>
            <a:r>
              <a:rPr lang="en-US" altLang="zh-CN" sz="1600" dirty="0"/>
              <a:t>", 1200 )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Manager m2 ( 10201, "Yan </a:t>
            </a:r>
            <a:r>
              <a:rPr lang="en-US" altLang="zh-CN" sz="1600" dirty="0" err="1"/>
              <a:t>HaiFeng</a:t>
            </a:r>
            <a:r>
              <a:rPr lang="en-US" altLang="zh-CN" sz="1600" dirty="0"/>
              <a:t>");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m2.setMonthlySalary ( 5300 )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 hw1 ( 30712, "Zhao </a:t>
            </a:r>
            <a:r>
              <a:rPr lang="en-US" altLang="zh-CN" sz="1600" dirty="0" err="1"/>
              <a:t>XiaoMing</a:t>
            </a:r>
            <a:r>
              <a:rPr lang="en-US" altLang="zh-CN" sz="1600" dirty="0"/>
              <a:t>", 5, 8*20 )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HourlyWorker</a:t>
            </a:r>
            <a:r>
              <a:rPr lang="en-US" altLang="zh-CN" sz="1600" dirty="0"/>
              <a:t> hw2 ( 30649, "Gao </a:t>
            </a:r>
            <a:r>
              <a:rPr lang="en-US" altLang="zh-CN" sz="1600" dirty="0" err="1"/>
              <a:t>DongSheng</a:t>
            </a:r>
            <a:r>
              <a:rPr lang="en-US" altLang="zh-CN" sz="1600" dirty="0"/>
              <a:t>"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hw2.setWage ( 4.5 )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hw2.setHours ( 10*30 )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pw1 ( 20382, "</a:t>
            </a:r>
            <a:r>
              <a:rPr lang="en-US" altLang="zh-CN" sz="1600" dirty="0" err="1"/>
              <a:t>Xiu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LiWei</a:t>
            </a:r>
            <a:r>
              <a:rPr lang="en-US" altLang="zh-CN" sz="1600" dirty="0"/>
              <a:t>", 0.5, 2850 )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</a:t>
            </a:r>
            <a:r>
              <a:rPr lang="en-US" altLang="zh-CN" sz="1600" dirty="0" err="1"/>
              <a:t>PieceWorker</a:t>
            </a:r>
            <a:r>
              <a:rPr lang="en-US" altLang="zh-CN" sz="1600" dirty="0"/>
              <a:t> pw2 ( 20496, "Huang </a:t>
            </a:r>
            <a:r>
              <a:rPr lang="en-US" altLang="zh-CN" sz="1600" dirty="0" err="1"/>
              <a:t>DongLin</a:t>
            </a:r>
            <a:r>
              <a:rPr lang="en-US" altLang="zh-CN" sz="1600" dirty="0"/>
              <a:t>"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pw2.setWage ( 0.75 )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   pw2.setQuantity ( 1850 )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008000"/>
                </a:solidFill>
              </a:rPr>
              <a:t> </a:t>
            </a:r>
            <a:r>
              <a:rPr lang="en-US" altLang="zh-CN" sz="1600" b="1" i="1" dirty="0">
                <a:solidFill>
                  <a:srgbClr val="008000"/>
                </a:solidFill>
              </a:rPr>
              <a:t>// </a:t>
            </a:r>
            <a:r>
              <a:rPr lang="zh-CN" altLang="en-US" sz="1600" b="1" i="1" dirty="0">
                <a:solidFill>
                  <a:srgbClr val="008000"/>
                </a:solidFill>
              </a:rPr>
              <a:t>使用抽象类指针，调用派生类版本的函数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1600" dirty="0"/>
              <a:t>   </a:t>
            </a:r>
            <a:r>
              <a:rPr lang="en-US" altLang="zh-CN" sz="1600" b="1" dirty="0"/>
              <a:t>Employee *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; 	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=&amp;m1;  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=&amp;m2;  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=&amp;hw1;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=&amp;hw2;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=&amp;pw1;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b="1" dirty="0"/>
              <a:t>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=&amp;pw2;   </a:t>
            </a:r>
            <a:r>
              <a:rPr lang="en-US" altLang="zh-CN" sz="1600" b="1" dirty="0" err="1"/>
              <a:t>basePtr</a:t>
            </a:r>
            <a:r>
              <a:rPr lang="en-US" altLang="zh-CN" sz="1600" b="1" dirty="0"/>
              <a:t>-&gt;print();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 dirty="0"/>
              <a:t>} </a:t>
            </a:r>
          </a:p>
        </p:txBody>
      </p:sp>
      <p:sp>
        <p:nvSpPr>
          <p:cNvPr id="630801" name="Oval 17"/>
          <p:cNvSpPr>
            <a:spLocks noChangeArrowheads="1"/>
          </p:cNvSpPr>
          <p:nvPr/>
        </p:nvSpPr>
        <p:spPr bwMode="auto">
          <a:xfrm>
            <a:off x="2627313" y="4508500"/>
            <a:ext cx="1728787" cy="2160588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0802" name="AutoShape 18"/>
          <p:cNvSpPr>
            <a:spLocks/>
          </p:cNvSpPr>
          <p:nvPr/>
        </p:nvSpPr>
        <p:spPr bwMode="auto">
          <a:xfrm>
            <a:off x="6477000" y="3581400"/>
            <a:ext cx="1766888" cy="1000125"/>
          </a:xfrm>
          <a:prstGeom prst="borderCallout2">
            <a:avLst>
              <a:gd name="adj1" fmla="val 11431"/>
              <a:gd name="adj2" fmla="val -4315"/>
              <a:gd name="adj3" fmla="val 11431"/>
              <a:gd name="adj4" fmla="val -30639"/>
              <a:gd name="adj5" fmla="val 150477"/>
              <a:gd name="adj6" fmla="val -11536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调用函数语句形式相同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6" grpId="0" autoUpdateAnimBg="0"/>
      <p:bldP spid="630801" grpId="0" animBg="1"/>
      <p:bldP spid="63080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 *next ;</a:t>
            </a:r>
            <a:endParaRPr lang="en-US" altLang="zh-CN" sz="1800" i="1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protected: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33126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33127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3313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3313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3313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33128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3312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3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124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/>
          </a:p>
        </p:txBody>
      </p:sp>
      <p:pic>
        <p:nvPicPr>
          <p:cNvPr id="133125" name="Picture 1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79450" y="1371600"/>
            <a:ext cx="47561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//Employee.h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class Employee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{ public: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Employee(const long,const char* 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const char * getName() const;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const long getNumber() const;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virtual void print() const;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Employee *next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protected: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long number;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       char * name;	</a:t>
            </a:r>
            <a:endParaRPr lang="en-US" altLang="zh-CN" sz="1800" i="1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1800"/>
              <a:t>};</a:t>
            </a:r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34151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Employee</a:t>
              </a:r>
            </a:p>
          </p:txBody>
        </p:sp>
        <p:grpSp>
          <p:nvGrpSpPr>
            <p:cNvPr id="134152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3415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3415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3415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34153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3415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33869" name="Rectangle 13"/>
          <p:cNvSpPr>
            <a:spLocks noChangeArrowheads="1"/>
          </p:cNvSpPr>
          <p:nvPr/>
        </p:nvSpPr>
        <p:spPr bwMode="auto">
          <a:xfrm>
            <a:off x="3803650" y="44338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  <a:latin typeface="宋体" panose="02010600030101010101" pitchFamily="2" charset="-122"/>
              </a:rPr>
              <a:t>增加一个指针成员</a:t>
            </a:r>
          </a:p>
        </p:txBody>
      </p:sp>
      <p:sp>
        <p:nvSpPr>
          <p:cNvPr id="134149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/>
          </a:p>
        </p:txBody>
      </p:sp>
      <p:pic>
        <p:nvPicPr>
          <p:cNvPr id="134150" name="Picture 16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/>
          </a:p>
        </p:txBody>
      </p:sp>
      <p:pic>
        <p:nvPicPr>
          <p:cNvPr id="135172" name="Picture 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 useBgFill="1">
        <p:nvSpPr>
          <p:cNvPr id="635907" name="Rectangle 3"/>
          <p:cNvSpPr>
            <a:spLocks noChangeArrowheads="1"/>
          </p:cNvSpPr>
          <p:nvPr/>
        </p:nvSpPr>
        <p:spPr bwMode="auto">
          <a:xfrm>
            <a:off x="990600" y="1905000"/>
            <a:ext cx="55213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( 10135, "Cheng ShaoHua", 1200 );</a:t>
            </a:r>
          </a:p>
        </p:txBody>
      </p:sp>
      <p:sp useBgFill="1">
        <p:nvSpPr>
          <p:cNvPr id="635908" name="Rectangle 4"/>
          <p:cNvSpPr>
            <a:spLocks noChangeArrowheads="1"/>
          </p:cNvSpPr>
          <p:nvPr/>
        </p:nvSpPr>
        <p:spPr bwMode="auto">
          <a:xfrm>
            <a:off x="990600" y="2590800"/>
            <a:ext cx="62833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( 30712, "Zhao XiaoMing", 5, 8*20 );</a:t>
            </a:r>
          </a:p>
        </p:txBody>
      </p:sp>
      <p:sp useBgFill="1">
        <p:nvSpPr>
          <p:cNvPr id="635909" name="Rectangle 5"/>
          <p:cNvSpPr>
            <a:spLocks noChangeArrowheads="1"/>
          </p:cNvSpPr>
          <p:nvPr/>
        </p:nvSpPr>
        <p:spPr bwMode="auto">
          <a:xfrm>
            <a:off x="990600" y="3276600"/>
            <a:ext cx="58007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( 20382, "Xiu LiWei", 0.5, 2850 );</a:t>
            </a:r>
          </a:p>
        </p:txBody>
      </p:sp>
      <p:sp>
        <p:nvSpPr>
          <p:cNvPr id="635910" name="AutoShape 6"/>
          <p:cNvSpPr>
            <a:spLocks/>
          </p:cNvSpPr>
          <p:nvPr/>
        </p:nvSpPr>
        <p:spPr bwMode="auto">
          <a:xfrm>
            <a:off x="5486400" y="11430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2343"/>
              <a:gd name="adj5" fmla="val 140801"/>
              <a:gd name="adj6" fmla="val -8290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它们是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不同类型的结点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  <a:endParaRPr lang="zh-CN" altLang="en-US" smtClean="0"/>
          </a:p>
        </p:txBody>
      </p:sp>
      <p:pic>
        <p:nvPicPr>
          <p:cNvPr id="136200" name="Picture 9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animBg="1" autoUpdateAnimBg="0"/>
      <p:bldP spid="635908" grpId="0" animBg="1" autoUpdateAnimBg="0"/>
      <p:bldP spid="635909" grpId="0" animBg="1" autoUpdateAnimBg="0"/>
      <p:bldP spid="6359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819150" y="457200"/>
            <a:ext cx="741045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void AddFront( Employee * &amp;h, Employee * &amp;t 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在表头插入结点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t-&gt;next = h ;  h = t ; }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 void test3()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测试函数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{ Employee * empHead = NULL , * ptr;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ptr = new Manager( 10135, "Cheng ShaoHua", 1200 );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建立第一个结点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HourlyWorker( 30712, "Zhao XiaoMing", 5, 8*20 );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建立第二个结点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);  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new PieceWorker ( 20382, "Xiu LiWei", 0.5, 2850 );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建立第三个结点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AddFront( empHead, ptr ) ;		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插入表头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  { ptr -&gt; print() ;    ptr = ptr -&gt; next ; } 	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遍历链表，输出全部信息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ptr = empHead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while( ptr )	 </a:t>
            </a:r>
            <a:r>
              <a:rPr lang="en-US" altLang="zh-CN" sz="1600" b="1" i="1">
                <a:solidFill>
                  <a:srgbClr val="008000"/>
                </a:solidFill>
              </a:rPr>
              <a:t>// </a:t>
            </a:r>
            <a:r>
              <a:rPr lang="zh-CN" altLang="en-US" sz="1600" b="1" i="1">
                <a:solidFill>
                  <a:srgbClr val="008000"/>
                </a:solidFill>
              </a:rPr>
              <a:t>遍历链表，输出姓名和工资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1600"/>
              <a:t>    </a:t>
            </a:r>
            <a:r>
              <a:rPr lang="en-US" altLang="zh-CN" sz="1600"/>
              <a:t>{ cout &lt;&lt; ptr -&gt; getName() &lt;&lt; "  " &lt;&lt; ptr -&gt; earnings()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   ptr = ptr -&gt; next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    }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600"/>
              <a:t>}</a:t>
            </a:r>
          </a:p>
        </p:txBody>
      </p:sp>
      <p:sp useBgFill="1">
        <p:nvSpPr>
          <p:cNvPr id="636931" name="Rectangle 3"/>
          <p:cNvSpPr>
            <a:spLocks noChangeArrowheads="1"/>
          </p:cNvSpPr>
          <p:nvPr/>
        </p:nvSpPr>
        <p:spPr bwMode="auto">
          <a:xfrm>
            <a:off x="990600" y="1905000"/>
            <a:ext cx="55213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( 10135, "Cheng ShaoHua", 1200 );</a:t>
            </a:r>
          </a:p>
        </p:txBody>
      </p:sp>
      <p:sp useBgFill="1">
        <p:nvSpPr>
          <p:cNvPr id="636932" name="Rectangle 4"/>
          <p:cNvSpPr>
            <a:spLocks noChangeArrowheads="1"/>
          </p:cNvSpPr>
          <p:nvPr/>
        </p:nvSpPr>
        <p:spPr bwMode="auto">
          <a:xfrm>
            <a:off x="990600" y="2590800"/>
            <a:ext cx="62833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HourlyWorker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( 30712, "Zhao XiaoMing", 5, 8*20 );</a:t>
            </a:r>
          </a:p>
        </p:txBody>
      </p:sp>
      <p:sp useBgFill="1">
        <p:nvSpPr>
          <p:cNvPr id="636933" name="Rectangle 5"/>
          <p:cNvSpPr>
            <a:spLocks noChangeArrowheads="1"/>
          </p:cNvSpPr>
          <p:nvPr/>
        </p:nvSpPr>
        <p:spPr bwMode="auto">
          <a:xfrm>
            <a:off x="990600" y="3276600"/>
            <a:ext cx="580072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new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PieceWorker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( 20382, "Xiu LiWei", 0.5, 2850 );</a:t>
            </a:r>
          </a:p>
        </p:txBody>
      </p:sp>
      <p:sp useBgFill="1">
        <p:nvSpPr>
          <p:cNvPr id="636934" name="Rectangle 6"/>
          <p:cNvSpPr>
            <a:spLocks noChangeArrowheads="1"/>
          </p:cNvSpPr>
          <p:nvPr/>
        </p:nvSpPr>
        <p:spPr bwMode="auto">
          <a:xfrm>
            <a:off x="990600" y="4021138"/>
            <a:ext cx="180657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</a:p>
        </p:txBody>
      </p:sp>
      <p:sp>
        <p:nvSpPr>
          <p:cNvPr id="636935" name="AutoShape 7"/>
          <p:cNvSpPr>
            <a:spLocks/>
          </p:cNvSpPr>
          <p:nvPr/>
        </p:nvSpPr>
        <p:spPr bwMode="auto">
          <a:xfrm>
            <a:off x="5105400" y="2514600"/>
            <a:ext cx="2209800" cy="914400"/>
          </a:xfrm>
          <a:prstGeom prst="borderCallout2">
            <a:avLst>
              <a:gd name="adj1" fmla="val 12500"/>
              <a:gd name="adj2" fmla="val -3449"/>
              <a:gd name="adj3" fmla="val 12500"/>
              <a:gd name="adj4" fmla="val -24569"/>
              <a:gd name="adj5" fmla="val 187847"/>
              <a:gd name="adj6" fmla="val -9224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使用基类指针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遍历链表</a:t>
            </a:r>
          </a:p>
        </p:txBody>
      </p:sp>
      <p:sp useBgFill="1">
        <p:nvSpPr>
          <p:cNvPr id="636936" name="Rectangle 8"/>
          <p:cNvSpPr>
            <a:spLocks noChangeArrowheads="1"/>
          </p:cNvSpPr>
          <p:nvPr/>
        </p:nvSpPr>
        <p:spPr bwMode="auto">
          <a:xfrm>
            <a:off x="990600" y="4718050"/>
            <a:ext cx="1806575" cy="3111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1800" b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ptr = empHead ;</a:t>
            </a:r>
          </a:p>
        </p:txBody>
      </p:sp>
      <p:sp>
        <p:nvSpPr>
          <p:cNvPr id="137225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8.5.2  </a:t>
            </a:r>
            <a:r>
              <a:rPr lang="zh-CN" altLang="en-US" smtClean="0">
                <a:latin typeface="宋体" panose="02010600030101010101" pitchFamily="2" charset="-122"/>
              </a:rPr>
              <a:t>异质链表</a:t>
            </a:r>
          </a:p>
        </p:txBody>
      </p:sp>
      <p:pic>
        <p:nvPicPr>
          <p:cNvPr id="137226" name="Picture 11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 autoUpdateAnimBg="0"/>
      <p:bldP spid="636935" grpId="0" animBg="1" autoUpdateAnimBg="0"/>
      <p:bldP spid="63693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</a:p>
        </p:txBody>
      </p:sp>
      <p:pic>
        <p:nvPicPr>
          <p:cNvPr id="138244" name="Picture 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57213"/>
            <a:ext cx="794385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</a:p>
        </p:txBody>
      </p:sp>
      <p:pic>
        <p:nvPicPr>
          <p:cNvPr id="138244" name="Picture 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488"/>
            <a:ext cx="7620000" cy="667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2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</a:p>
        </p:txBody>
      </p:sp>
      <p:pic>
        <p:nvPicPr>
          <p:cNvPr id="138244" name="Picture 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296150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4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</a:p>
        </p:txBody>
      </p:sp>
      <p:pic>
        <p:nvPicPr>
          <p:cNvPr id="138244" name="Picture 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4676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3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protected: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3380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113672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367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1367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1367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13673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367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668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3669" name="Picture 1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0" name="Rectangle 17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6423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虚函数和多态性使软件设计易于扩充。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派生类重载基类接口相同的</a:t>
            </a:r>
            <a:r>
              <a:rPr lang="zh-CN" altLang="en-US" sz="1800" b="1"/>
              <a:t>虚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函数其虚特性不变。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如果代码关联在编译时确定，称为静态联编。代码在运行时</a:t>
            </a:r>
            <a:r>
              <a:rPr lang="zh-CN" altLang="en-US" sz="1800" b="1"/>
              <a:t>关联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称为动态联编。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基类指针可以指向派生类对象、基类中拥有虚函数，是支持多态性的前提。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虚析构函数可以正确释放动态派生类对象的资源。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纯虚函数由派生类定义实现版本。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具有纯虚函数的类称为抽象类。抽象类只能作为基类，不能建立对象。抽象类指针使得派生的具体类对象具有多态操作能力。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</a:p>
        </p:txBody>
      </p:sp>
      <p:pic>
        <p:nvPicPr>
          <p:cNvPr id="138244" name="Picture 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5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6423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虚函数和多态性使软件设计易于扩充。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派生类重载基类接口相同的</a:t>
            </a:r>
            <a:r>
              <a:rPr lang="zh-CN" altLang="en-US" sz="1800" b="1"/>
              <a:t>虚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函数其虚特性不变。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如果代码关联在编译时确定，称为静态联编。代码在运行时</a:t>
            </a:r>
            <a:r>
              <a:rPr lang="zh-CN" altLang="en-US" sz="1800" b="1"/>
              <a:t>关联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称为动态联编。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基类指针可以指向派生类对象、基类中拥有虚函数，是支持多态性的前提。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虚析构函数可以正确释放动态派生类对象的资源。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纯虚函数由派生类定义实现版本。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具有纯虚函数的类称为抽象类。抽象类只能作为基类，不能建立对象。抽象类指针使得派生的具体类对象具有多态操作能力。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</a:p>
        </p:txBody>
      </p:sp>
      <p:pic>
        <p:nvPicPr>
          <p:cNvPr id="138244" name="Picture 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3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0825" y="1319213"/>
            <a:ext cx="86423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虚函数和多态性使软件设计易于扩充。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派生类重载基类接口相同的</a:t>
            </a:r>
            <a:r>
              <a:rPr lang="zh-CN" altLang="en-US" sz="1800" b="1"/>
              <a:t>虚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函数其虚特性不变。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如果代码关联在编译时确定，称为静态联编。代码在运行时</a:t>
            </a:r>
            <a:r>
              <a:rPr lang="zh-CN" altLang="en-US" sz="1800" b="1"/>
              <a:t>关联</a:t>
            </a: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称为动态联编。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基类指针可以指向派生类对象、基类中拥有虚函数，是支持多态性的前提。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虚析构函数可以正确释放动态派生类对象的资源。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纯虚函数由派生类定义实现版本。</a:t>
            </a:r>
          </a:p>
          <a:p>
            <a:pPr algn="just" eaLnBrk="1" hangingPunct="1">
              <a:lnSpc>
                <a:spcPct val="19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具有纯虚函数的类称为抽象类。抽象类只能作为基类，不能建立对象。抽象类指针使得派生的具体类对象具有多态操作能力。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33375"/>
            <a:ext cx="1447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小结</a:t>
            </a:r>
          </a:p>
        </p:txBody>
      </p:sp>
      <p:pic>
        <p:nvPicPr>
          <p:cNvPr id="138244" name="Picture 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1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714375"/>
            <a:ext cx="5186362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1800" b="1" dirty="0" smtClean="0">
                <a:ea typeface="宋体" pitchFamily="2" charset="-122"/>
              </a:rPr>
              <a:t>传智播客创始人张孝祥老师的理念就是帮助每一位学员都成功。帮助每一位学员都少走弯路。</a:t>
            </a:r>
            <a:endParaRPr lang="en-US" altLang="zh-CN" sz="1800" b="1" dirty="0">
              <a:ea typeface="宋体" pitchFamily="2" charset="-122"/>
            </a:endParaRPr>
          </a:p>
        </p:txBody>
      </p:sp>
      <p:sp>
        <p:nvSpPr>
          <p:cNvPr id="139267" name="TextBox 4"/>
          <p:cNvSpPr txBox="1">
            <a:spLocks noChangeArrowheads="1"/>
          </p:cNvSpPr>
          <p:nvPr/>
        </p:nvSpPr>
        <p:spPr bwMode="auto">
          <a:xfrm>
            <a:off x="714375" y="6302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139268" name="TextBox 5"/>
          <p:cNvSpPr txBox="1">
            <a:spLocks noChangeArrowheads="1"/>
          </p:cNvSpPr>
          <p:nvPr/>
        </p:nvSpPr>
        <p:spPr bwMode="auto">
          <a:xfrm>
            <a:off x="1714500" y="1785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139269" name="TextBox 6"/>
          <p:cNvSpPr txBox="1">
            <a:spLocks noChangeArrowheads="1"/>
          </p:cNvSpPr>
          <p:nvPr/>
        </p:nvSpPr>
        <p:spPr bwMode="auto">
          <a:xfrm>
            <a:off x="1071563" y="3500438"/>
            <a:ext cx="1928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139270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3929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9600">
                <a:solidFill>
                  <a:srgbClr val="FFFFFF"/>
                </a:solidFill>
                <a:latin typeface="Garamond" panose="02020404030301010803" pitchFamily="18" charset="0"/>
              </a:rPr>
              <a:t>谢谢！</a:t>
            </a:r>
          </a:p>
        </p:txBody>
      </p:sp>
      <p:sp>
        <p:nvSpPr>
          <p:cNvPr id="139271" name="TextBox 8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~Employee();</a:t>
            </a:r>
            <a:r>
              <a:rPr lang="en-US" altLang="zh-CN" sz="1800"/>
              <a:t>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1469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4404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114697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470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1470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1470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14698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469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4413" name="Rectangle 13"/>
          <p:cNvSpPr>
            <a:spLocks noChangeArrowheads="1"/>
          </p:cNvSpPr>
          <p:nvPr/>
        </p:nvSpPr>
        <p:spPr bwMode="auto">
          <a:xfrm>
            <a:off x="4943475" y="2971800"/>
            <a:ext cx="1462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114693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4694" name="Picture 16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5" name="Rectangle 18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double earnings() const=0;	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5428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115722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5727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15728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15729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15723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5724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5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6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5716" name="Rectangle 13"/>
          <p:cNvSpPr>
            <a:spLocks noChangeArrowheads="1"/>
          </p:cNvSpPr>
          <p:nvPr/>
        </p:nvSpPr>
        <p:spPr bwMode="auto">
          <a:xfrm>
            <a:off x="4943475" y="2971800"/>
            <a:ext cx="1462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615438" name="Rectangle 14"/>
          <p:cNvSpPr>
            <a:spLocks noChangeArrowheads="1"/>
          </p:cNvSpPr>
          <p:nvPr/>
        </p:nvSpPr>
        <p:spPr bwMode="auto">
          <a:xfrm>
            <a:off x="4940300" y="3900488"/>
            <a:ext cx="2382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</a:p>
        </p:txBody>
      </p:sp>
      <p:sp>
        <p:nvSpPr>
          <p:cNvPr id="115718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5719" name="Picture 17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20" name="Rectangle 19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27050" y="1600200"/>
            <a:ext cx="475615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//Employee.h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class Employee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Employee(const long,const char* 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~Employee();		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char * getName()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const long getNumber() const;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virtual double earnings() const=0;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</a:t>
            </a:r>
            <a:r>
              <a:rPr lang="en-US" altLang="zh-CN" sz="1800" b="1" i="1">
                <a:solidFill>
                  <a:srgbClr val="0000FF"/>
                </a:solidFill>
              </a:rPr>
              <a:t>virtual</a:t>
            </a:r>
            <a:r>
              <a:rPr lang="en-US" altLang="zh-CN" sz="1800" b="1">
                <a:solidFill>
                  <a:srgbClr val="0000FF"/>
                </a:solidFill>
              </a:rPr>
              <a:t> void print() const;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protected: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       long number;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编号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/>
              <a:t>       </a:t>
            </a:r>
            <a:r>
              <a:rPr lang="en-US" altLang="zh-CN" sz="1800"/>
              <a:t>char * name;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姓名</a:t>
            </a:r>
            <a:endParaRPr lang="zh-CN" altLang="en-US" sz="1800"/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61645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5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Employee</a:t>
              </a:r>
            </a:p>
          </p:txBody>
        </p:sp>
        <p:grpSp>
          <p:nvGrpSpPr>
            <p:cNvPr id="116747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6752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11675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99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Manager</a:t>
                </a:r>
              </a:p>
            </p:txBody>
          </p:sp>
          <p:sp>
            <p:nvSpPr>
              <p:cNvPr id="116754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16748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6749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0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51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740" name="Rectangle 13"/>
          <p:cNvSpPr>
            <a:spLocks noChangeArrowheads="1"/>
          </p:cNvSpPr>
          <p:nvPr/>
        </p:nvSpPr>
        <p:spPr bwMode="auto">
          <a:xfrm>
            <a:off x="4943475" y="2971800"/>
            <a:ext cx="1462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虚析构函数</a:t>
            </a:r>
          </a:p>
        </p:txBody>
      </p:sp>
      <p:sp>
        <p:nvSpPr>
          <p:cNvPr id="116741" name="Rectangle 14"/>
          <p:cNvSpPr>
            <a:spLocks noChangeArrowheads="1"/>
          </p:cNvSpPr>
          <p:nvPr/>
        </p:nvSpPr>
        <p:spPr bwMode="auto">
          <a:xfrm>
            <a:off x="4940300" y="3900488"/>
            <a:ext cx="2382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纯虚函数，计算月薪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4938713" y="4281488"/>
            <a:ext cx="284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虚函数，输出编号、姓名</a:t>
            </a:r>
          </a:p>
        </p:txBody>
      </p:sp>
      <p:sp>
        <p:nvSpPr>
          <p:cNvPr id="116743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6744" name="Picture 18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5" name="Rectangle 20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17763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17767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17768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7773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117775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17769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7770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1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2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7764" name="Rectangle 1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7765" name="Picture 15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Rectangle 17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void setMonthlySalary(double);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double monthlySalary ;</a:t>
            </a:r>
            <a:r>
              <a:rPr lang="en-US" altLang="zh-CN" sz="1800"/>
              <a:t>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18787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18792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18793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8798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8503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118800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18794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8795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796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797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8509" name="Rectangle 13"/>
          <p:cNvSpPr>
            <a:spLocks noChangeArrowheads="1"/>
          </p:cNvSpPr>
          <p:nvPr/>
        </p:nvSpPr>
        <p:spPr bwMode="auto">
          <a:xfrm>
            <a:off x="4941888" y="5181600"/>
            <a:ext cx="1922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118789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8790" name="Picture 16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1" name="Rectangle 18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27050" y="1846263"/>
            <a:ext cx="526415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// Manager.h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class Manager : public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{ 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Manager(const long , const char *, double =0.0);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~Manager() {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</a:t>
            </a:r>
            <a:r>
              <a:rPr lang="en-US" altLang="zh-CN" sz="1800" b="1">
                <a:solidFill>
                  <a:srgbClr val="0000FF"/>
                </a:solidFill>
              </a:rPr>
              <a:t>void setMonthlySalary(double);</a:t>
            </a:r>
            <a:endParaRPr lang="en-US" altLang="zh-CN" sz="1800" b="1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double earnings()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 virtual void print() const;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private: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      double monthlySalary ;	</a:t>
            </a:r>
            <a:endParaRPr lang="en-US" altLang="zh-CN" sz="1800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sz="1800"/>
              <a:t>};</a:t>
            </a:r>
          </a:p>
        </p:txBody>
      </p:sp>
      <p:grpSp>
        <p:nvGrpSpPr>
          <p:cNvPr id="119811" name="Group 3"/>
          <p:cNvGrpSpPr>
            <a:grpSpLocks/>
          </p:cNvGrpSpPr>
          <p:nvPr/>
        </p:nvGrpSpPr>
        <p:grpSpPr bwMode="auto">
          <a:xfrm>
            <a:off x="3717925" y="457200"/>
            <a:ext cx="5197475" cy="1587500"/>
            <a:chOff x="852" y="1968"/>
            <a:chExt cx="4092" cy="1248"/>
          </a:xfrm>
        </p:grpSpPr>
        <p:sp>
          <p:nvSpPr>
            <p:cNvPr id="119817" name="Rectangle 4"/>
            <p:cNvSpPr>
              <a:spLocks noChangeArrowheads="1"/>
            </p:cNvSpPr>
            <p:nvPr/>
          </p:nvSpPr>
          <p:spPr bwMode="auto">
            <a:xfrm>
              <a:off x="2326" y="1968"/>
              <a:ext cx="113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prstShdw prst="shdw17" dist="53882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C0C0C0"/>
                  </a:solidFill>
                </a:rPr>
                <a:t>Employee</a:t>
              </a:r>
            </a:p>
          </p:txBody>
        </p:sp>
        <p:grpSp>
          <p:nvGrpSpPr>
            <p:cNvPr id="119818" name="Group 5"/>
            <p:cNvGrpSpPr>
              <a:grpSpLocks/>
            </p:cNvGrpSpPr>
            <p:nvPr/>
          </p:nvGrpSpPr>
          <p:grpSpPr bwMode="auto">
            <a:xfrm>
              <a:off x="852" y="2928"/>
              <a:ext cx="4092" cy="288"/>
              <a:chOff x="852" y="2640"/>
              <a:chExt cx="4092" cy="288"/>
            </a:xfrm>
          </p:grpSpPr>
          <p:sp>
            <p:nvSpPr>
              <p:cNvPr id="119823" name="Rectangle 6"/>
              <p:cNvSpPr>
                <a:spLocks noChangeArrowheads="1"/>
              </p:cNvSpPr>
              <p:nvPr/>
            </p:nvSpPr>
            <p:spPr bwMode="auto">
              <a:xfrm>
                <a:off x="2331" y="2640"/>
                <a:ext cx="1134" cy="288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>
                <a:prstShdw prst="shdw17" dist="53882" dir="2700000">
                  <a:srgbClr val="5C995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HourWorker</a:t>
                </a:r>
              </a:p>
            </p:txBody>
          </p:sp>
          <p:sp>
            <p:nvSpPr>
              <p:cNvPr id="619527" name="Rectangle 7"/>
              <p:cNvSpPr>
                <a:spLocks noChangeArrowheads="1"/>
              </p:cNvSpPr>
              <p:nvPr/>
            </p:nvSpPr>
            <p:spPr bwMode="auto">
              <a:xfrm>
                <a:off x="852" y="2640"/>
                <a:ext cx="1134" cy="288"/>
              </a:xfrm>
              <a:prstGeom prst="rect">
                <a:avLst/>
              </a:prstGeom>
              <a:solidFill>
                <a:srgbClr val="FF99FF"/>
              </a:solidFill>
              <a:ln>
                <a:noFill/>
              </a:ln>
              <a:effectLst>
                <a:prstShdw prst="shdw17" dist="53882" dir="2700000">
                  <a:srgbClr val="FF99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Manager</a:t>
                </a:r>
              </a:p>
            </p:txBody>
          </p:sp>
          <p:sp>
            <p:nvSpPr>
              <p:cNvPr id="119825" name="Rectangle 8"/>
              <p:cNvSpPr>
                <a:spLocks noChangeArrowheads="1"/>
              </p:cNvSpPr>
              <p:nvPr/>
            </p:nvSpPr>
            <p:spPr bwMode="auto">
              <a:xfrm>
                <a:off x="3810" y="2640"/>
                <a:ext cx="1134" cy="28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prstShdw prst="shdw17" dist="53882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rgbClr val="C0C0C0"/>
                    </a:solidFill>
                  </a:rPr>
                  <a:t>PieceWorker</a:t>
                </a:r>
              </a:p>
            </p:txBody>
          </p:sp>
        </p:grpSp>
        <p:grpSp>
          <p:nvGrpSpPr>
            <p:cNvPr id="119819" name="Group 9"/>
            <p:cNvGrpSpPr>
              <a:grpSpLocks/>
            </p:cNvGrpSpPr>
            <p:nvPr/>
          </p:nvGrpSpPr>
          <p:grpSpPr bwMode="auto">
            <a:xfrm>
              <a:off x="1440" y="2256"/>
              <a:ext cx="2880" cy="672"/>
              <a:chOff x="1440" y="1968"/>
              <a:chExt cx="2880" cy="672"/>
            </a:xfrm>
          </p:grpSpPr>
          <p:sp>
            <p:nvSpPr>
              <p:cNvPr id="119820" name="Line 10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1" name="Line 11"/>
              <p:cNvSpPr>
                <a:spLocks noChangeShapeType="1"/>
              </p:cNvSpPr>
              <p:nvPr/>
            </p:nvSpPr>
            <p:spPr bwMode="auto">
              <a:xfrm flipV="1">
                <a:off x="1440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2" name="Line 12"/>
              <p:cNvSpPr>
                <a:spLocks noChangeShapeType="1"/>
              </p:cNvSpPr>
              <p:nvPr/>
            </p:nvSpPr>
            <p:spPr bwMode="auto">
              <a:xfrm flipH="1" flipV="1">
                <a:off x="2976" y="1968"/>
                <a:ext cx="1344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4945063" y="3748088"/>
            <a:ext cx="1058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en-US" sz="1800" b="1" i="1">
                <a:solidFill>
                  <a:srgbClr val="008000"/>
                </a:solidFill>
              </a:rPr>
              <a:t>置月薪</a:t>
            </a:r>
          </a:p>
        </p:txBody>
      </p:sp>
      <p:sp>
        <p:nvSpPr>
          <p:cNvPr id="119813" name="Rectangle 14"/>
          <p:cNvSpPr>
            <a:spLocks noChangeArrowheads="1"/>
          </p:cNvSpPr>
          <p:nvPr/>
        </p:nvSpPr>
        <p:spPr bwMode="auto">
          <a:xfrm>
            <a:off x="4941888" y="5181600"/>
            <a:ext cx="1922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i="1">
                <a:solidFill>
                  <a:srgbClr val="008000"/>
                </a:solidFill>
              </a:rPr>
              <a:t>//</a:t>
            </a:r>
            <a:r>
              <a:rPr lang="zh-CN" altLang="en-US" sz="1800" b="1" i="1">
                <a:solidFill>
                  <a:srgbClr val="008000"/>
                </a:solidFill>
              </a:rPr>
              <a:t>私有数据，月薪</a:t>
            </a:r>
          </a:p>
        </p:txBody>
      </p:sp>
      <p:sp>
        <p:nvSpPr>
          <p:cNvPr id="119814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8.5.1  </a:t>
            </a:r>
            <a:r>
              <a:rPr lang="zh-CN" altLang="en-US" smtClean="0">
                <a:latin typeface="宋体" panose="02010600030101010101" pitchFamily="2" charset="-122"/>
              </a:rPr>
              <a:t>一个实例</a:t>
            </a:r>
            <a:endParaRPr lang="zh-CN" altLang="en-US" smtClean="0"/>
          </a:p>
        </p:txBody>
      </p:sp>
      <p:pic>
        <p:nvPicPr>
          <p:cNvPr id="119815" name="Picture 17" descr="129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6" name="Rectangle 19"/>
          <p:cNvSpPr>
            <a:spLocks noChangeArrowheads="1"/>
          </p:cNvSpPr>
          <p:nvPr/>
        </p:nvSpPr>
        <p:spPr bwMode="auto">
          <a:xfrm>
            <a:off x="304800" y="304800"/>
            <a:ext cx="2589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例</a:t>
            </a:r>
            <a:r>
              <a:rPr lang="en-US" altLang="zh-CN" sz="2000" b="1" i="1">
                <a:solidFill>
                  <a:srgbClr val="008000"/>
                </a:solidFill>
                <a:latin typeface="楷体_GB2312" pitchFamily="49" charset="-122"/>
              </a:rPr>
              <a:t>8-8  </a:t>
            </a:r>
            <a:r>
              <a:rPr lang="zh-CN" altLang="en-US" sz="2000" b="1" i="1">
                <a:solidFill>
                  <a:srgbClr val="008000"/>
                </a:solidFill>
                <a:latin typeface="楷体_GB2312" pitchFamily="49" charset="-122"/>
              </a:rPr>
              <a:t>计算雇员工资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3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5766</TotalTime>
  <Words>1895</Words>
  <Application>Microsoft Office PowerPoint</Application>
  <PresentationFormat>全屏显示(4:3)</PresentationFormat>
  <Paragraphs>547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Strategic</vt:lpstr>
      <vt:lpstr>445TGp_tech_dark_ani</vt:lpstr>
      <vt:lpstr>1_445TGp_tech_dark_ani</vt:lpstr>
      <vt:lpstr>PowerPoint 演示文稿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8.5.1  一个实例</vt:lpstr>
      <vt:lpstr>8.5.2  异质链表</vt:lpstr>
      <vt:lpstr>8.5.2  异质链表</vt:lpstr>
      <vt:lpstr>8.5.2  异质链表</vt:lpstr>
      <vt:lpstr>8.5.2  异质链表</vt:lpstr>
      <vt:lpstr>8.5.2  异质链表</vt:lpstr>
      <vt:lpstr>小结</vt:lpstr>
      <vt:lpstr>小结</vt:lpstr>
      <vt:lpstr>小结</vt:lpstr>
      <vt:lpstr>小结</vt:lpstr>
      <vt:lpstr>小结</vt:lpstr>
      <vt:lpstr>小结</vt:lpstr>
      <vt:lpstr>小结</vt:lpstr>
      <vt:lpstr>PowerPoint 演示文稿</vt:lpstr>
    </vt:vector>
  </TitlesOfParts>
  <Company>zhou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微软用户</cp:lastModifiedBy>
  <cp:revision>166</cp:revision>
  <dcterms:created xsi:type="dcterms:W3CDTF">2002-08-30T17:00:15Z</dcterms:created>
  <dcterms:modified xsi:type="dcterms:W3CDTF">2015-03-10T01:48:21Z</dcterms:modified>
</cp:coreProperties>
</file>