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40525" cx="11879250"/>
  <p:notesSz cx="6858000" cy="9144000"/>
  <p:embeddedFontLst>
    <p:embeddedFont>
      <p:font typeface="Open Sans SemiBold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42">
          <p15:clr>
            <a:srgbClr val="A4A3A4"/>
          </p15:clr>
        </p15:guide>
        <p15:guide id="2" pos="3492">
          <p15:clr>
            <a:srgbClr val="A4A3A4"/>
          </p15:clr>
        </p15:guide>
        <p15:guide id="3" pos="362">
          <p15:clr>
            <a:srgbClr val="A4A3A4"/>
          </p15:clr>
        </p15:guide>
        <p15:guide id="4" pos="7121">
          <p15:clr>
            <a:srgbClr val="A4A3A4"/>
          </p15:clr>
        </p15:guide>
        <p15:guide id="5" orient="horz" pos="771">
          <p15:clr>
            <a:srgbClr val="A4A3A4"/>
          </p15:clr>
        </p15:guide>
        <p15:guide id="6" orient="horz" pos="3969">
          <p15:clr>
            <a:srgbClr val="A4A3A4"/>
          </p15:clr>
        </p15:guide>
        <p15:guide id="7" orient="horz" pos="998">
          <p15:clr>
            <a:srgbClr val="A4A3A4"/>
          </p15:clr>
        </p15:guide>
        <p15:guide id="8" orient="horz" pos="1202">
          <p15:clr>
            <a:srgbClr val="A4A3A4"/>
          </p15:clr>
        </p15:guide>
        <p15:guide id="9" orient="horz" pos="1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18B328-594D-4A1A-8A7C-EEB387CA8749}">
  <a:tblStyle styleId="{1918B328-594D-4A1A-8A7C-EEB387CA87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42" orient="horz"/>
        <p:guide pos="3492"/>
        <p:guide pos="362"/>
        <p:guide pos="7121"/>
        <p:guide pos="771" orient="horz"/>
        <p:guide pos="3969" orient="horz"/>
        <p:guide pos="998" orient="horz"/>
        <p:guide pos="1202" orient="horz"/>
        <p:guide pos="16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9300" y="1143000"/>
            <a:ext cx="535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f378fadd_0_0:notes"/>
          <p:cNvSpPr/>
          <p:nvPr>
            <p:ph idx="2" type="sldImg"/>
          </p:nvPr>
        </p:nvSpPr>
        <p:spPr>
          <a:xfrm>
            <a:off x="451901" y="685800"/>
            <a:ext cx="59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f378f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안녕하세요. “Dapper를 이용한 ORM활용” 이라는 주제로 발표를 하게된 안현모 라고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먼저 이런 자리를 마련해주신 남정현님과 저를 추천해주신 고요한님에게 감사의 말씀을 전해드리고 싶습니다.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사실 제가 특별한 기술 스택이 있는 것도 아닌, 어찌보면 흔한 개발자A 일수도 있습니다만,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어쩌면 평범한 사람들과 같은 눈높이에서 볼수있는, 선배가 후배에게 설명해줄 수 있는, 그런 자리라 생각하고 자료를 만들었습니다.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간단하게 저에 대한 설명을 하자면,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저는 카카오톡 C# 오픈채팅방에서 bluepope라는 닉네임으로 활동하고 있으며,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현재 기업 내부에서 자체 전산시스템을 개발하고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소속을 밝히지 않는게 비밀이라서 그런건 아니구요. 건설엔지니어링 회사의 인사총무팀 소속이라 적는 순간 발표자료의 신뢰도가 수직하락할 느낌이라 굳이 적진 않았습니다.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개발 경력은 Winform 조금, classic asp 부터 쭈욱 단계별로 Web을 해왔으며 현재 주 사용언어는 ASP.NET MVC (닷넷 4.8)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3.1 의 도입을 위해서 개인적으로 공부 중 이고, 차후에 WPF 프로젝트도 진행해볼 계획입니다.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5cc9932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Dapper 의 경우 먼저 DataModel을 만듭니다. 이 경우에는 테이블이 요렇게 생겼다고 가정하고 동일하게 만들었다고 가정하겠습니다.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쿼리는 동일하구요.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직접 호출하는 형태는 예제는 다음과 같습니다. dataModelList 변수에 SqlMapper.Query 에 제네릭으로 형식 지정해주고 커넥션 ,쿼리, 변수는 익명타입으로 전달, 그리고 IEnumerable 로 쓰지 않고 Linq의 ToList를 통해 리스트 형태로 반환 받았습니다.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이후는 프로퍼티를 사용하는 것이기때문에 . 만 찍으면 다 나오죠.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예시도 동일한 형태로 되어있습니다.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코드량이 전반적으로 줄어든다고 볼수 있지만, 아직은 부족하죠</a:t>
            </a:r>
            <a:endParaRPr/>
          </a:p>
        </p:txBody>
      </p:sp>
      <p:sp>
        <p:nvSpPr>
          <p:cNvPr id="156" name="Google Shape;156;g825cc9932a_0_26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25d02c7a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이번엔 모델 내부에 GetList 와 Insert 메소드를 추가한 예시입니다.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정적메소드로 GetList를 만들고 내부에서 쿼리와 Dapper를 이용한 반환처리를 해줍니다.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그럼 사용자는 커넥션과 변수만 던져주면 원하는 값을 받아올수 있죠.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의 경우에는 좀 더 직관적입니다.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모델의 프로퍼티에 바인딩하고 모델 인스턴스를 이용해 직접 SqlMapper를 실행하거나, 아니면 아예 Insert 라는 내부 메소드를 만들고, 내부에서 쿼리와 함께 this 즉 자기자신 인스턴스를 바인딩하죠.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 case 3 형태로 주로 사용합니다.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다시 DataTable 예제와 비교해보시면 굉장히 직관적이지 않습니까?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25d02c7a5_0_16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f0279ed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1f0279ed9_0_36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1f0279ed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1f0279ed9_0_14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25d02c7a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25d02c7a5_0_26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5cc9932a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그렇다고 Dapper 도입이 무조건 장점만 있고, 기적처럼 모든 문제를 해결해주진 않습니다.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특히 주의하셔야할게 바인딩 문제인데요. RowCollection의 상태관리 라던가 Row의 상태관리같은 것을 직접 관리해주셔야합니다.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윈폼의 경우 BindingList, WPF의 경우 ObservableCollection으로 Row의 변경에 대한 관리를 하고, 그 안의 Instance Property 변경은 PropertyChanged 이벤트를 통해 알려줘야합니다.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MVVM하시는 분들은 다 아시는 내용이겠지만, 이거 안하면 내부로직에서 아무리 값을 바꿔도 UI에 반영되지 않습니다.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이런 걸 극복하기 위해 부모 추상클래스를 작성하시는걸 추천드립니다. ModelBase 형태로 많이 만들죠.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물론 웹은 상황이 많이 다릅니다. 대부분의 경우 순간적인 통신으로 인스턴스가 생성, 파괴되므로 상태관리에 대한 고민을 할 필요성이 거의 없죠.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그외로 가장 주의하셔야할게 쿼리에 대한 부분입니다. 프로퍼티의 대소문자를 구분하진 않지만, 쿼리가 누락되거나 프로퍼티이름과 매칭이 되지 않는 경우, 바인딩에서 제외되기때문에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값은 생성자에서 생성되는 기본 default 값으로 생성됩니다.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즉 의도하지 않은 null값을 만날수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최초 모델작성시는 항상 주의하셔야합니다.</a:t>
            </a:r>
            <a:endParaRPr/>
          </a:p>
        </p:txBody>
      </p:sp>
      <p:sp>
        <p:nvSpPr>
          <p:cNvPr id="213" name="Google Shape;213;g825cc9932a_5_1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f378fadd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DataTable 의 casting 지옥, 그렇다고 엔티티프레임워크를 도입하기엔 새로운기술에대한 거부감 또는 부담감이 있으시다면 그 중간에 위치한 Dapper 도입을 적극적으로 추천드립니다.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DataTable + SP 의 경우 대부분 쿼리 한방에 모든 것을 가져오려고 하는 경우가 많은데, 그렇게 하시기보다 객체 단위로 나눠서 생각하는 객체지향 관점으로 생각하게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물론 최적화된 쿼리가 있고 그에따라 스마트하게 모델을 작성한다면 문제될게 없습니다만, 많은 경우를 예상하여 객체를 만드는건 쉽지가 않죠.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이런거저런거 생각하기 어렵다! 라면 DbTable 과 Model 을 1:1 매칭하는 형태로라도 사용해보시는걸 추천드립니다.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물론 조인에 대한 문제는 있습니다만, ViewModel을 별도로 생성하시거나, 모델이 일반적으로 사용되는 내용들을 추가하는 방법으로 처리하는 게 팁일 수 있겠네요.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WPF MVVM 이나 ASP.NET MVC 특히 ASP.NET MVC 하시는 분들은 적극적으로 권장드리고 싶습니다.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어차피 웹특성상 json 이나 html로 반환하게되기때문에 프로퍼티체인지드같은 상태관리를 할 필요도 없고,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mvc 는 아시다시피 Controller에서 List&lt;Class&gt;형태로 파라미터를 받을 수 있기때문에 Dapper 도입 후, class model만 잘 만들어준다면 개발 환경자체가 굉장히 좋아집니다.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이상으로 발표를 마치겠습니다.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감사합니다.</a:t>
            </a:r>
            <a:endParaRPr/>
          </a:p>
        </p:txBody>
      </p:sp>
      <p:sp>
        <p:nvSpPr>
          <p:cNvPr id="219" name="Google Shape;219;g80f378fadd_0_188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간략한 목차 입니다. Dapper 소개, DataTable과의 차이점, 예제코드, 주의사항, 마지막으로 결론으로 진행하려고 합니다.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749300" y="1143000"/>
            <a:ext cx="5359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e52fa60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Dapper 에 대한 소개 입니다. 스택익스체인지라는 회사에서 만든 오픈소스 마이크로 ORM모듈이라고 합니다. 다들 잘 아시는 스택오버플로우에서 만들어지고 사용되고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최초 버전이 등록된건 2011년으로 꽤 역사를 가지고 있고, 최신 버전은 2.0.30버전이라고 되어있네요. 물론 Core도 지원합니다.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특징은 Query를 직접 작성하고, Generic으로 형식을 지정해주면 IEnumerable 즉 열거형으로 반환 받을수 있다 라는 것 정도 되겠네요.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아래 참고자료는 Dapper의 기본정보,, MS Docs에서의 안내, Dapper 의 다양한 활용방법을 알려주는 튜토리얼 사이트 입니다.</a:t>
            </a:r>
            <a:endParaRPr/>
          </a:p>
        </p:txBody>
      </p:sp>
      <p:sp>
        <p:nvSpPr>
          <p:cNvPr id="103" name="Google Shape;103;g71e52fa609_0_1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5d02c7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그렇다면 ORM이란 무엇이냐?</a:t>
            </a:r>
            <a:endParaRPr/>
          </a:p>
        </p:txBody>
      </p:sp>
      <p:sp>
        <p:nvSpPr>
          <p:cNvPr id="110" name="Google Shape;110;g825d02c7a5_0_0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f0279e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1f0279ed9_0_0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0f378fadd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DataTable과의 차이점입니다.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커넥션은 ADO.NET Provider로 동일하고, 쿼리를 작성하거나 SP를 쓰는 것 까진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호출객체부터 차이가 나는데 SqlCommand 와 SqlMapper로 다른데 SqlCommand 는 new를 통해 인스턴스를 생성해야하지만 SqlMapper는 정적메소드를 호출하게됩니다.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파라미터 바인딩 역시 개별로 add add 해야하는 것이 아닌 익명타입형태로 바인딩하거나, SqlCommand처럼 다이나믹파라미터로도 바인딩이 가능합니다.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다이나믹 파라미터를 사용하는 경우는 보통 SP에서 out 형태의 반환값을 이용할때가 되겠네요.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Execute 는 뭐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Async지원과 같은 당연한 내용은 뺐습니다.</a:t>
            </a:r>
            <a:endParaRPr/>
          </a:p>
        </p:txBody>
      </p:sp>
      <p:sp>
        <p:nvSpPr>
          <p:cNvPr id="129" name="Google Shape;129;g80f378fadd_0_157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5cc9932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좀 더 세부적으로 본다면, DataTable은 컬럼을 자동으로 생성하고 로우 컬렉션 형태로 받아서 object형태로 값을 저장합니다.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이게 무슨 얘기냐면 DB의 테이블 디자인을 알아야 Row의 값을 사용할 수 있다는 얘기라고 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dt.Rows[“Col1”] 의 값이 뭐냐? 라고 보면 결국 DB를 봐야지만 이게 무슨 형태다 varchar인지 int 인지 DateTime 인지 알수 있다는 얘기고,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실제로 사용하려면 일단 형변환을 해줘야한다는거죠.</a:t>
            </a:r>
            <a:endParaRPr/>
          </a:p>
        </p:txBody>
      </p:sp>
      <p:sp>
        <p:nvSpPr>
          <p:cNvPr id="135" name="Google Shape;135;g825cc9932a_0_3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10ad3ed3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Dapper는 먼저 클래스를 하나 작성하고, 쿼리를 통해서 인스턴스를 생성합니다.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부분까지는 DataTable과 동일하게 Db의 Table디자인을 알아야하지만, 이 이후부터 극적으로 상황이 달라집니다.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 이후부터는 모델의 프로퍼티를 사용하게되므로, 인텔리센스의 도움을 받아서 해당 프로퍼티가 어떤 형태인지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파라미터 바인딩 역시 익명타입 또는 객체를 전달할 수 있어서 매우 편하죠.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10ad3ed3f_0_3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f378fadd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비교를 위한 예제코드를 작성해봤습니다.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왼쪽은 쿼리를 만들고 오른쪽은 예시 코드입니다.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예시는 보시다시피 커넥션을 생성하고 파라미터를 바인당하고 리더를 통해서 데이터테이블에 로드하는 형태구요.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foreach를 쓸땐 꼭 DataRow 로 타입을 변환해줘야합니다. 안그러면 object 로 넘어와요.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그리고 값을 사용할땐 as 를 통해서 캐스팅합니다.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를 통해 캐스팅하게되면 캐스팅이 실패하면 null을 반환하게 되므로, 오류가 나지 않게되지만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반대로 사용자의 실수로 형식을 잘못정해도 null을 반환하게되므로 주의하셔야합니다.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그렇다고 ToString() 을 하자면 null 시에 오류가 발생하고, Convert 를 일일히 하거나 앞에 괄호를 통한 캐스팅을 하게되면 동일하게 null 시 오류가 발생하죠.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즉.. 캐스팅 지옥이 펼쳐진다라는 얘기입니다.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인서트시의 파라미터 바인딩 역시 아래와 같이 진행됩니다.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n개의 파라미터 n줄의 바인딩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명시적이나 길고, 코드량이 많죠.</a:t>
            </a:r>
            <a:endParaRPr/>
          </a:p>
        </p:txBody>
      </p:sp>
      <p:sp>
        <p:nvSpPr>
          <p:cNvPr id="147" name="Google Shape;147;g80f378fadd_0_164:notes"/>
          <p:cNvSpPr/>
          <p:nvPr>
            <p:ph idx="2" type="sldImg"/>
          </p:nvPr>
        </p:nvSpPr>
        <p:spPr>
          <a:xfrm>
            <a:off x="749300" y="1143000"/>
            <a:ext cx="5359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18247" y="456036"/>
            <a:ext cx="3831371" cy="1596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Calibri"/>
              <a:buNone/>
              <a:defRPr sz="311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050234" y="984911"/>
            <a:ext cx="6013877" cy="486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728"/>
              <a:buFont typeface="Arial"/>
              <a:buNone/>
              <a:defRPr b="0" i="0" sz="2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b="0" i="0" sz="19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b="0" i="0" sz="19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b="0" i="0" sz="19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b="0" i="0" sz="19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b="0" i="0" sz="19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b="0" i="0" sz="19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18247" y="2052161"/>
            <a:ext cx="3831371" cy="3801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1pPr>
            <a:lvl2pPr indent="-2286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sz="1364"/>
            </a:lvl2pPr>
            <a:lvl3pPr indent="-2286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169"/>
              <a:buNone/>
              <a:defRPr sz="1169"/>
            </a:lvl3pPr>
            <a:lvl4pPr indent="-2286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4pPr>
            <a:lvl5pPr indent="-2286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5pPr>
            <a:lvl6pPr indent="-2286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6pPr>
            <a:lvl7pPr indent="-2286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7pPr>
            <a:lvl8pPr indent="-2286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8pPr>
            <a:lvl9pPr indent="-2286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769503" y="-1131826"/>
            <a:ext cx="4340259" cy="1024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6883311" y="1981982"/>
            <a:ext cx="5797040" cy="2561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686133" y="-505239"/>
            <a:ext cx="5797040" cy="7535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사용자 지정 레이아웃">
  <p:cSld name="사용자 지정 레이아웃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5167727" y="0"/>
            <a:ext cx="6711536" cy="684053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6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2181852"/>
            <a:ext cx="11879264" cy="465868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6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1484908" y="1119505"/>
            <a:ext cx="8909447" cy="2381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6"/>
              <a:buFont typeface="Calibri"/>
              <a:buNone/>
              <a:defRPr sz="58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484908" y="3592866"/>
            <a:ext cx="8909447" cy="1651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/>
            </a:lvl1pPr>
            <a:lvl2pPr lvl="1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/>
            </a:lvl2pPr>
            <a:lvl3pPr lvl="2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/>
            </a:lvl3pPr>
            <a:lvl4pPr lvl="3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lvl="4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lvl="5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lvl="6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lvl="7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lvl="8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10512" y="1705385"/>
            <a:ext cx="10245864" cy="2845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6"/>
              <a:buFont typeface="Calibri"/>
              <a:buNone/>
              <a:defRPr sz="58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10512" y="4577778"/>
            <a:ext cx="10245864" cy="1496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rgbClr val="888888"/>
              </a:buClr>
              <a:buSzPts val="2338"/>
              <a:buNone/>
              <a:defRPr sz="2338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949"/>
              <a:buNone/>
              <a:defRPr sz="194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754"/>
              <a:buNone/>
              <a:defRPr sz="175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16699" y="1820976"/>
            <a:ext cx="5048687" cy="4340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013877" y="1820976"/>
            <a:ext cx="5048687" cy="4340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18247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18247" y="1676882"/>
            <a:ext cx="5025485" cy="821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b="1" sz="2338"/>
            </a:lvl1pPr>
            <a:lvl2pPr indent="-2286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b="1" sz="1949"/>
            </a:lvl2pPr>
            <a:lvl3pPr indent="-2286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b="1" sz="1754"/>
            </a:lvl3pPr>
            <a:lvl4pPr indent="-2286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4pPr>
            <a:lvl5pPr indent="-2286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5pPr>
            <a:lvl6pPr indent="-2286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6pPr>
            <a:lvl7pPr indent="-2286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7pPr>
            <a:lvl8pPr indent="-2286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8pPr>
            <a:lvl9pPr indent="-2286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18247" y="2498697"/>
            <a:ext cx="5025485" cy="367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013877" y="1676882"/>
            <a:ext cx="5050234" cy="821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b="1" sz="2338"/>
            </a:lvl1pPr>
            <a:lvl2pPr indent="-2286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b="1" sz="1949"/>
            </a:lvl2pPr>
            <a:lvl3pPr indent="-2286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b="1" sz="1754"/>
            </a:lvl3pPr>
            <a:lvl4pPr indent="-2286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4pPr>
            <a:lvl5pPr indent="-2286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5pPr>
            <a:lvl6pPr indent="-2286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6pPr>
            <a:lvl7pPr indent="-2286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7pPr>
            <a:lvl8pPr indent="-2286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8pPr>
            <a:lvl9pPr indent="-2286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b="1" sz="1559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013877" y="2498697"/>
            <a:ext cx="5050234" cy="367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>
  <p:cSld name="캡션 있는 콘텐츠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1223963"/>
            <a:ext cx="11879264" cy="56165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87"/>
              <a:buFont typeface="Calibri"/>
              <a:buNone/>
              <a:defRPr b="0" i="0" sz="42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828" lvl="0" marL="457200" marR="0" rtl="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728"/>
              <a:buFont typeface="Arial"/>
              <a:buChar char="•"/>
              <a:defRPr b="0" i="0" sz="2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062" lvl="1" marL="914400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b="0" i="0" sz="2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361" lvl="2" marL="1371600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Char char="•"/>
              <a:defRPr b="0" i="0" sz="19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9979" lvl="3" marL="1828800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979" lvl="4" marL="2286000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979" lvl="5" marL="2743200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979" lvl="6" marL="3200400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978" lvl="7" marL="3657600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978" lvl="8" marL="4114800" marR="0" rtl="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6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ackoverflow.com/tags/dapper/info" TargetMode="External"/><Relationship Id="rId4" Type="http://schemas.openxmlformats.org/officeDocument/2006/relationships/hyperlink" Target="https://docs.microsoft.com/ko-kr/azure/sql-database/sql-database-elastic-scale-working-with-dapper" TargetMode="External"/><Relationship Id="rId5" Type="http://schemas.openxmlformats.org/officeDocument/2006/relationships/hyperlink" Target="https://dapper-tutorial.net/dapp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 flipH="1">
            <a:off x="4860125" y="1590100"/>
            <a:ext cx="6852600" cy="17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900"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-US" sz="3900">
                <a:latin typeface="Open Sans SemiBold"/>
                <a:ea typeface="Open Sans SemiBold"/>
                <a:cs typeface="Open Sans SemiBold"/>
                <a:sym typeface="Open Sans SemiBold"/>
              </a:rPr>
              <a:t>Dapper를 이용한 ORM 활용</a:t>
            </a:r>
            <a:endParaRPr sz="3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394300" y="6177650"/>
            <a:ext cx="230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2333"/>
                </a:solidFill>
              </a:rPr>
              <a:t>github.com/bluepope</a:t>
            </a:r>
            <a:endParaRPr b="0" i="0" sz="1600" u="none" cap="none" strike="noStrike">
              <a:solidFill>
                <a:srgbClr val="202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394300" y="5931350"/>
            <a:ext cx="230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2333"/>
                </a:solidFill>
              </a:rPr>
              <a:t>발표자: 안현모</a:t>
            </a:r>
            <a:endParaRPr b="0" i="0" sz="1600" u="none" cap="none" strike="noStrike">
              <a:solidFill>
                <a:srgbClr val="202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396875" y="426600"/>
            <a:ext cx="61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3. 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예제코드 (Dapper)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2333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63" y="2807913"/>
            <a:ext cx="24193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13" y="1459825"/>
            <a:ext cx="25050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275" y="2447925"/>
            <a:ext cx="7273324" cy="3172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3"/>
          <p:cNvCxnSpPr/>
          <p:nvPr/>
        </p:nvCxnSpPr>
        <p:spPr>
          <a:xfrm flipH="1" rot="10800000">
            <a:off x="2454325" y="3494725"/>
            <a:ext cx="18468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/>
          <p:nvPr/>
        </p:nvCxnSpPr>
        <p:spPr>
          <a:xfrm flipH="1" rot="10800000">
            <a:off x="2575825" y="4932800"/>
            <a:ext cx="16161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396875" y="426600"/>
            <a:ext cx="61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3. 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예제코드 (Dapper)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2333"/>
              </a:solidFill>
            </a:endParaRPr>
          </a:p>
        </p:txBody>
      </p:sp>
      <p:cxnSp>
        <p:nvCxnSpPr>
          <p:cNvPr id="169" name="Google Shape;169;p24"/>
          <p:cNvCxnSpPr/>
          <p:nvPr/>
        </p:nvCxnSpPr>
        <p:spPr>
          <a:xfrm flipH="1" rot="10800000">
            <a:off x="2454325" y="3494725"/>
            <a:ext cx="18468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4"/>
          <p:cNvCxnSpPr/>
          <p:nvPr/>
        </p:nvCxnSpPr>
        <p:spPr>
          <a:xfrm flipH="1" rot="10800000">
            <a:off x="2575825" y="4932800"/>
            <a:ext cx="16161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575" y="2036775"/>
            <a:ext cx="4709499" cy="402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13" y="1405200"/>
            <a:ext cx="5592375" cy="515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/>
          <p:nvPr/>
        </p:nvCxnSpPr>
        <p:spPr>
          <a:xfrm flipH="1" rot="10800000">
            <a:off x="5516150" y="3316850"/>
            <a:ext cx="138330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4"/>
          <p:cNvCxnSpPr/>
          <p:nvPr/>
        </p:nvCxnSpPr>
        <p:spPr>
          <a:xfrm flipH="1" rot="10800000">
            <a:off x="3985250" y="5659425"/>
            <a:ext cx="28356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17175"/>
            <a:ext cx="4852650" cy="229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96875" y="426600"/>
            <a:ext cx="81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4. 실제 사용 예시 (ASP.NET MVC Core + vue.js)</a:t>
            </a:r>
            <a:endParaRPr sz="3000">
              <a:solidFill>
                <a:srgbClr val="202333"/>
              </a:solidFill>
            </a:endParaRPr>
          </a:p>
        </p:txBody>
      </p:sp>
      <p:cxnSp>
        <p:nvCxnSpPr>
          <p:cNvPr id="181" name="Google Shape;181;p25"/>
          <p:cNvCxnSpPr/>
          <p:nvPr/>
        </p:nvCxnSpPr>
        <p:spPr>
          <a:xfrm flipH="1" rot="10800000">
            <a:off x="2637775" y="1584450"/>
            <a:ext cx="2490300" cy="9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/>
          <p:nvPr/>
        </p:nvCxnSpPr>
        <p:spPr>
          <a:xfrm>
            <a:off x="5049200" y="4409425"/>
            <a:ext cx="12204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5"/>
          <p:cNvSpPr txBox="1"/>
          <p:nvPr/>
        </p:nvSpPr>
        <p:spPr>
          <a:xfrm>
            <a:off x="5127975" y="1388125"/>
            <a:ext cx="2864100" cy="82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Contoller를 통해 Json 으로 반환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 Json(DataModel.GetList())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5897900" y="3181025"/>
            <a:ext cx="3855900" cy="6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버튼을 통해 ItemState 의 상태값을 변경 하고,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데이터를 수정함 (object binding)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5"/>
          <p:cNvCxnSpPr>
            <a:endCxn id="184" idx="1"/>
          </p:cNvCxnSpPr>
          <p:nvPr/>
        </p:nvCxnSpPr>
        <p:spPr>
          <a:xfrm flipH="1" rot="10800000">
            <a:off x="4940900" y="3491375"/>
            <a:ext cx="9570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5"/>
          <p:cNvSpPr txBox="1"/>
          <p:nvPr/>
        </p:nvSpPr>
        <p:spPr>
          <a:xfrm>
            <a:off x="6227475" y="4750750"/>
            <a:ext cx="4540200" cy="133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변경된 object 를 Controller Method의 Parameter받아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List&lt;DataModel&gt;형태로 변환처리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받은 List의 State 를 확인하여 Insert, Update, Delete 작업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396875" y="426600"/>
            <a:ext cx="81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4. 실제 사용 예시 (ASP.NET MVC Core + vue.js)</a:t>
            </a:r>
            <a:endParaRPr sz="3000">
              <a:solidFill>
                <a:srgbClr val="202333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0" y="1322074"/>
            <a:ext cx="4397875" cy="22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550" y="1584325"/>
            <a:ext cx="61245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0775" y="3012425"/>
            <a:ext cx="2450123" cy="3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826" y="3621725"/>
            <a:ext cx="3799803" cy="321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6"/>
          <p:cNvCxnSpPr/>
          <p:nvPr/>
        </p:nvCxnSpPr>
        <p:spPr>
          <a:xfrm rot="10800000">
            <a:off x="3356125" y="3435100"/>
            <a:ext cx="4803300" cy="10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6"/>
          <p:cNvCxnSpPr/>
          <p:nvPr/>
        </p:nvCxnSpPr>
        <p:spPr>
          <a:xfrm flipH="1">
            <a:off x="3415375" y="4704700"/>
            <a:ext cx="4872000" cy="10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3966425" y="2736200"/>
            <a:ext cx="2273700" cy="14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396875" y="426600"/>
            <a:ext cx="81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실제 사용 예시 (ASP.NET MVC Core + vue.js)</a:t>
            </a:r>
            <a:endParaRPr sz="3000">
              <a:solidFill>
                <a:srgbClr val="202333"/>
              </a:solidFill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 flipH="1" rot="10800000">
            <a:off x="2454325" y="3494725"/>
            <a:ext cx="18468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7"/>
          <p:cNvCxnSpPr/>
          <p:nvPr/>
        </p:nvCxnSpPr>
        <p:spPr>
          <a:xfrm flipH="1" rot="10800000">
            <a:off x="2575825" y="4932800"/>
            <a:ext cx="16161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49" y="2402525"/>
            <a:ext cx="5448809" cy="416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975" y="1386050"/>
            <a:ext cx="4672250" cy="21237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5175" y="1908175"/>
            <a:ext cx="3404800" cy="4844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7"/>
          <p:cNvCxnSpPr/>
          <p:nvPr/>
        </p:nvCxnSpPr>
        <p:spPr>
          <a:xfrm flipH="1" rot="10800000">
            <a:off x="2559050" y="2450850"/>
            <a:ext cx="925200" cy="14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7"/>
          <p:cNvCxnSpPr/>
          <p:nvPr/>
        </p:nvCxnSpPr>
        <p:spPr>
          <a:xfrm flipH="1" rot="10800000">
            <a:off x="5187000" y="5866150"/>
            <a:ext cx="31791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396875" y="426600"/>
            <a:ext cx="61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5</a:t>
            </a:r>
            <a:r>
              <a:rPr lang="en-US" sz="3000">
                <a:solidFill>
                  <a:srgbClr val="202333"/>
                </a:solidFill>
              </a:rPr>
              <a:t>. 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주의사항</a:t>
            </a:r>
            <a:endParaRPr sz="3000">
              <a:solidFill>
                <a:srgbClr val="202333"/>
              </a:solidFill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49275" y="1761800"/>
            <a:ext cx="11092200" cy="4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2400"/>
              <a:buFont typeface="Open Sans"/>
              <a:buAutoNum type="arabicPeriod"/>
            </a:pPr>
            <a: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Winform DataGridView 또는 WPF DataGrid 바인딩시 List 가 아닌 BindingList (Winform) 또는 ObservableCollection (WPF)으로 바인딩 해야하며, Model에 INotifyPropertyChanged를 상속받아 적용해야합니다.</a:t>
            </a:r>
            <a:b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2400"/>
              <a:buFont typeface="Open Sans"/>
              <a:buAutoNum type="arabicPeriod"/>
            </a:pPr>
            <a: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DataRowState와 같이 변화된 값에 대한 관리도 직접 추가해야합니다.</a:t>
            </a:r>
            <a:b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(ModelBase 등 부모클래스 작성을 권장합니다)</a:t>
            </a:r>
            <a:b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2400"/>
              <a:buFont typeface="Open Sans"/>
              <a:buAutoNum type="arabicPeriod"/>
            </a:pPr>
            <a: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Property 가 있으나 SELECT 쿼리에 없는 경우, 기본값으로 설정됩니다.</a:t>
            </a:r>
            <a:b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즉, 쿼리와 모델 작성에 주의하지 않으면 의도하지않은 null 값을 만날수 있습니다.</a:t>
            </a:r>
            <a:endParaRPr sz="24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396875" y="426600"/>
            <a:ext cx="80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. 결론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2333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49275" y="1418700"/>
            <a:ext cx="11092200" cy="5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DataTable의 object Casting 문제, EF 의 Db 핸들링에 대한 부담감이 있다면 Dapper 도입을 적극 추천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“한방 쿼리” 에 대한 쿼리 부담을 줄이고, 객체지향 관점으로 생각할 수 있음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아주 단순하게 DB Table = Model로 만 생각한다 하더라도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생성된 모델을 반복적으로 사용하게될 수록 편의도가 증가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WPF MVVM, ASP.NET MVC 처럼 모델을 작성하여 관리하는 경우 도입을 적극적으로 권장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2504400" cy="684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6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59435" y="1449173"/>
            <a:ext cx="3277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목차</a:t>
            </a:r>
            <a:endParaRPr b="0" i="0" sz="3000" u="none" cap="none" strike="noStrike">
              <a:solidFill>
                <a:srgbClr val="202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202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826800" y="1449000"/>
            <a:ext cx="84777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Dapper 소개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DataTable과의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차이점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예제 코드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실제 사용 예시 (ASP.NET MVC Core)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주의사항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결론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96875" y="426604"/>
            <a:ext cx="45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1. Dapper 소개</a:t>
            </a:r>
            <a:endParaRPr b="0" i="0" sz="3000" u="none" cap="none" strike="noStrike">
              <a:solidFill>
                <a:srgbClr val="202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6875" y="1799700"/>
            <a:ext cx="110922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Stack Exchange에서 만든 OpenSource Mirco ORM 모듈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Nuget의 1.0.0 버전 등록일은 2011-04-14 이며 현재 최신버전은 2.0.30 버전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Query시 Generic으로 받은 Class의 Instance를 생성하여 Property에 값을 저장한 후 IEnumerable 열거형 반환함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(Select Query)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Execute 시 실행된 숫자를 반환함 (Insert, Update, Delete 등)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54325" y="5572650"/>
            <a:ext cx="74901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참고자료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https://stackoverflow.com/tags/dapper/info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https://docs.microsoft.com/ko-kr/azure/sql-database/sql-database-elastic-scale-working-with-dapper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https://dapper-tutorial.net/dapper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396875" y="426604"/>
            <a:ext cx="45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1. Dapper 소개</a:t>
            </a:r>
            <a:endParaRPr b="0" i="0" sz="3000" u="none" cap="none" strike="noStrike">
              <a:solidFill>
                <a:srgbClr val="202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96875" y="1418700"/>
            <a:ext cx="11092200" cy="4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ORM 이란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- Object Relational Mapping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- Database를 영속성 객체로 저장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- 완전한 ORM 이라고 한다면 EntityFramework 와 같이 코드로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 DB를 제어 하게됨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그렇다면 Micro ORM 은 무엇인가?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- SqlMapper 라고도 불림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- Database 핸들링은 직접하되, class instance 에 바인딩을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 도와줌.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96875" y="426604"/>
            <a:ext cx="45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1. Dapper 소개</a:t>
            </a:r>
            <a:endParaRPr b="0" i="0" sz="3000" u="none" cap="none" strike="noStrike">
              <a:solidFill>
                <a:srgbClr val="202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96875" y="1418700"/>
            <a:ext cx="110922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Q. 아무리 봐도 모르겠다, 그러니까 대체 Dapper 가 뭔데?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A. SELECT 쿼리를 DataTable 말고 class instance 로 받는거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Q. DataTable 보다 좋아? Entity Framework 보다 좋아?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A. 바라보는 지향점이 다르다고 볼수 있음.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630675" y="4465950"/>
            <a:ext cx="3159600" cy="18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206275" y="4465950"/>
            <a:ext cx="3159600" cy="18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Database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440525" y="4593925"/>
            <a:ext cx="3159600" cy="413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DataTable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109050" y="5189400"/>
            <a:ext cx="1373100" cy="413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Dapper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107050" y="5784875"/>
            <a:ext cx="1572900" cy="413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Entity Framework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" name="Google Shape;125;p18"/>
          <p:cNvCxnSpPr>
            <a:stCxn id="123" idx="3"/>
            <a:endCxn id="121" idx="1"/>
          </p:cNvCxnSpPr>
          <p:nvPr/>
        </p:nvCxnSpPr>
        <p:spPr>
          <a:xfrm>
            <a:off x="5482150" y="5396100"/>
            <a:ext cx="17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4679825" y="5991575"/>
            <a:ext cx="253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396875" y="426600"/>
            <a:ext cx="99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2. 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DataTable과의 차이점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478675" y="158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{1918B328-594D-4A1A-8A7C-EEB387CA8749}</a:tableStyleId>
              </a:tblPr>
              <a:tblGrid>
                <a:gridCol w="2249450"/>
                <a:gridCol w="4570150"/>
                <a:gridCol w="4084125"/>
              </a:tblGrid>
              <a:tr h="51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DataTable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Dapper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56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Connection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ADO.NET Provider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63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Query 작성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Sql Text 또는 StoredProcedure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63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호출 객체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SqlCommand (new instance)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SqlMapper (static method)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73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Parameter Binding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cmd.Parameters.AddWithValue("param1", "변수1");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new { param1 = “변수1” }</a:t>
                      </a:r>
                      <a:br>
                        <a:rPr lang="en-US">
                          <a:solidFill>
                            <a:srgbClr val="FFFFFF"/>
                          </a:solidFill>
                        </a:rPr>
                      </a:br>
                      <a:r>
                        <a:rPr lang="en-US">
                          <a:solidFill>
                            <a:srgbClr val="FFFFFF"/>
                          </a:solidFill>
                        </a:rPr>
                        <a:t>또는 DynamicParameters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3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Select에 대한 반환값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DataTable -&gt; DataRowCollection -&gt; object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IEnumerable&lt;T&gt;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3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Execute에 대한 반환값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63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비고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ExecuteReader, ExecuteScalar 같은 기능도 동일하게 사용 가능함.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396875" y="426600"/>
            <a:ext cx="99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2. 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DataTable과의 차이점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96875" y="1799700"/>
            <a:ext cx="110922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02333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DataTable 은 Column 및 Row 를 자동으로 생성하고 내부 값 (Cell)은 object 형태로 반환합니다.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즉 DataTable 에 사용된 Query를 완전 이해하고 있어야 사용이 가능합니다.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예) dt.Rows[“Col1”] 이 실제로 존재하는지, 무슨 타입인지는 쿼리를 통해 정해짐</a:t>
            </a:r>
            <a:endParaRPr sz="3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396875" y="426600"/>
            <a:ext cx="61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02333"/>
                </a:solidFill>
              </a:rPr>
              <a:t>2. 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DataTable과의 차이점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2333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96875" y="1799700"/>
            <a:ext cx="11092200" cy="4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2. Dapper 는 쿼리를 통해서 가져온 데이터를 Generic 형태의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   Instance에 바인딩합니다. 바인딩시 자료형이 다르다면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   Exception 이 발생할 수 있음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   Model 작성시점에는 쿼리를 알아야하나 사용하는 시점에는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   클래스 프로퍼티이기때문에 인텔리센스의 도움을 받을 수 있음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   파라미터 바인딩이 매우 편리함</a:t>
            </a:r>
            <a:b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396875" y="426600"/>
            <a:ext cx="61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2333"/>
                </a:solidFill>
              </a:rPr>
              <a:t>3</a:t>
            </a:r>
            <a:r>
              <a:rPr lang="en-US" sz="3000">
                <a:solidFill>
                  <a:srgbClr val="202333"/>
                </a:solidFill>
              </a:rPr>
              <a:t>. </a:t>
            </a:r>
            <a:r>
              <a:rPr lang="en-US" sz="3000">
                <a:solidFill>
                  <a:srgbClr val="202333"/>
                </a:solidFill>
                <a:latin typeface="Open Sans"/>
                <a:ea typeface="Open Sans"/>
                <a:cs typeface="Open Sans"/>
                <a:sym typeface="Open Sans"/>
              </a:rPr>
              <a:t>예제코드 (DataTable)</a:t>
            </a:r>
            <a:endParaRPr sz="3000">
              <a:solidFill>
                <a:srgbClr val="202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2333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63" y="2350713"/>
            <a:ext cx="24193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925" y="1333338"/>
            <a:ext cx="5038725" cy="541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2"/>
          <p:cNvCxnSpPr/>
          <p:nvPr/>
        </p:nvCxnSpPr>
        <p:spPr>
          <a:xfrm flipH="1" rot="10800000">
            <a:off x="2454325" y="3037525"/>
            <a:ext cx="18468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2575825" y="4653500"/>
            <a:ext cx="1859100" cy="8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