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663E"/>
    <a:srgbClr val="05FB11"/>
    <a:srgbClr val="46535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s-ES" dirty="0"/>
              <a:t>Predicción del Precio de Vivienda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Daniel Cano Restrepo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88000">
              <a:schemeClr val="bg1">
                <a:shade val="94000"/>
                <a:satMod val="110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0" kern="1200" cap="al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Objetivo</a:t>
            </a:r>
            <a:endParaRPr lang="en-US" sz="4800" b="0" kern="1200" cap="all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7D0052-567A-C6F7-3FCC-0EF26633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s-ES" sz="2000" cap="all" dirty="0">
                <a:solidFill>
                  <a:schemeClr val="tx2"/>
                </a:solidFill>
              </a:rPr>
              <a:t>Identificar oportunidades de inversión en viviendas con los precios más competitivos.</a:t>
            </a:r>
            <a:endParaRPr lang="en-US" sz="2000" cap="all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F1661-0F3A-45E2-CFC4-6B0E67AF9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05F5-D36B-33F2-6911-3CA32698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92" y="130337"/>
            <a:ext cx="11029616" cy="1188720"/>
          </a:xfrm>
        </p:spPr>
        <p:txBody>
          <a:bodyPr/>
          <a:lstStyle/>
          <a:p>
            <a:r>
              <a:rPr lang="en-US" dirty="0" err="1"/>
              <a:t>Distribución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Datos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71F1C-0D8F-774B-A0A2-9AFC3F8FD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50" y="1529888"/>
            <a:ext cx="2691480" cy="2462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6D3B81-8879-1FA5-D9E6-CFC30A1B1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396" y="1499215"/>
            <a:ext cx="2624434" cy="2524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67BD6C-F05A-BB23-3BEC-5383FDE38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50" y="4074381"/>
            <a:ext cx="2741075" cy="25074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7717D0-DEB4-B00A-BC46-B2D46B8B9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659" y="4023303"/>
            <a:ext cx="2763908" cy="25239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36D5F4-9353-C496-39A5-7895FB0078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357" y="1511193"/>
            <a:ext cx="4621119" cy="435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8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31FB12-65EF-7DEE-4DBD-64007546B764}"/>
              </a:ext>
            </a:extLst>
          </p:cNvPr>
          <p:cNvSpPr/>
          <p:nvPr/>
        </p:nvSpPr>
        <p:spPr>
          <a:xfrm>
            <a:off x="5967302" y="-671873"/>
            <a:ext cx="6272784" cy="2157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80CDE7-538A-2138-FDC6-64A84688B864}"/>
              </a:ext>
            </a:extLst>
          </p:cNvPr>
          <p:cNvSpPr/>
          <p:nvPr/>
        </p:nvSpPr>
        <p:spPr>
          <a:xfrm>
            <a:off x="0" y="0"/>
            <a:ext cx="6272784" cy="166420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EEEE1-9283-6A53-FC38-43E3070E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11" y="407119"/>
            <a:ext cx="5253362" cy="75174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Tratamiento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los</a:t>
            </a:r>
            <a:r>
              <a:rPr lang="en-US" dirty="0">
                <a:solidFill>
                  <a:schemeClr val="bg1"/>
                </a:solidFill>
              </a:rPr>
              <a:t> Datos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BFD78-7633-3F72-33E6-EB91EA9C4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9146"/>
            <a:ext cx="6437668" cy="4168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E8D776-0935-07B3-33AA-2E317EF0A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495" y="370227"/>
            <a:ext cx="5260891" cy="3021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085F43-14C2-3130-6312-E9D5E0E9E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495" y="3547555"/>
            <a:ext cx="5260891" cy="304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2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18310A3-1517-431E-A8FC-5E6F018BC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B225D-A9AF-338B-9650-DB698671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11884"/>
            <a:ext cx="3475915" cy="80660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Resultados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los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Modelos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23E396-BE04-4D91-89A5-24877C3E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50CC05-D6B0-42F7-9792-8677B5394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704962-EC61-43A0-B8F5-F0E73686A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DBC3A1-652F-4058-94C8-0F512D44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628650"/>
            <a:ext cx="7503518" cy="3528456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7C321C-14FD-2938-6EAC-A484AD9D9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884" y="678992"/>
            <a:ext cx="5419401" cy="342777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A205CC8-8A08-4581-B9ED-683CF3A0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4233559"/>
            <a:ext cx="3703324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CD877-C01A-4272-D2BE-92B708221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823" y="4263753"/>
            <a:ext cx="3212353" cy="207999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D090A5C-3625-4701-8C21-52969B3A7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233559"/>
            <a:ext cx="3703197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6E97D9-3F72-1680-07E0-1E2C7A293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745" y="4263753"/>
            <a:ext cx="3249999" cy="2079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884905-1123-6226-98C7-4CA282D67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515" y="3028729"/>
            <a:ext cx="3353268" cy="135273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46BEE0A-BBA2-6332-1DFE-093DF6979663}"/>
              </a:ext>
            </a:extLst>
          </p:cNvPr>
          <p:cNvSpPr/>
          <p:nvPr/>
        </p:nvSpPr>
        <p:spPr>
          <a:xfrm>
            <a:off x="6025896" y="4381468"/>
            <a:ext cx="1631776" cy="175220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OVERFITTING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50D767-EF01-14BF-D308-2A041F9C3C55}"/>
              </a:ext>
            </a:extLst>
          </p:cNvPr>
          <p:cNvSpPr/>
          <p:nvPr/>
        </p:nvSpPr>
        <p:spPr>
          <a:xfrm>
            <a:off x="9359757" y="4381468"/>
            <a:ext cx="2129655" cy="175220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OVERFITTING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F5A864-F87A-61FF-3E58-19CD6A66E068}"/>
              </a:ext>
            </a:extLst>
          </p:cNvPr>
          <p:cNvSpPr txBox="1"/>
          <p:nvPr/>
        </p:nvSpPr>
        <p:spPr>
          <a:xfrm>
            <a:off x="6649360" y="3335766"/>
            <a:ext cx="3176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Random Forest Regressor</a:t>
            </a:r>
            <a:endParaRPr lang="en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3BB5E0-CE70-34E5-587B-1C030829582F}"/>
              </a:ext>
            </a:extLst>
          </p:cNvPr>
          <p:cNvSpPr txBox="1"/>
          <p:nvPr/>
        </p:nvSpPr>
        <p:spPr>
          <a:xfrm>
            <a:off x="8699003" y="6373946"/>
            <a:ext cx="22537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K-Neighbors Regressor</a:t>
            </a:r>
            <a:endParaRPr lang="en-CA" sz="1400" b="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7871E2-A70C-6299-8C94-ABD5A36E72CE}"/>
              </a:ext>
            </a:extLst>
          </p:cNvPr>
          <p:cNvSpPr txBox="1"/>
          <p:nvPr/>
        </p:nvSpPr>
        <p:spPr>
          <a:xfrm>
            <a:off x="4940084" y="6343752"/>
            <a:ext cx="25196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Decision Tree Regressor</a:t>
            </a:r>
            <a:endParaRPr lang="en-CA" sz="1400" b="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74AEA58-40F2-3DE9-62A2-FCE51BC2CFAC}"/>
              </a:ext>
            </a:extLst>
          </p:cNvPr>
          <p:cNvSpPr/>
          <p:nvPr/>
        </p:nvSpPr>
        <p:spPr>
          <a:xfrm>
            <a:off x="6435725" y="1972596"/>
            <a:ext cx="123825" cy="123825"/>
          </a:xfrm>
          <a:prstGeom prst="ellipse">
            <a:avLst/>
          </a:prstGeom>
          <a:solidFill>
            <a:srgbClr val="05FB11">
              <a:alpha val="16863"/>
            </a:srgbClr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19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01FF0A-9636-E5D9-7873-086FD7CBE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9" y="712881"/>
            <a:ext cx="5331481" cy="309225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792D496-6F77-4558-8E88-284532F48B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61"/>
          <a:stretch/>
        </p:blipFill>
        <p:spPr>
          <a:xfrm>
            <a:off x="6417735" y="541064"/>
            <a:ext cx="4453242" cy="343589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C9079-3994-BE2E-A47A-401675BF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Resultados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2E7C-2E0E-7A62-A763-3EACAFD98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El error promedio es de 8,000 (sobreestima). </a:t>
            </a:r>
          </a:p>
          <a:p>
            <a:r>
              <a:rPr lang="es-ES" dirty="0">
                <a:solidFill>
                  <a:srgbClr val="FFFFFF"/>
                </a:solidFill>
              </a:rPr>
              <a:t>El coeficiente de determinación es del 88%.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19403B-AE40-17D0-B205-D6301B2172EF}"/>
              </a:ext>
            </a:extLst>
          </p:cNvPr>
          <p:cNvSpPr/>
          <p:nvPr/>
        </p:nvSpPr>
        <p:spPr>
          <a:xfrm>
            <a:off x="9031583" y="748134"/>
            <a:ext cx="1806746" cy="2904984"/>
          </a:xfrm>
          <a:prstGeom prst="rect">
            <a:avLst/>
          </a:prstGeom>
          <a:solidFill>
            <a:srgbClr val="2E663E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COMPRA</a:t>
            </a:r>
            <a:endParaRPr lang="en-CA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36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291DE-7398-F68C-8123-AABA2DB8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FFFEFF"/>
                </a:solidFill>
              </a:rPr>
              <a:t>Conclusiones</a:t>
            </a:r>
            <a:endParaRPr lang="en-CA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2D59-DDA2-BDD3-C6F5-C96B466D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s-ES" dirty="0"/>
              <a:t>El modelo tiene una precisión adecuada para realizar inversiones; sin embargo, dada la sobreestimación, las decisiones tomadas con este deben considerar un margen superior al error. </a:t>
            </a:r>
          </a:p>
          <a:p>
            <a:r>
              <a:rPr lang="es-ES" dirty="0"/>
              <a:t>Las variables más importantes son la ubicación, la calificación y el área.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968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{5E7D4293-3E94-4BB0-B9FB-E29879018D90}tf33552983_win32</Template>
  <TotalTime>122</TotalTime>
  <Words>107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Consolas</vt:lpstr>
      <vt:lpstr>Franklin Gothic Book</vt:lpstr>
      <vt:lpstr>Franklin Gothic Demi</vt:lpstr>
      <vt:lpstr>Wingdings 2</vt:lpstr>
      <vt:lpstr>DividendVTI</vt:lpstr>
      <vt:lpstr>Predicción del Precio de Vivienda</vt:lpstr>
      <vt:lpstr>Objetivo</vt:lpstr>
      <vt:lpstr>Distribución de los Datos</vt:lpstr>
      <vt:lpstr>Tratamiento de los Datos</vt:lpstr>
      <vt:lpstr>Resultados de los Modelos</vt:lpstr>
      <vt:lpstr>Resultados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CANO RESTREPO</dc:creator>
  <cp:lastModifiedBy>DANIEL CANO RESTREPO</cp:lastModifiedBy>
  <cp:revision>1</cp:revision>
  <dcterms:created xsi:type="dcterms:W3CDTF">2024-10-14T14:26:28Z</dcterms:created>
  <dcterms:modified xsi:type="dcterms:W3CDTF">2024-10-14T16:29:11Z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