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6.png" ContentType="image/png"/>
  <Override PartName="/ppt/media/image15.png" ContentType="image/png"/>
  <Override PartName="/ppt/media/image13.png" ContentType="image/pn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jpeg" ContentType="image/jpeg"/>
  <Override PartName="/ppt/media/image14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381B2B8-8BBC-46D6-8958-22DF9BB21CA3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3BED74-13B6-491C-A91B-5A4D13E85078}" type="slidenum">
              <a:rPr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46E84C-052B-41FA-A4F5-97092B42F2A1}" type="slidenum">
              <a:rPr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F23FC7-332C-4874-B729-B7B30EA6A419}" type="slidenum">
              <a:rPr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A292B6-B8BA-42ED-9023-4B7D7CCFF475}" type="slidenum">
              <a:rPr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A0D761-383C-4664-B2A4-2D796AFDEC9C}" type="slidenum">
              <a:rPr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87E2BA-818A-4AE8-BB3C-64E80DD189E7}" type="slidenum">
              <a:rPr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15.6.16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C07E5A0-256E-4D9A-85D3-3E3EA18DC55F}" type="slidenum">
              <a:rPr lang="ru-RU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Для правки структуры щёлкните мышью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Второй уровень структуры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Третий уровень структуры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Четвёртый уровень структуры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Пятый уровень структуры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Шестой уровень структуры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Седьмой уровень структурыClick to edit Master text styles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15.6.16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740B85-E4B2-4BE7-88F2-D7D0EE38A50C}" type="slidenum">
              <a:rPr lang="ru-RU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0400" y="2685600"/>
            <a:ext cx="7772040" cy="2206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Демографический портрет</a:t>
            </a:r>
            <a:r>
              <a:rPr lang="en-US" sz="4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2900" spc="-1" strike="noStrike">
                <a:solidFill>
                  <a:srgbClr val="21386f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ＭＳ Ｐゴシック"/>
              </a:rPr>
              <a:t>
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48760" y="4893480"/>
            <a:ext cx="6400440" cy="143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Выполнил студент группы 155 </a:t>
            </a:r>
            <a:r>
              <a:rPr lang="ru-RU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Ефимов Даниил</a:t>
            </a:r>
            <a:r>
              <a:rPr lang="ru-RU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Научные руководители:</a:t>
            </a:r>
            <a:r>
              <a:rPr lang="ru-RU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Наседкин А.</a:t>
            </a:r>
            <a:r>
              <a:rPr lang="ru-RU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Моисеев Г.</a:t>
            </a:r>
            <a:r>
              <a:rPr b="1" lang="ru-RU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371600" y="6467400"/>
            <a:ext cx="6400440" cy="348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Высшая школа экономики, Москва, 2016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www.hse.ru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86880" y="1931040"/>
            <a:ext cx="7765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Факультет компьютерных наук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Прикладная математика и информатика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55600" y="6415200"/>
            <a:ext cx="4142880" cy="24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Высшая школа экономики, Москва, 2016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28840" y="428760"/>
            <a:ext cx="6655680" cy="41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Актуальность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7244280" y="22557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7244280" y="396720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7244280" y="55911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308520" y="2059200"/>
            <a:ext cx="6119280" cy="313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1360" indent="-171000">
              <a:lnSpc>
                <a:spcPct val="150000"/>
              </a:lnSpc>
              <a:buClr>
                <a:srgbClr val="003f82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3f82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Большое количество размеченных данных в социальных сетях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3f82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3f82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Необходимость разделения людей по классам, например, для маркетинговых, социологических исследований, рекомендательных систем и т.д.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3f82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3f82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Наличие  возможностей для обработки и классификации большого количества данных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55600" y="6415200"/>
            <a:ext cx="4142880" cy="24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Высшая школа экономики, Москва, 2016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428840" y="428760"/>
            <a:ext cx="6655680" cy="41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Цель и задачи работы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244280" y="22557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244280" y="396720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244280" y="55911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126000" y="1601280"/>
            <a:ext cx="8561160" cy="143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1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Цель: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Разработать библиотеку с интерфейсом для классификации пользователей по признакам: пол, возраст, образование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126000" y="3355200"/>
            <a:ext cx="8059320" cy="25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Задачи: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Изучить возможности API Вконтакте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Рассмотреть существующие классификаторы , а также методы предобработки текста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Проанализировать существующие решения для выделения признаков и на их основе реализовать собственные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Создать web-интерфейс для предоставления результатов классификации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5600" y="6415200"/>
            <a:ext cx="4142880" cy="24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Высшая школа экономики, Москва, 2016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428840" y="428760"/>
            <a:ext cx="6655680" cy="41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Алгоритм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244280" y="22557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7244280" y="396720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244280" y="55911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88000" y="1933560"/>
            <a:ext cx="2254680" cy="13525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/>
          <a:fillRef idx="0"/>
          <a:effectRef idx="1"/>
          <a:fontRef idx="minor"/>
        </p:style>
        <p:txBody>
          <a:bodyPr lIns="120600" rIns="83880" tIns="120600" bIns="120600" anchor="ctr"/>
          <a:p>
            <a:pPr algn="ctr">
              <a:lnSpc>
                <a:spcPct val="90000"/>
              </a:lnSpc>
            </a:pPr>
            <a:r>
              <a:rPr lang="ru-RU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Сбор данных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741040" y="2330280"/>
            <a:ext cx="477360" cy="55908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1"/>
          <a:fontRef idx="minor"/>
        </p:style>
      </p:sp>
      <p:sp>
        <p:nvSpPr>
          <p:cNvPr id="107" name="CustomShape 8"/>
          <p:cNvSpPr/>
          <p:nvPr/>
        </p:nvSpPr>
        <p:spPr>
          <a:xfrm>
            <a:off x="3444480" y="1933560"/>
            <a:ext cx="2255040" cy="13525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/>
          <a:fillRef idx="0"/>
          <a:effectRef idx="1"/>
          <a:fontRef idx="minor"/>
        </p:style>
        <p:txBody>
          <a:bodyPr lIns="120600" rIns="83880" tIns="120600" bIns="120600" anchor="ctr"/>
          <a:p>
            <a:pPr algn="ctr">
              <a:lnSpc>
                <a:spcPct val="90000"/>
              </a:lnSpc>
            </a:pPr>
            <a:r>
              <a:rPr lang="ru-RU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Предобработка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5897520" y="2330280"/>
            <a:ext cx="477720" cy="55908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1"/>
          <a:fontRef idx="minor"/>
        </p:style>
      </p:sp>
      <p:sp>
        <p:nvSpPr>
          <p:cNvPr id="109" name="CustomShape 10"/>
          <p:cNvSpPr/>
          <p:nvPr/>
        </p:nvSpPr>
        <p:spPr>
          <a:xfrm>
            <a:off x="6601320" y="1933560"/>
            <a:ext cx="2254680" cy="13525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/>
          <a:fillRef idx="0"/>
          <a:effectRef idx="1"/>
          <a:fontRef idx="minor"/>
        </p:style>
        <p:txBody>
          <a:bodyPr lIns="120600" rIns="83880" tIns="120600" bIns="120600" anchor="ctr"/>
          <a:p>
            <a:pPr algn="ctr">
              <a:lnSpc>
                <a:spcPct val="90000"/>
              </a:lnSpc>
            </a:pPr>
            <a:r>
              <a:rPr lang="ru-RU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Выделение признаков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 rot="5400000">
            <a:off x="7490160" y="3444120"/>
            <a:ext cx="477720" cy="55908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1"/>
          <a:fontRef idx="minor"/>
        </p:style>
      </p:sp>
      <p:sp>
        <p:nvSpPr>
          <p:cNvPr id="111" name="CustomShape 12"/>
          <p:cNvSpPr/>
          <p:nvPr/>
        </p:nvSpPr>
        <p:spPr>
          <a:xfrm>
            <a:off x="6601320" y="4188240"/>
            <a:ext cx="2254680" cy="13525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/>
          <a:fillRef idx="0"/>
          <a:effectRef idx="1"/>
          <a:fontRef idx="minor"/>
        </p:style>
        <p:txBody>
          <a:bodyPr lIns="120600" rIns="83880" tIns="120600" bIns="120600" anchor="ctr"/>
          <a:p>
            <a:pPr algn="ctr">
              <a:lnSpc>
                <a:spcPct val="90000"/>
              </a:lnSpc>
            </a:pPr>
            <a:r>
              <a:rPr lang="ru-RU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Классификация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3"/>
          <p:cNvSpPr/>
          <p:nvPr/>
        </p:nvSpPr>
        <p:spPr>
          <a:xfrm rot="10800000">
            <a:off x="6402960" y="5144400"/>
            <a:ext cx="477360" cy="55872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1"/>
          <a:fontRef idx="minor"/>
        </p:style>
      </p:sp>
      <p:sp>
        <p:nvSpPr>
          <p:cNvPr id="113" name="CustomShape 14"/>
          <p:cNvSpPr/>
          <p:nvPr/>
        </p:nvSpPr>
        <p:spPr>
          <a:xfrm>
            <a:off x="3444480" y="4188240"/>
            <a:ext cx="2255040" cy="13525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/>
          <a:fillRef idx="0"/>
          <a:effectRef idx="1"/>
          <a:fontRef idx="minor"/>
        </p:style>
        <p:txBody>
          <a:bodyPr lIns="120600" rIns="83880" tIns="120600" bIns="120600" anchor="ctr"/>
          <a:p>
            <a:pPr algn="ctr">
              <a:lnSpc>
                <a:spcPct val="90000"/>
              </a:lnSpc>
            </a:pPr>
            <a:r>
              <a:rPr lang="ru-RU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Визуализация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5"/>
          <p:cNvSpPr/>
          <p:nvPr/>
        </p:nvSpPr>
        <p:spPr>
          <a:xfrm rot="10800000">
            <a:off x="3246480" y="5144400"/>
            <a:ext cx="477720" cy="55872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1"/>
          <a:fontRef idx="minor"/>
        </p:style>
      </p:sp>
      <p:sp>
        <p:nvSpPr>
          <p:cNvPr id="115" name="CustomShape 16"/>
          <p:cNvSpPr/>
          <p:nvPr/>
        </p:nvSpPr>
        <p:spPr>
          <a:xfrm>
            <a:off x="288000" y="4188240"/>
            <a:ext cx="2254680" cy="13525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/>
          <a:fillRef idx="0"/>
          <a:effectRef idx="1"/>
          <a:fontRef idx="minor"/>
        </p:style>
        <p:txBody>
          <a:bodyPr lIns="120600" rIns="83880" tIns="120600" bIns="120600" anchor="ctr"/>
          <a:p>
            <a:pPr algn="ctr">
              <a:lnSpc>
                <a:spcPct val="90000"/>
              </a:lnSpc>
            </a:pPr>
            <a:r>
              <a:rPr lang="ru-RU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Результат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55600" y="6415200"/>
            <a:ext cx="4142880" cy="24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Высшая школа экономики, Москва, 2016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428840" y="428760"/>
            <a:ext cx="6655680" cy="41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Использованные методы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244280" y="22557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244280" y="396720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244280" y="55911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6"/>
          <p:cNvSpPr txBox="1"/>
          <p:nvPr/>
        </p:nvSpPr>
        <p:spPr>
          <a:xfrm>
            <a:off x="792000" y="2016000"/>
            <a:ext cx="410400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Классификатор: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Мультиномиальный наивный байес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Признаки</a:t>
            </a: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Матерные слов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Пунктуация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Заглавные буквы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Словарный запас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55600" y="6415200"/>
            <a:ext cx="4142880" cy="24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Высшая школа экономики, Москва, 2016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428840" y="428760"/>
            <a:ext cx="6655680" cy="41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Технологии и инструменты реализации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44280" y="22557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244280" y="396720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7244280" y="55911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Рисунок 1" descr=""/>
          <p:cNvPicPr/>
          <p:nvPr/>
        </p:nvPicPr>
        <p:blipFill>
          <a:blip r:embed="rId2"/>
          <a:stretch/>
        </p:blipFill>
        <p:spPr>
          <a:xfrm>
            <a:off x="584280" y="1509840"/>
            <a:ext cx="2742840" cy="2146680"/>
          </a:xfrm>
          <a:prstGeom prst="rect">
            <a:avLst/>
          </a:prstGeom>
          <a:ln>
            <a:noFill/>
          </a:ln>
        </p:spPr>
      </p:pic>
      <p:pic>
        <p:nvPicPr>
          <p:cNvPr id="128" name="Рисунок 3" descr=""/>
          <p:cNvPicPr/>
          <p:nvPr/>
        </p:nvPicPr>
        <p:blipFill>
          <a:blip r:embed="rId3"/>
          <a:stretch/>
        </p:blipFill>
        <p:spPr>
          <a:xfrm>
            <a:off x="3916080" y="1522080"/>
            <a:ext cx="2349000" cy="213804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4" descr=""/>
          <p:cNvPicPr/>
          <p:nvPr/>
        </p:nvPicPr>
        <p:blipFill>
          <a:blip r:embed="rId4"/>
          <a:stretch/>
        </p:blipFill>
        <p:spPr>
          <a:xfrm>
            <a:off x="6759720" y="1275480"/>
            <a:ext cx="2361960" cy="2361960"/>
          </a:xfrm>
          <a:prstGeom prst="rect">
            <a:avLst/>
          </a:prstGeom>
          <a:ln>
            <a:noFill/>
          </a:ln>
        </p:spPr>
      </p:pic>
      <p:pic>
        <p:nvPicPr>
          <p:cNvPr id="130" name="Рисунок 5" descr=""/>
          <p:cNvPicPr/>
          <p:nvPr/>
        </p:nvPicPr>
        <p:blipFill>
          <a:blip r:embed="rId5"/>
          <a:stretch/>
        </p:blipFill>
        <p:spPr>
          <a:xfrm>
            <a:off x="818640" y="3858840"/>
            <a:ext cx="2347920" cy="234828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6" descr=""/>
          <p:cNvPicPr/>
          <p:nvPr/>
        </p:nvPicPr>
        <p:blipFill>
          <a:blip r:embed="rId6"/>
          <a:stretch/>
        </p:blipFill>
        <p:spPr>
          <a:xfrm>
            <a:off x="3692880" y="3760200"/>
            <a:ext cx="2399040" cy="2397600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7" descr=""/>
          <p:cNvPicPr/>
          <p:nvPr/>
        </p:nvPicPr>
        <p:blipFill>
          <a:blip r:embed="rId7"/>
          <a:stretch/>
        </p:blipFill>
        <p:spPr>
          <a:xfrm>
            <a:off x="6688440" y="4043880"/>
            <a:ext cx="2381040" cy="19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55600" y="6415200"/>
            <a:ext cx="4142880" cy="24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Высшая школа экономики, Москва, 2016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428840" y="428760"/>
            <a:ext cx="6655680" cy="41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Тестирование и дальнейшее развитие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244280" y="22557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7244280" y="396720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244280" y="5591160"/>
            <a:ext cx="787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ＭＳ Ｐゴシック"/>
              </a:rPr>
              <a:t>фото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8" name="Table 6"/>
          <p:cNvGraphicFramePr/>
          <p:nvPr/>
        </p:nvGraphicFramePr>
        <p:xfrm>
          <a:off x="679320" y="1469520"/>
          <a:ext cx="7520760" cy="1482840"/>
        </p:xfrm>
        <a:graphic>
          <a:graphicData uri="http://schemas.openxmlformats.org/drawingml/2006/table">
            <a:tbl>
              <a:tblPr/>
              <a:tblGrid>
                <a:gridCol w="1879920"/>
                <a:gridCol w="1879920"/>
                <a:gridCol w="1879920"/>
                <a:gridCol w="1881000"/>
              </a:tblGrid>
              <a:tr h="3686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Точность, %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Полнота, %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F1-мера, %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Пол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65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71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67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Возраст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Образование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54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</a:t>
                      </a:r>
                      <a:endParaRPr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39" name="CustomShape 7"/>
          <p:cNvSpPr/>
          <p:nvPr/>
        </p:nvSpPr>
        <p:spPr>
          <a:xfrm>
            <a:off x="648000" y="4345560"/>
            <a:ext cx="76035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Добавление новых признаков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Умное разбиение на классы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Использование более совершенных классификаторов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8"/>
          <p:cNvSpPr txBox="1"/>
          <p:nvPr/>
        </p:nvSpPr>
        <p:spPr>
          <a:xfrm>
            <a:off x="720000" y="3240000"/>
            <a:ext cx="75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Тестирование проводилось с помощью кроссвалидации 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82840" y="5699520"/>
            <a:ext cx="6400440" cy="66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bitbucket.org/Daniil_ef/demographic_proj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Application>LibreOffice/5.0.5.2$Linux_X86_64 LibreOffice_project/00m0$Build-2</Application>
  <Paragraphs>26</Paragraphs>
  <Company>hse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2010-09-30T06:45:29Z</dcterms:created>
  <dc:creator>vkremlev</dc:creator>
  <dc:language>ru-RU</dc:language>
  <dcterms:modified xsi:type="dcterms:W3CDTF">2016-06-15T20:13:25Z</dcterms:modified>
  <cp:revision>23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hse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