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5" r:id="rId3"/>
    <p:sldId id="257" r:id="rId4"/>
    <p:sldId id="260" r:id="rId5"/>
    <p:sldId id="258" r:id="rId6"/>
    <p:sldId id="264" r:id="rId7"/>
    <p:sldId id="261" r:id="rId8"/>
    <p:sldId id="267" r:id="rId9"/>
    <p:sldId id="268" r:id="rId10"/>
    <p:sldId id="270" r:id="rId11"/>
    <p:sldId id="259" r:id="rId12"/>
    <p:sldId id="262" r:id="rId13"/>
    <p:sldId id="269" r:id="rId14"/>
    <p:sldId id="271" r:id="rId15"/>
    <p:sldId id="272" r:id="rId16"/>
    <p:sldId id="273" r:id="rId17"/>
    <p:sldId id="274" r:id="rId18"/>
    <p:sldId id="275"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Israelov" initials="DI" lastIdx="1" clrIdx="0">
    <p:extLst>
      <p:ext uri="{19B8F6BF-5375-455C-9EA6-DF929625EA0E}">
        <p15:presenceInfo xmlns:p15="http://schemas.microsoft.com/office/powerpoint/2012/main" userId="06d1fbba948bc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9B419-177B-48E4-A6F9-51EECE2DBC12}" type="doc">
      <dgm:prSet loTypeId="urn:microsoft.com/office/officeart/2008/layout/BendingPictureCaption" loCatId="picture" qsTypeId="urn:microsoft.com/office/officeart/2005/8/quickstyle/simple1" qsCatId="simple" csTypeId="urn:microsoft.com/office/officeart/2005/8/colors/accent0_3" csCatId="mainScheme" phldr="1"/>
      <dgm:spPr/>
      <dgm:t>
        <a:bodyPr/>
        <a:lstStyle/>
        <a:p>
          <a:endParaRPr lang="en-US"/>
        </a:p>
      </dgm:t>
    </dgm:pt>
    <dgm:pt modelId="{F9947518-5E8D-4EC1-92DD-3B35B6434BE8}">
      <dgm:prSet phldrT="[Text]"/>
      <dgm:spPr/>
      <dgm:t>
        <a:bodyPr/>
        <a:lstStyle/>
        <a:p>
          <a:r>
            <a:rPr lang="en-US" dirty="0"/>
            <a:t>Metacritic</a:t>
          </a:r>
        </a:p>
      </dgm:t>
    </dgm:pt>
    <dgm:pt modelId="{1F74C8D0-3887-41FF-AE8D-EF7300335852}" type="parTrans" cxnId="{DA14B06B-895E-480A-871D-9B00E1737937}">
      <dgm:prSet/>
      <dgm:spPr/>
      <dgm:t>
        <a:bodyPr/>
        <a:lstStyle/>
        <a:p>
          <a:endParaRPr lang="en-US"/>
        </a:p>
      </dgm:t>
    </dgm:pt>
    <dgm:pt modelId="{CB91A245-66A1-485C-988A-EA6EF243A5B5}" type="sibTrans" cxnId="{DA14B06B-895E-480A-871D-9B00E1737937}">
      <dgm:prSet/>
      <dgm:spPr/>
      <dgm:t>
        <a:bodyPr/>
        <a:lstStyle/>
        <a:p>
          <a:endParaRPr lang="en-US"/>
        </a:p>
      </dgm:t>
    </dgm:pt>
    <dgm:pt modelId="{A36978A5-327A-4822-B043-5170CCCC2C3D}">
      <dgm:prSet phldrT="[Text]"/>
      <dgm:spPr/>
      <dgm:t>
        <a:bodyPr/>
        <a:lstStyle/>
        <a:p>
          <a:r>
            <a:rPr lang="en-US" dirty="0"/>
            <a:t>YouTube</a:t>
          </a:r>
        </a:p>
      </dgm:t>
    </dgm:pt>
    <dgm:pt modelId="{FF4F5485-C6D3-421F-B886-247ABE35085B}" type="sibTrans" cxnId="{8EEF1DA9-7C0D-47BF-BC66-4C81E3F73914}">
      <dgm:prSet/>
      <dgm:spPr/>
      <dgm:t>
        <a:bodyPr/>
        <a:lstStyle/>
        <a:p>
          <a:endParaRPr lang="en-US"/>
        </a:p>
      </dgm:t>
    </dgm:pt>
    <dgm:pt modelId="{6EAFF5BA-B199-4DAA-BF95-9816F16EE2FA}" type="parTrans" cxnId="{8EEF1DA9-7C0D-47BF-BC66-4C81E3F73914}">
      <dgm:prSet/>
      <dgm:spPr/>
      <dgm:t>
        <a:bodyPr/>
        <a:lstStyle/>
        <a:p>
          <a:endParaRPr lang="en-US"/>
        </a:p>
      </dgm:t>
    </dgm:pt>
    <dgm:pt modelId="{2BB78AF4-4528-47CB-8E40-25DFE35ECCCB}" type="pres">
      <dgm:prSet presAssocID="{F579B419-177B-48E4-A6F9-51EECE2DBC12}" presName="diagram" presStyleCnt="0">
        <dgm:presLayoutVars>
          <dgm:dir/>
        </dgm:presLayoutVars>
      </dgm:prSet>
      <dgm:spPr/>
    </dgm:pt>
    <dgm:pt modelId="{0327F90D-7E79-44A1-AA5F-2DACCC77CBF4}" type="pres">
      <dgm:prSet presAssocID="{F9947518-5E8D-4EC1-92DD-3B35B6434BE8}" presName="composite" presStyleCnt="0"/>
      <dgm:spPr/>
    </dgm:pt>
    <dgm:pt modelId="{0B9F1F9F-8134-473A-879B-03969641DDEE}" type="pres">
      <dgm:prSet presAssocID="{F9947518-5E8D-4EC1-92DD-3B35B6434BE8}" presName="Image" presStyleLbl="bgShp" presStyleIdx="0" presStyleCnt="2" custScaleX="113040" custScaleY="112095" custLinFactNeighborX="263" custLinFactNeighborY="-156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48" t="-1714" r="-248" b="238"/>
          </a:stretch>
        </a:blipFill>
      </dgm:spPr>
    </dgm:pt>
    <dgm:pt modelId="{BD3331E3-20BB-4176-ABB5-8F6115CE2519}" type="pres">
      <dgm:prSet presAssocID="{F9947518-5E8D-4EC1-92DD-3B35B6434BE8}" presName="Parent" presStyleLbl="node0" presStyleIdx="0" presStyleCnt="2" custScaleX="55733" custScaleY="22352" custLinFactY="-157312" custLinFactNeighborX="22155" custLinFactNeighborY="-200000">
        <dgm:presLayoutVars>
          <dgm:bulletEnabled val="1"/>
        </dgm:presLayoutVars>
      </dgm:prSet>
      <dgm:spPr/>
    </dgm:pt>
    <dgm:pt modelId="{56CF2E53-1A6F-42CE-91F5-D073E9E7A40E}" type="pres">
      <dgm:prSet presAssocID="{CB91A245-66A1-485C-988A-EA6EF243A5B5}" presName="sibTrans" presStyleCnt="0"/>
      <dgm:spPr/>
    </dgm:pt>
    <dgm:pt modelId="{281F619E-7E07-4F6C-BAF0-9B80A487AD6D}" type="pres">
      <dgm:prSet presAssocID="{A36978A5-327A-4822-B043-5170CCCC2C3D}" presName="composite" presStyleCnt="0"/>
      <dgm:spPr/>
    </dgm:pt>
    <dgm:pt modelId="{5941297A-31CE-4E7A-BAC4-7F6C5F91CD36}" type="pres">
      <dgm:prSet presAssocID="{A36978A5-327A-4822-B043-5170CCCC2C3D}" presName="Image" presStyleLbl="bgShp" presStyleIdx="1" presStyleCnt="2" custScaleX="114385" custScaleY="111774" custLinFactNeighborY="-129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58" r="-8010"/>
          </a:stretch>
        </a:blipFill>
      </dgm:spPr>
    </dgm:pt>
    <dgm:pt modelId="{E64E6089-DD4B-4D95-9D8A-D99416FD3F1D}" type="pres">
      <dgm:prSet presAssocID="{A36978A5-327A-4822-B043-5170CCCC2C3D}" presName="Parent" presStyleLbl="node0" presStyleIdx="1" presStyleCnt="2" custScaleX="53260" custScaleY="26109" custLinFactY="-152217" custLinFactNeighborX="21896" custLinFactNeighborY="-200000">
        <dgm:presLayoutVars>
          <dgm:bulletEnabled val="1"/>
        </dgm:presLayoutVars>
      </dgm:prSet>
      <dgm:spPr/>
    </dgm:pt>
  </dgm:ptLst>
  <dgm:cxnLst>
    <dgm:cxn modelId="{9BDE8600-8C7E-49AA-860D-06A9450B247E}" type="presOf" srcId="{F579B419-177B-48E4-A6F9-51EECE2DBC12}" destId="{2BB78AF4-4528-47CB-8E40-25DFE35ECCCB}" srcOrd="0" destOrd="0" presId="urn:microsoft.com/office/officeart/2008/layout/BendingPictureCaption"/>
    <dgm:cxn modelId="{E808BD42-ED57-486E-9965-D0A8F9365E20}" type="presOf" srcId="{A36978A5-327A-4822-B043-5170CCCC2C3D}" destId="{E64E6089-DD4B-4D95-9D8A-D99416FD3F1D}" srcOrd="0" destOrd="0" presId="urn:microsoft.com/office/officeart/2008/layout/BendingPictureCaption"/>
    <dgm:cxn modelId="{DA14B06B-895E-480A-871D-9B00E1737937}" srcId="{F579B419-177B-48E4-A6F9-51EECE2DBC12}" destId="{F9947518-5E8D-4EC1-92DD-3B35B6434BE8}" srcOrd="0" destOrd="0" parTransId="{1F74C8D0-3887-41FF-AE8D-EF7300335852}" sibTransId="{CB91A245-66A1-485C-988A-EA6EF243A5B5}"/>
    <dgm:cxn modelId="{EF211454-50D3-4D53-8260-B2F7B4CD4EA4}" type="presOf" srcId="{F9947518-5E8D-4EC1-92DD-3B35B6434BE8}" destId="{BD3331E3-20BB-4176-ABB5-8F6115CE2519}" srcOrd="0" destOrd="0" presId="urn:microsoft.com/office/officeart/2008/layout/BendingPictureCaption"/>
    <dgm:cxn modelId="{8EEF1DA9-7C0D-47BF-BC66-4C81E3F73914}" srcId="{F579B419-177B-48E4-A6F9-51EECE2DBC12}" destId="{A36978A5-327A-4822-B043-5170CCCC2C3D}" srcOrd="1" destOrd="0" parTransId="{6EAFF5BA-B199-4DAA-BF95-9816F16EE2FA}" sibTransId="{FF4F5485-C6D3-421F-B886-247ABE35085B}"/>
    <dgm:cxn modelId="{471368B9-9418-42A0-A963-5AE0DA25B074}" type="presParOf" srcId="{2BB78AF4-4528-47CB-8E40-25DFE35ECCCB}" destId="{0327F90D-7E79-44A1-AA5F-2DACCC77CBF4}" srcOrd="0" destOrd="0" presId="urn:microsoft.com/office/officeart/2008/layout/BendingPictureCaption"/>
    <dgm:cxn modelId="{ADBCC677-E279-4E3C-A3F6-3906696FABD5}" type="presParOf" srcId="{0327F90D-7E79-44A1-AA5F-2DACCC77CBF4}" destId="{0B9F1F9F-8134-473A-879B-03969641DDEE}" srcOrd="0" destOrd="0" presId="urn:microsoft.com/office/officeart/2008/layout/BendingPictureCaption"/>
    <dgm:cxn modelId="{32220CAD-3070-4792-8BD8-1A91AF846B20}" type="presParOf" srcId="{0327F90D-7E79-44A1-AA5F-2DACCC77CBF4}" destId="{BD3331E3-20BB-4176-ABB5-8F6115CE2519}" srcOrd="1" destOrd="0" presId="urn:microsoft.com/office/officeart/2008/layout/BendingPictureCaption"/>
    <dgm:cxn modelId="{0251637C-B23E-4710-A02B-B5AC5B3BE24A}" type="presParOf" srcId="{2BB78AF4-4528-47CB-8E40-25DFE35ECCCB}" destId="{56CF2E53-1A6F-42CE-91F5-D073E9E7A40E}" srcOrd="1" destOrd="0" presId="urn:microsoft.com/office/officeart/2008/layout/BendingPictureCaption"/>
    <dgm:cxn modelId="{5F330256-BE95-4BDC-8244-CEB5E66D4332}" type="presParOf" srcId="{2BB78AF4-4528-47CB-8E40-25DFE35ECCCB}" destId="{281F619E-7E07-4F6C-BAF0-9B80A487AD6D}" srcOrd="2" destOrd="0" presId="urn:microsoft.com/office/officeart/2008/layout/BendingPictureCaption"/>
    <dgm:cxn modelId="{89668486-AD36-4C46-A8DF-A0AD1AF9CBA8}" type="presParOf" srcId="{281F619E-7E07-4F6C-BAF0-9B80A487AD6D}" destId="{5941297A-31CE-4E7A-BAC4-7F6C5F91CD36}" srcOrd="0" destOrd="0" presId="urn:microsoft.com/office/officeart/2008/layout/BendingPictureCaption"/>
    <dgm:cxn modelId="{A35C8C2F-2A55-4198-848C-536CE63F9A5F}" type="presParOf" srcId="{281F619E-7E07-4F6C-BAF0-9B80A487AD6D}" destId="{E64E6089-DD4B-4D95-9D8A-D99416FD3F1D}"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F1F9F-8134-473A-879B-03969641DDEE}">
      <dsp:nvSpPr>
        <dsp:cNvPr id="0" name=""/>
        <dsp:cNvSpPr/>
      </dsp:nvSpPr>
      <dsp:spPr>
        <a:xfrm>
          <a:off x="17935" y="468001"/>
          <a:ext cx="4961657" cy="363599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48" t="-1714" r="-248" b="238"/>
          </a:stretch>
        </a:blipFill>
        <a:ln>
          <a:noFill/>
        </a:ln>
        <a:effectLst/>
      </dsp:spPr>
      <dsp:style>
        <a:lnRef idx="0">
          <a:scrgbClr r="0" g="0" b="0"/>
        </a:lnRef>
        <a:fillRef idx="1">
          <a:scrgbClr r="0" g="0" b="0"/>
        </a:fillRef>
        <a:effectRef idx="0">
          <a:scrgbClr r="0" g="0" b="0"/>
        </a:effectRef>
        <a:fontRef idx="minor"/>
      </dsp:style>
    </dsp:sp>
    <dsp:sp modelId="{BD3331E3-20BB-4176-ABB5-8F6115CE2519}">
      <dsp:nvSpPr>
        <dsp:cNvPr id="0" name=""/>
        <dsp:cNvSpPr/>
      </dsp:nvSpPr>
      <dsp:spPr>
        <a:xfrm>
          <a:off x="2854878" y="475591"/>
          <a:ext cx="2107968" cy="2031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5000"/>
            </a:spcAft>
            <a:buNone/>
          </a:pPr>
          <a:r>
            <a:rPr lang="en-US" sz="1100" kern="1200" dirty="0"/>
            <a:t>Metacritic</a:t>
          </a:r>
        </a:p>
      </dsp:txBody>
      <dsp:txXfrm>
        <a:off x="2854878" y="475591"/>
        <a:ext cx="2107968" cy="203166"/>
      </dsp:txXfrm>
    </dsp:sp>
    <dsp:sp modelId="{5941297A-31CE-4E7A-BAC4-7F6C5F91CD36}">
      <dsp:nvSpPr>
        <dsp:cNvPr id="0" name=""/>
        <dsp:cNvSpPr/>
      </dsp:nvSpPr>
      <dsp:spPr>
        <a:xfrm>
          <a:off x="5793315" y="481932"/>
          <a:ext cx="5020693" cy="3625581"/>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58" r="-8010"/>
          </a:stretch>
        </a:blipFill>
        <a:ln>
          <a:noFill/>
        </a:ln>
        <a:effectLst/>
      </dsp:spPr>
      <dsp:style>
        <a:lnRef idx="0">
          <a:scrgbClr r="0" g="0" b="0"/>
        </a:lnRef>
        <a:fillRef idx="1">
          <a:scrgbClr r="0" g="0" b="0"/>
        </a:fillRef>
        <a:effectRef idx="0">
          <a:scrgbClr r="0" g="0" b="0"/>
        </a:effectRef>
        <a:fontRef idx="minor"/>
      </dsp:style>
    </dsp:sp>
    <dsp:sp modelId="{E64E6089-DD4B-4D95-9D8A-D99416FD3F1D}">
      <dsp:nvSpPr>
        <dsp:cNvPr id="0" name=""/>
        <dsp:cNvSpPr/>
      </dsp:nvSpPr>
      <dsp:spPr>
        <a:xfrm>
          <a:off x="8708292" y="504827"/>
          <a:ext cx="2014433" cy="2373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5000"/>
            </a:spcAft>
            <a:buNone/>
          </a:pPr>
          <a:r>
            <a:rPr lang="en-US" sz="1100" kern="1200" dirty="0"/>
            <a:t>YouTube</a:t>
          </a:r>
        </a:p>
      </dsp:txBody>
      <dsp:txXfrm>
        <a:off x="8708292" y="504827"/>
        <a:ext cx="2014433" cy="237315"/>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29459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50711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06837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690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11958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00063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979990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758628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54323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61970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13048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428073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A4607-779E-4CA6-911C-B7AA98AED310}" type="datetimeFigureOut">
              <a:rPr lang="en-IL" smtClean="0"/>
              <a:t>01/25/2022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06105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71092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A4607-779E-4CA6-911C-B7AA98AED310}" type="datetimeFigureOut">
              <a:rPr lang="en-IL" smtClean="0"/>
              <a:t>01/25/2022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97919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00403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55385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2336B-D24C-47EC-8BC6-33BFF44AB789}" type="slidenum">
              <a:rPr lang="en-IL" smtClean="0"/>
              <a:t>‹#›</a:t>
            </a:fld>
            <a:endParaRPr lang="en-IL"/>
          </a:p>
        </p:txBody>
      </p:sp>
    </p:spTree>
    <p:extLst>
      <p:ext uri="{BB962C8B-B14F-4D97-AF65-F5344CB8AC3E}">
        <p14:creationId xmlns:p14="http://schemas.microsoft.com/office/powerpoint/2010/main" val="134320368"/>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steamspy.com/" TargetMode="External"/><Relationship Id="rId7" Type="http://schemas.openxmlformats.org/officeDocument/2006/relationships/image" Target="../media/image3.png"/><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hyperlink" Target="https://www.digitaltrends.com/gaming/the-most-famous-canceled-video-games/" TargetMode="External"/><Relationship Id="rId5" Type="http://schemas.openxmlformats.org/officeDocument/2006/relationships/hyperlink" Target="https://e3expo.com/" TargetMode="External"/><Relationship Id="rId4" Type="http://schemas.openxmlformats.org/officeDocument/2006/relationships/hyperlink" Target="https://www.metacritic.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AB92-5B75-44B6-AC9D-53C3C1B8CF59}"/>
              </a:ext>
            </a:extLst>
          </p:cNvPr>
          <p:cNvSpPr>
            <a:spLocks noGrp="1"/>
          </p:cNvSpPr>
          <p:nvPr>
            <p:ph type="ctrTitle"/>
          </p:nvPr>
        </p:nvSpPr>
        <p:spPr>
          <a:xfrm>
            <a:off x="142874" y="1914524"/>
            <a:ext cx="5953126" cy="1895475"/>
          </a:xfrm>
        </p:spPr>
        <p:txBody>
          <a:bodyPr>
            <a:normAutofit fontScale="90000"/>
          </a:bodyPr>
          <a:lstStyle/>
          <a:p>
            <a:r>
              <a:rPr lang="en-US" dirty="0"/>
              <a:t>Predicting if a video game will succeed after launch</a:t>
            </a:r>
            <a:endParaRPr lang="en-IL" dirty="0"/>
          </a:p>
        </p:txBody>
      </p:sp>
      <p:sp>
        <p:nvSpPr>
          <p:cNvPr id="3" name="Subtitle 2">
            <a:extLst>
              <a:ext uri="{FF2B5EF4-FFF2-40B4-BE49-F238E27FC236}">
                <a16:creationId xmlns:a16="http://schemas.microsoft.com/office/drawing/2014/main" id="{19604A24-A49C-4D9E-8CAB-E015FBF2D3DA}"/>
              </a:ext>
            </a:extLst>
          </p:cNvPr>
          <p:cNvSpPr>
            <a:spLocks noGrp="1"/>
          </p:cNvSpPr>
          <p:nvPr>
            <p:ph type="subTitle" idx="1"/>
          </p:nvPr>
        </p:nvSpPr>
        <p:spPr>
          <a:xfrm>
            <a:off x="341790" y="5519615"/>
            <a:ext cx="2364419" cy="1655762"/>
          </a:xfrm>
        </p:spPr>
        <p:txBody>
          <a:bodyPr/>
          <a:lstStyle/>
          <a:p>
            <a:r>
              <a:rPr lang="en-US" dirty="0"/>
              <a:t>Omer Gez</a:t>
            </a:r>
            <a:br>
              <a:rPr lang="en-US" dirty="0"/>
            </a:br>
            <a:r>
              <a:rPr lang="en-US" dirty="0"/>
              <a:t>Daniel Israelov</a:t>
            </a:r>
            <a:endParaRPr lang="en-IL" dirty="0"/>
          </a:p>
        </p:txBody>
      </p:sp>
      <p:pic>
        <p:nvPicPr>
          <p:cNvPr id="4" name="Content Placeholder 4" descr="Game controller">
            <a:extLst>
              <a:ext uri="{FF2B5EF4-FFF2-40B4-BE49-F238E27FC236}">
                <a16:creationId xmlns:a16="http://schemas.microsoft.com/office/drawing/2014/main" id="{AD0786D8-D5DC-490D-827A-A8C57269A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89037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1B88-7659-4CF0-A84F-E95CB2ADFB55}"/>
              </a:ext>
            </a:extLst>
          </p:cNvPr>
          <p:cNvSpPr>
            <a:spLocks noGrp="1"/>
          </p:cNvSpPr>
          <p:nvPr>
            <p:ph type="title"/>
          </p:nvPr>
        </p:nvSpPr>
        <p:spPr>
          <a:xfrm>
            <a:off x="685800" y="677461"/>
            <a:ext cx="8610600" cy="1293028"/>
          </a:xfrm>
        </p:spPr>
        <p:txBody>
          <a:bodyPr/>
          <a:lstStyle/>
          <a:p>
            <a:pPr algn="l"/>
            <a:r>
              <a:rPr lang="en-US" dirty="0"/>
              <a:t>Selenium Code snippet</a:t>
            </a:r>
          </a:p>
        </p:txBody>
      </p:sp>
      <p:graphicFrame>
        <p:nvGraphicFramePr>
          <p:cNvPr id="4" name="Content Placeholder 3">
            <a:extLst>
              <a:ext uri="{FF2B5EF4-FFF2-40B4-BE49-F238E27FC236}">
                <a16:creationId xmlns:a16="http://schemas.microsoft.com/office/drawing/2014/main" id="{BEED6609-798A-49B2-862B-6CEDA7A3EF25}"/>
              </a:ext>
            </a:extLst>
          </p:cNvPr>
          <p:cNvGraphicFramePr>
            <a:graphicFrameLocks noGrp="1"/>
          </p:cNvGraphicFramePr>
          <p:nvPr>
            <p:ph idx="1"/>
            <p:extLst>
              <p:ext uri="{D42A27DB-BD31-4B8C-83A1-F6EECF244321}">
                <p14:modId xmlns:p14="http://schemas.microsoft.com/office/powerpoint/2010/main" val="2932235696"/>
              </p:ext>
            </p:extLst>
          </p:nvPr>
        </p:nvGraphicFramePr>
        <p:xfrm>
          <a:off x="685800" y="1755561"/>
          <a:ext cx="10820400" cy="4673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Game controller">
            <a:extLst>
              <a:ext uri="{FF2B5EF4-FFF2-40B4-BE49-F238E27FC236}">
                <a16:creationId xmlns:a16="http://schemas.microsoft.com/office/drawing/2014/main" id="{ED966245-B90E-43CC-BC56-5B693E5A40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135401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9002-8465-44CD-BF28-F7A9AA4C7859}"/>
              </a:ext>
            </a:extLst>
          </p:cNvPr>
          <p:cNvSpPr>
            <a:spLocks noGrp="1"/>
          </p:cNvSpPr>
          <p:nvPr>
            <p:ph type="title"/>
          </p:nvPr>
        </p:nvSpPr>
        <p:spPr>
          <a:xfrm>
            <a:off x="685800" y="719985"/>
            <a:ext cx="8610600" cy="1293028"/>
          </a:xfrm>
        </p:spPr>
        <p:txBody>
          <a:bodyPr/>
          <a:lstStyle/>
          <a:p>
            <a:pPr algn="l"/>
            <a:r>
              <a:rPr lang="en-US" dirty="0"/>
              <a:t>Important columns</a:t>
            </a:r>
            <a:endParaRPr lang="en-IL" dirty="0"/>
          </a:p>
        </p:txBody>
      </p:sp>
      <p:sp>
        <p:nvSpPr>
          <p:cNvPr id="3" name="Content Placeholder 2">
            <a:extLst>
              <a:ext uri="{FF2B5EF4-FFF2-40B4-BE49-F238E27FC236}">
                <a16:creationId xmlns:a16="http://schemas.microsoft.com/office/drawing/2014/main" id="{73B0F4EF-67E8-4E0D-BA0B-F1ED19940FC5}"/>
              </a:ext>
            </a:extLst>
          </p:cNvPr>
          <p:cNvSpPr>
            <a:spLocks noGrp="1"/>
          </p:cNvSpPr>
          <p:nvPr>
            <p:ph idx="1"/>
          </p:nvPr>
        </p:nvSpPr>
        <p:spPr/>
        <p:txBody>
          <a:bodyPr/>
          <a:lstStyle/>
          <a:p>
            <a:r>
              <a:rPr lang="en-US" dirty="0"/>
              <a:t>Score – Taken from Metacritic website. The values in this column were given by professional video game critics. For this research, the “Score” column is considered the most significant and we compare it to the rest of the data for correlation and statistical tests.</a:t>
            </a:r>
          </a:p>
          <a:p>
            <a:r>
              <a:rPr lang="en-US" dirty="0"/>
              <a:t>Is_successful – Self-created to check our prediction (with machine learning algorithms). This column has binary values (0 or 1) when ‘1’ signifies success and ‘0’ signifies the opposite.                                               </a:t>
            </a:r>
          </a:p>
          <a:p>
            <a:r>
              <a:rPr lang="en-US" u="sng" dirty="0"/>
              <a:t>Based on the “Score” column:</a:t>
            </a:r>
            <a:br>
              <a:rPr lang="en-US" u="sng" dirty="0"/>
            </a:br>
            <a:r>
              <a:rPr lang="en-US" dirty="0"/>
              <a:t>A Game with a score of 75 or higher is 1.</a:t>
            </a:r>
            <a:br>
              <a:rPr lang="en-US" dirty="0"/>
            </a:br>
            <a:r>
              <a:rPr lang="en-US" dirty="0"/>
              <a:t>A game with a score of less than 75 is 0.</a:t>
            </a:r>
          </a:p>
        </p:txBody>
      </p:sp>
      <p:pic>
        <p:nvPicPr>
          <p:cNvPr id="4" name="Content Placeholder 4" descr="Game controller">
            <a:extLst>
              <a:ext uri="{FF2B5EF4-FFF2-40B4-BE49-F238E27FC236}">
                <a16:creationId xmlns:a16="http://schemas.microsoft.com/office/drawing/2014/main" id="{A4AE23F0-9B45-49A8-A277-E4BFD67CBA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6" name="Picture 5">
            <a:extLst>
              <a:ext uri="{FF2B5EF4-FFF2-40B4-BE49-F238E27FC236}">
                <a16:creationId xmlns:a16="http://schemas.microsoft.com/office/drawing/2014/main" id="{AD35F6EB-813B-4505-BD36-B7D4FF911443}"/>
              </a:ext>
            </a:extLst>
          </p:cNvPr>
          <p:cNvPicPr>
            <a:picLocks noChangeAspect="1"/>
          </p:cNvPicPr>
          <p:nvPr/>
        </p:nvPicPr>
        <p:blipFill>
          <a:blip r:embed="rId4"/>
          <a:stretch>
            <a:fillRect/>
          </a:stretch>
        </p:blipFill>
        <p:spPr>
          <a:xfrm>
            <a:off x="1024889" y="5618526"/>
            <a:ext cx="5439534" cy="600159"/>
          </a:xfrm>
          <a:prstGeom prst="rect">
            <a:avLst/>
          </a:prstGeom>
        </p:spPr>
      </p:pic>
    </p:spTree>
    <p:extLst>
      <p:ext uri="{BB962C8B-B14F-4D97-AF65-F5344CB8AC3E}">
        <p14:creationId xmlns:p14="http://schemas.microsoft.com/office/powerpoint/2010/main" val="73128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B01F-0DE7-4936-ACA0-3E2124804CFB}"/>
              </a:ext>
            </a:extLst>
          </p:cNvPr>
          <p:cNvSpPr>
            <a:spLocks noGrp="1"/>
          </p:cNvSpPr>
          <p:nvPr>
            <p:ph type="title"/>
          </p:nvPr>
        </p:nvSpPr>
        <p:spPr>
          <a:xfrm>
            <a:off x="685800" y="639315"/>
            <a:ext cx="8610600" cy="1293028"/>
          </a:xfrm>
        </p:spPr>
        <p:txBody>
          <a:bodyPr/>
          <a:lstStyle/>
          <a:p>
            <a:pPr algn="l"/>
            <a:r>
              <a:rPr lang="en-US" dirty="0"/>
              <a:t>Data handling</a:t>
            </a:r>
          </a:p>
        </p:txBody>
      </p:sp>
      <p:sp>
        <p:nvSpPr>
          <p:cNvPr id="3" name="Content Placeholder 2">
            <a:extLst>
              <a:ext uri="{FF2B5EF4-FFF2-40B4-BE49-F238E27FC236}">
                <a16:creationId xmlns:a16="http://schemas.microsoft.com/office/drawing/2014/main" id="{7ABEBFA6-7D31-4157-B999-519E32C22A2F}"/>
              </a:ext>
            </a:extLst>
          </p:cNvPr>
          <p:cNvSpPr>
            <a:spLocks noGrp="1"/>
          </p:cNvSpPr>
          <p:nvPr>
            <p:ph idx="1"/>
          </p:nvPr>
        </p:nvSpPr>
        <p:spPr>
          <a:xfrm>
            <a:off x="685800" y="2201349"/>
            <a:ext cx="10820400" cy="4241751"/>
          </a:xfrm>
        </p:spPr>
        <p:txBody>
          <a:bodyPr>
            <a:normAutofit lnSpcReduction="10000"/>
          </a:bodyPr>
          <a:lstStyle/>
          <a:p>
            <a:r>
              <a:rPr lang="en-US" dirty="0"/>
              <a:t>SteamSpy - There were some NaN values in the ‘publisher’ and ‘developer’ columns. Instead of dropping those rows, we copied the ‘developer’ name into the ‘publisher’ and vice versa. By doing that we saved ~30 rows (~360 data). Also, we dropped duplicates and special edition games.</a:t>
            </a:r>
          </a:p>
          <a:p>
            <a:r>
              <a:rPr lang="en-US" dirty="0"/>
              <a:t>‘price’ values were converted from cents to dollars. (For better visualization).</a:t>
            </a:r>
          </a:p>
          <a:p>
            <a:r>
              <a:rPr lang="en-US" dirty="0"/>
              <a:t>‘owners’ values was a range of owners so we replaced it with the average  of that range and change the column name to ‘owners_approx.’</a:t>
            </a:r>
          </a:p>
          <a:p>
            <a:r>
              <a:rPr lang="en-US" dirty="0"/>
              <a:t>Some games were not on the Metacritic site. To handle their ‘score’ value we used the ‘positive’ and ‘negative’ values which represent the amount of positive and negative feedback (from SteamSpy).</a:t>
            </a:r>
          </a:p>
          <a:p>
            <a:r>
              <a:rPr lang="en-US" dirty="0"/>
              <a:t>Outliers – we discovered some values that could be outliers, but after further investigation, we found out that the values are correct and should not be handled.</a:t>
            </a:r>
          </a:p>
          <a:p>
            <a:endParaRPr lang="en-US" dirty="0"/>
          </a:p>
        </p:txBody>
      </p:sp>
      <p:pic>
        <p:nvPicPr>
          <p:cNvPr id="4" name="Content Placeholder 4" descr="Game controller">
            <a:extLst>
              <a:ext uri="{FF2B5EF4-FFF2-40B4-BE49-F238E27FC236}">
                <a16:creationId xmlns:a16="http://schemas.microsoft.com/office/drawing/2014/main" id="{9A07F37F-263F-4F6E-A6B2-2912D1F76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418101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F6F-2096-4102-9807-D9E145AD97F6}"/>
              </a:ext>
            </a:extLst>
          </p:cNvPr>
          <p:cNvSpPr>
            <a:spLocks noGrp="1"/>
          </p:cNvSpPr>
          <p:nvPr>
            <p:ph type="title"/>
          </p:nvPr>
        </p:nvSpPr>
        <p:spPr>
          <a:xfrm>
            <a:off x="685800" y="764373"/>
            <a:ext cx="8610600" cy="1293028"/>
          </a:xfrm>
        </p:spPr>
        <p:txBody>
          <a:bodyPr/>
          <a:lstStyle/>
          <a:p>
            <a:pPr algn="l"/>
            <a:r>
              <a:rPr lang="en-US" dirty="0"/>
              <a:t>EDA and statistical tests</a:t>
            </a:r>
            <a:endParaRPr lang="en-IL" dirty="0"/>
          </a:p>
        </p:txBody>
      </p:sp>
      <p:sp>
        <p:nvSpPr>
          <p:cNvPr id="3" name="Content Placeholder 2">
            <a:extLst>
              <a:ext uri="{FF2B5EF4-FFF2-40B4-BE49-F238E27FC236}">
                <a16:creationId xmlns:a16="http://schemas.microsoft.com/office/drawing/2014/main" id="{AAF45E2E-4981-4235-9890-AC9E2E86EDDE}"/>
              </a:ext>
            </a:extLst>
          </p:cNvPr>
          <p:cNvSpPr>
            <a:spLocks noGrp="1"/>
          </p:cNvSpPr>
          <p:nvPr>
            <p:ph idx="1"/>
          </p:nvPr>
        </p:nvSpPr>
        <p:spPr>
          <a:xfrm>
            <a:off x="685800" y="1892719"/>
            <a:ext cx="10820400" cy="4721145"/>
          </a:xfrm>
        </p:spPr>
        <p:txBody>
          <a:bodyPr>
            <a:normAutofit lnSpcReduction="10000"/>
          </a:bodyPr>
          <a:lstStyle/>
          <a:p>
            <a:r>
              <a:rPr lang="en-US" dirty="0"/>
              <a:t>First part was to visualize the numeric columns with a bar plot.                                     We also scaled each column to better understand the distribution.</a:t>
            </a:r>
          </a:p>
          <a:p>
            <a:r>
              <a:rPr lang="en-US" dirty="0"/>
              <a:t>Second part was to check correlations between the ‘score’ column and the rest of the numeric columns. Since none of the columns had a normal distribution, we used the </a:t>
            </a:r>
            <a:r>
              <a:rPr lang="he-IL" dirty="0"/>
              <a:t>Spearman</a:t>
            </a:r>
            <a:r>
              <a:rPr lang="en-US" dirty="0"/>
              <a:t> method. We presented both the scatter plot between score and other columns and the actual correlation value between said columns.</a:t>
            </a:r>
          </a:p>
          <a:p>
            <a:r>
              <a:rPr lang="en-US" dirty="0"/>
              <a:t>Statistical tests – We used T-Test in three ways:</a:t>
            </a:r>
          </a:p>
          <a:p>
            <a:pPr marL="0" indent="0">
              <a:spcBef>
                <a:spcPts val="400"/>
              </a:spcBef>
              <a:buNone/>
            </a:pPr>
            <a:r>
              <a:rPr lang="en-US" dirty="0"/>
              <a:t>   T-Test with 1 sample.</a:t>
            </a:r>
          </a:p>
          <a:p>
            <a:pPr marL="0" indent="0">
              <a:spcBef>
                <a:spcPts val="400"/>
              </a:spcBef>
              <a:buNone/>
            </a:pPr>
            <a:r>
              <a:rPr lang="en-US" dirty="0"/>
              <a:t>   T-Test with 2 samples. </a:t>
            </a:r>
          </a:p>
          <a:p>
            <a:pPr marL="0" indent="0">
              <a:spcBef>
                <a:spcPts val="400"/>
              </a:spcBef>
              <a:buNone/>
            </a:pPr>
            <a:r>
              <a:rPr lang="en-US" dirty="0"/>
              <a:t>   T-Test between 2 columns.</a:t>
            </a:r>
          </a:p>
          <a:p>
            <a:pPr marL="216000" indent="0">
              <a:buNone/>
            </a:pPr>
            <a:r>
              <a:rPr lang="en-US" dirty="0"/>
              <a:t>Those with a P-value below 0.05 had their null hypothesis rejected and those above 0.05 failed to be rejected. Both the rejected and failed-to-reject columns were added to a corresponding list.</a:t>
            </a:r>
          </a:p>
          <a:p>
            <a:endParaRPr lang="en-IL" dirty="0"/>
          </a:p>
        </p:txBody>
      </p:sp>
      <p:pic>
        <p:nvPicPr>
          <p:cNvPr id="4" name="Content Placeholder 4" descr="Game controller">
            <a:extLst>
              <a:ext uri="{FF2B5EF4-FFF2-40B4-BE49-F238E27FC236}">
                <a16:creationId xmlns:a16="http://schemas.microsoft.com/office/drawing/2014/main" id="{3C85BBB5-4223-4D5C-B8AB-DE20A1894F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16085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5248-4F89-49E8-9F03-0DE5338F0296}"/>
              </a:ext>
            </a:extLst>
          </p:cNvPr>
          <p:cNvSpPr>
            <a:spLocks noGrp="1"/>
          </p:cNvSpPr>
          <p:nvPr>
            <p:ph type="title"/>
          </p:nvPr>
        </p:nvSpPr>
        <p:spPr>
          <a:xfrm>
            <a:off x="685800" y="639315"/>
            <a:ext cx="8610600" cy="1293028"/>
          </a:xfrm>
        </p:spPr>
        <p:txBody>
          <a:bodyPr/>
          <a:lstStyle/>
          <a:p>
            <a:pPr algn="l"/>
            <a:r>
              <a:rPr lang="en-US" dirty="0"/>
              <a:t>Visualizations</a:t>
            </a:r>
          </a:p>
        </p:txBody>
      </p:sp>
      <p:pic>
        <p:nvPicPr>
          <p:cNvPr id="5" name="Content Placeholder 4">
            <a:extLst>
              <a:ext uri="{FF2B5EF4-FFF2-40B4-BE49-F238E27FC236}">
                <a16:creationId xmlns:a16="http://schemas.microsoft.com/office/drawing/2014/main" id="{6E30DA05-BC71-4B35-8147-BEBDC75E14A1}"/>
              </a:ext>
            </a:extLst>
          </p:cNvPr>
          <p:cNvPicPr>
            <a:picLocks noGrp="1" noChangeAspect="1"/>
          </p:cNvPicPr>
          <p:nvPr>
            <p:ph idx="1"/>
          </p:nvPr>
        </p:nvPicPr>
        <p:blipFill>
          <a:blip r:embed="rId2"/>
          <a:stretch>
            <a:fillRect/>
          </a:stretch>
        </p:blipFill>
        <p:spPr>
          <a:xfrm>
            <a:off x="685800" y="1753390"/>
            <a:ext cx="4525006" cy="3172268"/>
          </a:xfrm>
        </p:spPr>
      </p:pic>
      <p:pic>
        <p:nvPicPr>
          <p:cNvPr id="6" name="Content Placeholder 4" descr="Game controller">
            <a:extLst>
              <a:ext uri="{FF2B5EF4-FFF2-40B4-BE49-F238E27FC236}">
                <a16:creationId xmlns:a16="http://schemas.microsoft.com/office/drawing/2014/main" id="{EB8A6FFF-E950-4E92-B210-A3F93D66CB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4050" y="0"/>
            <a:ext cx="2647950" cy="2647950"/>
          </a:xfrm>
          <a:prstGeom prst="rect">
            <a:avLst/>
          </a:prstGeom>
        </p:spPr>
      </p:pic>
      <p:sp>
        <p:nvSpPr>
          <p:cNvPr id="7" name="TextBox 6">
            <a:extLst>
              <a:ext uri="{FF2B5EF4-FFF2-40B4-BE49-F238E27FC236}">
                <a16:creationId xmlns:a16="http://schemas.microsoft.com/office/drawing/2014/main" id="{7D812C4F-1492-40D0-B5C2-DB914DD2E28A}"/>
              </a:ext>
            </a:extLst>
          </p:cNvPr>
          <p:cNvSpPr txBox="1"/>
          <p:nvPr/>
        </p:nvSpPr>
        <p:spPr>
          <a:xfrm>
            <a:off x="685800" y="5042517"/>
            <a:ext cx="4525006" cy="923330"/>
          </a:xfrm>
          <a:prstGeom prst="rect">
            <a:avLst/>
          </a:prstGeom>
          <a:noFill/>
        </p:spPr>
        <p:txBody>
          <a:bodyPr wrap="square" rtlCol="0">
            <a:spAutoFit/>
          </a:bodyPr>
          <a:lstStyle/>
          <a:p>
            <a:r>
              <a:rPr lang="en-US" dirty="0"/>
              <a:t>We can see that a game score (x-axis) has some effect on the market. </a:t>
            </a:r>
          </a:p>
          <a:p>
            <a:r>
              <a:rPr lang="en-US" dirty="0"/>
              <a:t>A higher score </a:t>
            </a:r>
            <a:r>
              <a:rPr lang="en-US" dirty="0">
                <a:sym typeface="Wingdings" panose="05000000000000000000" pitchFamily="2" charset="2"/>
              </a:rPr>
              <a:t>leads to more units sold.</a:t>
            </a:r>
            <a:endParaRPr lang="en-US" dirty="0"/>
          </a:p>
        </p:txBody>
      </p:sp>
      <p:pic>
        <p:nvPicPr>
          <p:cNvPr id="9" name="Picture 8">
            <a:extLst>
              <a:ext uri="{FF2B5EF4-FFF2-40B4-BE49-F238E27FC236}">
                <a16:creationId xmlns:a16="http://schemas.microsoft.com/office/drawing/2014/main" id="{7668D87F-D647-4F32-8EB8-6A37E2308F34}"/>
              </a:ext>
            </a:extLst>
          </p:cNvPr>
          <p:cNvPicPr>
            <a:picLocks noChangeAspect="1"/>
          </p:cNvPicPr>
          <p:nvPr/>
        </p:nvPicPr>
        <p:blipFill>
          <a:blip r:embed="rId5"/>
          <a:stretch>
            <a:fillRect/>
          </a:stretch>
        </p:blipFill>
        <p:spPr>
          <a:xfrm>
            <a:off x="5473252" y="1753390"/>
            <a:ext cx="4439270" cy="3172268"/>
          </a:xfrm>
          <a:prstGeom prst="rect">
            <a:avLst/>
          </a:prstGeom>
        </p:spPr>
      </p:pic>
      <p:sp>
        <p:nvSpPr>
          <p:cNvPr id="13" name="TextBox 12">
            <a:extLst>
              <a:ext uri="{FF2B5EF4-FFF2-40B4-BE49-F238E27FC236}">
                <a16:creationId xmlns:a16="http://schemas.microsoft.com/office/drawing/2014/main" id="{70D99793-8DAC-4023-801E-E685E39F6A16}"/>
              </a:ext>
            </a:extLst>
          </p:cNvPr>
          <p:cNvSpPr txBox="1"/>
          <p:nvPr/>
        </p:nvSpPr>
        <p:spPr>
          <a:xfrm>
            <a:off x="5473252" y="5042517"/>
            <a:ext cx="4439270" cy="923330"/>
          </a:xfrm>
          <a:prstGeom prst="rect">
            <a:avLst/>
          </a:prstGeom>
          <a:noFill/>
        </p:spPr>
        <p:txBody>
          <a:bodyPr wrap="square" rtlCol="0">
            <a:spAutoFit/>
          </a:bodyPr>
          <a:lstStyle/>
          <a:p>
            <a:r>
              <a:rPr lang="en-US" dirty="0"/>
              <a:t>More YouTube views (y-axis) can lead to a bigger hype which can lead to a higher score.</a:t>
            </a:r>
          </a:p>
        </p:txBody>
      </p:sp>
      <p:sp>
        <p:nvSpPr>
          <p:cNvPr id="14" name="TextBox 13">
            <a:extLst>
              <a:ext uri="{FF2B5EF4-FFF2-40B4-BE49-F238E27FC236}">
                <a16:creationId xmlns:a16="http://schemas.microsoft.com/office/drawing/2014/main" id="{0FF5EBD0-02E1-4EBC-B084-73E656D90ADE}"/>
              </a:ext>
            </a:extLst>
          </p:cNvPr>
          <p:cNvSpPr txBox="1"/>
          <p:nvPr/>
        </p:nvSpPr>
        <p:spPr>
          <a:xfrm>
            <a:off x="685800" y="6218685"/>
            <a:ext cx="6585012" cy="369332"/>
          </a:xfrm>
          <a:prstGeom prst="rect">
            <a:avLst/>
          </a:prstGeom>
          <a:noFill/>
        </p:spPr>
        <p:txBody>
          <a:bodyPr wrap="square" rtlCol="0">
            <a:spAutoFit/>
          </a:bodyPr>
          <a:lstStyle/>
          <a:p>
            <a:r>
              <a:rPr lang="en-US" dirty="0"/>
              <a:t>* More visualizations in our Jupiter notebook on GitHub.</a:t>
            </a:r>
          </a:p>
        </p:txBody>
      </p:sp>
    </p:spTree>
    <p:extLst>
      <p:ext uri="{BB962C8B-B14F-4D97-AF65-F5344CB8AC3E}">
        <p14:creationId xmlns:p14="http://schemas.microsoft.com/office/powerpoint/2010/main" val="115097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CAF1-F96E-4563-9164-CBD8EB24C523}"/>
              </a:ext>
            </a:extLst>
          </p:cNvPr>
          <p:cNvSpPr>
            <a:spLocks noGrp="1"/>
          </p:cNvSpPr>
          <p:nvPr>
            <p:ph type="title"/>
          </p:nvPr>
        </p:nvSpPr>
        <p:spPr>
          <a:xfrm>
            <a:off x="685800" y="639315"/>
            <a:ext cx="8610600" cy="1293028"/>
          </a:xfrm>
        </p:spPr>
        <p:txBody>
          <a:bodyPr/>
          <a:lstStyle/>
          <a:p>
            <a:pPr algn="l"/>
            <a:r>
              <a:rPr lang="en-US" dirty="0"/>
              <a:t>Machine learning</a:t>
            </a:r>
          </a:p>
        </p:txBody>
      </p:sp>
      <p:sp>
        <p:nvSpPr>
          <p:cNvPr id="3" name="Content Placeholder 2">
            <a:extLst>
              <a:ext uri="{FF2B5EF4-FFF2-40B4-BE49-F238E27FC236}">
                <a16:creationId xmlns:a16="http://schemas.microsoft.com/office/drawing/2014/main" id="{AE07F40E-03E5-45C5-8F57-69F7CA5AE688}"/>
              </a:ext>
            </a:extLst>
          </p:cNvPr>
          <p:cNvSpPr>
            <a:spLocks noGrp="1"/>
          </p:cNvSpPr>
          <p:nvPr>
            <p:ph idx="1"/>
          </p:nvPr>
        </p:nvSpPr>
        <p:spPr>
          <a:xfrm>
            <a:off x="685800" y="1848331"/>
            <a:ext cx="10820400" cy="4024125"/>
          </a:xfrm>
        </p:spPr>
        <p:txBody>
          <a:bodyPr/>
          <a:lstStyle/>
          <a:p>
            <a:r>
              <a:rPr lang="en-US" dirty="0"/>
              <a:t>In the ML phase we used the supervised approach.</a:t>
            </a:r>
          </a:p>
          <a:p>
            <a:r>
              <a:rPr lang="en-US" dirty="0"/>
              <a:t>The feature vector (X) contained all the numeric columns, not including the ‘</a:t>
            </a:r>
            <a:r>
              <a:rPr lang="en-US" dirty="0" err="1"/>
              <a:t>is_successful</a:t>
            </a:r>
            <a:r>
              <a:rPr lang="en-US" dirty="0"/>
              <a:t>’ and ‘score’ columns(‘</a:t>
            </a:r>
            <a:r>
              <a:rPr lang="en-US" dirty="0" err="1"/>
              <a:t>is_successful</a:t>
            </a:r>
            <a:r>
              <a:rPr lang="en-US" dirty="0"/>
              <a:t>’ is the target column (y)).</a:t>
            </a:r>
          </a:p>
          <a:p>
            <a:r>
              <a:rPr lang="en-US" dirty="0"/>
              <a:t>We trained the model using Logistic regression which is used especially for binary problems (in our case – 0 or 1).</a:t>
            </a:r>
          </a:p>
          <a:p>
            <a:r>
              <a:rPr lang="en-US" dirty="0"/>
              <a:t>The prediction was quite impressive – 3837 correct predictions out of 4486 (~85%).</a:t>
            </a:r>
          </a:p>
          <a:p>
            <a:r>
              <a:rPr lang="en-US" dirty="0"/>
              <a:t>Finally we split the data frame to train and test and compared the measures between unscaled, MinMax and Standard scaled data frames, and compared the confusion matrices.</a:t>
            </a:r>
          </a:p>
        </p:txBody>
      </p:sp>
      <p:pic>
        <p:nvPicPr>
          <p:cNvPr id="4" name="Content Placeholder 4" descr="Game controller">
            <a:extLst>
              <a:ext uri="{FF2B5EF4-FFF2-40B4-BE49-F238E27FC236}">
                <a16:creationId xmlns:a16="http://schemas.microsoft.com/office/drawing/2014/main" id="{F55BBBA1-B537-4C07-A4EC-022949D5C2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68860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B227-0823-4232-8A5C-2E3553E6F965}"/>
              </a:ext>
            </a:extLst>
          </p:cNvPr>
          <p:cNvSpPr>
            <a:spLocks noGrp="1"/>
          </p:cNvSpPr>
          <p:nvPr>
            <p:ph type="title"/>
          </p:nvPr>
        </p:nvSpPr>
        <p:spPr>
          <a:xfrm>
            <a:off x="682841" y="639315"/>
            <a:ext cx="8610600" cy="1293028"/>
          </a:xfrm>
        </p:spPr>
        <p:txBody>
          <a:bodyPr/>
          <a:lstStyle/>
          <a:p>
            <a:pPr algn="l"/>
            <a:r>
              <a:rPr lang="en-US" dirty="0"/>
              <a:t>Machine learning</a:t>
            </a:r>
          </a:p>
        </p:txBody>
      </p:sp>
      <p:sp>
        <p:nvSpPr>
          <p:cNvPr id="3" name="Content Placeholder 2">
            <a:extLst>
              <a:ext uri="{FF2B5EF4-FFF2-40B4-BE49-F238E27FC236}">
                <a16:creationId xmlns:a16="http://schemas.microsoft.com/office/drawing/2014/main" id="{7CE78F89-45EB-4FA8-B86A-47A51455EDF6}"/>
              </a:ext>
            </a:extLst>
          </p:cNvPr>
          <p:cNvSpPr>
            <a:spLocks noGrp="1"/>
          </p:cNvSpPr>
          <p:nvPr>
            <p:ph idx="1"/>
          </p:nvPr>
        </p:nvSpPr>
        <p:spPr>
          <a:xfrm>
            <a:off x="685800" y="2194560"/>
            <a:ext cx="10056920" cy="4024125"/>
          </a:xfrm>
        </p:spPr>
        <p:txBody>
          <a:bodyPr/>
          <a:lstStyle/>
          <a:p>
            <a:pPr marL="0" indent="0">
              <a:buNone/>
            </a:pPr>
            <a:r>
              <a:rPr lang="en-US" dirty="0"/>
              <a:t>Our main approach was logistic regression on an unscaled model which resulted in a pretty good accuracy – 83%.</a:t>
            </a:r>
          </a:p>
          <a:p>
            <a:pPr marL="0" indent="0">
              <a:buNone/>
            </a:pPr>
            <a:r>
              <a:rPr lang="en-US" dirty="0"/>
              <a:t>Then we tried to scale the set to find out if we can improve the accuracy, but after scaling using MinMax scaler the accuracy dropped to 53%, and after using Standard scaler the accuracy dropped to 62%.</a:t>
            </a:r>
          </a:p>
          <a:p>
            <a:pPr marL="0" indent="0">
              <a:buNone/>
            </a:pPr>
            <a:r>
              <a:rPr lang="en-US" dirty="0"/>
              <a:t>We will stay with the unscaled model.</a:t>
            </a:r>
          </a:p>
        </p:txBody>
      </p:sp>
      <p:pic>
        <p:nvPicPr>
          <p:cNvPr id="4" name="Content Placeholder 4" descr="Game controller">
            <a:extLst>
              <a:ext uri="{FF2B5EF4-FFF2-40B4-BE49-F238E27FC236}">
                <a16:creationId xmlns:a16="http://schemas.microsoft.com/office/drawing/2014/main" id="{D641697D-6EEA-4DE4-BF41-C60B42168B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6" name="Picture 5">
            <a:extLst>
              <a:ext uri="{FF2B5EF4-FFF2-40B4-BE49-F238E27FC236}">
                <a16:creationId xmlns:a16="http://schemas.microsoft.com/office/drawing/2014/main" id="{5BCE9AFE-11E4-4A6C-8AB2-F615CBBD5A5B}"/>
              </a:ext>
            </a:extLst>
          </p:cNvPr>
          <p:cNvPicPr>
            <a:picLocks noChangeAspect="1"/>
          </p:cNvPicPr>
          <p:nvPr/>
        </p:nvPicPr>
        <p:blipFill>
          <a:blip r:embed="rId4"/>
          <a:stretch>
            <a:fillRect/>
          </a:stretch>
        </p:blipFill>
        <p:spPr>
          <a:xfrm>
            <a:off x="682841" y="5113631"/>
            <a:ext cx="3143689" cy="1105054"/>
          </a:xfrm>
          <a:prstGeom prst="rect">
            <a:avLst/>
          </a:prstGeom>
        </p:spPr>
      </p:pic>
      <p:pic>
        <p:nvPicPr>
          <p:cNvPr id="7" name="Picture 6">
            <a:extLst>
              <a:ext uri="{FF2B5EF4-FFF2-40B4-BE49-F238E27FC236}">
                <a16:creationId xmlns:a16="http://schemas.microsoft.com/office/drawing/2014/main" id="{F24EAD21-9F33-4C42-A938-BE490BDA1B62}"/>
              </a:ext>
            </a:extLst>
          </p:cNvPr>
          <p:cNvPicPr>
            <a:picLocks noChangeAspect="1"/>
          </p:cNvPicPr>
          <p:nvPr/>
        </p:nvPicPr>
        <p:blipFill>
          <a:blip r:embed="rId5"/>
          <a:stretch>
            <a:fillRect/>
          </a:stretch>
        </p:blipFill>
        <p:spPr>
          <a:xfrm>
            <a:off x="4126647" y="5113631"/>
            <a:ext cx="3181794" cy="1095528"/>
          </a:xfrm>
          <a:prstGeom prst="rect">
            <a:avLst/>
          </a:prstGeom>
        </p:spPr>
      </p:pic>
      <p:pic>
        <p:nvPicPr>
          <p:cNvPr id="11" name="Picture 10">
            <a:extLst>
              <a:ext uri="{FF2B5EF4-FFF2-40B4-BE49-F238E27FC236}">
                <a16:creationId xmlns:a16="http://schemas.microsoft.com/office/drawing/2014/main" id="{616EB94E-F3F0-4DF9-A1BD-2A35877C00F0}"/>
              </a:ext>
            </a:extLst>
          </p:cNvPr>
          <p:cNvPicPr>
            <a:picLocks noChangeAspect="1"/>
          </p:cNvPicPr>
          <p:nvPr/>
        </p:nvPicPr>
        <p:blipFill>
          <a:blip r:embed="rId6"/>
          <a:stretch>
            <a:fillRect/>
          </a:stretch>
        </p:blipFill>
        <p:spPr>
          <a:xfrm>
            <a:off x="7607545" y="5113631"/>
            <a:ext cx="3105583" cy="1095528"/>
          </a:xfrm>
          <a:prstGeom prst="rect">
            <a:avLst/>
          </a:prstGeom>
        </p:spPr>
      </p:pic>
    </p:spTree>
    <p:extLst>
      <p:ext uri="{BB962C8B-B14F-4D97-AF65-F5344CB8AC3E}">
        <p14:creationId xmlns:p14="http://schemas.microsoft.com/office/powerpoint/2010/main" val="127309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A3AC-6083-4E78-8B46-27B86018F77B}"/>
              </a:ext>
            </a:extLst>
          </p:cNvPr>
          <p:cNvSpPr>
            <a:spLocks noGrp="1"/>
          </p:cNvSpPr>
          <p:nvPr>
            <p:ph type="title"/>
          </p:nvPr>
        </p:nvSpPr>
        <p:spPr>
          <a:xfrm>
            <a:off x="685800" y="639315"/>
            <a:ext cx="8610600" cy="1293028"/>
          </a:xfrm>
        </p:spPr>
        <p:txBody>
          <a:bodyPr/>
          <a:lstStyle/>
          <a:p>
            <a:pPr algn="l"/>
            <a:r>
              <a:rPr lang="en-US" dirty="0" err="1"/>
              <a:t>knn</a:t>
            </a:r>
            <a:endParaRPr lang="en-US" dirty="0"/>
          </a:p>
        </p:txBody>
      </p:sp>
      <p:sp>
        <p:nvSpPr>
          <p:cNvPr id="3" name="Content Placeholder 2">
            <a:extLst>
              <a:ext uri="{FF2B5EF4-FFF2-40B4-BE49-F238E27FC236}">
                <a16:creationId xmlns:a16="http://schemas.microsoft.com/office/drawing/2014/main" id="{8420C57E-5D9D-4824-86D8-2994E364D845}"/>
              </a:ext>
            </a:extLst>
          </p:cNvPr>
          <p:cNvSpPr>
            <a:spLocks noGrp="1"/>
          </p:cNvSpPr>
          <p:nvPr>
            <p:ph idx="1"/>
          </p:nvPr>
        </p:nvSpPr>
        <p:spPr/>
        <p:txBody>
          <a:bodyPr/>
          <a:lstStyle/>
          <a:p>
            <a:pPr marL="0" indent="0">
              <a:buNone/>
            </a:pPr>
            <a:r>
              <a:rPr lang="en-US" dirty="0"/>
              <a:t>We also tried the KNN algorithm to see if this method will result in 	         better accuracy.</a:t>
            </a:r>
          </a:p>
          <a:p>
            <a:pPr marL="0" indent="0">
              <a:buNone/>
            </a:pPr>
            <a:r>
              <a:rPr lang="en-US" dirty="0"/>
              <a:t>When we used the KNN algorithm, the precision was much lower.</a:t>
            </a:r>
          </a:p>
          <a:p>
            <a:pPr marL="0" indent="0">
              <a:buNone/>
            </a:pPr>
            <a:r>
              <a:rPr lang="en-US" dirty="0"/>
              <a:t>First, we tried with k=3 and got an accuracy of 61%.</a:t>
            </a:r>
          </a:p>
          <a:p>
            <a:pPr marL="0" indent="0">
              <a:buNone/>
            </a:pPr>
            <a:r>
              <a:rPr lang="en-US" dirty="0"/>
              <a:t>After that, we tried various k values ranging from 1 to 24,			 and as the k value got higher, the train set accuracy got lower.</a:t>
            </a:r>
          </a:p>
          <a:p>
            <a:pPr marL="0" indent="0">
              <a:buNone/>
            </a:pPr>
            <a:endParaRPr lang="en-US" dirty="0"/>
          </a:p>
        </p:txBody>
      </p:sp>
      <p:pic>
        <p:nvPicPr>
          <p:cNvPr id="6" name="Picture 5">
            <a:extLst>
              <a:ext uri="{FF2B5EF4-FFF2-40B4-BE49-F238E27FC236}">
                <a16:creationId xmlns:a16="http://schemas.microsoft.com/office/drawing/2014/main" id="{E8AEA7BA-9814-4B9A-A5B0-C360C2169D70}"/>
              </a:ext>
            </a:extLst>
          </p:cNvPr>
          <p:cNvPicPr>
            <a:picLocks noChangeAspect="1"/>
          </p:cNvPicPr>
          <p:nvPr/>
        </p:nvPicPr>
        <p:blipFill>
          <a:blip r:embed="rId2"/>
          <a:stretch>
            <a:fillRect/>
          </a:stretch>
        </p:blipFill>
        <p:spPr>
          <a:xfrm>
            <a:off x="9925235" y="0"/>
            <a:ext cx="2266765" cy="6825956"/>
          </a:xfrm>
          <a:prstGeom prst="rect">
            <a:avLst/>
          </a:prstGeom>
        </p:spPr>
      </p:pic>
    </p:spTree>
    <p:extLst>
      <p:ext uri="{BB962C8B-B14F-4D97-AF65-F5344CB8AC3E}">
        <p14:creationId xmlns:p14="http://schemas.microsoft.com/office/powerpoint/2010/main" val="58493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4CD9-E540-4973-AF1F-8B493526EB2C}"/>
              </a:ext>
            </a:extLst>
          </p:cNvPr>
          <p:cNvSpPr>
            <a:spLocks noGrp="1"/>
          </p:cNvSpPr>
          <p:nvPr>
            <p:ph type="title"/>
          </p:nvPr>
        </p:nvSpPr>
        <p:spPr>
          <a:xfrm>
            <a:off x="685800" y="639315"/>
            <a:ext cx="8610600" cy="1293028"/>
          </a:xfrm>
        </p:spPr>
        <p:txBody>
          <a:bodyPr/>
          <a:lstStyle/>
          <a:p>
            <a:pPr algn="l"/>
            <a:r>
              <a:rPr lang="en-US" dirty="0"/>
              <a:t>conclusion</a:t>
            </a:r>
          </a:p>
        </p:txBody>
      </p:sp>
      <p:sp>
        <p:nvSpPr>
          <p:cNvPr id="3" name="Content Placeholder 2">
            <a:extLst>
              <a:ext uri="{FF2B5EF4-FFF2-40B4-BE49-F238E27FC236}">
                <a16:creationId xmlns:a16="http://schemas.microsoft.com/office/drawing/2014/main" id="{680328D8-0823-4E6F-B01D-52E9522A6732}"/>
              </a:ext>
            </a:extLst>
          </p:cNvPr>
          <p:cNvSpPr>
            <a:spLocks noGrp="1"/>
          </p:cNvSpPr>
          <p:nvPr>
            <p:ph idx="1"/>
          </p:nvPr>
        </p:nvSpPr>
        <p:spPr>
          <a:xfrm>
            <a:off x="685800" y="1704514"/>
            <a:ext cx="10820400" cy="4514172"/>
          </a:xfrm>
        </p:spPr>
        <p:txBody>
          <a:bodyPr/>
          <a:lstStyle/>
          <a:p>
            <a:pPr marL="0" indent="0">
              <a:buNone/>
            </a:pPr>
            <a:r>
              <a:rPr lang="en-US" dirty="0"/>
              <a:t>In conclusion, the unscaled model has very satisfying results.</a:t>
            </a:r>
          </a:p>
          <a:p>
            <a:pPr marL="0" indent="0">
              <a:buNone/>
            </a:pPr>
            <a:r>
              <a:rPr lang="en-US" dirty="0"/>
              <a:t>Even though the MinMax and Standard scaled models have excellent accuracy, we can’t rely on that because it may be because of overfitting.  We manage to find a relation between most of the features to a game’s success.</a:t>
            </a:r>
          </a:p>
          <a:p>
            <a:pPr marL="0" indent="0">
              <a:buNone/>
            </a:pPr>
            <a:r>
              <a:rPr lang="en-US" u="sng" dirty="0"/>
              <a:t>Some extra findings:</a:t>
            </a:r>
            <a:r>
              <a:rPr lang="en-US" dirty="0"/>
              <a:t>									  We selected by random few well-known and					         unknown publishers and found that bigger					 publishers tend to succeed even though they 				          failed many times.									   On the other hand, unknown publishers tend 					    to fail most of the time.</a:t>
            </a:r>
          </a:p>
          <a:p>
            <a:pPr marL="0" indent="0">
              <a:buNone/>
            </a:pPr>
            <a:r>
              <a:rPr lang="en-US" dirty="0"/>
              <a:t>(This was not part of our research!).</a:t>
            </a:r>
          </a:p>
        </p:txBody>
      </p:sp>
      <p:pic>
        <p:nvPicPr>
          <p:cNvPr id="6" name="Content Placeholder 4" descr="Game controller">
            <a:extLst>
              <a:ext uri="{FF2B5EF4-FFF2-40B4-BE49-F238E27FC236}">
                <a16:creationId xmlns:a16="http://schemas.microsoft.com/office/drawing/2014/main" id="{6911338B-6915-4865-A5EC-DB59CC2577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8" name="Picture 7">
            <a:extLst>
              <a:ext uri="{FF2B5EF4-FFF2-40B4-BE49-F238E27FC236}">
                <a16:creationId xmlns:a16="http://schemas.microsoft.com/office/drawing/2014/main" id="{28A0CEDD-F324-49F8-89C8-BF11BC0AB3D6}"/>
              </a:ext>
            </a:extLst>
          </p:cNvPr>
          <p:cNvPicPr>
            <a:picLocks noChangeAspect="1"/>
          </p:cNvPicPr>
          <p:nvPr/>
        </p:nvPicPr>
        <p:blipFill>
          <a:blip r:embed="rId4"/>
          <a:stretch>
            <a:fillRect/>
          </a:stretch>
        </p:blipFill>
        <p:spPr>
          <a:xfrm>
            <a:off x="10039726" y="3768473"/>
            <a:ext cx="1895740" cy="2781688"/>
          </a:xfrm>
          <a:prstGeom prst="rect">
            <a:avLst/>
          </a:prstGeom>
        </p:spPr>
      </p:pic>
      <p:pic>
        <p:nvPicPr>
          <p:cNvPr id="10" name="Picture 9">
            <a:extLst>
              <a:ext uri="{FF2B5EF4-FFF2-40B4-BE49-F238E27FC236}">
                <a16:creationId xmlns:a16="http://schemas.microsoft.com/office/drawing/2014/main" id="{0DDEA581-D022-4F6A-BFD9-A8B83EC34615}"/>
              </a:ext>
            </a:extLst>
          </p:cNvPr>
          <p:cNvPicPr>
            <a:picLocks noChangeAspect="1"/>
          </p:cNvPicPr>
          <p:nvPr/>
        </p:nvPicPr>
        <p:blipFill>
          <a:blip r:embed="rId5"/>
          <a:stretch>
            <a:fillRect/>
          </a:stretch>
        </p:blipFill>
        <p:spPr>
          <a:xfrm>
            <a:off x="7387648" y="3768474"/>
            <a:ext cx="2410161" cy="2781688"/>
          </a:xfrm>
          <a:prstGeom prst="rect">
            <a:avLst/>
          </a:prstGeom>
        </p:spPr>
      </p:pic>
      <p:sp>
        <p:nvSpPr>
          <p:cNvPr id="11" name="TextBox 10">
            <a:extLst>
              <a:ext uri="{FF2B5EF4-FFF2-40B4-BE49-F238E27FC236}">
                <a16:creationId xmlns:a16="http://schemas.microsoft.com/office/drawing/2014/main" id="{809546FC-086E-4A4A-95C1-7BA653E41C71}"/>
              </a:ext>
            </a:extLst>
          </p:cNvPr>
          <p:cNvSpPr txBox="1"/>
          <p:nvPr/>
        </p:nvSpPr>
        <p:spPr>
          <a:xfrm>
            <a:off x="7980169" y="3452191"/>
            <a:ext cx="1225118" cy="369332"/>
          </a:xfrm>
          <a:prstGeom prst="rect">
            <a:avLst/>
          </a:prstGeom>
          <a:noFill/>
        </p:spPr>
        <p:txBody>
          <a:bodyPr wrap="square" rtlCol="0">
            <a:spAutoFit/>
          </a:bodyPr>
          <a:lstStyle/>
          <a:p>
            <a:r>
              <a:rPr lang="en-US" dirty="0"/>
              <a:t>Unknown</a:t>
            </a:r>
          </a:p>
        </p:txBody>
      </p:sp>
      <p:sp>
        <p:nvSpPr>
          <p:cNvPr id="12" name="TextBox 11">
            <a:extLst>
              <a:ext uri="{FF2B5EF4-FFF2-40B4-BE49-F238E27FC236}">
                <a16:creationId xmlns:a16="http://schemas.microsoft.com/office/drawing/2014/main" id="{C5708346-B6FD-4DB5-AA24-38F918420633}"/>
              </a:ext>
            </a:extLst>
          </p:cNvPr>
          <p:cNvSpPr txBox="1"/>
          <p:nvPr/>
        </p:nvSpPr>
        <p:spPr>
          <a:xfrm>
            <a:off x="10281082" y="3429000"/>
            <a:ext cx="1225118" cy="369332"/>
          </a:xfrm>
          <a:prstGeom prst="rect">
            <a:avLst/>
          </a:prstGeom>
          <a:noFill/>
        </p:spPr>
        <p:txBody>
          <a:bodyPr wrap="square" rtlCol="0">
            <a:spAutoFit/>
          </a:bodyPr>
          <a:lstStyle/>
          <a:p>
            <a:r>
              <a:rPr lang="en-US" dirty="0"/>
              <a:t>Known</a:t>
            </a:r>
          </a:p>
        </p:txBody>
      </p:sp>
    </p:spTree>
    <p:extLst>
      <p:ext uri="{BB962C8B-B14F-4D97-AF65-F5344CB8AC3E}">
        <p14:creationId xmlns:p14="http://schemas.microsoft.com/office/powerpoint/2010/main" val="402173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6065-DCC2-4A79-ACFD-A6B32A54D3DC}"/>
              </a:ext>
            </a:extLst>
          </p:cNvPr>
          <p:cNvSpPr>
            <a:spLocks noGrp="1"/>
          </p:cNvSpPr>
          <p:nvPr>
            <p:ph type="title"/>
          </p:nvPr>
        </p:nvSpPr>
        <p:spPr>
          <a:xfrm>
            <a:off x="685800" y="719984"/>
            <a:ext cx="8610600" cy="1293028"/>
          </a:xfrm>
        </p:spPr>
        <p:txBody>
          <a:bodyPr/>
          <a:lstStyle/>
          <a:p>
            <a:pPr algn="l"/>
            <a:r>
              <a:rPr lang="en-US" dirty="0"/>
              <a:t>references</a:t>
            </a:r>
          </a:p>
        </p:txBody>
      </p:sp>
      <p:sp>
        <p:nvSpPr>
          <p:cNvPr id="3" name="Content Placeholder 2">
            <a:extLst>
              <a:ext uri="{FF2B5EF4-FFF2-40B4-BE49-F238E27FC236}">
                <a16:creationId xmlns:a16="http://schemas.microsoft.com/office/drawing/2014/main" id="{ABC93E1F-1FD8-4CDE-9EF5-94518E9F3431}"/>
              </a:ext>
            </a:extLst>
          </p:cNvPr>
          <p:cNvSpPr>
            <a:spLocks noGrp="1"/>
          </p:cNvSpPr>
          <p:nvPr>
            <p:ph idx="1"/>
          </p:nvPr>
        </p:nvSpPr>
        <p:spPr/>
        <p:txBody>
          <a:bodyPr/>
          <a:lstStyle/>
          <a:p>
            <a:r>
              <a:rPr lang="en-US" dirty="0"/>
              <a:t>[1] - </a:t>
            </a:r>
            <a:r>
              <a:rPr lang="en-US" sz="1800" kern="1200" dirty="0">
                <a:solidFill>
                  <a:srgbClr val="FFFFFF"/>
                </a:solidFill>
                <a:effectLst/>
                <a:latin typeface="Century Gothic" panose="020B0502020202020204" pitchFamily="34" charset="0"/>
                <a:ea typeface="+mn-ea"/>
                <a:cs typeface="+mn-cs"/>
                <a:hlinkClick r:id="rId2"/>
              </a:rPr>
              <a:t>https://www.youtube.com</a:t>
            </a:r>
            <a:r>
              <a:rPr lang="en-US" sz="1800" kern="1200" dirty="0">
                <a:solidFill>
                  <a:srgbClr val="FFFFFF"/>
                </a:solidFill>
                <a:effectLst/>
                <a:latin typeface="Century Gothic" panose="020B0502020202020204" pitchFamily="34" charset="0"/>
                <a:ea typeface="+mn-ea"/>
                <a:cs typeface="+mn-cs"/>
              </a:rPr>
              <a:t> </a:t>
            </a:r>
            <a:endParaRPr lang="en-US" dirty="0"/>
          </a:p>
          <a:p>
            <a:r>
              <a:rPr lang="en-US" dirty="0"/>
              <a:t>[2] - </a:t>
            </a:r>
            <a:r>
              <a:rPr lang="en-US" dirty="0">
                <a:hlinkClick r:id="rId3"/>
              </a:rPr>
              <a:t>https://steamspy.com</a:t>
            </a:r>
            <a:r>
              <a:rPr lang="en-US" dirty="0"/>
              <a:t>	</a:t>
            </a:r>
          </a:p>
          <a:p>
            <a:r>
              <a:rPr lang="en-US" dirty="0"/>
              <a:t>[3] - </a:t>
            </a:r>
            <a:r>
              <a:rPr lang="en-US" dirty="0">
                <a:hlinkClick r:id="rId4"/>
              </a:rPr>
              <a:t>https://www.metacritic.com</a:t>
            </a:r>
            <a:endParaRPr lang="en-US" dirty="0"/>
          </a:p>
          <a:p>
            <a:r>
              <a:rPr lang="en-US" dirty="0"/>
              <a:t>[4] - </a:t>
            </a:r>
            <a:r>
              <a:rPr lang="en-US" dirty="0">
                <a:hlinkClick r:id="rId5"/>
              </a:rPr>
              <a:t>https://e3expo.com</a:t>
            </a:r>
            <a:r>
              <a:rPr lang="en-US" dirty="0"/>
              <a:t>	</a:t>
            </a:r>
          </a:p>
          <a:p>
            <a:r>
              <a:rPr lang="en-US" dirty="0"/>
              <a:t>[5] - </a:t>
            </a:r>
            <a:r>
              <a:rPr lang="en-US" dirty="0">
                <a:hlinkClick r:id="rId6"/>
              </a:rPr>
              <a:t>https://www.digitaltrends.com/gaming/the-most-famous-canceled-video-games/</a:t>
            </a:r>
            <a:r>
              <a:rPr lang="en-US" dirty="0"/>
              <a:t> </a:t>
            </a:r>
          </a:p>
        </p:txBody>
      </p:sp>
      <p:pic>
        <p:nvPicPr>
          <p:cNvPr id="4" name="Content Placeholder 4" descr="Game controller">
            <a:extLst>
              <a:ext uri="{FF2B5EF4-FFF2-40B4-BE49-F238E27FC236}">
                <a16:creationId xmlns:a16="http://schemas.microsoft.com/office/drawing/2014/main" id="{6A5EF0E3-5BE9-4BE3-B24B-25F558FE1A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90824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DD2E-3AB3-4D82-9D9B-C5CFD90BE3DD}"/>
              </a:ext>
            </a:extLst>
          </p:cNvPr>
          <p:cNvSpPr>
            <a:spLocks noGrp="1"/>
          </p:cNvSpPr>
          <p:nvPr>
            <p:ph type="title"/>
          </p:nvPr>
        </p:nvSpPr>
        <p:spPr>
          <a:xfrm>
            <a:off x="685800" y="746618"/>
            <a:ext cx="8610600" cy="1293028"/>
          </a:xfrm>
        </p:spPr>
        <p:txBody>
          <a:bodyPr/>
          <a:lstStyle/>
          <a:p>
            <a:pPr algn="l"/>
            <a:r>
              <a:rPr lang="en-US" dirty="0"/>
              <a:t>background</a:t>
            </a:r>
          </a:p>
        </p:txBody>
      </p:sp>
      <p:sp>
        <p:nvSpPr>
          <p:cNvPr id="3" name="Content Placeholder 2">
            <a:extLst>
              <a:ext uri="{FF2B5EF4-FFF2-40B4-BE49-F238E27FC236}">
                <a16:creationId xmlns:a16="http://schemas.microsoft.com/office/drawing/2014/main" id="{6A06A531-A8FD-4F46-85D3-7A77C1F1980C}"/>
              </a:ext>
            </a:extLst>
          </p:cNvPr>
          <p:cNvSpPr>
            <a:spLocks noGrp="1"/>
          </p:cNvSpPr>
          <p:nvPr>
            <p:ph idx="1"/>
          </p:nvPr>
        </p:nvSpPr>
        <p:spPr>
          <a:xfrm>
            <a:off x="685799" y="1757779"/>
            <a:ext cx="10997215" cy="4660775"/>
          </a:xfrm>
        </p:spPr>
        <p:txBody>
          <a:bodyPr>
            <a:normAutofit/>
          </a:bodyPr>
          <a:lstStyle/>
          <a:p>
            <a:pPr marL="0" indent="0">
              <a:buNone/>
            </a:pPr>
            <a:r>
              <a:rPr lang="en-US" dirty="0"/>
              <a:t>The video games industry is growing bigger and bigger each year.</a:t>
            </a:r>
          </a:p>
          <a:p>
            <a:pPr marL="0" indent="0">
              <a:buNone/>
            </a:pPr>
            <a:r>
              <a:rPr lang="en-US" dirty="0"/>
              <a:t>Every studio/developer wants to increase its sales and reach out to more gaming communities and gamers. </a:t>
            </a:r>
          </a:p>
          <a:p>
            <a:pPr marL="0" indent="0">
              <a:buNone/>
            </a:pPr>
            <a:r>
              <a:rPr lang="en-US" dirty="0"/>
              <a:t>The “war” between the developers takes place mostly on YouTube and E3 expo</a:t>
            </a:r>
            <a:r>
              <a:rPr lang="en-US" baseline="30000" dirty="0">
                <a:hlinkClick r:id="rId2" action="ppaction://hlinksldjump"/>
              </a:rPr>
              <a:t>[4]</a:t>
            </a:r>
            <a:r>
              <a:rPr lang="en-US" dirty="0"/>
              <a:t> where they reveal game teasers, trailers, and gameplay exhibitions.</a:t>
            </a:r>
          </a:p>
          <a:p>
            <a:pPr marL="0" indent="0">
              <a:buNone/>
            </a:pPr>
            <a:r>
              <a:rPr lang="en-US" dirty="0">
                <a:sym typeface="Wingdings" panose="05000000000000000000" pitchFamily="2" charset="2"/>
              </a:rPr>
              <a:t>YouTube can be a great place to approximate if a game will be successful because of the likes, views, and comments of gamers. </a:t>
            </a:r>
            <a:r>
              <a:rPr lang="en-US" dirty="0"/>
              <a:t>By viewing and analyzing this data, the developers can see what gamers think about the upcoming game and act accordingly.</a:t>
            </a:r>
          </a:p>
          <a:p>
            <a:pPr marL="0" indent="0">
              <a:buNone/>
            </a:pPr>
            <a:endParaRPr lang="en-US" dirty="0"/>
          </a:p>
          <a:p>
            <a:pPr marL="0" indent="0">
              <a:buNone/>
            </a:pPr>
            <a:r>
              <a:rPr lang="en-US" dirty="0"/>
              <a:t>Doom 4</a:t>
            </a:r>
            <a:r>
              <a:rPr lang="en-US" baseline="30000" dirty="0">
                <a:hlinkClick r:id="rId3" action="ppaction://hlinksldjump"/>
              </a:rPr>
              <a:t>[5]</a:t>
            </a:r>
            <a:r>
              <a:rPr lang="en-US" dirty="0"/>
              <a:t> is an example of a game whose development was canceled due to negative comments and feedback.</a:t>
            </a:r>
            <a:endParaRPr lang="en-US" dirty="0">
              <a:sym typeface="Wingdings" panose="05000000000000000000" pitchFamily="2" charset="2"/>
            </a:endParaRPr>
          </a:p>
        </p:txBody>
      </p:sp>
      <p:pic>
        <p:nvPicPr>
          <p:cNvPr id="4" name="Content Placeholder 4" descr="Game controller">
            <a:extLst>
              <a:ext uri="{FF2B5EF4-FFF2-40B4-BE49-F238E27FC236}">
                <a16:creationId xmlns:a16="http://schemas.microsoft.com/office/drawing/2014/main" id="{BD65096B-1061-477C-8229-F998DCE4A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40015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49BB-C2A3-4EFC-BE43-2D474579E642}"/>
              </a:ext>
            </a:extLst>
          </p:cNvPr>
          <p:cNvSpPr>
            <a:spLocks noGrp="1"/>
          </p:cNvSpPr>
          <p:nvPr>
            <p:ph type="title"/>
          </p:nvPr>
        </p:nvSpPr>
        <p:spPr>
          <a:xfrm>
            <a:off x="438150" y="800826"/>
            <a:ext cx="5657850" cy="1293028"/>
          </a:xfrm>
        </p:spPr>
        <p:txBody>
          <a:bodyPr/>
          <a:lstStyle/>
          <a:p>
            <a:r>
              <a:rPr lang="en-US" dirty="0"/>
              <a:t>Idea of the project</a:t>
            </a:r>
            <a:endParaRPr lang="en-IL" dirty="0"/>
          </a:p>
        </p:txBody>
      </p:sp>
      <p:sp>
        <p:nvSpPr>
          <p:cNvPr id="3" name="Content Placeholder 2">
            <a:extLst>
              <a:ext uri="{FF2B5EF4-FFF2-40B4-BE49-F238E27FC236}">
                <a16:creationId xmlns:a16="http://schemas.microsoft.com/office/drawing/2014/main" id="{CABFAB1C-49EF-4134-9F97-C1875CCED426}"/>
              </a:ext>
            </a:extLst>
          </p:cNvPr>
          <p:cNvSpPr>
            <a:spLocks noGrp="1"/>
          </p:cNvSpPr>
          <p:nvPr>
            <p:ph idx="1"/>
          </p:nvPr>
        </p:nvSpPr>
        <p:spPr>
          <a:xfrm>
            <a:off x="685800" y="2667001"/>
            <a:ext cx="10820400" cy="1996440"/>
          </a:xfrm>
        </p:spPr>
        <p:txBody>
          <a:bodyPr/>
          <a:lstStyle/>
          <a:p>
            <a:r>
              <a:rPr lang="en-US" dirty="0"/>
              <a:t>Can we predict if a newly published video game will be successful or not, based on user and professional factors?</a:t>
            </a:r>
          </a:p>
          <a:p>
            <a:r>
              <a:rPr lang="en-US" dirty="0"/>
              <a:t>Can we analyze certain factors that would help determine the success of a video game?</a:t>
            </a:r>
            <a:endParaRPr lang="en-IL" dirty="0"/>
          </a:p>
        </p:txBody>
      </p:sp>
      <p:pic>
        <p:nvPicPr>
          <p:cNvPr id="5" name="Content Placeholder 4" descr="Game controller">
            <a:extLst>
              <a:ext uri="{FF2B5EF4-FFF2-40B4-BE49-F238E27FC236}">
                <a16:creationId xmlns:a16="http://schemas.microsoft.com/office/drawing/2014/main" id="{8BAF0EC1-581B-4787-90BA-ED86C6EC12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189832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FEC7-A5D5-4E24-AACF-D4482CAB6F07}"/>
              </a:ext>
            </a:extLst>
          </p:cNvPr>
          <p:cNvSpPr>
            <a:spLocks noGrp="1"/>
          </p:cNvSpPr>
          <p:nvPr>
            <p:ph type="title"/>
          </p:nvPr>
        </p:nvSpPr>
        <p:spPr>
          <a:xfrm>
            <a:off x="685800" y="728863"/>
            <a:ext cx="8610600" cy="1293028"/>
          </a:xfrm>
        </p:spPr>
        <p:txBody>
          <a:bodyPr/>
          <a:lstStyle/>
          <a:p>
            <a:pPr algn="l"/>
            <a:r>
              <a:rPr lang="en-US" dirty="0"/>
              <a:t>Process </a:t>
            </a:r>
            <a:endParaRPr lang="en-IL" dirty="0"/>
          </a:p>
        </p:txBody>
      </p:sp>
      <p:sp>
        <p:nvSpPr>
          <p:cNvPr id="3" name="Content Placeholder 2">
            <a:extLst>
              <a:ext uri="{FF2B5EF4-FFF2-40B4-BE49-F238E27FC236}">
                <a16:creationId xmlns:a16="http://schemas.microsoft.com/office/drawing/2014/main" id="{F56D6A89-4813-48DB-8871-C8DC65A4FD17}"/>
              </a:ext>
            </a:extLst>
          </p:cNvPr>
          <p:cNvSpPr>
            <a:spLocks noGrp="1"/>
          </p:cNvSpPr>
          <p:nvPr>
            <p:ph idx="1"/>
          </p:nvPr>
        </p:nvSpPr>
        <p:spPr/>
        <p:txBody>
          <a:bodyPr/>
          <a:lstStyle/>
          <a:p>
            <a:r>
              <a:rPr lang="en-US" dirty="0"/>
              <a:t>Step 1 – Data acquisition (API and crawling)</a:t>
            </a:r>
          </a:p>
          <a:p>
            <a:endParaRPr lang="en-US" dirty="0"/>
          </a:p>
          <a:p>
            <a:r>
              <a:rPr lang="en-US" dirty="0"/>
              <a:t>Step 2 –  Data handling </a:t>
            </a:r>
          </a:p>
          <a:p>
            <a:endParaRPr lang="en-US" dirty="0"/>
          </a:p>
          <a:p>
            <a:r>
              <a:rPr lang="en-US" dirty="0"/>
              <a:t>Step 3 – EDA (visualization and statistical tests)</a:t>
            </a:r>
          </a:p>
          <a:p>
            <a:endParaRPr lang="en-US" dirty="0"/>
          </a:p>
          <a:p>
            <a:r>
              <a:rPr lang="en-US" dirty="0"/>
              <a:t>Step 4 – Machine learning</a:t>
            </a:r>
          </a:p>
          <a:p>
            <a:endParaRPr lang="en-US" dirty="0"/>
          </a:p>
          <a:p>
            <a:r>
              <a:rPr lang="en-US" dirty="0"/>
              <a:t>Step 5 – Conclusion</a:t>
            </a:r>
          </a:p>
        </p:txBody>
      </p:sp>
      <p:pic>
        <p:nvPicPr>
          <p:cNvPr id="4" name="Content Placeholder 4" descr="Game controller">
            <a:extLst>
              <a:ext uri="{FF2B5EF4-FFF2-40B4-BE49-F238E27FC236}">
                <a16:creationId xmlns:a16="http://schemas.microsoft.com/office/drawing/2014/main" id="{62008291-1943-4E57-AD88-80F2E2ADC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80629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C49B-BDF4-4649-A526-A56416AB4AA7}"/>
              </a:ext>
            </a:extLst>
          </p:cNvPr>
          <p:cNvSpPr>
            <a:spLocks noGrp="1"/>
          </p:cNvSpPr>
          <p:nvPr>
            <p:ph type="title"/>
          </p:nvPr>
        </p:nvSpPr>
        <p:spPr>
          <a:xfrm>
            <a:off x="671512" y="835486"/>
            <a:ext cx="8610600" cy="1293028"/>
          </a:xfrm>
        </p:spPr>
        <p:txBody>
          <a:bodyPr/>
          <a:lstStyle/>
          <a:p>
            <a:pPr algn="l"/>
            <a:r>
              <a:rPr lang="en-US" dirty="0"/>
              <a:t>Data acquisition</a:t>
            </a:r>
            <a:endParaRPr lang="en-IL" dirty="0"/>
          </a:p>
        </p:txBody>
      </p:sp>
      <p:sp>
        <p:nvSpPr>
          <p:cNvPr id="7" name="TextBox 6">
            <a:extLst>
              <a:ext uri="{FF2B5EF4-FFF2-40B4-BE49-F238E27FC236}">
                <a16:creationId xmlns:a16="http://schemas.microsoft.com/office/drawing/2014/main" id="{640FF67C-2725-4F5E-99DF-51BC7A9C25D9}"/>
              </a:ext>
            </a:extLst>
          </p:cNvPr>
          <p:cNvSpPr txBox="1"/>
          <p:nvPr/>
        </p:nvSpPr>
        <p:spPr>
          <a:xfrm>
            <a:off x="671512" y="2128514"/>
            <a:ext cx="7724775" cy="2123658"/>
          </a:xfrm>
          <a:prstGeom prst="rect">
            <a:avLst/>
          </a:prstGeom>
          <a:noFill/>
        </p:spPr>
        <p:txBody>
          <a:bodyPr wrap="square" rtlCol="0">
            <a:spAutoFit/>
          </a:bodyPr>
          <a:lstStyle/>
          <a:p>
            <a:r>
              <a:rPr lang="en-US" sz="2200" u="sng" dirty="0"/>
              <a:t>To build the Data Frame, we used the following:</a:t>
            </a:r>
            <a:br>
              <a:rPr lang="en-US" sz="2200" u="sng" dirty="0"/>
            </a:br>
            <a:br>
              <a:rPr lang="en-US" sz="2200" dirty="0"/>
            </a:br>
            <a:r>
              <a:rPr lang="en-US" sz="2200" dirty="0"/>
              <a:t>- API from YouTube</a:t>
            </a:r>
            <a:r>
              <a:rPr lang="en-US" sz="2200" baseline="30000" dirty="0">
                <a:hlinkClick r:id="rId2" action="ppaction://hlinksldjump" tooltip="[1]"/>
              </a:rPr>
              <a:t>[1]</a:t>
            </a:r>
            <a:r>
              <a:rPr lang="en-US" sz="2200" dirty="0"/>
              <a:t> and SteamSpy</a:t>
            </a:r>
            <a:r>
              <a:rPr lang="en-US" sz="2200" baseline="30000" dirty="0">
                <a:hlinkClick r:id="rId2" action="ppaction://hlinksldjump"/>
              </a:rPr>
              <a:t>[2]</a:t>
            </a:r>
            <a:endParaRPr lang="en-US" sz="2200" dirty="0"/>
          </a:p>
          <a:p>
            <a:br>
              <a:rPr lang="en-US" sz="2200" dirty="0"/>
            </a:br>
            <a:r>
              <a:rPr lang="en-US" sz="2200" dirty="0"/>
              <a:t>- Crawling on YouTube and Metacritic</a:t>
            </a:r>
            <a:r>
              <a:rPr lang="en-US" sz="2200" baseline="30000" dirty="0">
                <a:hlinkClick r:id="rId2" action="ppaction://hlinksldjump"/>
              </a:rPr>
              <a:t>[3]</a:t>
            </a:r>
            <a:r>
              <a:rPr lang="en-US" sz="2200" dirty="0"/>
              <a:t> using</a:t>
            </a:r>
          </a:p>
          <a:p>
            <a:r>
              <a:rPr lang="en-US" sz="2200" dirty="0"/>
              <a:t>  both Selenium and Beautiful Soup.</a:t>
            </a:r>
            <a:endParaRPr lang="en-IL" sz="2200" dirty="0"/>
          </a:p>
        </p:txBody>
      </p:sp>
      <p:pic>
        <p:nvPicPr>
          <p:cNvPr id="8" name="Content Placeholder 4" descr="Game controller">
            <a:extLst>
              <a:ext uri="{FF2B5EF4-FFF2-40B4-BE49-F238E27FC236}">
                <a16:creationId xmlns:a16="http://schemas.microsoft.com/office/drawing/2014/main" id="{A740B54F-CF61-4F8C-ACA9-5E7624DBF3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4050" y="0"/>
            <a:ext cx="2647950" cy="2647950"/>
          </a:xfrm>
          <a:prstGeom prst="rect">
            <a:avLst/>
          </a:prstGeom>
        </p:spPr>
      </p:pic>
      <p:pic>
        <p:nvPicPr>
          <p:cNvPr id="4" name="Picture 3">
            <a:extLst>
              <a:ext uri="{FF2B5EF4-FFF2-40B4-BE49-F238E27FC236}">
                <a16:creationId xmlns:a16="http://schemas.microsoft.com/office/drawing/2014/main" id="{AC88ED8B-0BFB-433B-88D4-601086E97606}"/>
              </a:ext>
            </a:extLst>
          </p:cNvPr>
          <p:cNvPicPr>
            <a:picLocks noChangeAspect="1"/>
          </p:cNvPicPr>
          <p:nvPr/>
        </p:nvPicPr>
        <p:blipFill rotWithShape="1">
          <a:blip r:embed="rId5"/>
          <a:srcRect l="10891"/>
          <a:stretch/>
        </p:blipFill>
        <p:spPr>
          <a:xfrm>
            <a:off x="7351865" y="3231472"/>
            <a:ext cx="4675560" cy="3464998"/>
          </a:xfrm>
          <a:prstGeom prst="rect">
            <a:avLst/>
          </a:prstGeom>
        </p:spPr>
      </p:pic>
      <p:sp>
        <p:nvSpPr>
          <p:cNvPr id="3" name="TextBox 2">
            <a:extLst>
              <a:ext uri="{FF2B5EF4-FFF2-40B4-BE49-F238E27FC236}">
                <a16:creationId xmlns:a16="http://schemas.microsoft.com/office/drawing/2014/main" id="{AABED121-91BE-4B97-80FF-316DF8F425B5}"/>
              </a:ext>
            </a:extLst>
          </p:cNvPr>
          <p:cNvSpPr txBox="1"/>
          <p:nvPr/>
        </p:nvSpPr>
        <p:spPr>
          <a:xfrm>
            <a:off x="8495930" y="2862140"/>
            <a:ext cx="2647950" cy="369332"/>
          </a:xfrm>
          <a:prstGeom prst="rect">
            <a:avLst/>
          </a:prstGeom>
          <a:noFill/>
        </p:spPr>
        <p:txBody>
          <a:bodyPr wrap="square" rtlCol="0">
            <a:spAutoFit/>
          </a:bodyPr>
          <a:lstStyle/>
          <a:p>
            <a:r>
              <a:rPr lang="en-US" dirty="0"/>
              <a:t>YouTube data frame</a:t>
            </a:r>
          </a:p>
        </p:txBody>
      </p:sp>
    </p:spTree>
    <p:extLst>
      <p:ext uri="{BB962C8B-B14F-4D97-AF65-F5344CB8AC3E}">
        <p14:creationId xmlns:p14="http://schemas.microsoft.com/office/powerpoint/2010/main" val="87515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4CC5-152F-41A1-B8EB-C9356BAD174E}"/>
              </a:ext>
            </a:extLst>
          </p:cNvPr>
          <p:cNvSpPr>
            <a:spLocks noGrp="1"/>
          </p:cNvSpPr>
          <p:nvPr>
            <p:ph type="title"/>
          </p:nvPr>
        </p:nvSpPr>
        <p:spPr>
          <a:xfrm>
            <a:off x="685800" y="639315"/>
            <a:ext cx="8610600" cy="1293028"/>
          </a:xfrm>
        </p:spPr>
        <p:txBody>
          <a:bodyPr/>
          <a:lstStyle/>
          <a:p>
            <a:pPr algn="l"/>
            <a:r>
              <a:rPr lang="en-US" dirty="0"/>
              <a:t>Data acquisition</a:t>
            </a:r>
          </a:p>
        </p:txBody>
      </p:sp>
      <p:graphicFrame>
        <p:nvGraphicFramePr>
          <p:cNvPr id="6" name="Table 6">
            <a:extLst>
              <a:ext uri="{FF2B5EF4-FFF2-40B4-BE49-F238E27FC236}">
                <a16:creationId xmlns:a16="http://schemas.microsoft.com/office/drawing/2014/main" id="{30307768-EA2F-40B8-9753-2DE53354993A}"/>
              </a:ext>
            </a:extLst>
          </p:cNvPr>
          <p:cNvGraphicFramePr>
            <a:graphicFrameLocks noGrp="1"/>
          </p:cNvGraphicFramePr>
          <p:nvPr>
            <p:ph idx="1"/>
            <p:extLst>
              <p:ext uri="{D42A27DB-BD31-4B8C-83A1-F6EECF244321}">
                <p14:modId xmlns:p14="http://schemas.microsoft.com/office/powerpoint/2010/main" val="346445516"/>
              </p:ext>
            </p:extLst>
          </p:nvPr>
        </p:nvGraphicFramePr>
        <p:xfrm>
          <a:off x="685800" y="2237173"/>
          <a:ext cx="10820400" cy="4079127"/>
        </p:xfrm>
        <a:graphic>
          <a:graphicData uri="http://schemas.openxmlformats.org/drawingml/2006/table">
            <a:tbl>
              <a:tblPr firstRow="1" bandRow="1">
                <a:tableStyleId>{073A0DAA-6AF3-43AB-8588-CEC1D06C72B9}</a:tableStyleId>
              </a:tblPr>
              <a:tblGrid>
                <a:gridCol w="3606800">
                  <a:extLst>
                    <a:ext uri="{9D8B030D-6E8A-4147-A177-3AD203B41FA5}">
                      <a16:colId xmlns:a16="http://schemas.microsoft.com/office/drawing/2014/main" val="1481430784"/>
                    </a:ext>
                  </a:extLst>
                </a:gridCol>
                <a:gridCol w="3606800">
                  <a:extLst>
                    <a:ext uri="{9D8B030D-6E8A-4147-A177-3AD203B41FA5}">
                      <a16:colId xmlns:a16="http://schemas.microsoft.com/office/drawing/2014/main" val="848182430"/>
                    </a:ext>
                  </a:extLst>
                </a:gridCol>
                <a:gridCol w="3606800">
                  <a:extLst>
                    <a:ext uri="{9D8B030D-6E8A-4147-A177-3AD203B41FA5}">
                      <a16:colId xmlns:a16="http://schemas.microsoft.com/office/drawing/2014/main" val="1290848688"/>
                    </a:ext>
                  </a:extLst>
                </a:gridCol>
              </a:tblGrid>
              <a:tr h="567751">
                <a:tc>
                  <a:txBody>
                    <a:bodyPr/>
                    <a:lstStyle/>
                    <a:p>
                      <a:pPr algn="ctr"/>
                      <a:r>
                        <a:rPr lang="en-US" dirty="0"/>
                        <a:t>Website</a:t>
                      </a:r>
                    </a:p>
                  </a:txBody>
                  <a:tcPr anchor="ctr"/>
                </a:tc>
                <a:tc>
                  <a:txBody>
                    <a:bodyPr/>
                    <a:lstStyle/>
                    <a:p>
                      <a:pPr algn="ctr"/>
                      <a:r>
                        <a:rPr lang="en-US" dirty="0"/>
                        <a:t>Packages</a:t>
                      </a:r>
                    </a:p>
                  </a:txBody>
                  <a:tcPr anchor="ctr"/>
                </a:tc>
                <a:tc>
                  <a:txBody>
                    <a:bodyPr/>
                    <a:lstStyle/>
                    <a:p>
                      <a:pPr algn="ctr"/>
                      <a:r>
                        <a:rPr lang="en-US" dirty="0"/>
                        <a:t>Raw data size</a:t>
                      </a:r>
                    </a:p>
                  </a:txBody>
                  <a:tcPr anchor="ctr"/>
                </a:tc>
                <a:extLst>
                  <a:ext uri="{0D108BD9-81ED-4DB2-BD59-A6C34878D82A}">
                    <a16:rowId xmlns:a16="http://schemas.microsoft.com/office/drawing/2014/main" val="3594651796"/>
                  </a:ext>
                </a:extLst>
              </a:tr>
              <a:tr h="1068919">
                <a:tc>
                  <a:txBody>
                    <a:bodyPr/>
                    <a:lstStyle/>
                    <a:p>
                      <a:pPr algn="ctr"/>
                      <a:r>
                        <a:rPr lang="en-US" dirty="0"/>
                        <a:t>YouTube</a:t>
                      </a:r>
                    </a:p>
                  </a:txBody>
                  <a:tcPr anchor="ctr"/>
                </a:tc>
                <a:tc>
                  <a:txBody>
                    <a:bodyPr/>
                    <a:lstStyle/>
                    <a:p>
                      <a:pPr algn="ctr"/>
                      <a:r>
                        <a:rPr lang="en-US" dirty="0"/>
                        <a:t>Selenium</a:t>
                      </a:r>
                    </a:p>
                    <a:p>
                      <a:pPr algn="ctr"/>
                      <a:r>
                        <a:rPr lang="en-US" dirty="0"/>
                        <a:t>API</a:t>
                      </a:r>
                    </a:p>
                    <a:p>
                      <a:pPr algn="ctr"/>
                      <a:r>
                        <a:rPr lang="en-US" dirty="0"/>
                        <a:t>Pandas</a:t>
                      </a:r>
                    </a:p>
                    <a:p>
                      <a:pPr algn="ctr"/>
                      <a:r>
                        <a:rPr lang="en-US" dirty="0" err="1"/>
                        <a:t>urllib</a:t>
                      </a:r>
                      <a:endParaRPr lang="en-US" dirty="0"/>
                    </a:p>
                  </a:txBody>
                  <a:tcPr anchor="ctr"/>
                </a:tc>
                <a:tc>
                  <a:txBody>
                    <a:bodyPr/>
                    <a:lstStyle/>
                    <a:p>
                      <a:pPr algn="ctr"/>
                      <a:r>
                        <a:rPr lang="en-US" dirty="0"/>
                        <a:t>20K</a:t>
                      </a:r>
                    </a:p>
                  </a:txBody>
                  <a:tcPr anchor="ctr"/>
                </a:tc>
                <a:extLst>
                  <a:ext uri="{0D108BD9-81ED-4DB2-BD59-A6C34878D82A}">
                    <a16:rowId xmlns:a16="http://schemas.microsoft.com/office/drawing/2014/main" val="2528242482"/>
                  </a:ext>
                </a:extLst>
              </a:tr>
              <a:tr h="12537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SteamSpy</a:t>
                      </a:r>
                    </a:p>
                  </a:txBody>
                  <a:tcPr anchor="ctr"/>
                </a:tc>
                <a:tc>
                  <a:txBody>
                    <a:bodyPr/>
                    <a:lstStyle/>
                    <a:p>
                      <a:pPr algn="ctr"/>
                      <a:r>
                        <a:rPr lang="en-US" dirty="0"/>
                        <a:t>API</a:t>
                      </a:r>
                    </a:p>
                    <a:p>
                      <a:pPr algn="ctr"/>
                      <a:r>
                        <a:rPr lang="en-US" dirty="0"/>
                        <a:t>Pandas</a:t>
                      </a:r>
                    </a:p>
                    <a:p>
                      <a:pPr algn="ctr"/>
                      <a:r>
                        <a:rPr lang="en-US" dirty="0"/>
                        <a:t>Json</a:t>
                      </a:r>
                    </a:p>
                    <a:p>
                      <a:pPr algn="ctr"/>
                      <a:r>
                        <a:rPr lang="en-US" dirty="0"/>
                        <a:t>requests</a:t>
                      </a:r>
                    </a:p>
                  </a:txBody>
                  <a:tcPr anchor="ctr"/>
                </a:tc>
                <a:tc>
                  <a:txBody>
                    <a:bodyPr/>
                    <a:lstStyle/>
                    <a:p>
                      <a:pPr algn="ctr"/>
                      <a:r>
                        <a:rPr lang="en-US" dirty="0"/>
                        <a:t>85K</a:t>
                      </a:r>
                    </a:p>
                  </a:txBody>
                  <a:tcPr anchor="ctr"/>
                </a:tc>
                <a:extLst>
                  <a:ext uri="{0D108BD9-81ED-4DB2-BD59-A6C34878D82A}">
                    <a16:rowId xmlns:a16="http://schemas.microsoft.com/office/drawing/2014/main" val="2418870866"/>
                  </a:ext>
                </a:extLst>
              </a:tr>
              <a:tr h="1068919">
                <a:tc>
                  <a:txBody>
                    <a:bodyPr/>
                    <a:lstStyle/>
                    <a:p>
                      <a:pPr algn="ctr"/>
                      <a:r>
                        <a:rPr lang="en-US" dirty="0"/>
                        <a:t>Metacritic</a:t>
                      </a:r>
                    </a:p>
                  </a:txBody>
                  <a:tcPr anchor="ctr"/>
                </a:tc>
                <a:tc>
                  <a:txBody>
                    <a:bodyPr/>
                    <a:lstStyle/>
                    <a:p>
                      <a:pPr algn="ctr"/>
                      <a:r>
                        <a:rPr lang="en-US" dirty="0"/>
                        <a:t>Selenium</a:t>
                      </a:r>
                    </a:p>
                    <a:p>
                      <a:pPr algn="ctr"/>
                      <a:r>
                        <a:rPr lang="en-US" dirty="0"/>
                        <a:t>BeautifulSoup</a:t>
                      </a:r>
                    </a:p>
                    <a:p>
                      <a:pPr algn="ctr"/>
                      <a:r>
                        <a:rPr lang="en-US" dirty="0"/>
                        <a:t>Pandas</a:t>
                      </a:r>
                    </a:p>
                  </a:txBody>
                  <a:tcPr anchor="ctr"/>
                </a:tc>
                <a:tc>
                  <a:txBody>
                    <a:bodyPr/>
                    <a:lstStyle/>
                    <a:p>
                      <a:pPr algn="ctr"/>
                      <a:r>
                        <a:rPr lang="en-US" dirty="0"/>
                        <a:t>24K</a:t>
                      </a:r>
                    </a:p>
                  </a:txBody>
                  <a:tcPr anchor="ctr"/>
                </a:tc>
                <a:extLst>
                  <a:ext uri="{0D108BD9-81ED-4DB2-BD59-A6C34878D82A}">
                    <a16:rowId xmlns:a16="http://schemas.microsoft.com/office/drawing/2014/main" val="3678842610"/>
                  </a:ext>
                </a:extLst>
              </a:tr>
            </a:tbl>
          </a:graphicData>
        </a:graphic>
      </p:graphicFrame>
      <p:pic>
        <p:nvPicPr>
          <p:cNvPr id="4" name="Content Placeholder 4" descr="Game controller">
            <a:extLst>
              <a:ext uri="{FF2B5EF4-FFF2-40B4-BE49-F238E27FC236}">
                <a16:creationId xmlns:a16="http://schemas.microsoft.com/office/drawing/2014/main" id="{969A9B48-8357-4252-BC4F-8B6F92B5AF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53429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4873-CB54-47B2-BF68-E6B688A9AEBF}"/>
              </a:ext>
            </a:extLst>
          </p:cNvPr>
          <p:cNvSpPr>
            <a:spLocks noGrp="1"/>
          </p:cNvSpPr>
          <p:nvPr>
            <p:ph type="title"/>
          </p:nvPr>
        </p:nvSpPr>
        <p:spPr>
          <a:xfrm>
            <a:off x="685800" y="728863"/>
            <a:ext cx="8610600" cy="1293028"/>
          </a:xfrm>
        </p:spPr>
        <p:txBody>
          <a:bodyPr/>
          <a:lstStyle/>
          <a:p>
            <a:pPr algn="l"/>
            <a:r>
              <a:rPr lang="en-US" dirty="0"/>
              <a:t>Youtube</a:t>
            </a:r>
          </a:p>
        </p:txBody>
      </p:sp>
      <p:sp>
        <p:nvSpPr>
          <p:cNvPr id="3" name="Content Placeholder 2">
            <a:extLst>
              <a:ext uri="{FF2B5EF4-FFF2-40B4-BE49-F238E27FC236}">
                <a16:creationId xmlns:a16="http://schemas.microsoft.com/office/drawing/2014/main" id="{603A61FC-E3F5-4912-A98E-DFD4D6703E9F}"/>
              </a:ext>
            </a:extLst>
          </p:cNvPr>
          <p:cNvSpPr>
            <a:spLocks noGrp="1"/>
          </p:cNvSpPr>
          <p:nvPr>
            <p:ph idx="1"/>
          </p:nvPr>
        </p:nvSpPr>
        <p:spPr>
          <a:xfrm>
            <a:off x="685800" y="2105012"/>
            <a:ext cx="10820400" cy="4024125"/>
          </a:xfrm>
        </p:spPr>
        <p:txBody>
          <a:bodyPr/>
          <a:lstStyle/>
          <a:p>
            <a:r>
              <a:rPr lang="en-US" dirty="0"/>
              <a:t>To acquire data from YouTube we used both Selenium and YouTube’s API.</a:t>
            </a:r>
          </a:p>
          <a:p>
            <a:r>
              <a:rPr lang="en-US" dirty="0"/>
              <a:t>The first step was to create a list of video game names we got from SteamSpy.</a:t>
            </a:r>
          </a:p>
          <a:p>
            <a:r>
              <a:rPr lang="en-US" dirty="0"/>
              <a:t>After that, we started searching YouTube for the official trailers of every game on that list. (We used Selenium for that).</a:t>
            </a:r>
          </a:p>
          <a:p>
            <a:r>
              <a:rPr lang="en-US" dirty="0"/>
              <a:t>For each trailer, we broke down the URL to get the video ID.</a:t>
            </a:r>
          </a:p>
          <a:p>
            <a:r>
              <a:rPr lang="en-US" dirty="0"/>
              <a:t>We used the video ID to get information (Likes, Views, Comments amount) from YouTube’s API.</a:t>
            </a:r>
          </a:p>
          <a:p>
            <a:endParaRPr lang="en-US" dirty="0"/>
          </a:p>
        </p:txBody>
      </p:sp>
      <p:pic>
        <p:nvPicPr>
          <p:cNvPr id="4" name="Content Placeholder 4" descr="Game controller">
            <a:extLst>
              <a:ext uri="{FF2B5EF4-FFF2-40B4-BE49-F238E27FC236}">
                <a16:creationId xmlns:a16="http://schemas.microsoft.com/office/drawing/2014/main" id="{073BC60F-782A-480E-915C-3732AEC467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8" name="Picture 7">
            <a:extLst>
              <a:ext uri="{FF2B5EF4-FFF2-40B4-BE49-F238E27FC236}">
                <a16:creationId xmlns:a16="http://schemas.microsoft.com/office/drawing/2014/main" id="{7FF2A6C7-9BC4-41F9-86EF-C4A843B8C282}"/>
              </a:ext>
            </a:extLst>
          </p:cNvPr>
          <p:cNvPicPr>
            <a:picLocks noChangeAspect="1"/>
          </p:cNvPicPr>
          <p:nvPr/>
        </p:nvPicPr>
        <p:blipFill>
          <a:blip r:embed="rId4"/>
          <a:stretch>
            <a:fillRect/>
          </a:stretch>
        </p:blipFill>
        <p:spPr>
          <a:xfrm>
            <a:off x="4162865" y="4974061"/>
            <a:ext cx="6081965" cy="1463057"/>
          </a:xfrm>
          <a:prstGeom prst="rect">
            <a:avLst/>
          </a:prstGeom>
        </p:spPr>
      </p:pic>
    </p:spTree>
    <p:extLst>
      <p:ext uri="{BB962C8B-B14F-4D97-AF65-F5344CB8AC3E}">
        <p14:creationId xmlns:p14="http://schemas.microsoft.com/office/powerpoint/2010/main" val="163437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26C3-268E-403C-A5EF-E544440DE28E}"/>
              </a:ext>
            </a:extLst>
          </p:cNvPr>
          <p:cNvSpPr>
            <a:spLocks noGrp="1"/>
          </p:cNvSpPr>
          <p:nvPr>
            <p:ph type="title"/>
          </p:nvPr>
        </p:nvSpPr>
        <p:spPr>
          <a:xfrm>
            <a:off x="685800" y="773251"/>
            <a:ext cx="8610600" cy="1293028"/>
          </a:xfrm>
        </p:spPr>
        <p:txBody>
          <a:bodyPr/>
          <a:lstStyle/>
          <a:p>
            <a:pPr algn="l"/>
            <a:r>
              <a:rPr lang="en-US" dirty="0" err="1"/>
              <a:t>steamspy</a:t>
            </a:r>
            <a:endParaRPr lang="en-IL" dirty="0"/>
          </a:p>
        </p:txBody>
      </p:sp>
      <p:sp>
        <p:nvSpPr>
          <p:cNvPr id="3" name="Content Placeholder 2">
            <a:extLst>
              <a:ext uri="{FF2B5EF4-FFF2-40B4-BE49-F238E27FC236}">
                <a16:creationId xmlns:a16="http://schemas.microsoft.com/office/drawing/2014/main" id="{048987B2-37A8-47D6-BE48-5B1CCA4FC813}"/>
              </a:ext>
            </a:extLst>
          </p:cNvPr>
          <p:cNvSpPr>
            <a:spLocks noGrp="1"/>
          </p:cNvSpPr>
          <p:nvPr>
            <p:ph idx="1"/>
          </p:nvPr>
        </p:nvSpPr>
        <p:spPr>
          <a:xfrm>
            <a:off x="685800" y="2407624"/>
            <a:ext cx="10820400" cy="4024125"/>
          </a:xfrm>
        </p:spPr>
        <p:txBody>
          <a:bodyPr/>
          <a:lstStyle/>
          <a:p>
            <a:r>
              <a:rPr lang="en-US" dirty="0"/>
              <a:t>Getting the data from steam spy was a simple API call from the website.</a:t>
            </a:r>
            <a:br>
              <a:rPr lang="en-US" dirty="0"/>
            </a:br>
            <a:r>
              <a:rPr lang="en-US" dirty="0"/>
              <a:t>However, some columns were irrelevant for our research: </a:t>
            </a:r>
            <a:r>
              <a:rPr lang="en-US" dirty="0" err="1"/>
              <a:t>appid</a:t>
            </a:r>
            <a:r>
              <a:rPr lang="en-US" dirty="0"/>
              <a:t>, </a:t>
            </a:r>
            <a:r>
              <a:rPr lang="en-US" dirty="0" err="1"/>
              <a:t>score_rank</a:t>
            </a:r>
            <a:r>
              <a:rPr lang="en-US" dirty="0"/>
              <a:t>, median_2weeks, average_2weeks, etc.</a:t>
            </a:r>
          </a:p>
          <a:p>
            <a:endParaRPr lang="en-US" dirty="0"/>
          </a:p>
          <a:p>
            <a:r>
              <a:rPr lang="en-US" dirty="0"/>
              <a:t>We collected 5000 rows from the API and saved it as a data frame.</a:t>
            </a:r>
          </a:p>
          <a:p>
            <a:endParaRPr lang="en-IL" dirty="0"/>
          </a:p>
        </p:txBody>
      </p:sp>
      <p:pic>
        <p:nvPicPr>
          <p:cNvPr id="4" name="Content Placeholder 4" descr="Game controller">
            <a:extLst>
              <a:ext uri="{FF2B5EF4-FFF2-40B4-BE49-F238E27FC236}">
                <a16:creationId xmlns:a16="http://schemas.microsoft.com/office/drawing/2014/main" id="{6530F058-B555-4F86-8543-CEF629DE7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32129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EA0C-EE92-4BCA-9797-13EDB1EF0B3F}"/>
              </a:ext>
            </a:extLst>
          </p:cNvPr>
          <p:cNvSpPr>
            <a:spLocks noGrp="1"/>
          </p:cNvSpPr>
          <p:nvPr>
            <p:ph type="title"/>
          </p:nvPr>
        </p:nvSpPr>
        <p:spPr>
          <a:xfrm>
            <a:off x="685800" y="791006"/>
            <a:ext cx="8610600" cy="1293028"/>
          </a:xfrm>
        </p:spPr>
        <p:txBody>
          <a:bodyPr/>
          <a:lstStyle/>
          <a:p>
            <a:pPr algn="l"/>
            <a:r>
              <a:rPr lang="en-US" dirty="0"/>
              <a:t>Metacritic</a:t>
            </a:r>
            <a:endParaRPr lang="en-IL" dirty="0"/>
          </a:p>
        </p:txBody>
      </p:sp>
      <p:sp>
        <p:nvSpPr>
          <p:cNvPr id="3" name="Content Placeholder 2">
            <a:extLst>
              <a:ext uri="{FF2B5EF4-FFF2-40B4-BE49-F238E27FC236}">
                <a16:creationId xmlns:a16="http://schemas.microsoft.com/office/drawing/2014/main" id="{1D9041A2-5708-4149-A01C-B4276CD0A8A8}"/>
              </a:ext>
            </a:extLst>
          </p:cNvPr>
          <p:cNvSpPr>
            <a:spLocks noGrp="1"/>
          </p:cNvSpPr>
          <p:nvPr>
            <p:ph idx="1"/>
          </p:nvPr>
        </p:nvSpPr>
        <p:spPr>
          <a:xfrm>
            <a:off x="685800" y="2194560"/>
            <a:ext cx="10820400" cy="4428182"/>
          </a:xfrm>
        </p:spPr>
        <p:txBody>
          <a:bodyPr>
            <a:normAutofit/>
          </a:bodyPr>
          <a:lstStyle/>
          <a:p>
            <a:r>
              <a:rPr lang="en-US" dirty="0"/>
              <a:t>First, we created a list that holds URLs of all games from 2009 to the end of 2021 on the website.</a:t>
            </a:r>
          </a:p>
          <a:p>
            <a:r>
              <a:rPr lang="en-US" dirty="0"/>
              <a:t>The Second step was to set up a selenium driver to iterate through those URLs and navigate through the pages. For each page, we downloaded the page source.</a:t>
            </a:r>
          </a:p>
          <a:p>
            <a:r>
              <a:rPr lang="en-US" dirty="0"/>
              <a:t>At the third step, we created a beautiful soup object which contains the page source and scraped the details of all games on the page, and saved it in a dictionary which is used to build a data frame.</a:t>
            </a:r>
          </a:p>
          <a:p>
            <a:r>
              <a:rPr lang="en-US" dirty="0"/>
              <a:t>Finally – Adding a new column named “score” to the main data frame and iterating through both main and Metacritic data frames to match the game’s name and assign the relevant score to that game.</a:t>
            </a:r>
          </a:p>
        </p:txBody>
      </p:sp>
      <p:pic>
        <p:nvPicPr>
          <p:cNvPr id="4" name="Content Placeholder 4" descr="Game controller">
            <a:extLst>
              <a:ext uri="{FF2B5EF4-FFF2-40B4-BE49-F238E27FC236}">
                <a16:creationId xmlns:a16="http://schemas.microsoft.com/office/drawing/2014/main" id="{71CEA1F8-7A8F-4B73-B350-AA67CEF02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5861439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580</TotalTime>
  <Words>1566</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Predicting if a video game will succeed after launch</vt:lpstr>
      <vt:lpstr>background</vt:lpstr>
      <vt:lpstr>Idea of the project</vt:lpstr>
      <vt:lpstr>Process </vt:lpstr>
      <vt:lpstr>Data acquisition</vt:lpstr>
      <vt:lpstr>Data acquisition</vt:lpstr>
      <vt:lpstr>Youtube</vt:lpstr>
      <vt:lpstr>steamspy</vt:lpstr>
      <vt:lpstr>Metacritic</vt:lpstr>
      <vt:lpstr>Selenium Code snippet</vt:lpstr>
      <vt:lpstr>Important columns</vt:lpstr>
      <vt:lpstr>Data handling</vt:lpstr>
      <vt:lpstr>EDA and statistical tests</vt:lpstr>
      <vt:lpstr>Visualizations</vt:lpstr>
      <vt:lpstr>Machine learning</vt:lpstr>
      <vt:lpstr>Machine learning</vt:lpstr>
      <vt:lpstr>knn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Predicting what makes a game successful</dc:title>
  <dc:creator>Omer Gez</dc:creator>
  <cp:lastModifiedBy>Daniel Israelov</cp:lastModifiedBy>
  <cp:revision>81</cp:revision>
  <dcterms:created xsi:type="dcterms:W3CDTF">2022-01-05T13:28:34Z</dcterms:created>
  <dcterms:modified xsi:type="dcterms:W3CDTF">2022-01-25T14:46:05Z</dcterms:modified>
</cp:coreProperties>
</file>