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732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2B7B8-5582-4876-B7FE-6507DB035D36}" v="2" dt="2024-01-17T14:18:17.928"/>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7C2320-95C1-896E-31E5-C3F3B2D4567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39DEC8D7-4FC6-3773-76F2-0066AC715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8B0C3658-A343-0221-B7FD-7DA816D51AF7}"/>
              </a:ext>
            </a:extLst>
          </p:cNvPr>
          <p:cNvSpPr>
            <a:spLocks noGrp="1"/>
          </p:cNvSpPr>
          <p:nvPr>
            <p:ph type="dt" sz="half" idx="10"/>
          </p:nvPr>
        </p:nvSpPr>
        <p:spPr/>
        <p:txBody>
          <a:bodyPr/>
          <a:lstStyle/>
          <a:p>
            <a:fld id="{E11FD084-1C99-4C3B-BAA7-E0BA75DD84C0}" type="datetimeFigureOut">
              <a:rPr lang="nl-NL" smtClean="0"/>
              <a:t>17-1-2024</a:t>
            </a:fld>
            <a:endParaRPr lang="nl-NL"/>
          </a:p>
        </p:txBody>
      </p:sp>
      <p:sp>
        <p:nvSpPr>
          <p:cNvPr id="5" name="Tijdelijke aanduiding voor voettekst 4">
            <a:extLst>
              <a:ext uri="{FF2B5EF4-FFF2-40B4-BE49-F238E27FC236}">
                <a16:creationId xmlns:a16="http://schemas.microsoft.com/office/drawing/2014/main" id="{2191DE3D-14F4-7CB0-7485-DDA3496CC9E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2B6A39A-0421-D759-29EE-1702E6D4682E}"/>
              </a:ext>
            </a:extLst>
          </p:cNvPr>
          <p:cNvSpPr>
            <a:spLocks noGrp="1"/>
          </p:cNvSpPr>
          <p:nvPr>
            <p:ph type="sldNum" sz="quarter" idx="12"/>
          </p:nvPr>
        </p:nvSpPr>
        <p:spPr/>
        <p:txBody>
          <a:bodyPr/>
          <a:lstStyle/>
          <a:p>
            <a:fld id="{C003702D-B975-4A00-ACB7-057F5EF63D74}" type="slidenum">
              <a:rPr lang="nl-NL" smtClean="0"/>
              <a:t>‹nr.›</a:t>
            </a:fld>
            <a:endParaRPr lang="nl-NL"/>
          </a:p>
        </p:txBody>
      </p:sp>
    </p:spTree>
    <p:extLst>
      <p:ext uri="{BB962C8B-B14F-4D97-AF65-F5344CB8AC3E}">
        <p14:creationId xmlns:p14="http://schemas.microsoft.com/office/powerpoint/2010/main" val="14388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FD0407-6C92-7E29-2884-4D7180C65A09}"/>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814F8CA3-5C88-1C82-9B2A-4DB1E4785E6E}"/>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068AB3C-887A-18B7-6743-03E6B715D2B1}"/>
              </a:ext>
            </a:extLst>
          </p:cNvPr>
          <p:cNvSpPr>
            <a:spLocks noGrp="1"/>
          </p:cNvSpPr>
          <p:nvPr>
            <p:ph type="dt" sz="half" idx="10"/>
          </p:nvPr>
        </p:nvSpPr>
        <p:spPr/>
        <p:txBody>
          <a:bodyPr/>
          <a:lstStyle/>
          <a:p>
            <a:fld id="{E11FD084-1C99-4C3B-BAA7-E0BA75DD84C0}" type="datetimeFigureOut">
              <a:rPr lang="nl-NL" smtClean="0"/>
              <a:t>17-1-2024</a:t>
            </a:fld>
            <a:endParaRPr lang="nl-NL"/>
          </a:p>
        </p:txBody>
      </p:sp>
      <p:sp>
        <p:nvSpPr>
          <p:cNvPr id="5" name="Tijdelijke aanduiding voor voettekst 4">
            <a:extLst>
              <a:ext uri="{FF2B5EF4-FFF2-40B4-BE49-F238E27FC236}">
                <a16:creationId xmlns:a16="http://schemas.microsoft.com/office/drawing/2014/main" id="{E2C3D8ED-4EC2-A3B1-EEE5-FB80857F2FF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583F4F5-5D3A-8498-4E22-C62BB67E0662}"/>
              </a:ext>
            </a:extLst>
          </p:cNvPr>
          <p:cNvSpPr>
            <a:spLocks noGrp="1"/>
          </p:cNvSpPr>
          <p:nvPr>
            <p:ph type="sldNum" sz="quarter" idx="12"/>
          </p:nvPr>
        </p:nvSpPr>
        <p:spPr/>
        <p:txBody>
          <a:bodyPr/>
          <a:lstStyle/>
          <a:p>
            <a:fld id="{C003702D-B975-4A00-ACB7-057F5EF63D74}" type="slidenum">
              <a:rPr lang="nl-NL" smtClean="0"/>
              <a:t>‹nr.›</a:t>
            </a:fld>
            <a:endParaRPr lang="nl-NL"/>
          </a:p>
        </p:txBody>
      </p:sp>
    </p:spTree>
    <p:extLst>
      <p:ext uri="{BB962C8B-B14F-4D97-AF65-F5344CB8AC3E}">
        <p14:creationId xmlns:p14="http://schemas.microsoft.com/office/powerpoint/2010/main" val="416503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A5F13CD-8B23-D83B-518A-B83FEF160499}"/>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BE3CBFD4-BD87-7302-42B4-3D5B12486126}"/>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7303E66-A52B-20AF-CEC5-CDCA3BECD747}"/>
              </a:ext>
            </a:extLst>
          </p:cNvPr>
          <p:cNvSpPr>
            <a:spLocks noGrp="1"/>
          </p:cNvSpPr>
          <p:nvPr>
            <p:ph type="dt" sz="half" idx="10"/>
          </p:nvPr>
        </p:nvSpPr>
        <p:spPr/>
        <p:txBody>
          <a:bodyPr/>
          <a:lstStyle/>
          <a:p>
            <a:fld id="{E11FD084-1C99-4C3B-BAA7-E0BA75DD84C0}" type="datetimeFigureOut">
              <a:rPr lang="nl-NL" smtClean="0"/>
              <a:t>17-1-2024</a:t>
            </a:fld>
            <a:endParaRPr lang="nl-NL"/>
          </a:p>
        </p:txBody>
      </p:sp>
      <p:sp>
        <p:nvSpPr>
          <p:cNvPr id="5" name="Tijdelijke aanduiding voor voettekst 4">
            <a:extLst>
              <a:ext uri="{FF2B5EF4-FFF2-40B4-BE49-F238E27FC236}">
                <a16:creationId xmlns:a16="http://schemas.microsoft.com/office/drawing/2014/main" id="{4735C548-BA80-B448-7CEB-2C55DDFECF3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3767345-EE5B-16A4-B6AC-61945264EA23}"/>
              </a:ext>
            </a:extLst>
          </p:cNvPr>
          <p:cNvSpPr>
            <a:spLocks noGrp="1"/>
          </p:cNvSpPr>
          <p:nvPr>
            <p:ph type="sldNum" sz="quarter" idx="12"/>
          </p:nvPr>
        </p:nvSpPr>
        <p:spPr/>
        <p:txBody>
          <a:bodyPr/>
          <a:lstStyle/>
          <a:p>
            <a:fld id="{C003702D-B975-4A00-ACB7-057F5EF63D74}" type="slidenum">
              <a:rPr lang="nl-NL" smtClean="0"/>
              <a:t>‹nr.›</a:t>
            </a:fld>
            <a:endParaRPr lang="nl-NL"/>
          </a:p>
        </p:txBody>
      </p:sp>
    </p:spTree>
    <p:extLst>
      <p:ext uri="{BB962C8B-B14F-4D97-AF65-F5344CB8AC3E}">
        <p14:creationId xmlns:p14="http://schemas.microsoft.com/office/powerpoint/2010/main" val="367425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B96AFF-2AA6-9A65-E1A3-B15A5311808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7531D69D-19D0-50B7-2814-78278EF30ED7}"/>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FC5BEEF-5EDC-047D-40F1-57C8B9247E93}"/>
              </a:ext>
            </a:extLst>
          </p:cNvPr>
          <p:cNvSpPr>
            <a:spLocks noGrp="1"/>
          </p:cNvSpPr>
          <p:nvPr>
            <p:ph type="dt" sz="half" idx="10"/>
          </p:nvPr>
        </p:nvSpPr>
        <p:spPr/>
        <p:txBody>
          <a:bodyPr/>
          <a:lstStyle/>
          <a:p>
            <a:fld id="{E11FD084-1C99-4C3B-BAA7-E0BA75DD84C0}" type="datetimeFigureOut">
              <a:rPr lang="nl-NL" smtClean="0"/>
              <a:t>17-1-2024</a:t>
            </a:fld>
            <a:endParaRPr lang="nl-NL"/>
          </a:p>
        </p:txBody>
      </p:sp>
      <p:sp>
        <p:nvSpPr>
          <p:cNvPr id="5" name="Tijdelijke aanduiding voor voettekst 4">
            <a:extLst>
              <a:ext uri="{FF2B5EF4-FFF2-40B4-BE49-F238E27FC236}">
                <a16:creationId xmlns:a16="http://schemas.microsoft.com/office/drawing/2014/main" id="{BDCE1B7D-3D76-393A-F54E-A174E9DC592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5DEC401-066B-B3DB-09A9-3D8B4AD87BAF}"/>
              </a:ext>
            </a:extLst>
          </p:cNvPr>
          <p:cNvSpPr>
            <a:spLocks noGrp="1"/>
          </p:cNvSpPr>
          <p:nvPr>
            <p:ph type="sldNum" sz="quarter" idx="12"/>
          </p:nvPr>
        </p:nvSpPr>
        <p:spPr/>
        <p:txBody>
          <a:bodyPr/>
          <a:lstStyle/>
          <a:p>
            <a:fld id="{C003702D-B975-4A00-ACB7-057F5EF63D74}" type="slidenum">
              <a:rPr lang="nl-NL" smtClean="0"/>
              <a:t>‹nr.›</a:t>
            </a:fld>
            <a:endParaRPr lang="nl-NL"/>
          </a:p>
        </p:txBody>
      </p:sp>
    </p:spTree>
    <p:extLst>
      <p:ext uri="{BB962C8B-B14F-4D97-AF65-F5344CB8AC3E}">
        <p14:creationId xmlns:p14="http://schemas.microsoft.com/office/powerpoint/2010/main" val="246713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A26228-9D92-49CE-6F68-D94F99CC39D5}"/>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918C80CC-D158-227D-B2A3-1D9E4DB73F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812C21F7-8CAF-F8DD-A21E-F4FEA76B6D33}"/>
              </a:ext>
            </a:extLst>
          </p:cNvPr>
          <p:cNvSpPr>
            <a:spLocks noGrp="1"/>
          </p:cNvSpPr>
          <p:nvPr>
            <p:ph type="dt" sz="half" idx="10"/>
          </p:nvPr>
        </p:nvSpPr>
        <p:spPr/>
        <p:txBody>
          <a:bodyPr/>
          <a:lstStyle/>
          <a:p>
            <a:fld id="{E11FD084-1C99-4C3B-BAA7-E0BA75DD84C0}" type="datetimeFigureOut">
              <a:rPr lang="nl-NL" smtClean="0"/>
              <a:t>17-1-2024</a:t>
            </a:fld>
            <a:endParaRPr lang="nl-NL"/>
          </a:p>
        </p:txBody>
      </p:sp>
      <p:sp>
        <p:nvSpPr>
          <p:cNvPr id="5" name="Tijdelijke aanduiding voor voettekst 4">
            <a:extLst>
              <a:ext uri="{FF2B5EF4-FFF2-40B4-BE49-F238E27FC236}">
                <a16:creationId xmlns:a16="http://schemas.microsoft.com/office/drawing/2014/main" id="{901E706A-9951-9B9C-9B91-0F7903B7A8C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338093C-DA6F-D954-D80A-BF45FFBF31F7}"/>
              </a:ext>
            </a:extLst>
          </p:cNvPr>
          <p:cNvSpPr>
            <a:spLocks noGrp="1"/>
          </p:cNvSpPr>
          <p:nvPr>
            <p:ph type="sldNum" sz="quarter" idx="12"/>
          </p:nvPr>
        </p:nvSpPr>
        <p:spPr/>
        <p:txBody>
          <a:bodyPr/>
          <a:lstStyle/>
          <a:p>
            <a:fld id="{C003702D-B975-4A00-ACB7-057F5EF63D74}" type="slidenum">
              <a:rPr lang="nl-NL" smtClean="0"/>
              <a:t>‹nr.›</a:t>
            </a:fld>
            <a:endParaRPr lang="nl-NL"/>
          </a:p>
        </p:txBody>
      </p:sp>
    </p:spTree>
    <p:extLst>
      <p:ext uri="{BB962C8B-B14F-4D97-AF65-F5344CB8AC3E}">
        <p14:creationId xmlns:p14="http://schemas.microsoft.com/office/powerpoint/2010/main" val="324428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CF5BAA-5BD8-4CB2-3AA4-EBF52D4475C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29E5766-604E-2AA5-6945-338B5EFE5D95}"/>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4B4644B4-2285-5E96-8ADF-64605D5E8449}"/>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FA69170E-F509-8D25-C3C0-C22D32AB2672}"/>
              </a:ext>
            </a:extLst>
          </p:cNvPr>
          <p:cNvSpPr>
            <a:spLocks noGrp="1"/>
          </p:cNvSpPr>
          <p:nvPr>
            <p:ph type="dt" sz="half" idx="10"/>
          </p:nvPr>
        </p:nvSpPr>
        <p:spPr/>
        <p:txBody>
          <a:bodyPr/>
          <a:lstStyle/>
          <a:p>
            <a:fld id="{E11FD084-1C99-4C3B-BAA7-E0BA75DD84C0}" type="datetimeFigureOut">
              <a:rPr lang="nl-NL" smtClean="0"/>
              <a:t>17-1-2024</a:t>
            </a:fld>
            <a:endParaRPr lang="nl-NL"/>
          </a:p>
        </p:txBody>
      </p:sp>
      <p:sp>
        <p:nvSpPr>
          <p:cNvPr id="6" name="Tijdelijke aanduiding voor voettekst 5">
            <a:extLst>
              <a:ext uri="{FF2B5EF4-FFF2-40B4-BE49-F238E27FC236}">
                <a16:creationId xmlns:a16="http://schemas.microsoft.com/office/drawing/2014/main" id="{14B0F93D-4E0D-1DD0-68F6-2610CD651CF3}"/>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499C1A40-58B1-7EC5-FEB1-8BFC3581A849}"/>
              </a:ext>
            </a:extLst>
          </p:cNvPr>
          <p:cNvSpPr>
            <a:spLocks noGrp="1"/>
          </p:cNvSpPr>
          <p:nvPr>
            <p:ph type="sldNum" sz="quarter" idx="12"/>
          </p:nvPr>
        </p:nvSpPr>
        <p:spPr/>
        <p:txBody>
          <a:bodyPr/>
          <a:lstStyle/>
          <a:p>
            <a:fld id="{C003702D-B975-4A00-ACB7-057F5EF63D74}" type="slidenum">
              <a:rPr lang="nl-NL" smtClean="0"/>
              <a:t>‹nr.›</a:t>
            </a:fld>
            <a:endParaRPr lang="nl-NL"/>
          </a:p>
        </p:txBody>
      </p:sp>
    </p:spTree>
    <p:extLst>
      <p:ext uri="{BB962C8B-B14F-4D97-AF65-F5344CB8AC3E}">
        <p14:creationId xmlns:p14="http://schemas.microsoft.com/office/powerpoint/2010/main" val="122882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DAD43E-C7C7-7B2B-A43F-3C9B5F2EAA5B}"/>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FE89A066-8DA5-4068-950D-0961A55231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30BFCBC6-B868-262D-BAC0-DF5041C6EAE5}"/>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DB2B65D6-2BC6-3667-0BD5-01D76BB04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D8559158-3F24-A400-ECAE-49413EAA67B7}"/>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4B096545-AE42-320B-8986-47911FD31E32}"/>
              </a:ext>
            </a:extLst>
          </p:cNvPr>
          <p:cNvSpPr>
            <a:spLocks noGrp="1"/>
          </p:cNvSpPr>
          <p:nvPr>
            <p:ph type="dt" sz="half" idx="10"/>
          </p:nvPr>
        </p:nvSpPr>
        <p:spPr/>
        <p:txBody>
          <a:bodyPr/>
          <a:lstStyle/>
          <a:p>
            <a:fld id="{E11FD084-1C99-4C3B-BAA7-E0BA75DD84C0}" type="datetimeFigureOut">
              <a:rPr lang="nl-NL" smtClean="0"/>
              <a:t>17-1-2024</a:t>
            </a:fld>
            <a:endParaRPr lang="nl-NL"/>
          </a:p>
        </p:txBody>
      </p:sp>
      <p:sp>
        <p:nvSpPr>
          <p:cNvPr id="8" name="Tijdelijke aanduiding voor voettekst 7">
            <a:extLst>
              <a:ext uri="{FF2B5EF4-FFF2-40B4-BE49-F238E27FC236}">
                <a16:creationId xmlns:a16="http://schemas.microsoft.com/office/drawing/2014/main" id="{31B65495-06BD-CB27-0A7A-D87A5E2BF3D5}"/>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A4444FD4-35CD-27B8-158D-5A8546E1A351}"/>
              </a:ext>
            </a:extLst>
          </p:cNvPr>
          <p:cNvSpPr>
            <a:spLocks noGrp="1"/>
          </p:cNvSpPr>
          <p:nvPr>
            <p:ph type="sldNum" sz="quarter" idx="12"/>
          </p:nvPr>
        </p:nvSpPr>
        <p:spPr/>
        <p:txBody>
          <a:bodyPr/>
          <a:lstStyle/>
          <a:p>
            <a:fld id="{C003702D-B975-4A00-ACB7-057F5EF63D74}" type="slidenum">
              <a:rPr lang="nl-NL" smtClean="0"/>
              <a:t>‹nr.›</a:t>
            </a:fld>
            <a:endParaRPr lang="nl-NL"/>
          </a:p>
        </p:txBody>
      </p:sp>
    </p:spTree>
    <p:extLst>
      <p:ext uri="{BB962C8B-B14F-4D97-AF65-F5344CB8AC3E}">
        <p14:creationId xmlns:p14="http://schemas.microsoft.com/office/powerpoint/2010/main" val="274132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8A9097-FE50-C923-C960-447C663FFB28}"/>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C937D177-827A-F406-CF50-1FA0AAFFAA3B}"/>
              </a:ext>
            </a:extLst>
          </p:cNvPr>
          <p:cNvSpPr>
            <a:spLocks noGrp="1"/>
          </p:cNvSpPr>
          <p:nvPr>
            <p:ph type="dt" sz="half" idx="10"/>
          </p:nvPr>
        </p:nvSpPr>
        <p:spPr/>
        <p:txBody>
          <a:bodyPr/>
          <a:lstStyle/>
          <a:p>
            <a:fld id="{E11FD084-1C99-4C3B-BAA7-E0BA75DD84C0}" type="datetimeFigureOut">
              <a:rPr lang="nl-NL" smtClean="0"/>
              <a:t>17-1-2024</a:t>
            </a:fld>
            <a:endParaRPr lang="nl-NL"/>
          </a:p>
        </p:txBody>
      </p:sp>
      <p:sp>
        <p:nvSpPr>
          <p:cNvPr id="4" name="Tijdelijke aanduiding voor voettekst 3">
            <a:extLst>
              <a:ext uri="{FF2B5EF4-FFF2-40B4-BE49-F238E27FC236}">
                <a16:creationId xmlns:a16="http://schemas.microsoft.com/office/drawing/2014/main" id="{78B2FE56-4EEF-3940-71E3-006A2BBD27A9}"/>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F7022046-DE97-C3F4-7885-6DFC1D8D32DB}"/>
              </a:ext>
            </a:extLst>
          </p:cNvPr>
          <p:cNvSpPr>
            <a:spLocks noGrp="1"/>
          </p:cNvSpPr>
          <p:nvPr>
            <p:ph type="sldNum" sz="quarter" idx="12"/>
          </p:nvPr>
        </p:nvSpPr>
        <p:spPr/>
        <p:txBody>
          <a:bodyPr/>
          <a:lstStyle/>
          <a:p>
            <a:fld id="{C003702D-B975-4A00-ACB7-057F5EF63D74}" type="slidenum">
              <a:rPr lang="nl-NL" smtClean="0"/>
              <a:t>‹nr.›</a:t>
            </a:fld>
            <a:endParaRPr lang="nl-NL"/>
          </a:p>
        </p:txBody>
      </p:sp>
    </p:spTree>
    <p:extLst>
      <p:ext uri="{BB962C8B-B14F-4D97-AF65-F5344CB8AC3E}">
        <p14:creationId xmlns:p14="http://schemas.microsoft.com/office/powerpoint/2010/main" val="103493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1D5927C-9362-0C5C-5F8D-59EB70F67E15}"/>
              </a:ext>
            </a:extLst>
          </p:cNvPr>
          <p:cNvSpPr>
            <a:spLocks noGrp="1"/>
          </p:cNvSpPr>
          <p:nvPr>
            <p:ph type="dt" sz="half" idx="10"/>
          </p:nvPr>
        </p:nvSpPr>
        <p:spPr/>
        <p:txBody>
          <a:bodyPr/>
          <a:lstStyle/>
          <a:p>
            <a:fld id="{E11FD084-1C99-4C3B-BAA7-E0BA75DD84C0}" type="datetimeFigureOut">
              <a:rPr lang="nl-NL" smtClean="0"/>
              <a:t>17-1-2024</a:t>
            </a:fld>
            <a:endParaRPr lang="nl-NL"/>
          </a:p>
        </p:txBody>
      </p:sp>
      <p:sp>
        <p:nvSpPr>
          <p:cNvPr id="3" name="Tijdelijke aanduiding voor voettekst 2">
            <a:extLst>
              <a:ext uri="{FF2B5EF4-FFF2-40B4-BE49-F238E27FC236}">
                <a16:creationId xmlns:a16="http://schemas.microsoft.com/office/drawing/2014/main" id="{AEFD1AA2-1143-CF5E-7A53-C7200BAFFD5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FEC824D2-AC24-8FD1-A0E1-F1DD6D252A90}"/>
              </a:ext>
            </a:extLst>
          </p:cNvPr>
          <p:cNvSpPr>
            <a:spLocks noGrp="1"/>
          </p:cNvSpPr>
          <p:nvPr>
            <p:ph type="sldNum" sz="quarter" idx="12"/>
          </p:nvPr>
        </p:nvSpPr>
        <p:spPr/>
        <p:txBody>
          <a:bodyPr/>
          <a:lstStyle/>
          <a:p>
            <a:fld id="{C003702D-B975-4A00-ACB7-057F5EF63D74}" type="slidenum">
              <a:rPr lang="nl-NL" smtClean="0"/>
              <a:t>‹nr.›</a:t>
            </a:fld>
            <a:endParaRPr lang="nl-NL"/>
          </a:p>
        </p:txBody>
      </p:sp>
    </p:spTree>
    <p:extLst>
      <p:ext uri="{BB962C8B-B14F-4D97-AF65-F5344CB8AC3E}">
        <p14:creationId xmlns:p14="http://schemas.microsoft.com/office/powerpoint/2010/main" val="126436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0FFACA-C48E-903E-4C99-68FD3399A97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B894433D-C57F-A01B-F5E9-65EFC10FD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81B5BD3E-F063-F5ED-32BC-60811D792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20CF537-9AA0-E292-4DF9-575FBFCFD35A}"/>
              </a:ext>
            </a:extLst>
          </p:cNvPr>
          <p:cNvSpPr>
            <a:spLocks noGrp="1"/>
          </p:cNvSpPr>
          <p:nvPr>
            <p:ph type="dt" sz="half" idx="10"/>
          </p:nvPr>
        </p:nvSpPr>
        <p:spPr/>
        <p:txBody>
          <a:bodyPr/>
          <a:lstStyle/>
          <a:p>
            <a:fld id="{E11FD084-1C99-4C3B-BAA7-E0BA75DD84C0}" type="datetimeFigureOut">
              <a:rPr lang="nl-NL" smtClean="0"/>
              <a:t>17-1-2024</a:t>
            </a:fld>
            <a:endParaRPr lang="nl-NL"/>
          </a:p>
        </p:txBody>
      </p:sp>
      <p:sp>
        <p:nvSpPr>
          <p:cNvPr id="6" name="Tijdelijke aanduiding voor voettekst 5">
            <a:extLst>
              <a:ext uri="{FF2B5EF4-FFF2-40B4-BE49-F238E27FC236}">
                <a16:creationId xmlns:a16="http://schemas.microsoft.com/office/drawing/2014/main" id="{7C5D577D-2C73-DEDD-4090-24D1E8846C1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7E8698B-8236-919C-0FD9-101DBF102FF8}"/>
              </a:ext>
            </a:extLst>
          </p:cNvPr>
          <p:cNvSpPr>
            <a:spLocks noGrp="1"/>
          </p:cNvSpPr>
          <p:nvPr>
            <p:ph type="sldNum" sz="quarter" idx="12"/>
          </p:nvPr>
        </p:nvSpPr>
        <p:spPr/>
        <p:txBody>
          <a:bodyPr/>
          <a:lstStyle/>
          <a:p>
            <a:fld id="{C003702D-B975-4A00-ACB7-057F5EF63D74}" type="slidenum">
              <a:rPr lang="nl-NL" smtClean="0"/>
              <a:t>‹nr.›</a:t>
            </a:fld>
            <a:endParaRPr lang="nl-NL"/>
          </a:p>
        </p:txBody>
      </p:sp>
    </p:spTree>
    <p:extLst>
      <p:ext uri="{BB962C8B-B14F-4D97-AF65-F5344CB8AC3E}">
        <p14:creationId xmlns:p14="http://schemas.microsoft.com/office/powerpoint/2010/main" val="350059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E23B52-82B6-2E67-7F9B-E4BD47B597F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13F91227-9FDC-3904-393D-5C4CE8CAB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50C05D7D-CC79-6BDC-B664-55364FE25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E4F1CE9-CF0C-F54C-2F93-083388F23C2C}"/>
              </a:ext>
            </a:extLst>
          </p:cNvPr>
          <p:cNvSpPr>
            <a:spLocks noGrp="1"/>
          </p:cNvSpPr>
          <p:nvPr>
            <p:ph type="dt" sz="half" idx="10"/>
          </p:nvPr>
        </p:nvSpPr>
        <p:spPr/>
        <p:txBody>
          <a:bodyPr/>
          <a:lstStyle/>
          <a:p>
            <a:fld id="{E11FD084-1C99-4C3B-BAA7-E0BA75DD84C0}" type="datetimeFigureOut">
              <a:rPr lang="nl-NL" smtClean="0"/>
              <a:t>17-1-2024</a:t>
            </a:fld>
            <a:endParaRPr lang="nl-NL"/>
          </a:p>
        </p:txBody>
      </p:sp>
      <p:sp>
        <p:nvSpPr>
          <p:cNvPr id="6" name="Tijdelijke aanduiding voor voettekst 5">
            <a:extLst>
              <a:ext uri="{FF2B5EF4-FFF2-40B4-BE49-F238E27FC236}">
                <a16:creationId xmlns:a16="http://schemas.microsoft.com/office/drawing/2014/main" id="{F4796BDC-3FD2-965F-3828-6B6E1DA7C483}"/>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22A0025-C0E4-680A-0569-A834A5AE1879}"/>
              </a:ext>
            </a:extLst>
          </p:cNvPr>
          <p:cNvSpPr>
            <a:spLocks noGrp="1"/>
          </p:cNvSpPr>
          <p:nvPr>
            <p:ph type="sldNum" sz="quarter" idx="12"/>
          </p:nvPr>
        </p:nvSpPr>
        <p:spPr/>
        <p:txBody>
          <a:bodyPr/>
          <a:lstStyle/>
          <a:p>
            <a:fld id="{C003702D-B975-4A00-ACB7-057F5EF63D74}" type="slidenum">
              <a:rPr lang="nl-NL" smtClean="0"/>
              <a:t>‹nr.›</a:t>
            </a:fld>
            <a:endParaRPr lang="nl-NL"/>
          </a:p>
        </p:txBody>
      </p:sp>
    </p:spTree>
    <p:extLst>
      <p:ext uri="{BB962C8B-B14F-4D97-AF65-F5344CB8AC3E}">
        <p14:creationId xmlns:p14="http://schemas.microsoft.com/office/powerpoint/2010/main" val="96427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F4496BE-613A-E754-62E7-9373010F4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0F0A5804-E5AF-535B-A0AB-09DD8EEFB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40C7557-18EE-D75E-338A-A1868AAF8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1FD084-1C99-4C3B-BAA7-E0BA75DD84C0}" type="datetimeFigureOut">
              <a:rPr lang="nl-NL" smtClean="0"/>
              <a:t>17-1-2024</a:t>
            </a:fld>
            <a:endParaRPr lang="nl-NL"/>
          </a:p>
        </p:txBody>
      </p:sp>
      <p:sp>
        <p:nvSpPr>
          <p:cNvPr id="5" name="Tijdelijke aanduiding voor voettekst 4">
            <a:extLst>
              <a:ext uri="{FF2B5EF4-FFF2-40B4-BE49-F238E27FC236}">
                <a16:creationId xmlns:a16="http://schemas.microsoft.com/office/drawing/2014/main" id="{EDD2E1AF-AB3D-A044-8DD5-EDB2D5D49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56A44F05-92CA-2426-CEFF-CB769664B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03702D-B975-4A00-ACB7-057F5EF63D74}" type="slidenum">
              <a:rPr lang="nl-NL" smtClean="0"/>
              <a:t>‹nr.›</a:t>
            </a:fld>
            <a:endParaRPr lang="nl-NL"/>
          </a:p>
        </p:txBody>
      </p:sp>
    </p:spTree>
    <p:extLst>
      <p:ext uri="{BB962C8B-B14F-4D97-AF65-F5344CB8AC3E}">
        <p14:creationId xmlns:p14="http://schemas.microsoft.com/office/powerpoint/2010/main" val="1009377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a:extLst>
              <a:ext uri="{FF2B5EF4-FFF2-40B4-BE49-F238E27FC236}">
                <a16:creationId xmlns:a16="http://schemas.microsoft.com/office/drawing/2014/main" id="{04BD47E9-10CF-932A-FF06-AA10E33F9CF0}"/>
              </a:ext>
            </a:extLst>
          </p:cNvPr>
          <p:cNvPicPr>
            <a:picLocks noChangeAspect="1"/>
          </p:cNvPicPr>
          <p:nvPr/>
        </p:nvPicPr>
        <p:blipFill rotWithShape="1">
          <a:blip r:embed="rId2"/>
          <a:srcRect r="-2" b="1927"/>
          <a:stretch/>
        </p:blipFill>
        <p:spPr>
          <a:xfrm>
            <a:off x="20" y="10"/>
            <a:ext cx="6992881" cy="6857990"/>
          </a:xfrm>
          <a:prstGeom prst="rect">
            <a:avLst/>
          </a:prstGeom>
        </p:spPr>
      </p:pic>
      <p:sp>
        <p:nvSpPr>
          <p:cNvPr id="2" name="Titel 1">
            <a:extLst>
              <a:ext uri="{FF2B5EF4-FFF2-40B4-BE49-F238E27FC236}">
                <a16:creationId xmlns:a16="http://schemas.microsoft.com/office/drawing/2014/main" id="{3ED6E132-986B-6450-C888-225E7A693992}"/>
              </a:ext>
            </a:extLst>
          </p:cNvPr>
          <p:cNvSpPr>
            <a:spLocks noGrp="1"/>
          </p:cNvSpPr>
          <p:nvPr>
            <p:ph type="ctrTitle"/>
          </p:nvPr>
        </p:nvSpPr>
        <p:spPr>
          <a:xfrm>
            <a:off x="7380407" y="743447"/>
            <a:ext cx="3973385" cy="3692028"/>
          </a:xfrm>
          <a:noFill/>
        </p:spPr>
        <p:txBody>
          <a:bodyPr>
            <a:normAutofit/>
          </a:bodyPr>
          <a:lstStyle/>
          <a:p>
            <a:pPr algn="l"/>
            <a:r>
              <a:rPr lang="nl-NL" sz="5200" dirty="0"/>
              <a:t>Informatica Data en informatie</a:t>
            </a:r>
          </a:p>
        </p:txBody>
      </p:sp>
      <p:sp>
        <p:nvSpPr>
          <p:cNvPr id="3" name="Ondertitel 2">
            <a:extLst>
              <a:ext uri="{FF2B5EF4-FFF2-40B4-BE49-F238E27FC236}">
                <a16:creationId xmlns:a16="http://schemas.microsoft.com/office/drawing/2014/main" id="{4232E57A-541D-8461-6AC9-D5C2062C6736}"/>
              </a:ext>
            </a:extLst>
          </p:cNvPr>
          <p:cNvSpPr>
            <a:spLocks noGrp="1"/>
          </p:cNvSpPr>
          <p:nvPr>
            <p:ph type="subTitle" idx="1"/>
          </p:nvPr>
        </p:nvSpPr>
        <p:spPr>
          <a:xfrm>
            <a:off x="7380408" y="4629234"/>
            <a:ext cx="3973386" cy="1485319"/>
          </a:xfrm>
          <a:noFill/>
        </p:spPr>
        <p:txBody>
          <a:bodyPr>
            <a:normAutofit/>
          </a:bodyPr>
          <a:lstStyle/>
          <a:p>
            <a:pPr algn="l"/>
            <a:r>
              <a:rPr lang="nl-NL"/>
              <a:t>Stan van Veldhoven </a:t>
            </a:r>
          </a:p>
          <a:p>
            <a:pPr algn="l"/>
            <a:r>
              <a:rPr lang="nl-NL"/>
              <a:t>Daniël te Ronde</a:t>
            </a:r>
          </a:p>
        </p:txBody>
      </p:sp>
    </p:spTree>
    <p:extLst>
      <p:ext uri="{BB962C8B-B14F-4D97-AF65-F5344CB8AC3E}">
        <p14:creationId xmlns:p14="http://schemas.microsoft.com/office/powerpoint/2010/main" val="383403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7559483-0B8D-FFB6-AA2D-78B974C0ADF7}"/>
              </a:ext>
            </a:extLst>
          </p:cNvPr>
          <p:cNvSpPr>
            <a:spLocks noGrp="1"/>
          </p:cNvSpPr>
          <p:nvPr>
            <p:ph type="title"/>
          </p:nvPr>
        </p:nvSpPr>
        <p:spPr>
          <a:xfrm>
            <a:off x="1153618" y="1239927"/>
            <a:ext cx="4008586" cy="4680583"/>
          </a:xfrm>
        </p:spPr>
        <p:txBody>
          <a:bodyPr anchor="ctr">
            <a:normAutofit/>
          </a:bodyPr>
          <a:lstStyle/>
          <a:p>
            <a:r>
              <a:rPr lang="nl-NL" sz="5200"/>
              <a:t>ICT</a:t>
            </a:r>
          </a:p>
        </p:txBody>
      </p:sp>
      <p:sp>
        <p:nvSpPr>
          <p:cNvPr id="3" name="Tijdelijke aanduiding voor inhoud 2">
            <a:extLst>
              <a:ext uri="{FF2B5EF4-FFF2-40B4-BE49-F238E27FC236}">
                <a16:creationId xmlns:a16="http://schemas.microsoft.com/office/drawing/2014/main" id="{2592919E-3E66-CD86-D065-B8E7D4569122}"/>
              </a:ext>
            </a:extLst>
          </p:cNvPr>
          <p:cNvSpPr>
            <a:spLocks noGrp="1"/>
          </p:cNvSpPr>
          <p:nvPr>
            <p:ph idx="1"/>
          </p:nvPr>
        </p:nvSpPr>
        <p:spPr>
          <a:xfrm>
            <a:off x="6291923" y="1239927"/>
            <a:ext cx="4971824" cy="4680583"/>
          </a:xfrm>
        </p:spPr>
        <p:txBody>
          <a:bodyPr anchor="ctr">
            <a:normAutofit/>
          </a:bodyPr>
          <a:lstStyle/>
          <a:p>
            <a:pPr marL="0" indent="0">
              <a:buNone/>
            </a:pPr>
            <a:r>
              <a:rPr lang="nl-NL" sz="2000" dirty="0"/>
              <a:t>ICT staat voor </a:t>
            </a:r>
            <a:r>
              <a:rPr lang="nl-NL" sz="2000" dirty="0">
                <a:solidFill>
                  <a:srgbClr val="FF0000"/>
                </a:solidFill>
              </a:rPr>
              <a:t>I</a:t>
            </a:r>
            <a:r>
              <a:rPr lang="nl-NL" sz="2000" dirty="0"/>
              <a:t>nformatie- en</a:t>
            </a:r>
            <a:r>
              <a:rPr lang="nl-NL" sz="2000" dirty="0">
                <a:solidFill>
                  <a:srgbClr val="FF0000"/>
                </a:solidFill>
              </a:rPr>
              <a:t>C</a:t>
            </a:r>
            <a:r>
              <a:rPr lang="nl-NL" sz="2000" dirty="0"/>
              <a:t>omminucatie</a:t>
            </a:r>
            <a:r>
              <a:rPr lang="nl-NL" sz="2000" dirty="0">
                <a:solidFill>
                  <a:srgbClr val="FF0000"/>
                </a:solidFill>
              </a:rPr>
              <a:t>T</a:t>
            </a:r>
            <a:r>
              <a:rPr lang="nl-NL" sz="2000" dirty="0"/>
              <a:t>echnologie </a:t>
            </a:r>
          </a:p>
          <a:p>
            <a:pPr marL="0" indent="0">
              <a:buNone/>
            </a:pPr>
            <a:endParaRPr lang="nl-NL" sz="2000" dirty="0"/>
          </a:p>
          <a:p>
            <a:pPr marL="0" indent="0">
              <a:buNone/>
            </a:pPr>
            <a:r>
              <a:rPr lang="nl-NL" sz="2000" dirty="0"/>
              <a:t>ICT is de technologie die het mogelijk maakt om informatie te verzamelen, verwerken, opslaan en verspreiden</a:t>
            </a:r>
          </a:p>
          <a:p>
            <a:pPr marL="0" indent="0">
              <a:buNone/>
            </a:pPr>
            <a:endParaRPr lang="nl-NL" sz="2000" dirty="0"/>
          </a:p>
          <a:p>
            <a:pPr marL="0" indent="0">
              <a:buNone/>
            </a:pPr>
            <a:r>
              <a:rPr lang="nl-NL" sz="2000" dirty="0"/>
              <a:t>De term IT, </a:t>
            </a:r>
            <a:r>
              <a:rPr lang="nl-NL" sz="2000" dirty="0">
                <a:solidFill>
                  <a:srgbClr val="FF0000"/>
                </a:solidFill>
              </a:rPr>
              <a:t>I</a:t>
            </a:r>
            <a:r>
              <a:rPr lang="nl-NL" sz="2000" dirty="0"/>
              <a:t>nformatie</a:t>
            </a:r>
            <a:r>
              <a:rPr lang="nl-NL" sz="2000" dirty="0">
                <a:solidFill>
                  <a:srgbClr val="FF0000"/>
                </a:solidFill>
              </a:rPr>
              <a:t>t</a:t>
            </a:r>
            <a:r>
              <a:rPr lang="nl-NL" sz="2000" dirty="0"/>
              <a:t>echnologie, wordt internationaal gebruikt, maar het betekent hetzelfde</a:t>
            </a:r>
          </a:p>
        </p:txBody>
      </p:sp>
    </p:spTree>
    <p:extLst>
      <p:ext uri="{BB962C8B-B14F-4D97-AF65-F5344CB8AC3E}">
        <p14:creationId xmlns:p14="http://schemas.microsoft.com/office/powerpoint/2010/main" val="364319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90D6A49-E68D-FA9E-EF61-85D8490FA458}"/>
              </a:ext>
            </a:extLst>
          </p:cNvPr>
          <p:cNvSpPr>
            <a:spLocks noGrp="1"/>
          </p:cNvSpPr>
          <p:nvPr>
            <p:ph type="title"/>
          </p:nvPr>
        </p:nvSpPr>
        <p:spPr>
          <a:xfrm>
            <a:off x="808638" y="386930"/>
            <a:ext cx="9236700" cy="1188950"/>
          </a:xfrm>
        </p:spPr>
        <p:txBody>
          <a:bodyPr anchor="b">
            <a:normAutofit/>
          </a:bodyPr>
          <a:lstStyle/>
          <a:p>
            <a:r>
              <a:rPr lang="nl-NL" sz="5400"/>
              <a:t>ICT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jdelijke aanduiding voor inhoud 2">
            <a:extLst>
              <a:ext uri="{FF2B5EF4-FFF2-40B4-BE49-F238E27FC236}">
                <a16:creationId xmlns:a16="http://schemas.microsoft.com/office/drawing/2014/main" id="{29DF034B-D448-BA0E-2F5D-EAE57E8A1356}"/>
              </a:ext>
            </a:extLst>
          </p:cNvPr>
          <p:cNvSpPr>
            <a:spLocks noGrp="1"/>
          </p:cNvSpPr>
          <p:nvPr>
            <p:ph idx="1"/>
          </p:nvPr>
        </p:nvSpPr>
        <p:spPr>
          <a:xfrm>
            <a:off x="793660" y="2599509"/>
            <a:ext cx="10143668" cy="3435531"/>
          </a:xfrm>
        </p:spPr>
        <p:txBody>
          <a:bodyPr anchor="ctr">
            <a:normAutofit/>
          </a:bodyPr>
          <a:lstStyle/>
          <a:p>
            <a:pPr marL="0" indent="0">
              <a:buNone/>
            </a:pPr>
            <a:endParaRPr lang="nl-NL" sz="2200"/>
          </a:p>
          <a:p>
            <a:pPr marL="0" indent="0">
              <a:buNone/>
            </a:pPr>
            <a:r>
              <a:rPr lang="nl-NL" sz="2200"/>
              <a:t>ICT wordt ingedeeld in drie categorieën:</a:t>
            </a:r>
          </a:p>
          <a:p>
            <a:pPr marL="0" indent="0">
              <a:buNone/>
            </a:pPr>
            <a:endParaRPr lang="nl-NL" sz="2200"/>
          </a:p>
          <a:p>
            <a:r>
              <a:rPr lang="nl-NL" sz="2200"/>
              <a:t>Hardware: de fysieke onderdelen</a:t>
            </a:r>
          </a:p>
          <a:p>
            <a:endParaRPr lang="nl-NL" sz="2200"/>
          </a:p>
          <a:p>
            <a:r>
              <a:rPr lang="nl-NL" sz="2200"/>
              <a:t>Software: de programma’s</a:t>
            </a:r>
          </a:p>
          <a:p>
            <a:endParaRPr lang="nl-NL" sz="2200"/>
          </a:p>
          <a:p>
            <a:r>
              <a:rPr lang="nl-NL" sz="2200"/>
              <a:t>Datacommunicatie: de techniek om informatie uit te wisselen</a:t>
            </a:r>
          </a:p>
          <a:p>
            <a:pPr marL="0" indent="0">
              <a:buNone/>
            </a:pPr>
            <a:endParaRPr lang="nl-NL" sz="2200"/>
          </a:p>
        </p:txBody>
      </p:sp>
    </p:spTree>
    <p:extLst>
      <p:ext uri="{BB962C8B-B14F-4D97-AF65-F5344CB8AC3E}">
        <p14:creationId xmlns:p14="http://schemas.microsoft.com/office/powerpoint/2010/main" val="380676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868FA3-A203-8786-0CFE-01346AF35379}"/>
              </a:ext>
            </a:extLst>
          </p:cNvPr>
          <p:cNvSpPr>
            <a:spLocks noGrp="1"/>
          </p:cNvSpPr>
          <p:nvPr>
            <p:ph type="title"/>
          </p:nvPr>
        </p:nvSpPr>
        <p:spPr>
          <a:xfrm>
            <a:off x="645064" y="525982"/>
            <a:ext cx="4282983" cy="1200361"/>
          </a:xfrm>
        </p:spPr>
        <p:txBody>
          <a:bodyPr anchor="b">
            <a:normAutofit/>
          </a:bodyPr>
          <a:lstStyle/>
          <a:p>
            <a:r>
              <a:rPr lang="nl-NL" sz="3600"/>
              <a:t>Eisen aan informatie</a:t>
            </a:r>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jdelijke aanduiding voor inhoud 2">
            <a:extLst>
              <a:ext uri="{FF2B5EF4-FFF2-40B4-BE49-F238E27FC236}">
                <a16:creationId xmlns:a16="http://schemas.microsoft.com/office/drawing/2014/main" id="{96DF7D07-4DDF-2E1C-B095-60DEEA4DA88E}"/>
              </a:ext>
            </a:extLst>
          </p:cNvPr>
          <p:cNvSpPr>
            <a:spLocks noGrp="1"/>
          </p:cNvSpPr>
          <p:nvPr>
            <p:ph idx="1"/>
          </p:nvPr>
        </p:nvSpPr>
        <p:spPr>
          <a:xfrm>
            <a:off x="645066" y="2031101"/>
            <a:ext cx="4282984" cy="1343035"/>
          </a:xfrm>
        </p:spPr>
        <p:txBody>
          <a:bodyPr anchor="ctr">
            <a:normAutofit/>
          </a:bodyPr>
          <a:lstStyle/>
          <a:p>
            <a:pPr marL="0" indent="0">
              <a:buNone/>
            </a:pPr>
            <a:r>
              <a:rPr lang="nl-NL" sz="1800" dirty="0"/>
              <a:t>Je bepaalt de kwaliteit van informatie volgens deze eisen:</a:t>
            </a:r>
          </a:p>
          <a:p>
            <a:pPr marL="0" indent="0">
              <a:buNone/>
            </a:pPr>
            <a:endParaRPr lang="nl-NL" sz="1800" dirty="0"/>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el 3">
            <a:extLst>
              <a:ext uri="{FF2B5EF4-FFF2-40B4-BE49-F238E27FC236}">
                <a16:creationId xmlns:a16="http://schemas.microsoft.com/office/drawing/2014/main" id="{850592E1-343C-1D14-702E-52EA1867EA05}"/>
              </a:ext>
            </a:extLst>
          </p:cNvPr>
          <p:cNvGraphicFramePr>
            <a:graphicFrameLocks noGrp="1"/>
          </p:cNvGraphicFramePr>
          <p:nvPr>
            <p:extLst>
              <p:ext uri="{D42A27DB-BD31-4B8C-83A1-F6EECF244321}">
                <p14:modId xmlns:p14="http://schemas.microsoft.com/office/powerpoint/2010/main" val="3276940559"/>
              </p:ext>
            </p:extLst>
          </p:nvPr>
        </p:nvGraphicFramePr>
        <p:xfrm>
          <a:off x="5696790" y="354959"/>
          <a:ext cx="5918967" cy="5191228"/>
        </p:xfrm>
        <a:graphic>
          <a:graphicData uri="http://schemas.openxmlformats.org/drawingml/2006/table">
            <a:tbl>
              <a:tblPr firstRow="1" bandRow="1"/>
              <a:tblGrid>
                <a:gridCol w="2332980">
                  <a:extLst>
                    <a:ext uri="{9D8B030D-6E8A-4147-A177-3AD203B41FA5}">
                      <a16:colId xmlns:a16="http://schemas.microsoft.com/office/drawing/2014/main" val="3985047539"/>
                    </a:ext>
                  </a:extLst>
                </a:gridCol>
                <a:gridCol w="3585987">
                  <a:extLst>
                    <a:ext uri="{9D8B030D-6E8A-4147-A177-3AD203B41FA5}">
                      <a16:colId xmlns:a16="http://schemas.microsoft.com/office/drawing/2014/main" val="1815210864"/>
                    </a:ext>
                  </a:extLst>
                </a:gridCol>
              </a:tblGrid>
              <a:tr h="436449">
                <a:tc>
                  <a:txBody>
                    <a:bodyPr/>
                    <a:lstStyle/>
                    <a:p>
                      <a:pPr algn="l"/>
                      <a:r>
                        <a:rPr lang="nl-NL" sz="2000" dirty="0">
                          <a:solidFill>
                            <a:srgbClr val="004175"/>
                          </a:solidFill>
                          <a:effectLst/>
                        </a:rPr>
                        <a:t>Eis</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E5ECF1"/>
                    </a:solidFill>
                  </a:tcPr>
                </a:tc>
                <a:tc>
                  <a:txBody>
                    <a:bodyPr/>
                    <a:lstStyle/>
                    <a:p>
                      <a:pPr algn="l"/>
                      <a:r>
                        <a:rPr lang="nl-NL" sz="2000">
                          <a:solidFill>
                            <a:srgbClr val="004175"/>
                          </a:solidFill>
                          <a:effectLst/>
                        </a:rPr>
                        <a:t>Controlevraag</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E5ECF1"/>
                    </a:solidFill>
                  </a:tcPr>
                </a:tc>
                <a:extLst>
                  <a:ext uri="{0D108BD9-81ED-4DB2-BD59-A6C34878D82A}">
                    <a16:rowId xmlns:a16="http://schemas.microsoft.com/office/drawing/2014/main" val="1341657442"/>
                  </a:ext>
                </a:extLst>
              </a:tr>
              <a:tr h="436449">
                <a:tc>
                  <a:txBody>
                    <a:bodyPr/>
                    <a:lstStyle/>
                    <a:p>
                      <a:r>
                        <a:rPr lang="nl-NL" sz="2000" dirty="0">
                          <a:effectLst/>
                        </a:rPr>
                        <a:t>Volledigheid</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FFFFFF"/>
                    </a:solidFill>
                  </a:tcPr>
                </a:tc>
                <a:tc>
                  <a:txBody>
                    <a:bodyPr/>
                    <a:lstStyle/>
                    <a:p>
                      <a:r>
                        <a:rPr lang="nl-NL" sz="2000">
                          <a:effectLst/>
                        </a:rPr>
                        <a:t>Ontbreekt er informatie?</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FFFFFF"/>
                    </a:solidFill>
                  </a:tcPr>
                </a:tc>
                <a:extLst>
                  <a:ext uri="{0D108BD9-81ED-4DB2-BD59-A6C34878D82A}">
                    <a16:rowId xmlns:a16="http://schemas.microsoft.com/office/drawing/2014/main" val="676610830"/>
                  </a:ext>
                </a:extLst>
              </a:tr>
              <a:tr h="792463">
                <a:tc>
                  <a:txBody>
                    <a:bodyPr/>
                    <a:lstStyle/>
                    <a:p>
                      <a:r>
                        <a:rPr lang="nl-NL" sz="2000" dirty="0">
                          <a:effectLst/>
                        </a:rPr>
                        <a:t>Relevantie</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FFFFFF"/>
                    </a:solidFill>
                  </a:tcPr>
                </a:tc>
                <a:tc>
                  <a:txBody>
                    <a:bodyPr/>
                    <a:lstStyle/>
                    <a:p>
                      <a:r>
                        <a:rPr lang="nl-NL" sz="2000" dirty="0">
                          <a:effectLst/>
                        </a:rPr>
                        <a:t>Is de informatie bruikbaar voor het te bereiken doel?</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FFFFFF"/>
                    </a:solidFill>
                  </a:tcPr>
                </a:tc>
                <a:extLst>
                  <a:ext uri="{0D108BD9-81ED-4DB2-BD59-A6C34878D82A}">
                    <a16:rowId xmlns:a16="http://schemas.microsoft.com/office/drawing/2014/main" val="1406071253"/>
                  </a:ext>
                </a:extLst>
              </a:tr>
              <a:tr h="1148478">
                <a:tc>
                  <a:txBody>
                    <a:bodyPr/>
                    <a:lstStyle/>
                    <a:p>
                      <a:r>
                        <a:rPr lang="nl-NL" sz="2000">
                          <a:effectLst/>
                        </a:rPr>
                        <a:t>Betrouwbaarheid</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FFFFFF"/>
                    </a:solidFill>
                  </a:tcPr>
                </a:tc>
                <a:tc>
                  <a:txBody>
                    <a:bodyPr/>
                    <a:lstStyle/>
                    <a:p>
                      <a:r>
                        <a:rPr lang="nl-NL" sz="2000">
                          <a:effectLst/>
                        </a:rPr>
                        <a:t>Is de informatie correct en afkomstig van een betrouwbare bron?</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FFFFFF"/>
                    </a:solidFill>
                  </a:tcPr>
                </a:tc>
                <a:extLst>
                  <a:ext uri="{0D108BD9-81ED-4DB2-BD59-A6C34878D82A}">
                    <a16:rowId xmlns:a16="http://schemas.microsoft.com/office/drawing/2014/main" val="2855254674"/>
                  </a:ext>
                </a:extLst>
              </a:tr>
              <a:tr h="792463">
                <a:tc>
                  <a:txBody>
                    <a:bodyPr/>
                    <a:lstStyle/>
                    <a:p>
                      <a:r>
                        <a:rPr lang="nl-NL" sz="2000">
                          <a:effectLst/>
                        </a:rPr>
                        <a:t>Overzichtelijkheid</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FFFFFF"/>
                    </a:solidFill>
                  </a:tcPr>
                </a:tc>
                <a:tc>
                  <a:txBody>
                    <a:bodyPr/>
                    <a:lstStyle/>
                    <a:p>
                      <a:r>
                        <a:rPr lang="nl-NL" sz="2000">
                          <a:effectLst/>
                        </a:rPr>
                        <a:t>Is de informatie duidelijk gestructureerd?</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FFFFFF"/>
                    </a:solidFill>
                  </a:tcPr>
                </a:tc>
                <a:extLst>
                  <a:ext uri="{0D108BD9-81ED-4DB2-BD59-A6C34878D82A}">
                    <a16:rowId xmlns:a16="http://schemas.microsoft.com/office/drawing/2014/main" val="2482094839"/>
                  </a:ext>
                </a:extLst>
              </a:tr>
              <a:tr h="792463">
                <a:tc>
                  <a:txBody>
                    <a:bodyPr/>
                    <a:lstStyle/>
                    <a:p>
                      <a:r>
                        <a:rPr lang="nl-NL" sz="2000">
                          <a:effectLst/>
                        </a:rPr>
                        <a:t>Beschikbaarheid</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FFFFFF"/>
                    </a:solidFill>
                  </a:tcPr>
                </a:tc>
                <a:tc>
                  <a:txBody>
                    <a:bodyPr/>
                    <a:lstStyle/>
                    <a:p>
                      <a:r>
                        <a:rPr lang="nl-NL" sz="2000">
                          <a:effectLst/>
                        </a:rPr>
                        <a:t>Is de informatie op het juiste moment beschikbaar?</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FFFFFF"/>
                    </a:solidFill>
                  </a:tcPr>
                </a:tc>
                <a:extLst>
                  <a:ext uri="{0D108BD9-81ED-4DB2-BD59-A6C34878D82A}">
                    <a16:rowId xmlns:a16="http://schemas.microsoft.com/office/drawing/2014/main" val="3188748399"/>
                  </a:ext>
                </a:extLst>
              </a:tr>
              <a:tr h="792463">
                <a:tc>
                  <a:txBody>
                    <a:bodyPr/>
                    <a:lstStyle/>
                    <a:p>
                      <a:r>
                        <a:rPr lang="nl-NL" sz="2000">
                          <a:effectLst/>
                        </a:rPr>
                        <a:t>Doelgerichtheid</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FFFFFF"/>
                    </a:solidFill>
                  </a:tcPr>
                </a:tc>
                <a:tc>
                  <a:txBody>
                    <a:bodyPr/>
                    <a:lstStyle/>
                    <a:p>
                      <a:r>
                        <a:rPr lang="nl-NL" sz="2000" dirty="0">
                          <a:effectLst/>
                        </a:rPr>
                        <a:t>Is de informatie gericht op de gebruiker (de </a:t>
                      </a:r>
                      <a:r>
                        <a:rPr lang="nl-NL" sz="2000" i="1" dirty="0">
                          <a:effectLst/>
                        </a:rPr>
                        <a:t>doelgroep</a:t>
                      </a:r>
                      <a:r>
                        <a:rPr lang="nl-NL" sz="2000" dirty="0">
                          <a:effectLst/>
                        </a:rPr>
                        <a:t>)?</a:t>
                      </a:r>
                    </a:p>
                  </a:txBody>
                  <a:tcPr marL="35459" marR="35459" marT="14184" marB="14184"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FFFFFF"/>
                    </a:solidFill>
                  </a:tcPr>
                </a:tc>
                <a:extLst>
                  <a:ext uri="{0D108BD9-81ED-4DB2-BD59-A6C34878D82A}">
                    <a16:rowId xmlns:a16="http://schemas.microsoft.com/office/drawing/2014/main" val="2253831040"/>
                  </a:ext>
                </a:extLst>
              </a:tr>
            </a:tbl>
          </a:graphicData>
        </a:graphic>
      </p:graphicFrame>
    </p:spTree>
    <p:extLst>
      <p:ext uri="{BB962C8B-B14F-4D97-AF65-F5344CB8AC3E}">
        <p14:creationId xmlns:p14="http://schemas.microsoft.com/office/powerpoint/2010/main" val="112118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E0D0FCA-C955-D1C9-2DDB-767B357F64E1}"/>
              </a:ext>
            </a:extLst>
          </p:cNvPr>
          <p:cNvSpPr>
            <a:spLocks noGrp="1"/>
          </p:cNvSpPr>
          <p:nvPr>
            <p:ph type="title"/>
          </p:nvPr>
        </p:nvSpPr>
        <p:spPr>
          <a:xfrm>
            <a:off x="466722" y="586855"/>
            <a:ext cx="3201366" cy="3387497"/>
          </a:xfrm>
        </p:spPr>
        <p:txBody>
          <a:bodyPr anchor="b">
            <a:normAutofit/>
          </a:bodyPr>
          <a:lstStyle/>
          <a:p>
            <a:pPr algn="r"/>
            <a:r>
              <a:rPr lang="nl-NL" sz="4000">
                <a:solidFill>
                  <a:srgbClr val="FFFFFF"/>
                </a:solidFill>
              </a:rPr>
              <a:t>Doelen van informatie</a:t>
            </a:r>
          </a:p>
        </p:txBody>
      </p:sp>
      <p:sp>
        <p:nvSpPr>
          <p:cNvPr id="3" name="Tijdelijke aanduiding voor inhoud 2">
            <a:extLst>
              <a:ext uri="{FF2B5EF4-FFF2-40B4-BE49-F238E27FC236}">
                <a16:creationId xmlns:a16="http://schemas.microsoft.com/office/drawing/2014/main" id="{0FBD8E02-9484-C2CB-DB95-1B96BE18C600}"/>
              </a:ext>
            </a:extLst>
          </p:cNvPr>
          <p:cNvSpPr>
            <a:spLocks noGrp="1"/>
          </p:cNvSpPr>
          <p:nvPr>
            <p:ph idx="1"/>
          </p:nvPr>
        </p:nvSpPr>
        <p:spPr>
          <a:xfrm>
            <a:off x="4698858" y="586855"/>
            <a:ext cx="6555347" cy="5546047"/>
          </a:xfrm>
        </p:spPr>
        <p:txBody>
          <a:bodyPr anchor="ctr">
            <a:normAutofit/>
          </a:bodyPr>
          <a:lstStyle/>
          <a:p>
            <a:pPr marL="0" indent="0">
              <a:buNone/>
            </a:pPr>
            <a:r>
              <a:rPr lang="nl-NL" sz="2000" b="1" i="0" dirty="0">
                <a:solidFill>
                  <a:srgbClr val="00B0F0"/>
                </a:solidFill>
                <a:effectLst/>
                <a:latin typeface="open-dyslexic"/>
              </a:rPr>
              <a:t>Privacy:</a:t>
            </a:r>
            <a:r>
              <a:rPr lang="nl-NL" sz="2000" b="1" i="0" dirty="0">
                <a:effectLst/>
                <a:latin typeface="open-dyslexic"/>
              </a:rPr>
              <a:t> </a:t>
            </a:r>
            <a:r>
              <a:rPr lang="nl-NL" sz="2000" b="0" i="0" dirty="0">
                <a:effectLst/>
                <a:latin typeface="open-dyslexic"/>
              </a:rPr>
              <a:t>Privacy is het recht op controle over jouw gegevens.</a:t>
            </a:r>
          </a:p>
          <a:p>
            <a:pPr marL="0" indent="0">
              <a:buNone/>
            </a:pPr>
            <a:endParaRPr lang="nl-NL" sz="2000" b="0" i="0" dirty="0">
              <a:effectLst/>
              <a:latin typeface="open-dyslexic"/>
            </a:endParaRPr>
          </a:p>
          <a:p>
            <a:pPr marL="0" indent="0">
              <a:buNone/>
            </a:pPr>
            <a:endParaRPr lang="nl-NL" sz="2000" b="0" i="0" dirty="0">
              <a:effectLst/>
              <a:latin typeface="open-dyslexic"/>
            </a:endParaRPr>
          </a:p>
          <a:p>
            <a:pPr marL="0" indent="0">
              <a:buNone/>
            </a:pPr>
            <a:r>
              <a:rPr lang="nl-NL" sz="2000" b="1" dirty="0">
                <a:solidFill>
                  <a:srgbClr val="00B0F0"/>
                </a:solidFill>
                <a:latin typeface="open-dyslexic"/>
              </a:rPr>
              <a:t>Doel van een product: </a:t>
            </a:r>
            <a:r>
              <a:rPr lang="nl-NL" sz="2000" dirty="0">
                <a:latin typeface="open-dyslexic"/>
              </a:rPr>
              <a:t>Waar een product voor gemaakt is</a:t>
            </a:r>
          </a:p>
          <a:p>
            <a:pPr marL="0" indent="0">
              <a:buNone/>
            </a:pPr>
            <a:endParaRPr lang="nl-NL" sz="2000" dirty="0">
              <a:latin typeface="open-dyslexic"/>
            </a:endParaRPr>
          </a:p>
          <a:p>
            <a:pPr marL="0" indent="0">
              <a:buNone/>
            </a:pPr>
            <a:endParaRPr lang="nl-NL" sz="2000" dirty="0">
              <a:latin typeface="open-dyslexic"/>
            </a:endParaRPr>
          </a:p>
          <a:p>
            <a:pPr marL="0" indent="0">
              <a:buNone/>
            </a:pPr>
            <a:r>
              <a:rPr lang="nl-NL" sz="2000" b="1" dirty="0">
                <a:solidFill>
                  <a:srgbClr val="00B0F0"/>
                </a:solidFill>
                <a:latin typeface="open-dyslexic"/>
              </a:rPr>
              <a:t>Doelen van informatie: </a:t>
            </a:r>
            <a:r>
              <a:rPr lang="nl-NL" sz="2000" dirty="0">
                <a:latin typeface="open-dyslexic"/>
              </a:rPr>
              <a:t>Welke informatie een product moet opnemen</a:t>
            </a:r>
            <a:endParaRPr lang="nl-NL" sz="2000" dirty="0"/>
          </a:p>
        </p:txBody>
      </p:sp>
    </p:spTree>
    <p:extLst>
      <p:ext uri="{BB962C8B-B14F-4D97-AF65-F5344CB8AC3E}">
        <p14:creationId xmlns:p14="http://schemas.microsoft.com/office/powerpoint/2010/main" val="300999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BB3C79F7-A693-8303-040E-D8ADA7F0BDB8}"/>
              </a:ext>
            </a:extLst>
          </p:cNvPr>
          <p:cNvSpPr>
            <a:spLocks noGrp="1"/>
          </p:cNvSpPr>
          <p:nvPr>
            <p:ph type="title"/>
          </p:nvPr>
        </p:nvSpPr>
        <p:spPr>
          <a:xfrm>
            <a:off x="5894962" y="479493"/>
            <a:ext cx="5458838" cy="1325563"/>
          </a:xfrm>
        </p:spPr>
        <p:txBody>
          <a:bodyPr>
            <a:normAutofit/>
          </a:bodyPr>
          <a:lstStyle/>
          <a:p>
            <a:r>
              <a:rPr lang="nl-NL" dirty="0"/>
              <a:t>Informatiesystemen</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jdelijke aanduiding voor inhoud 2">
            <a:extLst>
              <a:ext uri="{FF2B5EF4-FFF2-40B4-BE49-F238E27FC236}">
                <a16:creationId xmlns:a16="http://schemas.microsoft.com/office/drawing/2014/main" id="{D9682DD3-8D9F-A963-CF8B-45C0684F7DC1}"/>
              </a:ext>
            </a:extLst>
          </p:cNvPr>
          <p:cNvSpPr>
            <a:spLocks noGrp="1"/>
          </p:cNvSpPr>
          <p:nvPr>
            <p:ph idx="1"/>
          </p:nvPr>
        </p:nvSpPr>
        <p:spPr>
          <a:xfrm>
            <a:off x="5894962" y="1984443"/>
            <a:ext cx="5458838" cy="4192520"/>
          </a:xfrm>
        </p:spPr>
        <p:txBody>
          <a:bodyPr>
            <a:normAutofit/>
          </a:bodyPr>
          <a:lstStyle/>
          <a:p>
            <a:pPr marL="0" indent="0">
              <a:buNone/>
            </a:pPr>
            <a:r>
              <a:rPr lang="nl-NL" sz="2600" b="1"/>
              <a:t>Informatiesysteem: </a:t>
            </a:r>
            <a:r>
              <a:rPr lang="nl-NL" sz="2600"/>
              <a:t>Alle onderdelen van een ICT-apparaat</a:t>
            </a:r>
          </a:p>
          <a:p>
            <a:pPr marL="0" indent="0">
              <a:buNone/>
            </a:pPr>
            <a:endParaRPr lang="nl-NL" sz="2600"/>
          </a:p>
          <a:p>
            <a:pPr marL="0" indent="0">
              <a:buNone/>
            </a:pPr>
            <a:r>
              <a:rPr lang="nl-NL" sz="2600" b="1" i="0">
                <a:effectLst/>
                <a:latin typeface="open-dyslexic"/>
              </a:rPr>
              <a:t>Systeem</a:t>
            </a:r>
            <a:r>
              <a:rPr lang="nl-NL" sz="2600">
                <a:latin typeface="open-dyslexic"/>
              </a:rPr>
              <a:t>:</a:t>
            </a:r>
            <a:r>
              <a:rPr lang="nl-NL" sz="2600" b="0" i="0">
                <a:effectLst/>
                <a:latin typeface="open-dyslexic"/>
              </a:rPr>
              <a:t> Een samenhangend geheel van onderdelen die een gemeenschappelijk doel dienen.</a:t>
            </a:r>
          </a:p>
          <a:p>
            <a:pPr marL="0" indent="0">
              <a:buNone/>
            </a:pPr>
            <a:endParaRPr lang="nl-NL" sz="2600">
              <a:latin typeface="open-dyslexic"/>
            </a:endParaRPr>
          </a:p>
          <a:p>
            <a:pPr marL="0" indent="0">
              <a:buNone/>
            </a:pPr>
            <a:r>
              <a:rPr lang="nl-NL" sz="2600" b="1">
                <a:latin typeface="open-dyslexic"/>
              </a:rPr>
              <a:t>API: </a:t>
            </a:r>
            <a:r>
              <a:rPr lang="nl-NL" sz="2600" b="0" i="0">
                <a:effectLst/>
                <a:latin typeface="open-dyslexic"/>
              </a:rPr>
              <a:t>API zorgt ervoor dat twee applicaties met elkaar kunnen communiceren.</a:t>
            </a:r>
          </a:p>
          <a:p>
            <a:pPr marL="0" indent="0">
              <a:buNone/>
            </a:pPr>
            <a:endParaRPr lang="nl-NL" sz="2600"/>
          </a:p>
        </p:txBody>
      </p:sp>
      <p:graphicFrame>
        <p:nvGraphicFramePr>
          <p:cNvPr id="4" name="Tabel 3">
            <a:extLst>
              <a:ext uri="{FF2B5EF4-FFF2-40B4-BE49-F238E27FC236}">
                <a16:creationId xmlns:a16="http://schemas.microsoft.com/office/drawing/2014/main" id="{E458AC65-1C09-7DF1-45CD-F1C97865204E}"/>
              </a:ext>
            </a:extLst>
          </p:cNvPr>
          <p:cNvGraphicFramePr>
            <a:graphicFrameLocks noGrp="1"/>
          </p:cNvGraphicFramePr>
          <p:nvPr>
            <p:extLst>
              <p:ext uri="{D42A27DB-BD31-4B8C-83A1-F6EECF244321}">
                <p14:modId xmlns:p14="http://schemas.microsoft.com/office/powerpoint/2010/main" val="1177925365"/>
              </p:ext>
            </p:extLst>
          </p:nvPr>
        </p:nvGraphicFramePr>
        <p:xfrm>
          <a:off x="1138240" y="511293"/>
          <a:ext cx="3907265" cy="5665672"/>
        </p:xfrm>
        <a:graphic>
          <a:graphicData uri="http://schemas.openxmlformats.org/drawingml/2006/table">
            <a:tbl>
              <a:tblPr/>
              <a:tblGrid>
                <a:gridCol w="1598263">
                  <a:extLst>
                    <a:ext uri="{9D8B030D-6E8A-4147-A177-3AD203B41FA5}">
                      <a16:colId xmlns:a16="http://schemas.microsoft.com/office/drawing/2014/main" val="3915706668"/>
                    </a:ext>
                  </a:extLst>
                </a:gridCol>
                <a:gridCol w="2309002">
                  <a:extLst>
                    <a:ext uri="{9D8B030D-6E8A-4147-A177-3AD203B41FA5}">
                      <a16:colId xmlns:a16="http://schemas.microsoft.com/office/drawing/2014/main" val="3926349509"/>
                    </a:ext>
                  </a:extLst>
                </a:gridCol>
              </a:tblGrid>
              <a:tr h="285179">
                <a:tc>
                  <a:txBody>
                    <a:bodyPr/>
                    <a:lstStyle/>
                    <a:p>
                      <a:pPr algn="l" fontAlgn="ctr">
                        <a:spcBef>
                          <a:spcPts val="0"/>
                        </a:spcBef>
                        <a:spcAft>
                          <a:spcPts val="0"/>
                        </a:spcAft>
                      </a:pPr>
                      <a:r>
                        <a:rPr lang="nl-NL" sz="1500" b="0" i="0" u="none" strike="noStrike">
                          <a:solidFill>
                            <a:srgbClr val="004175"/>
                          </a:solidFill>
                          <a:effectLst/>
                          <a:latin typeface="Arial" panose="020B0604020202020204" pitchFamily="34" charset="0"/>
                        </a:rPr>
                        <a:t>Eis</a:t>
                      </a:r>
                      <a:endParaRPr lang="nl-NL" sz="1500" b="0" i="0" u="none" strike="noStrike">
                        <a:effectLst/>
                        <a:latin typeface="Arial" panose="020B0604020202020204" pitchFamily="34" charset="0"/>
                      </a:endParaRPr>
                    </a:p>
                  </a:txBody>
                  <a:tcPr marL="26924" marR="26924" marT="10770" marB="10770"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E5ECF1"/>
                    </a:solidFill>
                  </a:tcPr>
                </a:tc>
                <a:tc>
                  <a:txBody>
                    <a:bodyPr/>
                    <a:lstStyle/>
                    <a:p>
                      <a:pPr algn="l" fontAlgn="ctr">
                        <a:spcBef>
                          <a:spcPts val="0"/>
                        </a:spcBef>
                        <a:spcAft>
                          <a:spcPts val="0"/>
                        </a:spcAft>
                      </a:pPr>
                      <a:r>
                        <a:rPr lang="nl-NL" sz="1500" b="0" i="0" u="none" strike="noStrike">
                          <a:solidFill>
                            <a:srgbClr val="004175"/>
                          </a:solidFill>
                          <a:effectLst/>
                          <a:latin typeface="Arial" panose="020B0604020202020204" pitchFamily="34" charset="0"/>
                        </a:rPr>
                        <a:t>Controlevraag</a:t>
                      </a:r>
                      <a:endParaRPr lang="nl-NL" sz="1500" b="0" i="0" u="none" strike="noStrike">
                        <a:effectLst/>
                        <a:latin typeface="Arial" panose="020B0604020202020204" pitchFamily="34" charset="0"/>
                      </a:endParaRPr>
                    </a:p>
                  </a:txBody>
                  <a:tcPr marL="26924" marR="26924" marT="10770" marB="10770"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solidFill>
                      <a:srgbClr val="E5ECF1"/>
                    </a:solidFill>
                  </a:tcPr>
                </a:tc>
                <a:extLst>
                  <a:ext uri="{0D108BD9-81ED-4DB2-BD59-A6C34878D82A}">
                    <a16:rowId xmlns:a16="http://schemas.microsoft.com/office/drawing/2014/main" val="854242447"/>
                  </a:ext>
                </a:extLst>
              </a:tr>
              <a:tr h="983049">
                <a:tc>
                  <a:txBody>
                    <a:bodyPr/>
                    <a:lstStyle/>
                    <a:p>
                      <a:pPr algn="l" fontAlgn="ctr">
                        <a:spcBef>
                          <a:spcPts val="0"/>
                        </a:spcBef>
                        <a:spcAft>
                          <a:spcPts val="0"/>
                        </a:spcAft>
                      </a:pPr>
                      <a:r>
                        <a:rPr lang="nl-NL" sz="1500" b="0" i="0" u="none" strike="noStrike">
                          <a:effectLst/>
                          <a:latin typeface="Arial" panose="020B0604020202020204" pitchFamily="34" charset="0"/>
                        </a:rPr>
                        <a:t>Doelgerichtheid</a:t>
                      </a:r>
                    </a:p>
                  </a:txBody>
                  <a:tcPr marL="26924" marR="26924" marT="10770" marB="10770"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noFill/>
                  </a:tcPr>
                </a:tc>
                <a:tc>
                  <a:txBody>
                    <a:bodyPr/>
                    <a:lstStyle/>
                    <a:p>
                      <a:pPr algn="l" fontAlgn="ctr">
                        <a:spcBef>
                          <a:spcPts val="0"/>
                        </a:spcBef>
                        <a:spcAft>
                          <a:spcPts val="0"/>
                        </a:spcAft>
                      </a:pPr>
                      <a:r>
                        <a:rPr lang="nl-NL" sz="1500" b="0" i="0" u="none" strike="noStrike">
                          <a:effectLst/>
                          <a:latin typeface="Arial" panose="020B0604020202020204" pitchFamily="34" charset="0"/>
                        </a:rPr>
                        <a:t>Is het systeem een hulpmiddel om de informatiedoelen te halen?</a:t>
                      </a:r>
                    </a:p>
                  </a:txBody>
                  <a:tcPr marL="26924" marR="26924" marT="10770" marB="10770"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noFill/>
                  </a:tcPr>
                </a:tc>
                <a:extLst>
                  <a:ext uri="{0D108BD9-81ED-4DB2-BD59-A6C34878D82A}">
                    <a16:rowId xmlns:a16="http://schemas.microsoft.com/office/drawing/2014/main" val="1951816513"/>
                  </a:ext>
                </a:extLst>
              </a:tr>
              <a:tr h="517803">
                <a:tc>
                  <a:txBody>
                    <a:bodyPr/>
                    <a:lstStyle/>
                    <a:p>
                      <a:pPr algn="l" fontAlgn="ctr">
                        <a:spcBef>
                          <a:spcPts val="0"/>
                        </a:spcBef>
                        <a:spcAft>
                          <a:spcPts val="0"/>
                        </a:spcAft>
                      </a:pPr>
                      <a:r>
                        <a:rPr lang="nl-NL" sz="1500" b="0" i="0" u="none" strike="noStrike">
                          <a:effectLst/>
                          <a:latin typeface="Arial" panose="020B0604020202020204" pitchFamily="34" charset="0"/>
                        </a:rPr>
                        <a:t>Continuïteit</a:t>
                      </a:r>
                    </a:p>
                  </a:txBody>
                  <a:tcPr marL="26924" marR="26924" marT="10770" marB="10770"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noFill/>
                  </a:tcPr>
                </a:tc>
                <a:tc>
                  <a:txBody>
                    <a:bodyPr/>
                    <a:lstStyle/>
                    <a:p>
                      <a:pPr algn="l" fontAlgn="ctr">
                        <a:spcBef>
                          <a:spcPts val="0"/>
                        </a:spcBef>
                        <a:spcAft>
                          <a:spcPts val="0"/>
                        </a:spcAft>
                      </a:pPr>
                      <a:r>
                        <a:rPr lang="nl-NL" sz="1500" b="0" i="0" u="none" strike="noStrike">
                          <a:effectLst/>
                          <a:latin typeface="Arial" panose="020B0604020202020204" pitchFamily="34" charset="0"/>
                        </a:rPr>
                        <a:t>Hoe groot is het risico dat het systeem uitvalt?</a:t>
                      </a:r>
                    </a:p>
                  </a:txBody>
                  <a:tcPr marL="26924" marR="26924" marT="10770" marB="10770"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noFill/>
                  </a:tcPr>
                </a:tc>
                <a:extLst>
                  <a:ext uri="{0D108BD9-81ED-4DB2-BD59-A6C34878D82A}">
                    <a16:rowId xmlns:a16="http://schemas.microsoft.com/office/drawing/2014/main" val="545557739"/>
                  </a:ext>
                </a:extLst>
              </a:tr>
              <a:tr h="750426">
                <a:tc>
                  <a:txBody>
                    <a:bodyPr/>
                    <a:lstStyle/>
                    <a:p>
                      <a:pPr algn="l" fontAlgn="ctr">
                        <a:spcBef>
                          <a:spcPts val="0"/>
                        </a:spcBef>
                        <a:spcAft>
                          <a:spcPts val="0"/>
                        </a:spcAft>
                      </a:pPr>
                      <a:r>
                        <a:rPr lang="nl-NL" sz="1500" b="0" i="0" u="none" strike="noStrike">
                          <a:effectLst/>
                          <a:latin typeface="Arial" panose="020B0604020202020204" pitchFamily="34" charset="0"/>
                        </a:rPr>
                        <a:t>Efficiëntie</a:t>
                      </a:r>
                    </a:p>
                  </a:txBody>
                  <a:tcPr marL="26924" marR="26924" marT="10770" marB="10770"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noFill/>
                  </a:tcPr>
                </a:tc>
                <a:tc>
                  <a:txBody>
                    <a:bodyPr/>
                    <a:lstStyle/>
                    <a:p>
                      <a:pPr algn="l" fontAlgn="ctr">
                        <a:spcBef>
                          <a:spcPts val="0"/>
                        </a:spcBef>
                        <a:spcAft>
                          <a:spcPts val="0"/>
                        </a:spcAft>
                      </a:pPr>
                      <a:r>
                        <a:rPr lang="nl-NL" sz="1500" b="0" i="0" u="none" strike="noStrike">
                          <a:effectLst/>
                          <a:latin typeface="Arial" panose="020B0604020202020204" pitchFamily="34" charset="0"/>
                        </a:rPr>
                        <a:t>Is er een goede verhouding tussen de kosten en de kwaliteit?</a:t>
                      </a:r>
                    </a:p>
                  </a:txBody>
                  <a:tcPr marL="26924" marR="26924" marT="10770" marB="10770"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noFill/>
                  </a:tcPr>
                </a:tc>
                <a:extLst>
                  <a:ext uri="{0D108BD9-81ED-4DB2-BD59-A6C34878D82A}">
                    <a16:rowId xmlns:a16="http://schemas.microsoft.com/office/drawing/2014/main" val="1724229871"/>
                  </a:ext>
                </a:extLst>
              </a:tr>
              <a:tr h="1680919">
                <a:tc>
                  <a:txBody>
                    <a:bodyPr/>
                    <a:lstStyle/>
                    <a:p>
                      <a:pPr algn="l" fontAlgn="ctr">
                        <a:spcBef>
                          <a:spcPts val="0"/>
                        </a:spcBef>
                        <a:spcAft>
                          <a:spcPts val="0"/>
                        </a:spcAft>
                      </a:pPr>
                      <a:r>
                        <a:rPr lang="nl-NL" sz="1500" b="0" i="0" u="none" strike="noStrike">
                          <a:effectLst/>
                          <a:latin typeface="Arial" panose="020B0604020202020204" pitchFamily="34" charset="0"/>
                        </a:rPr>
                        <a:t>Toegankelijkheid</a:t>
                      </a:r>
                    </a:p>
                  </a:txBody>
                  <a:tcPr marL="26924" marR="26924" marT="10770" marB="10770"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noFill/>
                  </a:tcPr>
                </a:tc>
                <a:tc>
                  <a:txBody>
                    <a:bodyPr/>
                    <a:lstStyle/>
                    <a:p>
                      <a:pPr algn="l" fontAlgn="ctr">
                        <a:spcBef>
                          <a:spcPts val="0"/>
                        </a:spcBef>
                        <a:spcAft>
                          <a:spcPts val="0"/>
                        </a:spcAft>
                      </a:pPr>
                      <a:r>
                        <a:rPr lang="nl-NL" sz="1500" b="0" i="0" u="none" strike="noStrike">
                          <a:effectLst/>
                          <a:latin typeface="Arial" panose="020B0604020202020204" pitchFamily="34" charset="0"/>
                        </a:rPr>
                        <a:t>Is het systeem goed toegankelijk voor de mensen die daarvoor de rechten hebben? Kunnen gebruikers met een beperking ook met het systeem overweg?</a:t>
                      </a:r>
                    </a:p>
                  </a:txBody>
                  <a:tcPr marL="26924" marR="26924" marT="10770" marB="10770"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noFill/>
                  </a:tcPr>
                </a:tc>
                <a:extLst>
                  <a:ext uri="{0D108BD9-81ED-4DB2-BD59-A6C34878D82A}">
                    <a16:rowId xmlns:a16="http://schemas.microsoft.com/office/drawing/2014/main" val="2869345658"/>
                  </a:ext>
                </a:extLst>
              </a:tr>
              <a:tr h="1448296">
                <a:tc>
                  <a:txBody>
                    <a:bodyPr/>
                    <a:lstStyle/>
                    <a:p>
                      <a:pPr algn="l" fontAlgn="ctr">
                        <a:spcBef>
                          <a:spcPts val="0"/>
                        </a:spcBef>
                        <a:spcAft>
                          <a:spcPts val="0"/>
                        </a:spcAft>
                      </a:pPr>
                      <a:r>
                        <a:rPr lang="nl-NL" sz="1500" b="0" i="0" u="none" strike="noStrike">
                          <a:effectLst/>
                          <a:latin typeface="Arial" panose="020B0604020202020204" pitchFamily="34" charset="0"/>
                        </a:rPr>
                        <a:t>Veiligheid</a:t>
                      </a:r>
                    </a:p>
                  </a:txBody>
                  <a:tcPr marL="26924" marR="26924" marT="10770" marB="10770"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noFill/>
                  </a:tcPr>
                </a:tc>
                <a:tc>
                  <a:txBody>
                    <a:bodyPr/>
                    <a:lstStyle/>
                    <a:p>
                      <a:pPr algn="l" fontAlgn="ctr">
                        <a:spcBef>
                          <a:spcPts val="0"/>
                        </a:spcBef>
                        <a:spcAft>
                          <a:spcPts val="0"/>
                        </a:spcAft>
                      </a:pPr>
                      <a:r>
                        <a:rPr lang="nl-NL" sz="1500" b="0" i="0" u="none" strike="noStrike" dirty="0">
                          <a:effectLst/>
                          <a:latin typeface="Arial" panose="020B0604020202020204" pitchFamily="34" charset="0"/>
                        </a:rPr>
                        <a:t>Voldoet het aan de wet AVG? Is het systeem goed afgeschermd tegen mensen die geen recht hebben om er gebruik van te maken?</a:t>
                      </a:r>
                    </a:p>
                  </a:txBody>
                  <a:tcPr marL="26924" marR="26924" marT="10770" marB="10770" anchor="ctr">
                    <a:lnL w="6350" cap="flat" cmpd="sng" algn="ctr">
                      <a:solidFill>
                        <a:srgbClr val="E5ECF1"/>
                      </a:solidFill>
                      <a:prstDash val="solid"/>
                      <a:round/>
                      <a:headEnd type="none" w="med" len="med"/>
                      <a:tailEnd type="none" w="med" len="med"/>
                    </a:lnL>
                    <a:lnR w="6350" cap="flat" cmpd="sng" algn="ctr">
                      <a:solidFill>
                        <a:srgbClr val="E5ECF1"/>
                      </a:solidFill>
                      <a:prstDash val="solid"/>
                      <a:round/>
                      <a:headEnd type="none" w="med" len="med"/>
                      <a:tailEnd type="none" w="med" len="med"/>
                    </a:lnR>
                    <a:lnT w="6350" cap="flat" cmpd="sng" algn="ctr">
                      <a:solidFill>
                        <a:srgbClr val="E5ECF1"/>
                      </a:solidFill>
                      <a:prstDash val="solid"/>
                      <a:round/>
                      <a:headEnd type="none" w="med" len="med"/>
                      <a:tailEnd type="none" w="med" len="med"/>
                    </a:lnT>
                    <a:lnB w="6350" cap="flat" cmpd="sng" algn="ctr">
                      <a:solidFill>
                        <a:srgbClr val="E5ECF1"/>
                      </a:solidFill>
                      <a:prstDash val="solid"/>
                      <a:round/>
                      <a:headEnd type="none" w="med" len="med"/>
                      <a:tailEnd type="none" w="med" len="med"/>
                    </a:lnB>
                    <a:noFill/>
                  </a:tcPr>
                </a:tc>
                <a:extLst>
                  <a:ext uri="{0D108BD9-81ED-4DB2-BD59-A6C34878D82A}">
                    <a16:rowId xmlns:a16="http://schemas.microsoft.com/office/drawing/2014/main" val="1714789055"/>
                  </a:ext>
                </a:extLst>
              </a:tr>
            </a:tbl>
          </a:graphicData>
        </a:graphic>
      </p:graphicFrame>
    </p:spTree>
    <p:extLst>
      <p:ext uri="{BB962C8B-B14F-4D97-AF65-F5344CB8AC3E}">
        <p14:creationId xmlns:p14="http://schemas.microsoft.com/office/powerpoint/2010/main" val="219940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768FD5-DD7A-43C7-8DEA-1F5DB3CB5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CD62BD5-0DB5-AA3A-2B0A-E0A0309D9995}"/>
              </a:ext>
            </a:extLst>
          </p:cNvPr>
          <p:cNvSpPr>
            <a:spLocks noGrp="1"/>
          </p:cNvSpPr>
          <p:nvPr>
            <p:ph type="title"/>
          </p:nvPr>
        </p:nvSpPr>
        <p:spPr>
          <a:xfrm>
            <a:off x="976746" y="3703975"/>
            <a:ext cx="4337858" cy="2398713"/>
          </a:xfrm>
        </p:spPr>
        <p:txBody>
          <a:bodyPr>
            <a:normAutofit/>
          </a:bodyPr>
          <a:lstStyle/>
          <a:p>
            <a:pPr algn="ctr"/>
            <a:r>
              <a:rPr lang="nl-NL" sz="4000" dirty="0"/>
              <a:t>Input</a:t>
            </a:r>
          </a:p>
        </p:txBody>
      </p:sp>
      <p:pic>
        <p:nvPicPr>
          <p:cNvPr id="5" name="Afbeelding 4">
            <a:extLst>
              <a:ext uri="{FF2B5EF4-FFF2-40B4-BE49-F238E27FC236}">
                <a16:creationId xmlns:a16="http://schemas.microsoft.com/office/drawing/2014/main" id="{03B689D0-FC29-53A3-43E2-CD2A7A00530B}"/>
              </a:ext>
            </a:extLst>
          </p:cNvPr>
          <p:cNvPicPr>
            <a:picLocks noChangeAspect="1"/>
          </p:cNvPicPr>
          <p:nvPr/>
        </p:nvPicPr>
        <p:blipFill rotWithShape="1">
          <a:blip r:embed="rId2"/>
          <a:srcRect l="1386" r="3908" b="1"/>
          <a:stretch/>
        </p:blipFill>
        <p:spPr>
          <a:xfrm>
            <a:off x="2" y="10"/>
            <a:ext cx="12191999" cy="3154014"/>
          </a:xfrm>
          <a:custGeom>
            <a:avLst/>
            <a:gdLst/>
            <a:ahLst/>
            <a:cxnLst/>
            <a:rect l="l" t="t" r="r" b="b"/>
            <a:pathLst>
              <a:path w="12191999" h="3428999">
                <a:moveTo>
                  <a:pt x="0" y="0"/>
                </a:moveTo>
                <a:lnTo>
                  <a:pt x="12191999" y="0"/>
                </a:lnTo>
                <a:lnTo>
                  <a:pt x="12191999" y="920893"/>
                </a:lnTo>
                <a:lnTo>
                  <a:pt x="12191999" y="1514929"/>
                </a:lnTo>
                <a:lnTo>
                  <a:pt x="12191999" y="3130902"/>
                </a:lnTo>
                <a:lnTo>
                  <a:pt x="12188051" y="3131476"/>
                </a:lnTo>
                <a:cubicBezTo>
                  <a:pt x="12153000" y="3135813"/>
                  <a:pt x="12133655" y="3136025"/>
                  <a:pt x="12112012" y="3138906"/>
                </a:cubicBezTo>
                <a:cubicBezTo>
                  <a:pt x="12076970" y="3145595"/>
                  <a:pt x="12039899" y="3160769"/>
                  <a:pt x="12018752" y="3165642"/>
                </a:cubicBezTo>
                <a:lnTo>
                  <a:pt x="11985122" y="3168147"/>
                </a:lnTo>
                <a:lnTo>
                  <a:pt x="11986344" y="3172878"/>
                </a:lnTo>
                <a:lnTo>
                  <a:pt x="11973852" y="3173226"/>
                </a:lnTo>
                <a:lnTo>
                  <a:pt x="11945968" y="3173341"/>
                </a:lnTo>
                <a:cubicBezTo>
                  <a:pt x="11928568" y="3174057"/>
                  <a:pt x="11880184" y="3172923"/>
                  <a:pt x="11862470" y="3174654"/>
                </a:cubicBezTo>
                <a:cubicBezTo>
                  <a:pt x="11857360" y="3179700"/>
                  <a:pt x="11849473" y="3182451"/>
                  <a:pt x="11839688" y="3183726"/>
                </a:cubicBezTo>
                <a:lnTo>
                  <a:pt x="11818138" y="3183868"/>
                </a:lnTo>
                <a:lnTo>
                  <a:pt x="11693161" y="3196027"/>
                </a:lnTo>
                <a:lnTo>
                  <a:pt x="11675978" y="3196936"/>
                </a:lnTo>
                <a:lnTo>
                  <a:pt x="11666672" y="3201013"/>
                </a:lnTo>
                <a:cubicBezTo>
                  <a:pt x="11659568" y="3201827"/>
                  <a:pt x="11639160" y="3201301"/>
                  <a:pt x="11633348" y="3201823"/>
                </a:cubicBezTo>
                <a:lnTo>
                  <a:pt x="11631806" y="3204144"/>
                </a:lnTo>
                <a:cubicBezTo>
                  <a:pt x="11613292" y="3207852"/>
                  <a:pt x="11543654" y="3220200"/>
                  <a:pt x="11522270" y="3224070"/>
                </a:cubicBezTo>
                <a:cubicBezTo>
                  <a:pt x="11517998" y="3220503"/>
                  <a:pt x="11508432" y="3226137"/>
                  <a:pt x="11503503" y="3227361"/>
                </a:cubicBezTo>
                <a:cubicBezTo>
                  <a:pt x="11502740" y="3224959"/>
                  <a:pt x="11490808" y="3224226"/>
                  <a:pt x="11487288" y="3226364"/>
                </a:cubicBezTo>
                <a:cubicBezTo>
                  <a:pt x="11403406" y="3238085"/>
                  <a:pt x="11445394" y="3213864"/>
                  <a:pt x="11397514" y="3229209"/>
                </a:cubicBezTo>
                <a:cubicBezTo>
                  <a:pt x="11389044" y="3230225"/>
                  <a:pt x="11382180" y="3229256"/>
                  <a:pt x="11376160" y="3227461"/>
                </a:cubicBezTo>
                <a:lnTo>
                  <a:pt x="11367180" y="3223774"/>
                </a:lnTo>
                <a:lnTo>
                  <a:pt x="11332420" y="3230742"/>
                </a:lnTo>
                <a:cubicBezTo>
                  <a:pt x="11315298" y="3233171"/>
                  <a:pt x="11297277" y="3234781"/>
                  <a:pt x="11278786" y="3235517"/>
                </a:cubicBezTo>
                <a:cubicBezTo>
                  <a:pt x="11274637" y="3230607"/>
                  <a:pt x="11260123" y="3237582"/>
                  <a:pt x="11253295" y="3238964"/>
                </a:cubicBezTo>
                <a:cubicBezTo>
                  <a:pt x="11253224" y="3235757"/>
                  <a:pt x="11238096" y="3234220"/>
                  <a:pt x="11232727" y="3236871"/>
                </a:cubicBezTo>
                <a:cubicBezTo>
                  <a:pt x="11119903" y="3248332"/>
                  <a:pt x="11183388" y="3218382"/>
                  <a:pt x="11115682" y="3236341"/>
                </a:cubicBezTo>
                <a:cubicBezTo>
                  <a:pt x="11104356" y="3237278"/>
                  <a:pt x="11095858" y="3235671"/>
                  <a:pt x="11088768" y="3233017"/>
                </a:cubicBezTo>
                <a:lnTo>
                  <a:pt x="11076012" y="3226390"/>
                </a:lnTo>
                <a:lnTo>
                  <a:pt x="11066016" y="3228753"/>
                </a:lnTo>
                <a:cubicBezTo>
                  <a:pt x="11028292" y="3228939"/>
                  <a:pt x="11017169" y="3222147"/>
                  <a:pt x="10995221" y="3228989"/>
                </a:cubicBezTo>
                <a:cubicBezTo>
                  <a:pt x="10962786" y="3214768"/>
                  <a:pt x="10973708" y="3227571"/>
                  <a:pt x="10949038" y="3229747"/>
                </a:cubicBezTo>
                <a:cubicBezTo>
                  <a:pt x="10929576" y="3232582"/>
                  <a:pt x="10965306" y="3238039"/>
                  <a:pt x="10946231" y="3238844"/>
                </a:cubicBezTo>
                <a:cubicBezTo>
                  <a:pt x="10925596" y="3235173"/>
                  <a:pt x="10926566" y="3246575"/>
                  <a:pt x="10905107" y="3242085"/>
                </a:cubicBezTo>
                <a:cubicBezTo>
                  <a:pt x="10910320" y="3233495"/>
                  <a:pt x="10862761" y="3243750"/>
                  <a:pt x="10861282" y="3236246"/>
                </a:cubicBezTo>
                <a:cubicBezTo>
                  <a:pt x="10843055" y="3246977"/>
                  <a:pt x="10833897" y="3233757"/>
                  <a:pt x="10809627" y="3237064"/>
                </a:cubicBezTo>
                <a:cubicBezTo>
                  <a:pt x="10798198" y="3241124"/>
                  <a:pt x="10789952" y="3241821"/>
                  <a:pt x="10778718" y="3237455"/>
                </a:cubicBezTo>
                <a:cubicBezTo>
                  <a:pt x="10726069" y="3257219"/>
                  <a:pt x="10746866" y="3238339"/>
                  <a:pt x="10697595" y="3245939"/>
                </a:cubicBezTo>
                <a:cubicBezTo>
                  <a:pt x="10655146" y="3253933"/>
                  <a:pt x="10607026" y="3259119"/>
                  <a:pt x="10565970" y="3278201"/>
                </a:cubicBezTo>
                <a:cubicBezTo>
                  <a:pt x="10558434" y="3283608"/>
                  <a:pt x="10539930" y="3285654"/>
                  <a:pt x="10524645" y="3282773"/>
                </a:cubicBezTo>
                <a:cubicBezTo>
                  <a:pt x="10522018" y="3282276"/>
                  <a:pt x="10519582" y="3281649"/>
                  <a:pt x="10517421" y="3280913"/>
                </a:cubicBezTo>
                <a:cubicBezTo>
                  <a:pt x="10481928" y="3283832"/>
                  <a:pt x="10352108" y="3296870"/>
                  <a:pt x="10311683" y="3300288"/>
                </a:cubicBezTo>
                <a:cubicBezTo>
                  <a:pt x="10308410" y="3293342"/>
                  <a:pt x="10287968" y="3305875"/>
                  <a:pt x="10274873" y="3301423"/>
                </a:cubicBezTo>
                <a:cubicBezTo>
                  <a:pt x="10265494" y="3297516"/>
                  <a:pt x="10257104" y="3300407"/>
                  <a:pt x="10247307" y="3300714"/>
                </a:cubicBezTo>
                <a:cubicBezTo>
                  <a:pt x="10234401" y="3297643"/>
                  <a:pt x="10192308" y="3303190"/>
                  <a:pt x="10181334" y="3307168"/>
                </a:cubicBezTo>
                <a:cubicBezTo>
                  <a:pt x="10155109" y="3320992"/>
                  <a:pt x="10095518" y="3310726"/>
                  <a:pt x="10073729" y="3321318"/>
                </a:cubicBezTo>
                <a:cubicBezTo>
                  <a:pt x="10065823" y="3322872"/>
                  <a:pt x="10058087" y="3323501"/>
                  <a:pt x="10050495" y="3323554"/>
                </a:cubicBezTo>
                <a:lnTo>
                  <a:pt x="10029247" y="3322387"/>
                </a:lnTo>
                <a:lnTo>
                  <a:pt x="10023206" y="3319426"/>
                </a:lnTo>
                <a:lnTo>
                  <a:pt x="10010221" y="3320159"/>
                </a:lnTo>
                <a:lnTo>
                  <a:pt x="10006500" y="3319709"/>
                </a:lnTo>
                <a:cubicBezTo>
                  <a:pt x="9999392" y="3318836"/>
                  <a:pt x="9992376" y="3318075"/>
                  <a:pt x="9985433" y="3317775"/>
                </a:cubicBezTo>
                <a:cubicBezTo>
                  <a:pt x="9994564" y="3332623"/>
                  <a:pt x="9927872" y="3317665"/>
                  <a:pt x="9947096" y="3329673"/>
                </a:cubicBezTo>
                <a:cubicBezTo>
                  <a:pt x="9910530" y="3330603"/>
                  <a:pt x="9938422" y="3341787"/>
                  <a:pt x="9894468" y="3331125"/>
                </a:cubicBezTo>
                <a:cubicBezTo>
                  <a:pt x="9837697" y="3343266"/>
                  <a:pt x="9748207" y="3338748"/>
                  <a:pt x="9703741" y="3357170"/>
                </a:cubicBezTo>
                <a:cubicBezTo>
                  <a:pt x="9709264" y="3350136"/>
                  <a:pt x="9685337" y="3344679"/>
                  <a:pt x="9668763" y="3348169"/>
                </a:cubicBezTo>
                <a:cubicBezTo>
                  <a:pt x="9688139" y="3320571"/>
                  <a:pt x="9603232" y="3373038"/>
                  <a:pt x="9588644" y="3354205"/>
                </a:cubicBezTo>
                <a:cubicBezTo>
                  <a:pt x="9587925" y="3371689"/>
                  <a:pt x="9513642" y="3401336"/>
                  <a:pt x="9478680" y="3386990"/>
                </a:cubicBezTo>
                <a:cubicBezTo>
                  <a:pt x="9425416" y="3390492"/>
                  <a:pt x="9387699" y="3404944"/>
                  <a:pt x="9331856" y="3399166"/>
                </a:cubicBezTo>
                <a:cubicBezTo>
                  <a:pt x="9330123" y="3401505"/>
                  <a:pt x="9327283" y="3403463"/>
                  <a:pt x="9323679" y="3405145"/>
                </a:cubicBezTo>
                <a:lnTo>
                  <a:pt x="9311620" y="3409223"/>
                </a:lnTo>
                <a:lnTo>
                  <a:pt x="9309289" y="3408926"/>
                </a:lnTo>
                <a:cubicBezTo>
                  <a:pt x="9300131" y="3408873"/>
                  <a:pt x="9295442" y="3409859"/>
                  <a:pt x="9292731" y="3411301"/>
                </a:cubicBezTo>
                <a:lnTo>
                  <a:pt x="9290814" y="3413412"/>
                </a:lnTo>
                <a:lnTo>
                  <a:pt x="9279990" y="3415541"/>
                </a:lnTo>
                <a:lnTo>
                  <a:pt x="9260104" y="3421077"/>
                </a:lnTo>
                <a:lnTo>
                  <a:pt x="9255034" y="3420853"/>
                </a:lnTo>
                <a:lnTo>
                  <a:pt x="9222941" y="3427242"/>
                </a:lnTo>
                <a:lnTo>
                  <a:pt x="9221858" y="3426731"/>
                </a:lnTo>
                <a:cubicBezTo>
                  <a:pt x="9218700" y="3425733"/>
                  <a:pt x="9214983" y="3425271"/>
                  <a:pt x="9210014" y="3425917"/>
                </a:cubicBezTo>
                <a:cubicBezTo>
                  <a:pt x="9208256" y="3416158"/>
                  <a:pt x="9203342" y="3422957"/>
                  <a:pt x="9188839" y="3425728"/>
                </a:cubicBezTo>
                <a:cubicBezTo>
                  <a:pt x="9182870" y="3411188"/>
                  <a:pt x="9147335" y="3424352"/>
                  <a:pt x="9132080" y="3417886"/>
                </a:cubicBezTo>
                <a:cubicBezTo>
                  <a:pt x="9121557" y="3420249"/>
                  <a:pt x="9110321" y="3422482"/>
                  <a:pt x="9098549" y="3424480"/>
                </a:cubicBezTo>
                <a:lnTo>
                  <a:pt x="9003970" y="3425484"/>
                </a:lnTo>
                <a:lnTo>
                  <a:pt x="8904921" y="3413774"/>
                </a:lnTo>
                <a:cubicBezTo>
                  <a:pt x="8868284" y="3413519"/>
                  <a:pt x="8836559" y="3409171"/>
                  <a:pt x="8805551" y="3412237"/>
                </a:cubicBezTo>
                <a:cubicBezTo>
                  <a:pt x="8792955" y="3408854"/>
                  <a:pt x="8781083" y="3407488"/>
                  <a:pt x="8769572" y="3412551"/>
                </a:cubicBezTo>
                <a:cubicBezTo>
                  <a:pt x="8735382" y="3410862"/>
                  <a:pt x="8727105" y="3403632"/>
                  <a:pt x="8705440" y="3409271"/>
                </a:cubicBezTo>
                <a:cubicBezTo>
                  <a:pt x="8686231" y="3397576"/>
                  <a:pt x="8685094" y="3402040"/>
                  <a:pt x="8676067" y="3405389"/>
                </a:cubicBezTo>
                <a:lnTo>
                  <a:pt x="8674779" y="3405628"/>
                </a:lnTo>
                <a:lnTo>
                  <a:pt x="8672154" y="3403956"/>
                </a:lnTo>
                <a:lnTo>
                  <a:pt x="8666720" y="3403182"/>
                </a:lnTo>
                <a:lnTo>
                  <a:pt x="8651886" y="3403680"/>
                </a:lnTo>
                <a:lnTo>
                  <a:pt x="8646307" y="3404298"/>
                </a:lnTo>
                <a:cubicBezTo>
                  <a:pt x="8642465" y="3404565"/>
                  <a:pt x="8639912" y="3404534"/>
                  <a:pt x="8638145" y="3404287"/>
                </a:cubicBezTo>
                <a:lnTo>
                  <a:pt x="8637941" y="3404149"/>
                </a:lnTo>
                <a:lnTo>
                  <a:pt x="8630296" y="3404406"/>
                </a:lnTo>
                <a:cubicBezTo>
                  <a:pt x="8617394" y="3405155"/>
                  <a:pt x="8604838" y="3406180"/>
                  <a:pt x="8592887" y="3407398"/>
                </a:cubicBezTo>
                <a:cubicBezTo>
                  <a:pt x="8582781" y="3399722"/>
                  <a:pt x="8538622" y="3408789"/>
                  <a:pt x="8543455" y="3394319"/>
                </a:cubicBezTo>
                <a:cubicBezTo>
                  <a:pt x="8527334" y="3395534"/>
                  <a:pt x="8517583" y="3401542"/>
                  <a:pt x="8523012" y="3392051"/>
                </a:cubicBezTo>
                <a:cubicBezTo>
                  <a:pt x="8517705" y="3392178"/>
                  <a:pt x="8514435" y="3391372"/>
                  <a:pt x="8512093" y="3390108"/>
                </a:cubicBezTo>
                <a:lnTo>
                  <a:pt x="8511416" y="3389513"/>
                </a:lnTo>
                <a:lnTo>
                  <a:pt x="8475551" y="3392450"/>
                </a:lnTo>
                <a:lnTo>
                  <a:pt x="8470789" y="3391736"/>
                </a:lnTo>
                <a:lnTo>
                  <a:pt x="8447414" y="3395064"/>
                </a:lnTo>
                <a:lnTo>
                  <a:pt x="8435335" y="3396028"/>
                </a:lnTo>
                <a:lnTo>
                  <a:pt x="8431923" y="3397855"/>
                </a:lnTo>
                <a:cubicBezTo>
                  <a:pt x="8428239" y="3398965"/>
                  <a:pt x="8422959" y="3399444"/>
                  <a:pt x="8414099" y="3398491"/>
                </a:cubicBezTo>
                <a:lnTo>
                  <a:pt x="8412049" y="3397978"/>
                </a:lnTo>
                <a:lnTo>
                  <a:pt x="8397349" y="3400683"/>
                </a:lnTo>
                <a:cubicBezTo>
                  <a:pt x="8392615" y="3401933"/>
                  <a:pt x="8388424" y="3403524"/>
                  <a:pt x="8385030" y="3405585"/>
                </a:cubicBezTo>
                <a:cubicBezTo>
                  <a:pt x="8334977" y="3394568"/>
                  <a:pt x="8287750" y="3404648"/>
                  <a:pt x="8233422" y="3402742"/>
                </a:cubicBezTo>
                <a:cubicBezTo>
                  <a:pt x="8209936" y="3385601"/>
                  <a:pt x="8116056" y="3406588"/>
                  <a:pt x="8102569" y="3423208"/>
                </a:cubicBezTo>
                <a:cubicBezTo>
                  <a:pt x="8102264" y="3408645"/>
                  <a:pt x="8034186" y="3428475"/>
                  <a:pt x="8016625" y="3428989"/>
                </a:cubicBezTo>
                <a:cubicBezTo>
                  <a:pt x="8010771" y="3429161"/>
                  <a:pt x="8010530" y="3427186"/>
                  <a:pt x="8020284" y="3421076"/>
                </a:cubicBezTo>
                <a:cubicBezTo>
                  <a:pt x="8001623" y="3422777"/>
                  <a:pt x="7982361" y="3415208"/>
                  <a:pt x="7992871" y="3409037"/>
                </a:cubicBezTo>
                <a:cubicBezTo>
                  <a:pt x="7936181" y="3422244"/>
                  <a:pt x="7852511" y="3409112"/>
                  <a:pt x="7788452" y="3415110"/>
                </a:cubicBezTo>
                <a:cubicBezTo>
                  <a:pt x="7753529" y="3400598"/>
                  <a:pt x="7772461" y="3414025"/>
                  <a:pt x="7736237" y="3411311"/>
                </a:cubicBezTo>
                <a:cubicBezTo>
                  <a:pt x="7746145" y="3424670"/>
                  <a:pt x="7692261" y="3403816"/>
                  <a:pt x="7690279" y="3418893"/>
                </a:cubicBezTo>
                <a:cubicBezTo>
                  <a:pt x="7683750" y="3417921"/>
                  <a:pt x="7677487" y="3416505"/>
                  <a:pt x="7671219" y="3414970"/>
                </a:cubicBezTo>
                <a:lnTo>
                  <a:pt x="7667928" y="3414173"/>
                </a:lnTo>
                <a:lnTo>
                  <a:pt x="7654774" y="3413595"/>
                </a:lnTo>
                <a:lnTo>
                  <a:pt x="7651067" y="3410171"/>
                </a:lnTo>
                <a:lnTo>
                  <a:pt x="7631267" y="3406963"/>
                </a:lnTo>
                <a:cubicBezTo>
                  <a:pt x="7623851" y="3406267"/>
                  <a:pt x="7615871" y="3406106"/>
                  <a:pt x="7607053" y="3406809"/>
                </a:cubicBezTo>
                <a:cubicBezTo>
                  <a:pt x="7585359" y="3412784"/>
                  <a:pt x="7551579" y="3405461"/>
                  <a:pt x="7521027" y="3405904"/>
                </a:cubicBezTo>
                <a:lnTo>
                  <a:pt x="7506997" y="3407754"/>
                </a:lnTo>
                <a:lnTo>
                  <a:pt x="7461204" y="3404669"/>
                </a:lnTo>
                <a:cubicBezTo>
                  <a:pt x="7448169" y="3404071"/>
                  <a:pt x="7434640" y="3403756"/>
                  <a:pt x="7420396" y="3403975"/>
                </a:cubicBezTo>
                <a:lnTo>
                  <a:pt x="7393955" y="3405447"/>
                </a:lnTo>
                <a:lnTo>
                  <a:pt x="7387024" y="3404227"/>
                </a:lnTo>
                <a:cubicBezTo>
                  <a:pt x="7374952" y="3404363"/>
                  <a:pt x="7358975" y="3408656"/>
                  <a:pt x="7360398" y="3403441"/>
                </a:cubicBezTo>
                <a:lnTo>
                  <a:pt x="7346837" y="3405249"/>
                </a:lnTo>
                <a:lnTo>
                  <a:pt x="7333451" y="3401087"/>
                </a:lnTo>
                <a:cubicBezTo>
                  <a:pt x="7331985" y="3400120"/>
                  <a:pt x="7330882" y="3399091"/>
                  <a:pt x="7330179" y="3398037"/>
                </a:cubicBezTo>
                <a:lnTo>
                  <a:pt x="7311232" y="3399406"/>
                </a:lnTo>
                <a:lnTo>
                  <a:pt x="7295699" y="3396426"/>
                </a:lnTo>
                <a:lnTo>
                  <a:pt x="7282158" y="3398374"/>
                </a:lnTo>
                <a:lnTo>
                  <a:pt x="7276538" y="3397935"/>
                </a:lnTo>
                <a:lnTo>
                  <a:pt x="7262569" y="3396460"/>
                </a:lnTo>
                <a:cubicBezTo>
                  <a:pt x="7255407" y="3395426"/>
                  <a:pt x="7247392" y="3394180"/>
                  <a:pt x="7238468" y="3393183"/>
                </a:cubicBezTo>
                <a:lnTo>
                  <a:pt x="7230949" y="3392727"/>
                </a:lnTo>
                <a:lnTo>
                  <a:pt x="7214580" y="3387715"/>
                </a:lnTo>
                <a:cubicBezTo>
                  <a:pt x="7202670" y="3383926"/>
                  <a:pt x="7193296" y="3381373"/>
                  <a:pt x="7182893" y="3383429"/>
                </a:cubicBezTo>
                <a:cubicBezTo>
                  <a:pt x="7165160" y="3378534"/>
                  <a:pt x="7152772" y="3364815"/>
                  <a:pt x="7127104" y="3368475"/>
                </a:cubicBezTo>
                <a:cubicBezTo>
                  <a:pt x="7134894" y="3362260"/>
                  <a:pt x="7098599" y="3367723"/>
                  <a:pt x="7094311" y="3361339"/>
                </a:cubicBezTo>
                <a:cubicBezTo>
                  <a:pt x="7092331" y="3356198"/>
                  <a:pt x="7080860" y="3356657"/>
                  <a:pt x="7072124" y="3354762"/>
                </a:cubicBezTo>
                <a:cubicBezTo>
                  <a:pt x="7065898" y="3349511"/>
                  <a:pt x="7021942" y="3344717"/>
                  <a:pt x="7006638" y="3345473"/>
                </a:cubicBezTo>
                <a:cubicBezTo>
                  <a:pt x="6963504" y="3350697"/>
                  <a:pt x="6928807" y="3329559"/>
                  <a:pt x="6894320" y="3333192"/>
                </a:cubicBezTo>
                <a:cubicBezTo>
                  <a:pt x="6885290" y="3332697"/>
                  <a:pt x="6877803" y="3331507"/>
                  <a:pt x="6871318" y="3329892"/>
                </a:cubicBezTo>
                <a:lnTo>
                  <a:pt x="6855157" y="3324330"/>
                </a:lnTo>
                <a:cubicBezTo>
                  <a:pt x="6854956" y="3323109"/>
                  <a:pt x="6854755" y="3321887"/>
                  <a:pt x="6854555" y="3320665"/>
                </a:cubicBezTo>
                <a:lnTo>
                  <a:pt x="6842483" y="3318413"/>
                </a:lnTo>
                <a:lnTo>
                  <a:pt x="6840027" y="3317245"/>
                </a:lnTo>
                <a:cubicBezTo>
                  <a:pt x="6835354" y="3315001"/>
                  <a:pt x="6830588" y="3312868"/>
                  <a:pt x="6825185" y="3311114"/>
                </a:cubicBezTo>
                <a:cubicBezTo>
                  <a:pt x="6810331" y="3324866"/>
                  <a:pt x="6776772" y="3298463"/>
                  <a:pt x="6774755" y="3312168"/>
                </a:cubicBezTo>
                <a:cubicBezTo>
                  <a:pt x="6742477" y="3304924"/>
                  <a:pt x="6749024" y="3319870"/>
                  <a:pt x="6728129" y="3301832"/>
                </a:cubicBezTo>
                <a:cubicBezTo>
                  <a:pt x="6661764" y="3299056"/>
                  <a:pt x="6593104" y="3275946"/>
                  <a:pt x="6527587" y="3280829"/>
                </a:cubicBezTo>
                <a:cubicBezTo>
                  <a:pt x="6542935" y="3276465"/>
                  <a:pt x="6531033" y="3266920"/>
                  <a:pt x="6511742" y="3266067"/>
                </a:cubicBezTo>
                <a:cubicBezTo>
                  <a:pt x="6570025" y="3248440"/>
                  <a:pt x="6418649" y="3271458"/>
                  <a:pt x="6434953" y="3253360"/>
                </a:cubicBezTo>
                <a:cubicBezTo>
                  <a:pt x="6407781" y="3267048"/>
                  <a:pt x="6300040" y="3274313"/>
                  <a:pt x="6292331" y="3255322"/>
                </a:cubicBezTo>
                <a:cubicBezTo>
                  <a:pt x="6242057" y="3246469"/>
                  <a:pt x="6188266" y="3249680"/>
                  <a:pt x="6149913" y="3232917"/>
                </a:cubicBezTo>
                <a:cubicBezTo>
                  <a:pt x="6144898" y="3234391"/>
                  <a:pt x="6139526" y="3235322"/>
                  <a:pt x="6133930" y="3235867"/>
                </a:cubicBezTo>
                <a:lnTo>
                  <a:pt x="6117554" y="3236464"/>
                </a:lnTo>
                <a:lnTo>
                  <a:pt x="6116039" y="3235720"/>
                </a:lnTo>
                <a:cubicBezTo>
                  <a:pt x="6108393" y="3233681"/>
                  <a:pt x="6102936" y="3233437"/>
                  <a:pt x="6098459" y="3233988"/>
                </a:cubicBezTo>
                <a:lnTo>
                  <a:pt x="6093630" y="3235240"/>
                </a:lnTo>
                <a:lnTo>
                  <a:pt x="6081261" y="3234563"/>
                </a:lnTo>
                <a:lnTo>
                  <a:pt x="6056067" y="3234608"/>
                </a:lnTo>
                <a:lnTo>
                  <a:pt x="6052129" y="3233324"/>
                </a:lnTo>
                <a:lnTo>
                  <a:pt x="6015338" y="3231378"/>
                </a:lnTo>
                <a:cubicBezTo>
                  <a:pt x="6015291" y="3231165"/>
                  <a:pt x="6015245" y="3230951"/>
                  <a:pt x="6015198" y="3230737"/>
                </a:cubicBezTo>
                <a:cubicBezTo>
                  <a:pt x="6014048" y="3229257"/>
                  <a:pt x="6011617" y="3228081"/>
                  <a:pt x="6006436" y="3227508"/>
                </a:cubicBezTo>
                <a:cubicBezTo>
                  <a:pt x="6019781" y="3219395"/>
                  <a:pt x="6005305" y="3223709"/>
                  <a:pt x="5988851" y="3222735"/>
                </a:cubicBezTo>
                <a:cubicBezTo>
                  <a:pt x="6005907" y="3209918"/>
                  <a:pt x="5955918" y="3212588"/>
                  <a:pt x="5952863" y="3204137"/>
                </a:cubicBezTo>
                <a:cubicBezTo>
                  <a:pt x="5940395" y="3203711"/>
                  <a:pt x="5927517" y="3203028"/>
                  <a:pt x="5914548" y="3202041"/>
                </a:cubicBezTo>
                <a:lnTo>
                  <a:pt x="5907020" y="3201283"/>
                </a:lnTo>
                <a:cubicBezTo>
                  <a:pt x="5906995" y="3201231"/>
                  <a:pt x="5906969" y="3201180"/>
                  <a:pt x="5906944" y="3201129"/>
                </a:cubicBezTo>
                <a:cubicBezTo>
                  <a:pt x="5905471" y="3200668"/>
                  <a:pt x="5903056" y="3200308"/>
                  <a:pt x="5899155" y="3200053"/>
                </a:cubicBezTo>
                <a:lnTo>
                  <a:pt x="5893294" y="3199901"/>
                </a:lnTo>
                <a:lnTo>
                  <a:pt x="5878691" y="3198431"/>
                </a:lnTo>
                <a:lnTo>
                  <a:pt x="5874165" y="3197003"/>
                </a:lnTo>
                <a:lnTo>
                  <a:pt x="5873092" y="3195108"/>
                </a:lnTo>
                <a:lnTo>
                  <a:pt x="5871658" y="3195162"/>
                </a:lnTo>
                <a:cubicBezTo>
                  <a:pt x="5860152" y="3197097"/>
                  <a:pt x="5855231" y="3201097"/>
                  <a:pt x="5846928" y="3187725"/>
                </a:cubicBezTo>
                <a:cubicBezTo>
                  <a:pt x="5821379" y="3190142"/>
                  <a:pt x="5819686" y="3182343"/>
                  <a:pt x="5788468" y="3176316"/>
                </a:cubicBezTo>
                <a:cubicBezTo>
                  <a:pt x="5773119" y="3179521"/>
                  <a:pt x="5762947" y="3176704"/>
                  <a:pt x="5753823" y="3171919"/>
                </a:cubicBezTo>
                <a:cubicBezTo>
                  <a:pt x="5721557" y="3170726"/>
                  <a:pt x="5694983" y="3162549"/>
                  <a:pt x="5660194" y="3157536"/>
                </a:cubicBezTo>
                <a:cubicBezTo>
                  <a:pt x="5619608" y="3159495"/>
                  <a:pt x="5604384" y="3146636"/>
                  <a:pt x="5567188" y="3141325"/>
                </a:cubicBezTo>
                <a:cubicBezTo>
                  <a:pt x="5530345" y="3148235"/>
                  <a:pt x="5543868" y="3129416"/>
                  <a:pt x="5526178" y="3123274"/>
                </a:cubicBezTo>
                <a:lnTo>
                  <a:pt x="5520866" y="3122322"/>
                </a:lnTo>
                <a:lnTo>
                  <a:pt x="5506009" y="3122332"/>
                </a:lnTo>
                <a:lnTo>
                  <a:pt x="5500363" y="3122766"/>
                </a:lnTo>
                <a:cubicBezTo>
                  <a:pt x="5496497" y="3122905"/>
                  <a:pt x="5493953" y="3122792"/>
                  <a:pt x="5492228" y="3122486"/>
                </a:cubicBezTo>
                <a:lnTo>
                  <a:pt x="5492044" y="3122342"/>
                </a:lnTo>
                <a:lnTo>
                  <a:pt x="5484386" y="3122347"/>
                </a:lnTo>
                <a:cubicBezTo>
                  <a:pt x="5471420" y="3122670"/>
                  <a:pt x="5458764" y="3123280"/>
                  <a:pt x="5446679" y="3124105"/>
                </a:cubicBezTo>
                <a:cubicBezTo>
                  <a:pt x="5437659" y="3116107"/>
                  <a:pt x="5392392" y="3123709"/>
                  <a:pt x="5399188" y="3109418"/>
                </a:cubicBezTo>
                <a:cubicBezTo>
                  <a:pt x="5382948" y="3110102"/>
                  <a:pt x="5372407" y="3115781"/>
                  <a:pt x="5379117" y="3106482"/>
                </a:cubicBezTo>
                <a:cubicBezTo>
                  <a:pt x="5373809" y="3106435"/>
                  <a:pt x="5370660" y="3105521"/>
                  <a:pt x="5368499" y="3104181"/>
                </a:cubicBezTo>
                <a:lnTo>
                  <a:pt x="5367902" y="3103566"/>
                </a:lnTo>
                <a:lnTo>
                  <a:pt x="5331747" y="3105319"/>
                </a:lnTo>
                <a:lnTo>
                  <a:pt x="5327095" y="3104450"/>
                </a:lnTo>
                <a:lnTo>
                  <a:pt x="5303337" y="3107003"/>
                </a:lnTo>
                <a:lnTo>
                  <a:pt x="5291164" y="3107570"/>
                </a:lnTo>
                <a:lnTo>
                  <a:pt x="5287515" y="3109282"/>
                </a:lnTo>
                <a:cubicBezTo>
                  <a:pt x="5283689" y="3110269"/>
                  <a:pt x="5278356" y="3110573"/>
                  <a:pt x="5269654" y="3109330"/>
                </a:cubicBezTo>
                <a:lnTo>
                  <a:pt x="5267681" y="3108752"/>
                </a:lnTo>
                <a:lnTo>
                  <a:pt x="5252655" y="3110969"/>
                </a:lnTo>
                <a:cubicBezTo>
                  <a:pt x="5247766" y="3112062"/>
                  <a:pt x="5243369" y="3113511"/>
                  <a:pt x="5239703" y="3115460"/>
                </a:cubicBezTo>
                <a:cubicBezTo>
                  <a:pt x="5191311" y="3102811"/>
                  <a:pt x="5142849" y="3111324"/>
                  <a:pt x="5088947" y="3107634"/>
                </a:cubicBezTo>
                <a:cubicBezTo>
                  <a:pt x="5027989" y="3108214"/>
                  <a:pt x="4985627" y="3110432"/>
                  <a:pt x="4945514" y="3110162"/>
                </a:cubicBezTo>
                <a:cubicBezTo>
                  <a:pt x="4926678" y="3111245"/>
                  <a:pt x="4789238" y="3111826"/>
                  <a:pt x="4800559" y="3106010"/>
                </a:cubicBezTo>
                <a:cubicBezTo>
                  <a:pt x="4742239" y="3117333"/>
                  <a:pt x="4708324" y="3101468"/>
                  <a:pt x="4643642" y="3105351"/>
                </a:cubicBezTo>
                <a:cubicBezTo>
                  <a:pt x="4610808" y="3089712"/>
                  <a:pt x="4627845" y="3103743"/>
                  <a:pt x="4592107" y="3099840"/>
                </a:cubicBezTo>
                <a:cubicBezTo>
                  <a:pt x="4600157" y="3113506"/>
                  <a:pt x="4549287" y="3090911"/>
                  <a:pt x="4545249" y="3105899"/>
                </a:cubicBezTo>
                <a:cubicBezTo>
                  <a:pt x="4538872" y="3104716"/>
                  <a:pt x="4532825" y="3103094"/>
                  <a:pt x="4526782" y="3101355"/>
                </a:cubicBezTo>
                <a:lnTo>
                  <a:pt x="4523614" y="3100453"/>
                </a:lnTo>
                <a:lnTo>
                  <a:pt x="4510579" y="3099442"/>
                </a:lnTo>
                <a:lnTo>
                  <a:pt x="4507348" y="3095901"/>
                </a:lnTo>
                <a:lnTo>
                  <a:pt x="4348949" y="3090220"/>
                </a:lnTo>
                <a:cubicBezTo>
                  <a:pt x="4335046" y="3092487"/>
                  <a:pt x="4290056" y="3092155"/>
                  <a:pt x="4280362" y="3087618"/>
                </a:cubicBezTo>
                <a:cubicBezTo>
                  <a:pt x="4270739" y="3086627"/>
                  <a:pt x="4260237" y="3088220"/>
                  <a:pt x="4254634" y="3083366"/>
                </a:cubicBezTo>
                <a:cubicBezTo>
                  <a:pt x="4233731" y="3080512"/>
                  <a:pt x="4185859" y="3073948"/>
                  <a:pt x="4154942" y="3070490"/>
                </a:cubicBezTo>
                <a:cubicBezTo>
                  <a:pt x="4138280" y="3076599"/>
                  <a:pt x="4112117" y="3064194"/>
                  <a:pt x="4069131" y="3062612"/>
                </a:cubicBezTo>
                <a:cubicBezTo>
                  <a:pt x="4050897" y="3069679"/>
                  <a:pt x="4040160" y="3061449"/>
                  <a:pt x="4005249" y="3070810"/>
                </a:cubicBezTo>
                <a:cubicBezTo>
                  <a:pt x="4003818" y="3069842"/>
                  <a:pt x="4002032" y="3068943"/>
                  <a:pt x="3999945" y="3068139"/>
                </a:cubicBezTo>
                <a:cubicBezTo>
                  <a:pt x="3987818" y="3063468"/>
                  <a:pt x="3968381" y="3062958"/>
                  <a:pt x="3956529" y="3067000"/>
                </a:cubicBezTo>
                <a:cubicBezTo>
                  <a:pt x="3900898" y="3079382"/>
                  <a:pt x="3850463" y="3077929"/>
                  <a:pt x="3803031" y="3079823"/>
                </a:cubicBezTo>
                <a:cubicBezTo>
                  <a:pt x="3749421" y="3080464"/>
                  <a:pt x="3785521" y="3065630"/>
                  <a:pt x="3718229" y="3077134"/>
                </a:cubicBezTo>
                <a:cubicBezTo>
                  <a:pt x="3711244" y="3071611"/>
                  <a:pt x="3702770" y="3071184"/>
                  <a:pt x="3688357" y="3073468"/>
                </a:cubicBezTo>
                <a:cubicBezTo>
                  <a:pt x="3662326" y="3073378"/>
                  <a:pt x="3664937" y="3059899"/>
                  <a:pt x="3638298" y="3067494"/>
                </a:cubicBezTo>
                <a:cubicBezTo>
                  <a:pt x="3643333" y="3060328"/>
                  <a:pt x="3589079" y="3063658"/>
                  <a:pt x="3601443" y="3056355"/>
                </a:cubicBezTo>
                <a:cubicBezTo>
                  <a:pt x="3584797" y="3049384"/>
                  <a:pt x="3575923" y="3060108"/>
                  <a:pt x="3559361" y="3054005"/>
                </a:cubicBezTo>
                <a:cubicBezTo>
                  <a:pt x="3540444" y="3052269"/>
                  <a:pt x="3569896" y="3061996"/>
                  <a:pt x="3548859" y="3062094"/>
                </a:cubicBezTo>
                <a:cubicBezTo>
                  <a:pt x="3523419" y="3060901"/>
                  <a:pt x="3522848" y="3074222"/>
                  <a:pt x="3504082" y="3056779"/>
                </a:cubicBezTo>
                <a:lnTo>
                  <a:pt x="3436234" y="3047769"/>
                </a:lnTo>
                <a:cubicBezTo>
                  <a:pt x="3420764" y="3051629"/>
                  <a:pt x="3408644" y="3049227"/>
                  <a:pt x="3396914" y="3044803"/>
                </a:cubicBezTo>
                <a:cubicBezTo>
                  <a:pt x="3361398" y="3044955"/>
                  <a:pt x="3329425" y="3037856"/>
                  <a:pt x="3289720" y="3034278"/>
                </a:cubicBezTo>
                <a:cubicBezTo>
                  <a:pt x="3246348" y="3037943"/>
                  <a:pt x="3224942" y="3025667"/>
                  <a:pt x="3182509" y="3021890"/>
                </a:cubicBezTo>
                <a:cubicBezTo>
                  <a:pt x="3139731" y="3031583"/>
                  <a:pt x="3155749" y="3004773"/>
                  <a:pt x="3119879" y="3004134"/>
                </a:cubicBezTo>
                <a:cubicBezTo>
                  <a:pt x="3060941" y="3012153"/>
                  <a:pt x="3121880" y="2995117"/>
                  <a:pt x="3031656" y="2995077"/>
                </a:cubicBezTo>
                <a:cubicBezTo>
                  <a:pt x="3026453" y="2996603"/>
                  <a:pt x="3015685" y="2994367"/>
                  <a:pt x="3017018" y="2992034"/>
                </a:cubicBezTo>
                <a:cubicBezTo>
                  <a:pt x="2997245" y="2992118"/>
                  <a:pt x="2941342" y="2976346"/>
                  <a:pt x="2913012" y="2978042"/>
                </a:cubicBezTo>
                <a:cubicBezTo>
                  <a:pt x="2858481" y="2969139"/>
                  <a:pt x="2831094" y="2979433"/>
                  <a:pt x="2791382" y="2975899"/>
                </a:cubicBezTo>
                <a:cubicBezTo>
                  <a:pt x="2745836" y="2966063"/>
                  <a:pt x="2719288" y="2957529"/>
                  <a:pt x="2639738" y="2936567"/>
                </a:cubicBezTo>
                <a:lnTo>
                  <a:pt x="2369741" y="2876435"/>
                </a:lnTo>
                <a:cubicBezTo>
                  <a:pt x="2269614" y="2832081"/>
                  <a:pt x="2140023" y="2856176"/>
                  <a:pt x="2078755" y="2852909"/>
                </a:cubicBezTo>
                <a:cubicBezTo>
                  <a:pt x="2053362" y="2866100"/>
                  <a:pt x="2032778" y="2851474"/>
                  <a:pt x="2002128" y="2856835"/>
                </a:cubicBezTo>
                <a:cubicBezTo>
                  <a:pt x="1933939" y="2859736"/>
                  <a:pt x="1866254" y="2874726"/>
                  <a:pt x="1777746" y="2864566"/>
                </a:cubicBezTo>
                <a:cubicBezTo>
                  <a:pt x="1737851" y="2905864"/>
                  <a:pt x="1634115" y="2880970"/>
                  <a:pt x="1549425" y="2904556"/>
                </a:cubicBezTo>
                <a:cubicBezTo>
                  <a:pt x="1500265" y="2909373"/>
                  <a:pt x="1423030" y="2888862"/>
                  <a:pt x="1405992" y="2911144"/>
                </a:cubicBezTo>
                <a:cubicBezTo>
                  <a:pt x="1383494" y="2897507"/>
                  <a:pt x="1362438" y="2919536"/>
                  <a:pt x="1337848" y="2921491"/>
                </a:cubicBezTo>
                <a:cubicBezTo>
                  <a:pt x="1318218" y="2912820"/>
                  <a:pt x="1308478" y="2920319"/>
                  <a:pt x="1290645" y="2921985"/>
                </a:cubicBezTo>
                <a:cubicBezTo>
                  <a:pt x="1282569" y="2916637"/>
                  <a:pt x="1267476" y="2916916"/>
                  <a:pt x="1262341" y="2923190"/>
                </a:cubicBezTo>
                <a:cubicBezTo>
                  <a:pt x="1269627" y="2937654"/>
                  <a:pt x="1217209" y="2930439"/>
                  <a:pt x="1213314" y="2940415"/>
                </a:cubicBezTo>
                <a:cubicBezTo>
                  <a:pt x="1182890" y="2942495"/>
                  <a:pt x="1050782" y="2929830"/>
                  <a:pt x="1028405" y="2945799"/>
                </a:cubicBezTo>
                <a:cubicBezTo>
                  <a:pt x="966896" y="2953381"/>
                  <a:pt x="877997" y="2927977"/>
                  <a:pt x="851857" y="2928423"/>
                </a:cubicBezTo>
                <a:cubicBezTo>
                  <a:pt x="825919" y="2899251"/>
                  <a:pt x="699677" y="2976135"/>
                  <a:pt x="588681" y="2977769"/>
                </a:cubicBezTo>
                <a:cubicBezTo>
                  <a:pt x="573724" y="2974953"/>
                  <a:pt x="565729" y="2974991"/>
                  <a:pt x="561717" y="2981641"/>
                </a:cubicBezTo>
                <a:cubicBezTo>
                  <a:pt x="532860" y="2985482"/>
                  <a:pt x="475932" y="2991762"/>
                  <a:pt x="415541" y="3000819"/>
                </a:cubicBezTo>
                <a:cubicBezTo>
                  <a:pt x="370154" y="3008289"/>
                  <a:pt x="146634" y="3001788"/>
                  <a:pt x="86183" y="3009699"/>
                </a:cubicBezTo>
                <a:lnTo>
                  <a:pt x="0" y="3044978"/>
                </a:lnTo>
                <a:close/>
              </a:path>
            </a:pathLst>
          </a:custGeom>
        </p:spPr>
      </p:pic>
      <p:sp>
        <p:nvSpPr>
          <p:cNvPr id="3" name="Tijdelijke aanduiding voor inhoud 2">
            <a:extLst>
              <a:ext uri="{FF2B5EF4-FFF2-40B4-BE49-F238E27FC236}">
                <a16:creationId xmlns:a16="http://schemas.microsoft.com/office/drawing/2014/main" id="{45CA4C7B-25C9-6B78-A66E-471728A8BDA3}"/>
              </a:ext>
            </a:extLst>
          </p:cNvPr>
          <p:cNvSpPr>
            <a:spLocks noGrp="1"/>
          </p:cNvSpPr>
          <p:nvPr>
            <p:ph idx="1"/>
          </p:nvPr>
        </p:nvSpPr>
        <p:spPr>
          <a:xfrm>
            <a:off x="6124401" y="3703975"/>
            <a:ext cx="5257800" cy="2398713"/>
          </a:xfrm>
        </p:spPr>
        <p:txBody>
          <a:bodyPr anchor="ctr">
            <a:normAutofit/>
          </a:bodyPr>
          <a:lstStyle/>
          <a:p>
            <a:pPr marL="0" indent="0">
              <a:buNone/>
            </a:pPr>
            <a:r>
              <a:rPr lang="nl-NL" sz="2000" b="1" dirty="0">
                <a:solidFill>
                  <a:srgbClr val="F37322"/>
                </a:solidFill>
              </a:rPr>
              <a:t>Input:</a:t>
            </a:r>
            <a:r>
              <a:rPr lang="nl-NL" sz="2000" dirty="0"/>
              <a:t> Wat een informatiesysteem nodig heeft om te weten wat het moet doen en waar het moet beginnen.</a:t>
            </a:r>
          </a:p>
          <a:p>
            <a:pPr marL="0" indent="0">
              <a:buNone/>
            </a:pPr>
            <a:r>
              <a:rPr lang="nl-NL" sz="2000" b="1" dirty="0">
                <a:solidFill>
                  <a:srgbClr val="F37322"/>
                </a:solidFill>
              </a:rPr>
              <a:t>Gegevens/Data: </a:t>
            </a:r>
            <a:r>
              <a:rPr lang="nl-NL" sz="2000" dirty="0"/>
              <a:t>Invoer die bepaalde instructies geeft</a:t>
            </a:r>
          </a:p>
        </p:txBody>
      </p:sp>
    </p:spTree>
    <p:extLst>
      <p:ext uri="{BB962C8B-B14F-4D97-AF65-F5344CB8AC3E}">
        <p14:creationId xmlns:p14="http://schemas.microsoft.com/office/powerpoint/2010/main" val="192663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3DB532F-7891-25D8-241D-08105F876150}"/>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Soorten data	</a:t>
            </a:r>
          </a:p>
        </p:txBody>
      </p:sp>
      <p:sp>
        <p:nvSpPr>
          <p:cNvPr id="3" name="Tijdelijke aanduiding voor inhoud 2">
            <a:extLst>
              <a:ext uri="{FF2B5EF4-FFF2-40B4-BE49-F238E27FC236}">
                <a16:creationId xmlns:a16="http://schemas.microsoft.com/office/drawing/2014/main" id="{ACE737FF-74C8-3E3C-1C6A-98236E4C8139}"/>
              </a:ext>
            </a:extLst>
          </p:cNvPr>
          <p:cNvSpPr>
            <a:spLocks noGrp="1"/>
          </p:cNvSpPr>
          <p:nvPr>
            <p:ph idx="1"/>
          </p:nvPr>
        </p:nvSpPr>
        <p:spPr>
          <a:xfrm>
            <a:off x="1371599" y="2318197"/>
            <a:ext cx="9724031" cy="3683358"/>
          </a:xfrm>
        </p:spPr>
        <p:txBody>
          <a:bodyPr anchor="ctr">
            <a:normAutofit lnSpcReduction="10000"/>
          </a:bodyPr>
          <a:lstStyle/>
          <a:p>
            <a:r>
              <a:rPr lang="nl-NL" sz="1600" b="1" i="0" dirty="0">
                <a:effectLst/>
                <a:latin typeface="open-dyslexic"/>
              </a:rPr>
              <a:t>Mensen</a:t>
            </a:r>
            <a:r>
              <a:rPr lang="nl-NL" sz="1600" b="0" i="0" dirty="0">
                <a:effectLst/>
                <a:latin typeface="open-dyslexic"/>
              </a:rPr>
              <a:t>. Alle data die mensen handmatig produceren</a:t>
            </a:r>
          </a:p>
          <a:p>
            <a:r>
              <a:rPr lang="nl-NL" sz="1600" b="1" i="0" dirty="0">
                <a:effectLst/>
                <a:latin typeface="open-dyslexic"/>
              </a:rPr>
              <a:t>Activiteiten van gebruikers</a:t>
            </a:r>
            <a:r>
              <a:rPr lang="nl-NL" sz="1600" b="0" i="0" dirty="0">
                <a:effectLst/>
                <a:latin typeface="open-dyslexic"/>
              </a:rPr>
              <a:t>. Veel </a:t>
            </a:r>
            <a:r>
              <a:rPr lang="nl-NL" sz="1600" b="0" i="0" dirty="0" err="1">
                <a:effectLst/>
                <a:latin typeface="open-dyslexic"/>
              </a:rPr>
              <a:t>devices</a:t>
            </a:r>
            <a:r>
              <a:rPr lang="nl-NL" sz="1600" b="0" i="0" dirty="0">
                <a:effectLst/>
                <a:latin typeface="open-dyslexic"/>
              </a:rPr>
              <a:t>, apps en websites houden bij wat gebruikers daarop doen.</a:t>
            </a:r>
            <a:endParaRPr lang="nl-NL" sz="1600" dirty="0">
              <a:latin typeface="open-dyslexic"/>
            </a:endParaRPr>
          </a:p>
          <a:p>
            <a:r>
              <a:rPr lang="nl-NL" sz="1600" b="1" i="0" dirty="0">
                <a:effectLst/>
                <a:latin typeface="open-dyslexic"/>
              </a:rPr>
              <a:t>Sensoren</a:t>
            </a:r>
            <a:r>
              <a:rPr lang="nl-NL" sz="1600" b="0" i="0" dirty="0">
                <a:effectLst/>
                <a:latin typeface="open-dyslexic"/>
              </a:rPr>
              <a:t>. Er zijn sensoren die de temperatuur en luchtdruk kunnen meten en zo data leveren waarmee het weer kan worden voorspeld.</a:t>
            </a:r>
          </a:p>
          <a:p>
            <a:r>
              <a:rPr lang="nl-NL" sz="1600" b="1" i="0" dirty="0">
                <a:effectLst/>
                <a:latin typeface="open-dyslexic"/>
              </a:rPr>
              <a:t>Geautomatiseerde systemen</a:t>
            </a:r>
            <a:r>
              <a:rPr lang="nl-NL" sz="1600" b="0" i="0" dirty="0">
                <a:effectLst/>
                <a:latin typeface="open-dyslexic"/>
              </a:rPr>
              <a:t>. Allerlei systemen zijn dagelijks bezig om data te verzamelen en te verwerken. Dat levert vaak nieuwe data op die weer opgeslagen wordt. Bij dataverwerking wordt vaak ook </a:t>
            </a:r>
            <a:r>
              <a:rPr lang="nl-NL" sz="1600" b="1" i="0" dirty="0">
                <a:effectLst/>
                <a:latin typeface="open-dyslexic"/>
              </a:rPr>
              <a:t>metadata</a:t>
            </a:r>
            <a:r>
              <a:rPr lang="nl-NL" sz="1600" b="0" i="0" dirty="0">
                <a:effectLst/>
                <a:latin typeface="open-dyslexic"/>
              </a:rPr>
              <a:t> opgeslagen. Dat is data over de data.</a:t>
            </a:r>
            <a:endParaRPr lang="nl-NL" sz="1600" dirty="0">
              <a:latin typeface="open-dyslexic"/>
            </a:endParaRPr>
          </a:p>
          <a:p>
            <a:r>
              <a:rPr lang="nl-NL" sz="1600" b="1" i="0" dirty="0">
                <a:effectLst/>
                <a:latin typeface="open-dyslexic"/>
              </a:rPr>
              <a:t>Activiteiten van systemen</a:t>
            </a:r>
            <a:r>
              <a:rPr lang="nl-NL" sz="1600" b="0" i="0" dirty="0">
                <a:effectLst/>
                <a:latin typeface="open-dyslexic"/>
              </a:rPr>
              <a:t>. Van vrijwel alle geautomatiseerde systemen wordt bijgehouden wat ze doen en of die processen goed lopen. Dat heet </a:t>
            </a:r>
            <a:r>
              <a:rPr lang="nl-NL" sz="1600" b="1" i="0" dirty="0">
                <a:effectLst/>
                <a:latin typeface="open-dyslexic"/>
              </a:rPr>
              <a:t>loggen</a:t>
            </a:r>
            <a:r>
              <a:rPr lang="nl-NL" sz="1600" b="0" i="0" dirty="0">
                <a:effectLst/>
                <a:latin typeface="open-dyslexic"/>
              </a:rPr>
              <a:t>. Zo is er vaak een log van de wijzigingen die het systeem heeft doorgevoerd en een log van alle fouten die zijn opgetreden. Het analyseren van de loggegevens is een belangrijke stap in het verbeteren van een systeem.</a:t>
            </a:r>
          </a:p>
          <a:p>
            <a:pPr marL="0" indent="0">
              <a:buNone/>
            </a:pPr>
            <a:endParaRPr lang="nl-NL" sz="1600" b="0" i="0" dirty="0">
              <a:effectLst/>
              <a:latin typeface="open-dyslexic"/>
            </a:endParaRPr>
          </a:p>
          <a:p>
            <a:pPr marL="0" indent="0">
              <a:buNone/>
            </a:pPr>
            <a:r>
              <a:rPr lang="nl-NL" sz="1600" b="0" i="0" dirty="0">
                <a:effectLst/>
                <a:latin typeface="open-dyslexic"/>
              </a:rPr>
              <a:t>Er is data in de vorm van afbeeldingen, geluids- en video-opnamen, documenten, teksten enz. Al die soorten data worden opgeslagen in een </a:t>
            </a:r>
            <a:r>
              <a:rPr lang="nl-NL" sz="1600" b="1" i="0" dirty="0">
                <a:effectLst/>
                <a:latin typeface="open-dyslexic"/>
              </a:rPr>
              <a:t>dataformaat</a:t>
            </a:r>
            <a:r>
              <a:rPr lang="nl-NL" sz="1600" b="0" i="0" dirty="0">
                <a:effectLst/>
                <a:latin typeface="open-dyslexic"/>
              </a:rPr>
              <a:t>.</a:t>
            </a:r>
          </a:p>
          <a:p>
            <a:endParaRPr lang="nl-NL" sz="1600" dirty="0"/>
          </a:p>
        </p:txBody>
      </p:sp>
    </p:spTree>
    <p:extLst>
      <p:ext uri="{BB962C8B-B14F-4D97-AF65-F5344CB8AC3E}">
        <p14:creationId xmlns:p14="http://schemas.microsoft.com/office/powerpoint/2010/main" val="192147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F6C6D6-9A87-773E-7B29-1679EEB2EAE8}"/>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Vormen van databewerking</a:t>
            </a:r>
          </a:p>
        </p:txBody>
      </p:sp>
      <p:sp>
        <p:nvSpPr>
          <p:cNvPr id="3" name="Tijdelijke aanduiding voor inhoud 2">
            <a:extLst>
              <a:ext uri="{FF2B5EF4-FFF2-40B4-BE49-F238E27FC236}">
                <a16:creationId xmlns:a16="http://schemas.microsoft.com/office/drawing/2014/main" id="{703751DE-1E59-E98A-8E96-52211986AF03}"/>
              </a:ext>
            </a:extLst>
          </p:cNvPr>
          <p:cNvSpPr>
            <a:spLocks noGrp="1"/>
          </p:cNvSpPr>
          <p:nvPr>
            <p:ph idx="1"/>
          </p:nvPr>
        </p:nvSpPr>
        <p:spPr>
          <a:xfrm>
            <a:off x="1371599" y="2318197"/>
            <a:ext cx="9724031" cy="3683358"/>
          </a:xfrm>
        </p:spPr>
        <p:txBody>
          <a:bodyPr anchor="ctr">
            <a:normAutofit/>
          </a:bodyPr>
          <a:lstStyle/>
          <a:p>
            <a:pPr marL="0" indent="0">
              <a:buNone/>
            </a:pPr>
            <a:r>
              <a:rPr lang="nl-NL" sz="1000" b="1" dirty="0"/>
              <a:t>Dataverwerking: </a:t>
            </a:r>
            <a:r>
              <a:rPr lang="nl-NL" sz="1000" dirty="0"/>
              <a:t>Wat een apparaat doet met data om het bruikbare informatie te maken.</a:t>
            </a:r>
          </a:p>
          <a:p>
            <a:pPr marL="0" indent="0">
              <a:buNone/>
            </a:pPr>
            <a:r>
              <a:rPr lang="nl-NL" sz="1000" dirty="0"/>
              <a:t>Soorten databewerking:</a:t>
            </a:r>
          </a:p>
          <a:p>
            <a:r>
              <a:rPr lang="nl-NL" sz="1000" b="1" i="0" dirty="0">
                <a:effectLst/>
                <a:latin typeface="open-dyslexic"/>
              </a:rPr>
              <a:t>Verzamelen</a:t>
            </a:r>
            <a:r>
              <a:rPr lang="nl-NL" sz="1000" b="0" i="0" dirty="0">
                <a:effectLst/>
                <a:latin typeface="open-dyslexic"/>
              </a:rPr>
              <a:t>. Je verzamelt de videobeelden van de camera.</a:t>
            </a:r>
          </a:p>
          <a:p>
            <a:r>
              <a:rPr lang="nl-NL" sz="1000" b="1" i="0" dirty="0">
                <a:effectLst/>
                <a:latin typeface="open-dyslexic"/>
              </a:rPr>
              <a:t>Analyseren</a:t>
            </a:r>
            <a:r>
              <a:rPr lang="nl-NL" sz="1000" b="0" i="0" dirty="0">
                <a:effectLst/>
                <a:latin typeface="open-dyslexic"/>
              </a:rPr>
              <a:t>. Je hebt software nodig die op de camerabeelden een mens kan onderscheiden van andere dingen, zoals bagage of een bloembak. De software moet het aantal mensen kunnen tellen en normaal gedrag van passagiers kunnen onderscheiden van verdacht gedrag. </a:t>
            </a:r>
          </a:p>
          <a:p>
            <a:r>
              <a:rPr lang="nl-NL" sz="1000" b="1" i="0" dirty="0">
                <a:effectLst/>
                <a:latin typeface="open-dyslexic"/>
              </a:rPr>
              <a:t>Controleren</a:t>
            </a:r>
            <a:r>
              <a:rPr lang="nl-NL" sz="1000" b="0" i="0" dirty="0">
                <a:effectLst/>
                <a:latin typeface="open-dyslexic"/>
              </a:rPr>
              <a:t>. Door meerdere camera's op te hangen of meerder analysemethoden te gebruiken, is het mogelijk om te controleren of de verzamelde data correct is.</a:t>
            </a:r>
          </a:p>
          <a:p>
            <a:r>
              <a:rPr lang="nl-NL" sz="1000" b="1" i="0" dirty="0">
                <a:effectLst/>
                <a:latin typeface="open-dyslexic"/>
              </a:rPr>
              <a:t>Bewaren</a:t>
            </a:r>
            <a:r>
              <a:rPr lang="nl-NL" sz="1000" b="0" i="0" dirty="0">
                <a:effectLst/>
                <a:latin typeface="open-dyslexic"/>
              </a:rPr>
              <a:t>. De geanalyseerde data kan worden opgeslagen in een database.</a:t>
            </a:r>
          </a:p>
          <a:p>
            <a:r>
              <a:rPr lang="nl-NL" sz="1000" b="1" i="0" dirty="0">
                <a:effectLst/>
                <a:latin typeface="open-dyslexic"/>
              </a:rPr>
              <a:t>Ordenen</a:t>
            </a:r>
            <a:r>
              <a:rPr lang="nl-NL" sz="1000" b="0" i="0" dirty="0">
                <a:effectLst/>
                <a:latin typeface="open-dyslexic"/>
              </a:rPr>
              <a:t>. Je kunt er bijvoorbeeld voor kiezen om alleen voor elk kwartier het aantal aanwezige passagiers op te slaan. Dat is een vorm van ordenen. Ook het sorteren op volgorde van tijd, of juist op volgende van drukte, is het ordenen van data.</a:t>
            </a:r>
          </a:p>
          <a:p>
            <a:r>
              <a:rPr lang="nl-NL" sz="1000" b="1" i="0" dirty="0">
                <a:effectLst/>
                <a:latin typeface="open-dyslexic"/>
              </a:rPr>
              <a:t>Wijzigen</a:t>
            </a:r>
            <a:r>
              <a:rPr lang="nl-NL" sz="1000" b="0" i="0" dirty="0">
                <a:effectLst/>
                <a:latin typeface="open-dyslexic"/>
              </a:rPr>
              <a:t>. In de database staat data die de uitkomst is van een analyse van de videobeelden. Bijvoorbeeld het aantal aanwezige passagiers per kwartier. Deze data moet worden gewijzigd als er een verbeterde analyse is gemaakt, of als blijkt dat er eerder een fout is gemaakt.</a:t>
            </a:r>
          </a:p>
          <a:p>
            <a:r>
              <a:rPr lang="nl-NL" sz="1000" b="1" i="0" dirty="0">
                <a:effectLst/>
                <a:latin typeface="open-dyslexic"/>
              </a:rPr>
              <a:t>Zoeken</a:t>
            </a:r>
            <a:r>
              <a:rPr lang="nl-NL" sz="1000" b="0" i="0" dirty="0">
                <a:effectLst/>
                <a:latin typeface="open-dyslexic"/>
              </a:rPr>
              <a:t>. In de database kun je zoeken naar drukke momenten of naar momenten waarop er een verdachte passagier te zien was.</a:t>
            </a:r>
          </a:p>
          <a:p>
            <a:r>
              <a:rPr lang="nl-NL" sz="1000" b="1" i="0" dirty="0">
                <a:effectLst/>
                <a:latin typeface="open-dyslexic"/>
              </a:rPr>
              <a:t>Verspreiden</a:t>
            </a:r>
            <a:r>
              <a:rPr lang="nl-NL" sz="1000" b="0" i="0" dirty="0">
                <a:effectLst/>
                <a:latin typeface="open-dyslexic"/>
              </a:rPr>
              <a:t>. Je kunt de data online beschikbaar maken, zodat iedereen zelf kan zien hoe druk het is op de luchthaven.</a:t>
            </a:r>
          </a:p>
          <a:p>
            <a:r>
              <a:rPr lang="nl-NL" sz="1000" b="1" i="0" dirty="0">
                <a:effectLst/>
                <a:latin typeface="open-dyslexic"/>
              </a:rPr>
              <a:t>Afschermen</a:t>
            </a:r>
            <a:r>
              <a:rPr lang="nl-NL" sz="1000" b="0" i="0" dirty="0">
                <a:effectLst/>
                <a:latin typeface="open-dyslexic"/>
              </a:rPr>
              <a:t>. Je kunt ervoor kiezen om een deel van de data af te schermen.</a:t>
            </a:r>
          </a:p>
          <a:p>
            <a:r>
              <a:rPr lang="nl-NL" sz="1000" b="1" i="0" dirty="0">
                <a:effectLst/>
                <a:latin typeface="open-dyslexic"/>
              </a:rPr>
              <a:t>Verwijderen</a:t>
            </a:r>
            <a:r>
              <a:rPr lang="nl-NL" sz="1000" b="0" i="0" dirty="0">
                <a:effectLst/>
                <a:latin typeface="open-dyslexic"/>
              </a:rPr>
              <a:t>. De videobeelden kun je verwijderen nadat die zijn geanalyseerd. Je kunt er ook voor kiezen om alle data ouder dan een maand te verwijderen.</a:t>
            </a:r>
          </a:p>
          <a:p>
            <a:endParaRPr lang="nl-NL" sz="1000" dirty="0"/>
          </a:p>
          <a:p>
            <a:pPr marL="0" indent="0">
              <a:buNone/>
            </a:pPr>
            <a:endParaRPr lang="nl-NL" sz="1000" dirty="0"/>
          </a:p>
        </p:txBody>
      </p:sp>
    </p:spTree>
    <p:extLst>
      <p:ext uri="{BB962C8B-B14F-4D97-AF65-F5344CB8AC3E}">
        <p14:creationId xmlns:p14="http://schemas.microsoft.com/office/powerpoint/2010/main" val="1038468297"/>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a5520e5-88c5-437b-92bb-d2e00dcbc56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9AA6594EDB1747AFA8AD91AB2B408C" ma:contentTypeVersion="12" ma:contentTypeDescription="Een nieuw document maken." ma:contentTypeScope="" ma:versionID="4a0236721c96f504908ac5cc47b4621d">
  <xsd:schema xmlns:xsd="http://www.w3.org/2001/XMLSchema" xmlns:xs="http://www.w3.org/2001/XMLSchema" xmlns:p="http://schemas.microsoft.com/office/2006/metadata/properties" xmlns:ns3="7a5520e5-88c5-437b-92bb-d2e00dcbc564" xmlns:ns4="15e3673e-68c8-4c65-aa73-6ebbb879283b" targetNamespace="http://schemas.microsoft.com/office/2006/metadata/properties" ma:root="true" ma:fieldsID="01d935100d5c0279ddd8ceec0d9f6400" ns3:_="" ns4:_="">
    <xsd:import namespace="7a5520e5-88c5-437b-92bb-d2e00dcbc564"/>
    <xsd:import namespace="15e3673e-68c8-4c65-aa73-6ebbb879283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5520e5-88c5-437b-92bb-d2e00dcbc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5e3673e-68c8-4c65-aa73-6ebbb879283b" elementFormDefault="qualified">
    <xsd:import namespace="http://schemas.microsoft.com/office/2006/documentManagement/types"/>
    <xsd:import namespace="http://schemas.microsoft.com/office/infopath/2007/PartnerControls"/>
    <xsd:element name="SharedWithUsers" ma:index="13"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Gedeeld met details" ma:internalName="SharedWithDetails" ma:readOnly="true">
      <xsd:simpleType>
        <xsd:restriction base="dms:Note">
          <xsd:maxLength value="255"/>
        </xsd:restriction>
      </xsd:simpleType>
    </xsd:element>
    <xsd:element name="SharingHintHash" ma:index="15"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526F5D-1AEA-4841-9561-B7EA1CE56BFA}">
  <ds:schemaRefs>
    <ds:schemaRef ds:uri="http://schemas.microsoft.com/sharepoint/v3/contenttype/forms"/>
  </ds:schemaRefs>
</ds:datastoreItem>
</file>

<file path=customXml/itemProps2.xml><?xml version="1.0" encoding="utf-8"?>
<ds:datastoreItem xmlns:ds="http://schemas.openxmlformats.org/officeDocument/2006/customXml" ds:itemID="{4FAD01E6-823D-4981-8714-1B939F9BD57C}">
  <ds:schemaRefs>
    <ds:schemaRef ds:uri="http://schemas.microsoft.com/office/2006/metadata/properties"/>
    <ds:schemaRef ds:uri="7a5520e5-88c5-437b-92bb-d2e00dcbc564"/>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15e3673e-68c8-4c65-aa73-6ebbb879283b"/>
    <ds:schemaRef ds:uri="http://www.w3.org/XML/1998/namespace"/>
    <ds:schemaRef ds:uri="http://purl.org/dc/dcmitype/"/>
  </ds:schemaRefs>
</ds:datastoreItem>
</file>

<file path=customXml/itemProps3.xml><?xml version="1.0" encoding="utf-8"?>
<ds:datastoreItem xmlns:ds="http://schemas.openxmlformats.org/officeDocument/2006/customXml" ds:itemID="{FF1FEDBD-1380-464F-BF8F-2509F6CC6B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5520e5-88c5-437b-92bb-d2e00dcbc564"/>
    <ds:schemaRef ds:uri="15e3673e-68c8-4c65-aa73-6ebbb87928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824</Words>
  <Application>Microsoft Office PowerPoint</Application>
  <PresentationFormat>Breedbeeld</PresentationFormat>
  <Paragraphs>84</Paragraphs>
  <Slides>9</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9</vt:i4>
      </vt:variant>
    </vt:vector>
  </HeadingPairs>
  <TitlesOfParts>
    <vt:vector size="15" baseType="lpstr">
      <vt:lpstr>Aptos</vt:lpstr>
      <vt:lpstr>Aptos Display</vt:lpstr>
      <vt:lpstr>Arial</vt:lpstr>
      <vt:lpstr>Calibri</vt:lpstr>
      <vt:lpstr>open-dyslexic</vt:lpstr>
      <vt:lpstr>Kantoorthema</vt:lpstr>
      <vt:lpstr>Informatica Data en informatie</vt:lpstr>
      <vt:lpstr>ICT</vt:lpstr>
      <vt:lpstr>ICT</vt:lpstr>
      <vt:lpstr>Eisen aan informatie</vt:lpstr>
      <vt:lpstr>Doelen van informatie</vt:lpstr>
      <vt:lpstr>Informatiesystemen</vt:lpstr>
      <vt:lpstr>Input</vt:lpstr>
      <vt:lpstr>Soorten data </vt:lpstr>
      <vt:lpstr>Vormen van databewerking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Informatica Data en informatie</dc:title>
  <dc:creator>Stan van Veldhoven (111441)</dc:creator>
  <cp:lastModifiedBy>Danol Ednor</cp:lastModifiedBy>
  <cp:revision>2</cp:revision>
  <dcterms:created xsi:type="dcterms:W3CDTF">2024-01-10T14:20:22Z</dcterms:created>
  <dcterms:modified xsi:type="dcterms:W3CDTF">2024-01-17T14:36:05Z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0x010100999AA6594EDB1747AFA8AD91AB2B408C</vt:lpwstr>
  </property>
</Properties>
</file>