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6" r:id="rId5"/>
    <p:sldId id="288" r:id="rId6"/>
    <p:sldId id="257" r:id="rId7"/>
    <p:sldId id="289" r:id="rId8"/>
    <p:sldId id="290" r:id="rId9"/>
    <p:sldId id="291" r:id="rId10"/>
    <p:sldId id="292" r:id="rId11"/>
    <p:sldId id="300" r:id="rId12"/>
    <p:sldId id="299" r:id="rId13"/>
    <p:sldId id="298" r:id="rId14"/>
    <p:sldId id="301" r:id="rId15"/>
    <p:sldId id="29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9CCB8-3CA7-DDB3-DFBE-D7A2A75DBE19}" v="2" dt="2024-03-31T10:11:04.136"/>
    <p1510:client id="{1C084E38-A42F-CA8C-5222-35C250FAC209}" v="1" dt="2024-03-31T10:12:31.482"/>
    <p1510:client id="{4A24261B-42FC-9333-0E59-A55137276755}" v="18" dt="2024-03-30T08:25:41.785"/>
    <p1510:client id="{51FAB18E-3A8D-2764-D16F-88019D905CDB}" v="1" dt="2024-03-31T10:04:30.186"/>
    <p1510:client id="{55F0648E-1BC5-6ADB-8B58-2309732D2146}" v="2" dt="2024-03-31T10:10:08.048"/>
    <p1510:client id="{7128E05C-D0E6-329F-47A0-19891BA67A32}" v="282" dt="2024-03-30T10:32:17.939"/>
    <p1510:client id="{7264DF4C-2760-CAA5-9058-077639D84CEE}" v="641" dt="2024-03-30T08:17:38.853"/>
    <p1510:client id="{7A5E9893-D2B9-F022-F364-933E0ABFD7B5}" v="13" dt="2024-03-31T10:23:15.132"/>
    <p1510:client id="{983BFB13-A68E-8D48-6F83-0A9BEF5E4422}" v="1" dt="2024-03-31T10:26:17.215"/>
    <p1510:client id="{9E31460E-5918-EF48-41DB-2544322DA5CA}" v="616" dt="2024-03-30T09:03:43.654"/>
    <p1510:client id="{C9F73380-B98E-30B8-345B-31263C7B997A}" v="7" dt="2024-03-31T10:06:40.901"/>
    <p1510:client id="{E78F9F80-2A38-9A5E-D7EF-39FB5FC2388C}" v="65" dt="2024-03-30T09:36:01.96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notesMaster" Target="notesMasters/notesMaster1.xml" Id="rId18" /><Relationship Type="http://schemas.microsoft.com/office/2015/10/relationships/revisionInfo" Target="revisionInfo.xml" Id="rId26" /><Relationship Type="http://schemas.openxmlformats.org/officeDocument/2006/relationships/customXml" Target="../customXml/item3.xml" Id="rId3" /><Relationship Type="http://schemas.openxmlformats.org/officeDocument/2006/relationships/presProps" Target="presProps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commentAuthors" Target="commentAuthors.xml" Id="rId20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tableStyles" Target="tableStyles.xml" Id="rId24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theme" Target="theme/theme1.xml" Id="rId23" /><Relationship Type="http://schemas.openxmlformats.org/officeDocument/2006/relationships/slide" Target="slides/slide6.xml" Id="rId10" /><Relationship Type="http://schemas.openxmlformats.org/officeDocument/2006/relationships/handoutMaster" Target="handoutMasters/handoutMaster1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viewProps" Target="viewProps.xml" Id="rId22" /><Relationship Type="http://schemas.microsoft.com/office/2018/10/relationships/authors" Target="authors.xml" Id="rId27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70" y="1371600"/>
            <a:ext cx="8508879" cy="4313582"/>
          </a:xfrm>
        </p:spPr>
        <p:txBody>
          <a:bodyPr/>
          <a:lstStyle/>
          <a:p>
            <a:r>
              <a:rPr lang="en-US" sz="5400" dirty="0"/>
              <a:t>B. Daniel D'cruz</a:t>
            </a:r>
            <a:br>
              <a:rPr lang="en-US" sz="5400" dirty="0"/>
            </a:br>
            <a:r>
              <a:rPr lang="en-US" sz="3600" dirty="0"/>
              <a:t>Final Project</a:t>
            </a:r>
          </a:p>
        </p:txBody>
      </p:sp>
      <p:pic>
        <p:nvPicPr>
          <p:cNvPr id="10" name="Picture Placeholder 9" descr="A person in a suit and tie&#10;&#10;Description automatically generated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28" r="228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Model Performance Comparison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175176"/>
              </p:ext>
            </p:extLst>
          </p:nvPr>
        </p:nvGraphicFramePr>
        <p:xfrm>
          <a:off x="1115391" y="2087217"/>
          <a:ext cx="9551871" cy="33471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16413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16772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3167729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3454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Tenorite"/>
                        </a:rPr>
                        <a:t>Metric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Tenorite"/>
                        </a:rPr>
                        <a:t>CNN Model</a:t>
                      </a:r>
                      <a:endParaRPr 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Tenorite"/>
                        </a:rPr>
                        <a:t>Baseline</a:t>
                      </a:r>
                      <a:endParaRPr 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3454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4003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3865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3454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3454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AUC-ROC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  <a:tr h="3454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Log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844229"/>
                  </a:ext>
                </a:extLst>
              </a:tr>
              <a:tr h="3454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Training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1.5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55226"/>
                  </a:ext>
                </a:extLst>
              </a:tr>
              <a:tr h="3454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Inference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0.5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23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C8D9-D213-6DD1-7EA8-4C9CC89F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-527340"/>
            <a:ext cx="9779183" cy="1706563"/>
          </a:xfrm>
        </p:spPr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D6CA-2723-8EF0-D773-9D562766B53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255841" y="1140506"/>
            <a:ext cx="10141004" cy="58065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30225" indent="-530225" algn="just">
              <a:buAutoNum type="alphaLcPeriod"/>
            </a:pPr>
            <a:r>
              <a:rPr lang="en-US" b="1">
                <a:solidFill>
                  <a:srgbClr val="ECECEC"/>
                </a:solidFill>
                <a:ea typeface="+mn-lt"/>
                <a:cs typeface="+mn-lt"/>
              </a:rPr>
              <a:t>Ad Targeting Optimization:</a:t>
            </a:r>
            <a:endParaRPr lang="en-US"/>
          </a:p>
          <a:p>
            <a:pPr marL="1440180" lvl="1" indent="-342900" algn="just">
              <a:buFont typeface="Arial"/>
              <a:buChar char="•"/>
            </a:pPr>
            <a:r>
              <a:rPr lang="en-US">
                <a:solidFill>
                  <a:srgbClr val="ECECEC"/>
                </a:solidFill>
                <a:ea typeface="+mn-lt"/>
                <a:cs typeface="+mn-lt"/>
              </a:rPr>
              <a:t>Use CTR prediction models to target ads more effectively to users who are more likely to click on them.</a:t>
            </a:r>
            <a:endParaRPr lang="en-US"/>
          </a:p>
          <a:p>
            <a:pPr marL="530225" indent="-530225" algn="just">
              <a:buAutoNum type="alphaLcPeriod"/>
            </a:pPr>
            <a:r>
              <a:rPr lang="en-US" b="1" dirty="0">
                <a:solidFill>
                  <a:srgbClr val="ECECEC"/>
                </a:solidFill>
                <a:ea typeface="+mn-lt"/>
                <a:cs typeface="+mn-lt"/>
              </a:rPr>
              <a:t>Ad Campaign Budget Allocation:</a:t>
            </a:r>
            <a:endParaRPr lang="en-US" dirty="0"/>
          </a:p>
          <a:p>
            <a:pPr marL="1440180" lvl="1" indent="-342900" algn="just">
              <a:buFont typeface="Arial"/>
              <a:buChar char="•"/>
            </a:pPr>
            <a:r>
              <a:rPr lang="en-US">
                <a:solidFill>
                  <a:srgbClr val="ECECEC"/>
                </a:solidFill>
                <a:ea typeface="+mn-lt"/>
                <a:cs typeface="+mn-lt"/>
              </a:rPr>
              <a:t>Maximize ROI by investing more in ads that are likely to generate higher click-through rates.</a:t>
            </a:r>
            <a:endParaRPr lang="en-US"/>
          </a:p>
          <a:p>
            <a:pPr marL="530225" indent="-530225" algn="just">
              <a:buAutoNum type="alphaLcPeriod"/>
            </a:pPr>
            <a:r>
              <a:rPr lang="en-US" b="1" dirty="0">
                <a:solidFill>
                  <a:srgbClr val="ECECEC"/>
                </a:solidFill>
                <a:ea typeface="+mn-lt"/>
                <a:cs typeface="+mn-lt"/>
              </a:rPr>
              <a:t>Dynamic Ad Placement:</a:t>
            </a:r>
            <a:endParaRPr lang="en-US" dirty="0"/>
          </a:p>
          <a:p>
            <a:pPr marL="1440180" lvl="1" indent="-342900" algn="just">
              <a:buFont typeface="Arial"/>
              <a:buChar char="•"/>
            </a:pPr>
            <a:r>
              <a:rPr lang="en-US">
                <a:solidFill>
                  <a:srgbClr val="ECECEC"/>
                </a:solidFill>
                <a:ea typeface="+mn-lt"/>
                <a:cs typeface="+mn-lt"/>
              </a:rPr>
              <a:t>Use real-time CTR prediction to dynamically adjust ad placements based on user behavior and context.</a:t>
            </a:r>
            <a:endParaRPr lang="en-US"/>
          </a:p>
          <a:p>
            <a:pPr marL="530225" indent="-530225" algn="just">
              <a:buAutoNum type="alphaLcPeriod"/>
            </a:pPr>
            <a:r>
              <a:rPr lang="en-US" b="1" dirty="0">
                <a:solidFill>
                  <a:srgbClr val="ECECEC"/>
                </a:solidFill>
                <a:ea typeface="+mn-lt"/>
                <a:cs typeface="+mn-lt"/>
              </a:rPr>
              <a:t>Ad Creative Optimization:</a:t>
            </a:r>
            <a:endParaRPr lang="en-US" dirty="0"/>
          </a:p>
          <a:p>
            <a:pPr marL="1440180" lvl="1" indent="-342900" algn="just">
              <a:buFont typeface="Arial"/>
              <a:buChar char="•"/>
            </a:pPr>
            <a:r>
              <a:rPr lang="en-US">
                <a:solidFill>
                  <a:srgbClr val="ECECEC"/>
                </a:solidFill>
                <a:ea typeface="+mn-lt"/>
                <a:cs typeface="+mn-lt"/>
              </a:rPr>
              <a:t>Utilize CTR prediction models to optimize ad creatives (e.g., images, headlines, copy) for better performance.</a:t>
            </a:r>
            <a:endParaRPr lang="en-US"/>
          </a:p>
          <a:p>
            <a:pPr marL="530225" indent="-530225" algn="just">
              <a:buAutoNum type="alphaLcPeriod"/>
            </a:pPr>
            <a:r>
              <a:rPr lang="en-US" b="1" dirty="0">
                <a:solidFill>
                  <a:srgbClr val="ECECEC"/>
                </a:solidFill>
                <a:ea typeface="+mn-lt"/>
                <a:cs typeface="+mn-lt"/>
              </a:rPr>
              <a:t>Ad Fraud Detection:</a:t>
            </a:r>
            <a:endParaRPr lang="en-US" dirty="0"/>
          </a:p>
          <a:p>
            <a:pPr marL="1440180" lvl="1" indent="-342900" algn="just">
              <a:buFont typeface="Arial"/>
              <a:buChar char="•"/>
            </a:pPr>
            <a:r>
              <a:rPr lang="en-US">
                <a:solidFill>
                  <a:srgbClr val="ECECEC"/>
                </a:solidFill>
                <a:ea typeface="+mn-lt"/>
                <a:cs typeface="+mn-lt"/>
              </a:rPr>
              <a:t>Employ CTR prediction models to detect and prevent ad fraud by identifying abnormal click patterns.</a:t>
            </a:r>
            <a:endParaRPr lang="en-US"/>
          </a:p>
          <a:p>
            <a:pPr marL="530225" indent="-530225" algn="just">
              <a:buNone/>
            </a:pPr>
            <a:endParaRPr lang="en-US" b="1" dirty="0">
              <a:solidFill>
                <a:srgbClr val="ECE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3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Result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7533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Char char="•"/>
            </a:pPr>
            <a:r>
              <a:rPr lang="en-US" sz="2000" dirty="0">
                <a:ea typeface="+mn-lt"/>
                <a:cs typeface="+mn-lt"/>
              </a:rPr>
              <a:t>Presentation of model performance metrics, including accuracy, precision, recall, and F1-score.</a:t>
            </a:r>
            <a:endParaRPr lang="en-US" sz="2000" dirty="0"/>
          </a:p>
          <a:p>
            <a:pPr marL="342900" indent="-342900" algn="just">
              <a:buChar char="•"/>
            </a:pPr>
            <a:r>
              <a:rPr lang="en-US" sz="2000" dirty="0">
                <a:ea typeface="+mn-lt"/>
                <a:cs typeface="+mn-lt"/>
              </a:rPr>
              <a:t>Comparison of our models against baseline methods and industry benchmarks.</a:t>
            </a:r>
            <a:endParaRPr lang="en-US" sz="2000" dirty="0"/>
          </a:p>
          <a:p>
            <a:pPr marL="342900" indent="-342900" algn="just">
              <a:buChar char="•"/>
            </a:pPr>
            <a:r>
              <a:rPr lang="en-US" sz="2000" dirty="0">
                <a:ea typeface="+mn-lt"/>
                <a:cs typeface="+mn-lt"/>
              </a:rPr>
              <a:t>Visualization of key insights and trends derived from the data analysis and modeling process.</a:t>
            </a:r>
            <a:endParaRPr lang="en-US" sz="2000" dirty="0"/>
          </a:p>
          <a:p>
            <a:pPr marL="342900" indent="-342900" algn="just">
              <a:buChar char="•"/>
            </a:pPr>
            <a:r>
              <a:rPr lang="en-US" sz="2000" dirty="0">
                <a:ea typeface="+mn-lt"/>
                <a:cs typeface="+mn-lt"/>
              </a:rPr>
              <a:t>Demonstration of the impact of CTR prediction on ad campaign performance and ROI.</a:t>
            </a:r>
            <a:endParaRPr lang="en-US" sz="2000" dirty="0"/>
          </a:p>
          <a:p>
            <a:pPr marL="342900" indent="-342900" algn="just">
              <a:buChar char="•"/>
            </a:pPr>
            <a:r>
              <a:rPr lang="en-US" sz="2000" dirty="0">
                <a:ea typeface="+mn-lt"/>
                <a:cs typeface="+mn-lt"/>
              </a:rPr>
              <a:t>Validation of the scalability and efficiency of our solution in handling large-scale datasets and real-time predictions.</a:t>
            </a:r>
            <a:endParaRPr lang="en-US" sz="2000" dirty="0"/>
          </a:p>
          <a:p>
            <a:pPr marL="342900" indent="-342900" algn="just">
              <a:buChar char="•"/>
            </a:pPr>
            <a:r>
              <a:rPr lang="en-US" sz="2000" dirty="0">
                <a:ea typeface="+mn-lt"/>
                <a:cs typeface="+mn-lt"/>
              </a:rPr>
              <a:t>Discussion of future directions for further improvement and expansion of our CTR prediction framework.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929" y="762857"/>
            <a:ext cx="6245912" cy="3269447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762" y="457200"/>
            <a:ext cx="6335720" cy="3200400"/>
          </a:xfrm>
        </p:spPr>
        <p:txBody>
          <a:bodyPr/>
          <a:lstStyle/>
          <a:p>
            <a:r>
              <a:rPr lang="en-US" dirty="0"/>
              <a:t>CTR Prediction in Online 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8686" y="3571491"/>
            <a:ext cx="6098883" cy="1828800"/>
          </a:xfrm>
        </p:spPr>
        <p:txBody>
          <a:bodyPr/>
          <a:lstStyle/>
          <a:p>
            <a:r>
              <a:rPr lang="en-US" dirty="0"/>
              <a:t>Maximizing Ad performance through Data Science</a:t>
            </a:r>
            <a:endParaRPr lang="en-US"/>
          </a:p>
        </p:txBody>
      </p:sp>
      <p:pic>
        <p:nvPicPr>
          <p:cNvPr id="17" name="Picture Placeholder 16" descr="A hand touching a tablet&#10;&#10;Description automatically generated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2349" r="22349"/>
          <a:stretch/>
        </p:blipFill>
        <p:spPr>
          <a:xfrm>
            <a:off x="904238" y="1157224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Char char="•"/>
            </a:pPr>
            <a:r>
              <a:rPr lang="en-US" dirty="0"/>
              <a:t>Problem Statement</a:t>
            </a:r>
          </a:p>
          <a:p>
            <a:pPr marL="457200" indent="-457200">
              <a:buChar char="•"/>
            </a:pPr>
            <a:r>
              <a:rPr lang="en-US" dirty="0"/>
              <a:t>Project Overview </a:t>
            </a:r>
          </a:p>
          <a:p>
            <a:pPr marL="457200" indent="-457200">
              <a:buChar char="•"/>
            </a:pPr>
            <a:r>
              <a:rPr lang="en-US" dirty="0"/>
              <a:t>End users</a:t>
            </a:r>
          </a:p>
          <a:p>
            <a:pPr marL="457200" indent="-457200">
              <a:buChar char="•"/>
            </a:pPr>
            <a:r>
              <a:rPr lang="en-US" dirty="0"/>
              <a:t>My Solution and it's Value Propositions </a:t>
            </a:r>
          </a:p>
          <a:p>
            <a:pPr marL="457200" indent="-457200">
              <a:buChar char="•"/>
            </a:pPr>
            <a:r>
              <a:rPr lang="en-US" dirty="0"/>
              <a:t>The Wow in My Solution</a:t>
            </a:r>
          </a:p>
          <a:p>
            <a:pPr marL="457200" indent="-457200">
              <a:buChar char="•"/>
            </a:pPr>
            <a:r>
              <a:rPr lang="en-US" dirty="0"/>
              <a:t>Modeling</a:t>
            </a:r>
          </a:p>
          <a:p>
            <a:pPr marL="457200" indent="-457200">
              <a:buChar char="•"/>
            </a:pPr>
            <a:r>
              <a:rPr lang="en-US" dirty="0"/>
              <a:t>Results</a:t>
            </a:r>
          </a:p>
          <a:p>
            <a:pPr marL="457200" indent="-45720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Online advertising demands maximizing ad effectiveness for advertisers and publishers.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Click-Through Rate (CTR) serves as a crucial metric for assessing ad performance.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Accurately predicting CTR remains challenging due to complex user behaviors.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Traditional methods often fall short in accurately forecasting CTR.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There's a need for robust models to empower stakeholders in online advertising.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Our goal is to develop accurate CTR prediction models to address this challenge.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ECE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858332"/>
            <a:ext cx="8650135" cy="39733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Char char="•"/>
            </a:pPr>
            <a:r>
              <a:rPr lang="en-US" dirty="0">
                <a:ea typeface="+mn-lt"/>
                <a:cs typeface="+mn-lt"/>
              </a:rPr>
              <a:t>Our project focuses on developing models for predicting Click-Through Rate (CTR) in online advertising.</a:t>
            </a:r>
            <a:endParaRPr lang="en-US" dirty="0"/>
          </a:p>
          <a:p>
            <a:pPr marL="342900" indent="-342900" algn="just">
              <a:buChar char="•"/>
            </a:pPr>
            <a:r>
              <a:rPr lang="en-US" dirty="0">
                <a:ea typeface="+mn-lt"/>
                <a:cs typeface="+mn-lt"/>
              </a:rPr>
              <a:t>We aim to leverage machine learning techniques to enhance ad targeting and performance.</a:t>
            </a:r>
            <a:endParaRPr lang="en-US" dirty="0"/>
          </a:p>
          <a:p>
            <a:pPr marL="342900" indent="-342900" algn="just">
              <a:buChar char="•"/>
            </a:pPr>
            <a:r>
              <a:rPr lang="en-US" dirty="0">
                <a:ea typeface="+mn-lt"/>
                <a:cs typeface="+mn-lt"/>
              </a:rPr>
              <a:t>The project spans data collection, preprocessing, model development, and evaluation.</a:t>
            </a:r>
            <a:endParaRPr lang="en-US" dirty="0"/>
          </a:p>
          <a:p>
            <a:pPr marL="342900" indent="-342900" algn="just">
              <a:buChar char="•"/>
            </a:pPr>
            <a:r>
              <a:rPr lang="en-US" dirty="0">
                <a:ea typeface="+mn-lt"/>
                <a:cs typeface="+mn-lt"/>
              </a:rPr>
              <a:t>Our approach involves analyzing diverse datasets encompassing user demographics and ad attributes.</a:t>
            </a:r>
            <a:endParaRPr lang="en-US" dirty="0"/>
          </a:p>
          <a:p>
            <a:pPr marL="342900" indent="-342900" algn="just">
              <a:buChar char="•"/>
            </a:pPr>
            <a:r>
              <a:rPr lang="en-US" dirty="0">
                <a:ea typeface="+mn-lt"/>
                <a:cs typeface="+mn-lt"/>
              </a:rPr>
              <a:t>We seek to deliver actionable insights and solutions to optimize ad campaigns and maximize ROI.</a:t>
            </a:r>
            <a:endParaRPr lang="en-US" dirty="0"/>
          </a:p>
          <a:p>
            <a:pPr marL="342900" indent="-342900" algn="just">
              <a:buChar char="•"/>
            </a:pPr>
            <a:r>
              <a:rPr lang="en-US" dirty="0">
                <a:ea typeface="+mn-lt"/>
                <a:cs typeface="+mn-lt"/>
              </a:rPr>
              <a:t>The project aims to drive innovation and efficiency in the online advertising ecosystem.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19CF6C-733E-CD83-2008-D994B077D51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279844" y="1527027"/>
            <a:ext cx="2156570" cy="2725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>
                <a:solidFill>
                  <a:srgbClr val="ECECEC"/>
                </a:solidFill>
                <a:ea typeface="+mj-lt"/>
                <a:cs typeface="+mj-lt"/>
              </a:rPr>
              <a:t>End Users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10406683" cy="33321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30225" indent="-530225" algn="just">
              <a:buFont typeface="Arial"/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Advertisers seeking to optimize ad targeting and maximize the effectiveness of their campaigns.</a:t>
            </a:r>
            <a:endParaRPr lang="en-US" dirty="0"/>
          </a:p>
          <a:p>
            <a:pPr marL="530225" indent="-530225" algn="just">
              <a:buFont typeface="Arial"/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Publishers aiming to improve ad monetization and user engagement on their platforms.</a:t>
            </a:r>
            <a:endParaRPr lang="en-US" dirty="0"/>
          </a:p>
          <a:p>
            <a:pPr marL="530225" indent="-530225" algn="just">
              <a:buFont typeface="Arial"/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Digital marketers tasked with optimizing ad spend and maximizing return on investment (ROI).</a:t>
            </a:r>
            <a:endParaRPr lang="en-US" dirty="0"/>
          </a:p>
          <a:p>
            <a:pPr marL="530225" indent="-530225" algn="just">
              <a:buFont typeface="Arial"/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Ad tech professionals involved in developing and implementing advertising technology solutions.</a:t>
            </a:r>
            <a:endParaRPr lang="en-US" dirty="0"/>
          </a:p>
          <a:p>
            <a:pPr marL="530225" indent="-530225" algn="just">
              <a:buFont typeface="Arial"/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Data scientists and analysts responsible for deriving insights from ad campaign data.</a:t>
            </a:r>
            <a:endParaRPr lang="en-US" dirty="0"/>
          </a:p>
          <a:p>
            <a:pPr marL="530225" indent="-530225" algn="just">
              <a:buFont typeface="Arial"/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Ultimately, all stakeholders in the online advertising ecosystem stand to benefit from our solution.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CA13C7-4038-09F6-9FC8-C84D6E0EADC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2257756" y="2598245"/>
            <a:ext cx="2355354" cy="371935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My Solution and its Value Propositions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332452"/>
            <a:ext cx="9016585" cy="40664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Our solution involves developing predictive models to forecast Click-Through Rate (CTR) in online advertising.</a:t>
            </a:r>
            <a:endParaRPr lang="en-US" dirty="0"/>
          </a:p>
          <a:p>
            <a:pPr marL="342900" indent="-342900" algn="just"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By accurately predicting CTR, advertisers can optimize ad targeting and improve campaign performance.</a:t>
            </a:r>
            <a:endParaRPr lang="en-US" dirty="0"/>
          </a:p>
          <a:p>
            <a:pPr marL="342900" indent="-342900" algn="just"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Publishers can enhance user engagement and ad monetization by delivering more relevant ads.</a:t>
            </a:r>
            <a:endParaRPr lang="en-US" dirty="0"/>
          </a:p>
          <a:p>
            <a:pPr marL="342900" indent="-342900" algn="just"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Our solution enables data-driven decision-making, leading to increased ROI and cost-effectiveness.</a:t>
            </a:r>
            <a:endParaRPr lang="en-US" dirty="0"/>
          </a:p>
          <a:p>
            <a:pPr marL="342900" indent="-342900" algn="just"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We offer a comprehensive approach encompassing data analysis, model development, and deployment.</a:t>
            </a:r>
            <a:endParaRPr lang="en-US" dirty="0"/>
          </a:p>
          <a:p>
            <a:pPr marL="342900" indent="-342900" algn="just">
              <a:buChar char="•"/>
            </a:pPr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Ultimately, our solution aims to drive greater efficiency and effectiveness in online advertising campaigns.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67C3-6AC0-5A68-8DAC-563D8E00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837" y="-282714"/>
            <a:ext cx="8660294" cy="192024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The Wow in My Solution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C056D-8976-95CD-560C-36A20ED81D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573838" y="1833934"/>
            <a:ext cx="9764643" cy="33832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3210" indent="-283210" algn="just"/>
            <a:r>
              <a:rPr lang="en-US" dirty="0">
                <a:latin typeface="Tenorite"/>
                <a:ea typeface="Söhne"/>
                <a:cs typeface="Söhne"/>
              </a:rPr>
              <a:t>Cutting-edge machine learning techniques employed for CTR prediction.</a:t>
            </a:r>
            <a:endParaRPr lang="en-US"/>
          </a:p>
          <a:p>
            <a:pPr marL="283210" indent="-283210" algn="just">
              <a:buFont typeface="Arial"/>
              <a:buChar char="•"/>
            </a:pPr>
            <a:r>
              <a:rPr lang="en-US" dirty="0">
                <a:latin typeface="Tenorite"/>
                <a:ea typeface="Söhne"/>
                <a:cs typeface="Söhne"/>
              </a:rPr>
              <a:t>Advanced algorithms and methodologies for handling large-scale and high-dimensional data.</a:t>
            </a:r>
          </a:p>
          <a:p>
            <a:pPr marL="283210" indent="-283210" algn="just">
              <a:buFont typeface="Arial"/>
              <a:buChar char="•"/>
            </a:pPr>
            <a:r>
              <a:rPr lang="en-US" dirty="0">
                <a:latin typeface="Tenorite"/>
                <a:ea typeface="Söhne"/>
                <a:cs typeface="Söhne"/>
              </a:rPr>
              <a:t>Customized models tailored to specific ad formats, platforms, and audience segments.</a:t>
            </a:r>
          </a:p>
          <a:p>
            <a:pPr marL="283210" indent="-283210" algn="just">
              <a:buFont typeface="Arial"/>
              <a:buChar char="•"/>
            </a:pPr>
            <a:r>
              <a:rPr lang="en-US" dirty="0">
                <a:latin typeface="Tenorite"/>
                <a:ea typeface="Söhne"/>
                <a:cs typeface="Söhne"/>
              </a:rPr>
              <a:t>Real-time prediction capabilities for dynamic ad serving and optimization.</a:t>
            </a:r>
          </a:p>
          <a:p>
            <a:pPr marL="283210" indent="-283210" algn="just">
              <a:buFont typeface="Arial"/>
              <a:buChar char="•"/>
            </a:pPr>
            <a:r>
              <a:rPr lang="en-US" dirty="0">
                <a:latin typeface="Tenorite"/>
                <a:ea typeface="Söhne"/>
                <a:cs typeface="Söhne"/>
              </a:rPr>
              <a:t>Integration with existing advertising platforms and systems for seamless deployment.</a:t>
            </a:r>
          </a:p>
          <a:p>
            <a:pPr marL="283210" indent="-283210" algn="just">
              <a:buFont typeface="Arial"/>
              <a:buChar char="•"/>
            </a:pPr>
            <a:r>
              <a:rPr lang="en-US" dirty="0">
                <a:latin typeface="Tenorite"/>
                <a:ea typeface="Söhne"/>
                <a:cs typeface="Söhne"/>
              </a:rPr>
              <a:t>Continuous optimization and refinement based on feedback and performance metrics.</a:t>
            </a:r>
            <a:endParaRPr lang="en-US"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23286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A938-F58F-2C57-5D09-7EA0E687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21172"/>
            <a:ext cx="9779183" cy="160083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FA1C-42CF-ECD4-154C-4A843758A9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087" y="2476017"/>
            <a:ext cx="9780587" cy="3823457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83210" algn="just"/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Data collection and preprocessing to prepare diverse datasets for modeling.</a:t>
            </a:r>
            <a:endParaRPr lang="en-US" dirty="0"/>
          </a:p>
          <a:p>
            <a:pPr indent="-283210" algn="just"/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Exploration of various machine learning algorithms, including logistic regression, decision trees, and neural networks.</a:t>
            </a:r>
            <a:endParaRPr lang="en-US" dirty="0"/>
          </a:p>
          <a:p>
            <a:pPr indent="-283210" algn="just"/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Feature engineering to extract meaningful insights from raw data and improve model performance.</a:t>
            </a:r>
            <a:endParaRPr lang="en-US" dirty="0"/>
          </a:p>
          <a:p>
            <a:pPr indent="-283210" algn="just"/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Model training and validation using cross-validation techniques to assess generalization performance.</a:t>
            </a:r>
            <a:endParaRPr lang="en-US" dirty="0"/>
          </a:p>
          <a:p>
            <a:pPr indent="-283210" algn="just"/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Hyperparameter tuning and optimization to fine-tune model performance and prevent overfitting.</a:t>
            </a:r>
            <a:endParaRPr lang="en-US" dirty="0"/>
          </a:p>
          <a:p>
            <a:pPr indent="-283210" algn="just"/>
            <a:r>
              <a:rPr lang="en-US" dirty="0">
                <a:solidFill>
                  <a:srgbClr val="ECECEC"/>
                </a:solidFill>
                <a:ea typeface="+mn-lt"/>
                <a:cs typeface="+mn-lt"/>
              </a:rPr>
              <a:t>Evaluation of model performance using appropriate metrics such as AUC-ROC, log loss, precision, and recall.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48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B. Daniel D'cruz Final Project</vt:lpstr>
      <vt:lpstr>CTR Prediction in Online Ads</vt:lpstr>
      <vt:lpstr>Agenda</vt:lpstr>
      <vt:lpstr>Problem Statement</vt:lpstr>
      <vt:lpstr>Project Overview</vt:lpstr>
      <vt:lpstr>End Users</vt:lpstr>
      <vt:lpstr>My Solution and its Value Propositions</vt:lpstr>
      <vt:lpstr>The Wow in My Solution</vt:lpstr>
      <vt:lpstr>Modeling</vt:lpstr>
      <vt:lpstr>Model Performance Comparison</vt:lpstr>
      <vt:lpstr>Application</vt:lpstr>
      <vt:lpstr>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496</cp:revision>
  <dcterms:created xsi:type="dcterms:W3CDTF">2024-03-30T07:19:48Z</dcterms:created>
  <dcterms:modified xsi:type="dcterms:W3CDTF">2024-03-31T10:26:17Z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