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8C89BB-2012-AD59-399A-98975577E27D}" v="179" dt="2024-04-02T11:37:47.3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notesMaster" Target="notesMasters/notesMaster1.xml" Id="rId13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slide" Target="slides/slide11.xml" Id="rId12" /><Relationship Type="http://schemas.openxmlformats.org/officeDocument/2006/relationships/tableStyles" Target="tableStyles.xml" Id="rId17" /><Relationship Type="http://schemas.openxmlformats.org/officeDocument/2006/relationships/slide" Target="slides/slide1.xml" Id="rId2" /><Relationship Type="http://schemas.openxmlformats.org/officeDocument/2006/relationships/theme" Target="theme/theme1.xml" Id="rId16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openxmlformats.org/officeDocument/2006/relationships/slide" Target="slides/slide4.xml" Id="rId5" /><Relationship Type="http://schemas.openxmlformats.org/officeDocument/2006/relationships/viewProps" Target="viewProps.xml" Id="rId15" /><Relationship Type="http://schemas.openxmlformats.org/officeDocument/2006/relationships/slide" Target="slides/slide9.xml" Id="rId10" /><Relationship Type="http://schemas.microsoft.com/office/2015/10/relationships/revisionInfo" Target="revisionInfo.xml" Id="rId19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presProps" Target="presProps.xml" Id="rId14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ldNum" idx="12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114300" lvl="0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114300" lvl="1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" lvl="2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4300" lvl="3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14300" lvl="4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14300" lvl="5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14300" lvl="6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14300" lvl="7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14300" lvl="8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114300" lvl="0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114300" lvl="1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" lvl="2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4300" lvl="3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14300" lvl="4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14300" lvl="5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14300" lvl="6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14300" lvl="7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14300" lvl="8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114300" lvl="0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114300" lvl="1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" lvl="2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4300" lvl="3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14300" lvl="4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14300" lvl="5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14300" lvl="6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14300" lvl="7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14300" lvl="8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114300" lvl="0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114300" lvl="1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" lvl="2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4300" lvl="3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14300" lvl="4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14300" lvl="5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14300" lvl="6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14300" lvl="7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14300" lvl="8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114300" lvl="0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114300" lvl="1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" lvl="2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4300" lvl="3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14300" lvl="4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14300" lvl="5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14300" lvl="6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14300" lvl="7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14300" lvl="8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" name="Google Shape;7;p1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" name="Google Shape;8;p1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" name="Google Shape;9;p1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" name="Google Shape;10;p1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" name="Google Shape;11;p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" name="Google Shape;12;p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" name="Google Shape;13;p1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" name="Google Shape;14;p1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" name="Google Shape;15;p1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sldNum" idx="12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114300" lvl="0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114300" lvl="1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" lvl="2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4300" lvl="3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14300" lvl="4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14300" lvl="5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14300" lvl="6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14300" lvl="7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14300" lvl="8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7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54" name="Google Shape;54;p7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56" name="Google Shape;56;p7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7" name="Google Shape;57;p7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8" name="Google Shape;58;p7"/>
          <p:cNvSpPr txBox="1"/>
          <p:nvPr/>
        </p:nvSpPr>
        <p:spPr>
          <a:xfrm>
            <a:off x="4243248" y="2133561"/>
            <a:ext cx="5246417" cy="1894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r>
              <a:rPr lang="en-US" sz="5400" b="1" dirty="0">
                <a:ea typeface="Trebuchet MS"/>
              </a:rPr>
              <a:t>B. Daniel D'cruz</a:t>
            </a:r>
            <a:br>
              <a:rPr lang="en-US" sz="5400" b="1" dirty="0">
                <a:ea typeface="Trebuchet MS"/>
              </a:rPr>
            </a:br>
            <a:r>
              <a:rPr lang="en-US" sz="3600" b="1" dirty="0">
                <a:ea typeface="Trebuchet MS"/>
              </a:rPr>
              <a:t>Final Project</a:t>
            </a:r>
            <a:endParaRPr lang="en-US" sz="3600">
              <a:ea typeface="Trebuchet MS"/>
            </a:endParaRPr>
          </a:p>
          <a:p>
            <a:pPr marL="1270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>
              <a:latin typeface="Trebuchet MS"/>
              <a:ea typeface="Trebuchet MS"/>
              <a:cs typeface="Trebuchet MS"/>
            </a:endParaRPr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" name="Google Shape;62;p7"/>
          <p:cNvSpPr txBox="1">
            <a:spLocks noGrp="1"/>
          </p:cNvSpPr>
          <p:nvPr>
            <p:ph type="sldNum" idx="12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2DC8D9-D213-6DD1-7EA8-4C9CC89F88AA}"/>
              </a:ext>
            </a:extLst>
          </p:cNvPr>
          <p:cNvSpPr>
            <a:spLocks noGrp="1"/>
          </p:cNvSpPr>
          <p:nvPr/>
        </p:nvSpPr>
        <p:spPr>
          <a:xfrm>
            <a:off x="1189579" y="-692992"/>
            <a:ext cx="9779183" cy="1706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Application</a:t>
            </a:r>
            <a:endParaRPr lang="en-US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0BD6CA-2723-8EF0-D773-9D562766B538}"/>
              </a:ext>
            </a:extLst>
          </p:cNvPr>
          <p:cNvSpPr>
            <a:spLocks noGrp="1"/>
          </p:cNvSpPr>
          <p:nvPr/>
        </p:nvSpPr>
        <p:spPr>
          <a:xfrm>
            <a:off x="1189581" y="1019027"/>
            <a:ext cx="7921264" cy="56961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530352" indent="-530352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097280" indent="-530352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AutoNum type="alphaLcPeriod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45920" indent="-530352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arenR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920240" indent="-530352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AutoNum type="alphaLcParenR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560320" indent="-514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AutoNum type="romanLcPeriod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0225" indent="-530225" algn="just">
              <a:buAutoNum type="alphaLcPeriod"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Ad Targeting Optimization:</a:t>
            </a:r>
            <a:endParaRPr lang="en-US" dirty="0">
              <a:solidFill>
                <a:schemeClr val="tx1"/>
              </a:solidFill>
              <a:cs typeface="Arial"/>
            </a:endParaRPr>
          </a:p>
          <a:p>
            <a:pPr marL="1440180" lvl="1" indent="-342900" algn="just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Use CTR prediction models to target ads more effectively to users who are more likely to click on them.</a:t>
            </a:r>
            <a:endParaRPr lang="en-US" dirty="0">
              <a:solidFill>
                <a:schemeClr val="tx1"/>
              </a:solidFill>
              <a:cs typeface="Arial"/>
            </a:endParaRPr>
          </a:p>
          <a:p>
            <a:pPr marL="530225" indent="-530225" algn="just">
              <a:buAutoNum type="alphaLcPeriod"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Ad Campaign Budget Allocation:</a:t>
            </a:r>
            <a:endParaRPr lang="en-US">
              <a:solidFill>
                <a:schemeClr val="tx1"/>
              </a:solidFill>
              <a:cs typeface="Arial"/>
            </a:endParaRPr>
          </a:p>
          <a:p>
            <a:pPr marL="1440180" lvl="1" indent="-342900" algn="just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Maximize ROI by investing more in ads that are likely to generate higher click-through rates.</a:t>
            </a:r>
            <a:endParaRPr lang="en-US" dirty="0">
              <a:solidFill>
                <a:schemeClr val="tx1"/>
              </a:solidFill>
              <a:cs typeface="Arial"/>
            </a:endParaRPr>
          </a:p>
          <a:p>
            <a:pPr marL="530225" indent="-530225" algn="just">
              <a:buAutoNum type="alphaLcPeriod"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Dynamic Ad Placement:</a:t>
            </a:r>
            <a:endParaRPr lang="en-US">
              <a:solidFill>
                <a:schemeClr val="tx1"/>
              </a:solidFill>
              <a:cs typeface="Arial"/>
            </a:endParaRPr>
          </a:p>
          <a:p>
            <a:pPr marL="1440180" lvl="1" indent="-342900" algn="just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Use real-time CTR prediction to dynamically adjust ad placements based on user behavior and context.</a:t>
            </a:r>
            <a:endParaRPr lang="en-US" dirty="0">
              <a:solidFill>
                <a:schemeClr val="tx1"/>
              </a:solidFill>
              <a:cs typeface="Arial"/>
            </a:endParaRPr>
          </a:p>
          <a:p>
            <a:pPr marL="530225" indent="-530225" algn="just">
              <a:buAutoNum type="alphaLcPeriod"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Ad Creative Optimization:</a:t>
            </a:r>
            <a:endParaRPr lang="en-US">
              <a:solidFill>
                <a:schemeClr val="tx1"/>
              </a:solidFill>
              <a:cs typeface="Arial"/>
            </a:endParaRPr>
          </a:p>
          <a:p>
            <a:pPr marL="1440180" lvl="1" indent="-342900" algn="just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Utilize CTR prediction models to optimize ad creatives (e.g., images, headlines, copy) for better performance.</a:t>
            </a:r>
            <a:endParaRPr lang="en-US" dirty="0">
              <a:solidFill>
                <a:schemeClr val="tx1"/>
              </a:solidFill>
              <a:cs typeface="Arial"/>
            </a:endParaRPr>
          </a:p>
          <a:p>
            <a:pPr marL="530225" indent="-530225" algn="just">
              <a:buAutoNum type="alphaLcPeriod"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Ad Fraud Detection:</a:t>
            </a:r>
            <a:endParaRPr lang="en-US">
              <a:solidFill>
                <a:schemeClr val="tx1"/>
              </a:solidFill>
              <a:cs typeface="Arial"/>
            </a:endParaRPr>
          </a:p>
          <a:p>
            <a:pPr marL="1440180" lvl="1" indent="-342900" algn="just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Employ CTR prediction models to detect and prevent ad fraud by identifying abnormal click patterns.</a:t>
            </a:r>
            <a:endParaRPr lang="en-US" dirty="0">
              <a:solidFill>
                <a:schemeClr val="tx1"/>
              </a:solidFill>
              <a:cs typeface="Arial"/>
            </a:endParaRPr>
          </a:p>
          <a:p>
            <a:pPr marL="530225" indent="-530225" algn="just">
              <a:buNone/>
            </a:pPr>
            <a:endParaRPr lang="en-US" b="1" dirty="0">
              <a:solidFill>
                <a:schemeClr val="tx1"/>
              </a:solidFill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0" name="Google Shape;190;p17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1" name="Google Shape;191;p1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2" name="Google Shape;192;p1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93" name="Google Shape;19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7"/>
          <p:cNvSpPr txBox="1">
            <a:spLocks noGrp="1"/>
          </p:cNvSpPr>
          <p:nvPr>
            <p:ph type="sldNum" idx="12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/>
        </p:nvSpPr>
        <p:spPr>
          <a:xfrm>
            <a:off x="750255" y="113064"/>
            <a:ext cx="9779183" cy="17444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dirty="0"/>
              <a:t>Result</a:t>
            </a:r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/>
        </p:nvSpPr>
        <p:spPr>
          <a:xfrm>
            <a:off x="750256" y="2017467"/>
            <a:ext cx="8299356" cy="42392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Char char="•"/>
            </a:pPr>
            <a:r>
              <a:rPr lang="en-US" sz="2000" dirty="0">
                <a:ea typeface="+mn-lt"/>
                <a:cs typeface="+mn-lt"/>
              </a:rPr>
              <a:t>Presentation of model performance metrics, including accuracy, precision, recall, and F1-score.</a:t>
            </a:r>
            <a:endParaRPr lang="en-US" sz="2000" dirty="0"/>
          </a:p>
          <a:p>
            <a:pPr marL="342900" indent="-342900" algn="just">
              <a:buChar char="•"/>
            </a:pPr>
            <a:r>
              <a:rPr lang="en-US" sz="2000" dirty="0">
                <a:ea typeface="+mn-lt"/>
                <a:cs typeface="+mn-lt"/>
              </a:rPr>
              <a:t>Comparison of our models against baseline methods and industry benchmarks.</a:t>
            </a:r>
            <a:endParaRPr lang="en-US" sz="2000" dirty="0"/>
          </a:p>
          <a:p>
            <a:pPr marL="342900" indent="-342900" algn="just">
              <a:buChar char="•"/>
            </a:pPr>
            <a:r>
              <a:rPr lang="en-US" sz="2000" dirty="0">
                <a:ea typeface="+mn-lt"/>
                <a:cs typeface="+mn-lt"/>
              </a:rPr>
              <a:t>Visualization of key insights and trends derived from the data analysis and modeling process.</a:t>
            </a:r>
            <a:endParaRPr lang="en-US" sz="2000" dirty="0"/>
          </a:p>
          <a:p>
            <a:pPr marL="342900" indent="-342900" algn="just">
              <a:buChar char="•"/>
            </a:pPr>
            <a:r>
              <a:rPr lang="en-US" sz="2000" dirty="0">
                <a:ea typeface="+mn-lt"/>
                <a:cs typeface="+mn-lt"/>
              </a:rPr>
              <a:t>Demonstration of the impact of CTR prediction on ad campaign performance and ROI.</a:t>
            </a:r>
            <a:endParaRPr lang="en-US" sz="2000" dirty="0"/>
          </a:p>
          <a:p>
            <a:pPr marL="342900" indent="-342900" algn="just">
              <a:buChar char="•"/>
            </a:pPr>
            <a:r>
              <a:rPr lang="en-US" sz="2000" dirty="0">
                <a:ea typeface="+mn-lt"/>
                <a:cs typeface="+mn-lt"/>
              </a:rPr>
              <a:t>Validation of the scalability and efficiency of our solution in handling large-scale datasets and real-time predictions.</a:t>
            </a:r>
            <a:endParaRPr lang="en-US" sz="2000" dirty="0"/>
          </a:p>
          <a:p>
            <a:pPr marL="342900" indent="-342900" algn="just">
              <a:buChar char="•"/>
            </a:pPr>
            <a:r>
              <a:rPr lang="en-US" sz="2000" dirty="0">
                <a:ea typeface="+mn-lt"/>
                <a:cs typeface="+mn-lt"/>
              </a:rPr>
              <a:t>Discussion of future directions for further improvement and expansion of our CTR prediction framework.</a:t>
            </a:r>
            <a:endParaRPr lang="en-US" sz="2000" dirty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/>
          <p:nvPr/>
        </p:nvSpPr>
        <p:spPr>
          <a:xfrm>
            <a:off x="0" y="22087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68" name="Google Shape;68;p8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69" name="Google Shape;69;p8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78" name="Google Shape;78;p8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9" name="Google Shape;79;p8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0" name="Google Shape;80;p8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1" name="Google Shape;81;p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2" name="Google Shape;82;p8"/>
          <p:cNvSpPr txBox="1">
            <a:spLocks noGrp="1"/>
          </p:cNvSpPr>
          <p:nvPr>
            <p:ph type="title"/>
          </p:nvPr>
        </p:nvSpPr>
        <p:spPr>
          <a:xfrm>
            <a:off x="734861" y="1578140"/>
            <a:ext cx="9095909" cy="345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0675" rIns="0" bIns="0" anchor="t" anchorCtr="0">
            <a:spAutoFit/>
          </a:bodyPr>
          <a:lstStyle/>
          <a:p>
            <a:r>
              <a:rPr lang="en-US" sz="6000" dirty="0"/>
              <a:t>CTR Prediction in Online Ads</a:t>
            </a:r>
            <a:endParaRPr lang="en-US" sz="6000" b="0" dirty="0"/>
          </a:p>
          <a:p>
            <a:r>
              <a:rPr lang="en-US" sz="3200" b="0" dirty="0"/>
              <a:t>Maximizing Ad performance through Data Science</a:t>
            </a:r>
          </a:p>
          <a:p>
            <a:pPr marL="193675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4250" dirty="0"/>
          </a:p>
        </p:txBody>
      </p:sp>
      <p:grpSp>
        <p:nvGrpSpPr>
          <p:cNvPr id="83" name="Google Shape;83;p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4" name="Google Shape;84;p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6" name="Google Shape;86;p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" name="Google Shape;87;p8"/>
          <p:cNvSpPr txBox="1">
            <a:spLocks noGrp="1"/>
          </p:cNvSpPr>
          <p:nvPr>
            <p:ph type="sldNum" idx="12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9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4" name="Google Shape;94;p9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03" name="Google Shape;103;p9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4" name="Google Shape;104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5" name="Google Shape;105;p9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6" name="Google Shape;106;p9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07" name="Google Shape;10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" name="Google Shape;108;p9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09" name="Google Shape;109;p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9"/>
          <p:cNvSpPr txBox="1">
            <a:spLocks noGrp="1"/>
          </p:cNvSpPr>
          <p:nvPr>
            <p:ph type="sldNum" idx="12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/>
        </p:nvSpPr>
        <p:spPr>
          <a:xfrm>
            <a:off x="1501213" y="1376945"/>
            <a:ext cx="9779182" cy="336681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har char="•"/>
            </a:pPr>
            <a:r>
              <a:rPr lang="en-US" dirty="0"/>
              <a:t>Problem Statement</a:t>
            </a:r>
          </a:p>
          <a:p>
            <a:pPr marL="457200" indent="-457200">
              <a:buChar char="•"/>
            </a:pPr>
            <a:r>
              <a:rPr lang="en-US" dirty="0"/>
              <a:t>Project Overview </a:t>
            </a:r>
          </a:p>
          <a:p>
            <a:pPr marL="457200" indent="-457200">
              <a:buChar char="•"/>
            </a:pPr>
            <a:r>
              <a:rPr lang="en-US" dirty="0"/>
              <a:t>End users</a:t>
            </a:r>
          </a:p>
          <a:p>
            <a:pPr marL="457200" indent="-457200">
              <a:buChar char="•"/>
            </a:pPr>
            <a:r>
              <a:rPr lang="en-US" dirty="0"/>
              <a:t>My Solution and it's Value Propositions </a:t>
            </a:r>
          </a:p>
          <a:p>
            <a:pPr marL="457200" indent="-457200">
              <a:buChar char="•"/>
            </a:pPr>
            <a:r>
              <a:rPr lang="en-US" dirty="0"/>
              <a:t>The Wow in My Solution</a:t>
            </a:r>
          </a:p>
          <a:p>
            <a:pPr marL="457200" indent="-457200">
              <a:buChar char="•"/>
            </a:pPr>
            <a:r>
              <a:rPr lang="en-US" dirty="0"/>
              <a:t>Modeling</a:t>
            </a:r>
          </a:p>
          <a:p>
            <a:pPr marL="457200" indent="-457200">
              <a:buChar char="•"/>
            </a:pPr>
            <a:r>
              <a:rPr lang="en-US" dirty="0"/>
              <a:t>Results</a:t>
            </a:r>
          </a:p>
          <a:p>
            <a:pPr marL="457200" indent="-457200">
              <a:buChar char="•"/>
            </a:pP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/>
        </p:nvSpPr>
        <p:spPr>
          <a:xfrm>
            <a:off x="1335560" y="-527458"/>
            <a:ext cx="9779183" cy="17444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Agenda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10"/>
          <p:cNvGrpSpPr/>
          <p:nvPr/>
        </p:nvGrpSpPr>
        <p:grpSpPr>
          <a:xfrm>
            <a:off x="8991600" y="2933700"/>
            <a:ext cx="2762250" cy="3257550"/>
            <a:chOff x="7991475" y="2933700"/>
            <a:chExt cx="2762250" cy="3257550"/>
          </a:xfrm>
        </p:grpSpPr>
        <p:sp>
          <p:nvSpPr>
            <p:cNvPr id="118" name="Google Shape;118;p10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" name="Google Shape;119;p10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120" name="Google Shape;120;p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1" name="Google Shape;121;p10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23" name="Google Shape;123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0"/>
          <p:cNvSpPr txBox="1">
            <a:spLocks noGrp="1"/>
          </p:cNvSpPr>
          <p:nvPr>
            <p:ph type="sldNum" idx="12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/>
        </p:nvSpPr>
        <p:spPr>
          <a:xfrm>
            <a:off x="880361" y="254911"/>
            <a:ext cx="9779183" cy="16008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ea typeface="+mj-lt"/>
                <a:cs typeface="+mj-lt"/>
              </a:rPr>
              <a:t>Problem Statement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AF7743C-9A64-6DD7-26EC-7870E2484D2F}"/>
              </a:ext>
            </a:extLst>
          </p:cNvPr>
          <p:cNvSpPr>
            <a:spLocks noGrp="1"/>
          </p:cNvSpPr>
          <p:nvPr/>
        </p:nvSpPr>
        <p:spPr>
          <a:xfrm>
            <a:off x="879682" y="2012191"/>
            <a:ext cx="7781718" cy="40443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66928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50392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9728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Online advertising demands maximizing ad effectiveness for advertisers and publishers.</a:t>
            </a:r>
            <a:endParaRPr lang="en-US" dirty="0">
              <a:solidFill>
                <a:schemeClr val="tx1"/>
              </a:solidFill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Click-Through Rate (CTR) serves as a crucial metric for assessing ad performance.</a:t>
            </a:r>
            <a:endParaRPr lang="en-US" dirty="0">
              <a:solidFill>
                <a:schemeClr val="tx1"/>
              </a:solidFill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Accurately predicting CTR remains challenging due to complex user behaviors.</a:t>
            </a:r>
            <a:endParaRPr lang="en-US" dirty="0">
              <a:solidFill>
                <a:schemeClr val="tx1"/>
              </a:solidFill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Traditional methods often fall short in accurately forecasting CTR.</a:t>
            </a:r>
            <a:endParaRPr lang="en-US" dirty="0">
              <a:solidFill>
                <a:schemeClr val="tx1"/>
              </a:solidFill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There's a need for robust models to empower stakeholders in online advertising.</a:t>
            </a:r>
            <a:endParaRPr lang="en-US" dirty="0">
              <a:solidFill>
                <a:schemeClr val="tx1"/>
              </a:solidFill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Our goal is to develop accurate CTR prediction models to address this challenge.</a:t>
            </a:r>
            <a:endParaRPr lang="en-US" dirty="0">
              <a:solidFill>
                <a:schemeClr val="tx1"/>
              </a:solidFill>
              <a:cs typeface="Arial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11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0" name="Google Shape;130;p11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" name="Google Shape;131;p11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132" name="Google Shape;132;p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3" name="Google Shape;133;p11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35" name="Google Shape;135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1"/>
          <p:cNvSpPr txBox="1">
            <a:spLocks noGrp="1"/>
          </p:cNvSpPr>
          <p:nvPr>
            <p:ph type="sldNum" idx="12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/>
        </p:nvSpPr>
        <p:spPr>
          <a:xfrm>
            <a:off x="515927" y="202787"/>
            <a:ext cx="9601200" cy="16533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ea typeface="+mj-lt"/>
                <a:cs typeface="+mj-lt"/>
              </a:rPr>
              <a:t>Project Overview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/>
        </p:nvSpPr>
        <p:spPr>
          <a:xfrm>
            <a:off x="681580" y="2012941"/>
            <a:ext cx="8650135" cy="39733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0392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Char char="•"/>
            </a:pPr>
            <a:r>
              <a:rPr lang="en-US" dirty="0">
                <a:ea typeface="+mn-lt"/>
                <a:cs typeface="+mn-lt"/>
              </a:rPr>
              <a:t>Our project focuses on developing models for predicting Click-Through Rate (CTR) in online advertising.</a:t>
            </a:r>
            <a:endParaRPr lang="en-US" dirty="0"/>
          </a:p>
          <a:p>
            <a:pPr marL="342900" indent="-342900" algn="just">
              <a:buChar char="•"/>
            </a:pPr>
            <a:r>
              <a:rPr lang="en-US" dirty="0">
                <a:ea typeface="+mn-lt"/>
                <a:cs typeface="+mn-lt"/>
              </a:rPr>
              <a:t>We aim to leverage machine learning techniques to enhance ad targeting and performance.</a:t>
            </a:r>
            <a:endParaRPr lang="en-US" dirty="0"/>
          </a:p>
          <a:p>
            <a:pPr marL="342900" indent="-342900" algn="just">
              <a:buChar char="•"/>
            </a:pPr>
            <a:r>
              <a:rPr lang="en-US" dirty="0">
                <a:ea typeface="+mn-lt"/>
                <a:cs typeface="+mn-lt"/>
              </a:rPr>
              <a:t>The project spans data collection, preprocessing, model development, and evaluation.</a:t>
            </a:r>
            <a:endParaRPr lang="en-US" dirty="0"/>
          </a:p>
          <a:p>
            <a:pPr marL="342900" indent="-342900" algn="just">
              <a:buChar char="•"/>
            </a:pPr>
            <a:r>
              <a:rPr lang="en-US" dirty="0">
                <a:ea typeface="+mn-lt"/>
                <a:cs typeface="+mn-lt"/>
              </a:rPr>
              <a:t>Our approach involves analyzing diverse datasets encompassing user demographics and ad attributes.</a:t>
            </a:r>
            <a:endParaRPr lang="en-US" dirty="0"/>
          </a:p>
          <a:p>
            <a:pPr marL="342900" indent="-342900" algn="just">
              <a:buChar char="•"/>
            </a:pPr>
            <a:r>
              <a:rPr lang="en-US" dirty="0">
                <a:ea typeface="+mn-lt"/>
                <a:cs typeface="+mn-lt"/>
              </a:rPr>
              <a:t>We seek to deliver actionable insights and solutions to optimize ad campaigns and maximize ROI.</a:t>
            </a:r>
            <a:endParaRPr lang="en-US" dirty="0"/>
          </a:p>
          <a:p>
            <a:pPr marL="342900" indent="-342900" algn="just">
              <a:buChar char="•"/>
            </a:pPr>
            <a:r>
              <a:rPr lang="en-US" dirty="0">
                <a:ea typeface="+mn-lt"/>
                <a:cs typeface="+mn-lt"/>
              </a:rPr>
              <a:t>The project aims to drive innovation and efficiency in the online advertising ecosystem.</a:t>
            </a:r>
            <a:endParaRPr lang="en-US" dirty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2" name="Google Shape;142;p1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3" name="Google Shape;143;p1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45" name="Google Shape;14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2"/>
          <p:cNvSpPr txBox="1">
            <a:spLocks noGrp="1"/>
          </p:cNvSpPr>
          <p:nvPr>
            <p:ph type="sldNum" idx="12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dirty="0"/>
              <a:t>6</a:t>
            </a:fld>
            <a:endParaRPr dirty="0"/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64CFB73D-B7C9-A177-04F3-E48E841A875E}"/>
              </a:ext>
            </a:extLst>
          </p:cNvPr>
          <p:cNvSpPr>
            <a:spLocks noGrp="1"/>
          </p:cNvSpPr>
          <p:nvPr/>
        </p:nvSpPr>
        <p:spPr>
          <a:xfrm>
            <a:off x="725753" y="146312"/>
            <a:ext cx="9779183" cy="1706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ea typeface="+mj-lt"/>
                <a:cs typeface="+mj-lt"/>
              </a:rPr>
              <a:t>End Users</a:t>
            </a:r>
            <a:endParaRPr lang="en-US">
              <a:solidFill>
                <a:schemeClr val="tx1"/>
              </a:solidFill>
              <a:cs typeface="Arial"/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BA34351-9D9C-8C32-5CC0-3F19A1CAC037}"/>
              </a:ext>
            </a:extLst>
          </p:cNvPr>
          <p:cNvSpPr>
            <a:spLocks noGrp="1"/>
          </p:cNvSpPr>
          <p:nvPr/>
        </p:nvSpPr>
        <p:spPr>
          <a:xfrm>
            <a:off x="725074" y="2013020"/>
            <a:ext cx="8186945" cy="440337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530352" indent="-530352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097280" indent="-530352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AutoNum type="alphaLcPeriod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45920" indent="-530352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arenR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920240" indent="-530352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AutoNum type="alphaLcParenR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560320" indent="-514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AutoNum type="romanLcPeriod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0225" indent="-530225" algn="just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Advertisers seeking to optimize ad targeting and maximize the effectiveness of their campaigns.</a:t>
            </a:r>
            <a:endParaRPr lang="en-US">
              <a:solidFill>
                <a:schemeClr val="tx1"/>
              </a:solidFill>
              <a:cs typeface="Arial"/>
            </a:endParaRPr>
          </a:p>
          <a:p>
            <a:pPr marL="530225" indent="-530225" algn="just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Publishers aiming to improve ad monetization and user engagement on their platforms.</a:t>
            </a:r>
            <a:endParaRPr lang="en-US">
              <a:solidFill>
                <a:schemeClr val="tx1"/>
              </a:solidFill>
              <a:cs typeface="Arial"/>
            </a:endParaRPr>
          </a:p>
          <a:p>
            <a:pPr marL="530225" indent="-530225" algn="just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Digital marketers tasked with optimizing ad spend and maximizing return on investment (ROI).</a:t>
            </a:r>
            <a:endParaRPr lang="en-US">
              <a:solidFill>
                <a:schemeClr val="tx1"/>
              </a:solidFill>
              <a:cs typeface="Arial"/>
            </a:endParaRPr>
          </a:p>
          <a:p>
            <a:pPr marL="530225" indent="-530225" algn="just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Ad tech professionals involved in developing and implementing advertising technology solutions.</a:t>
            </a:r>
            <a:endParaRPr lang="en-US">
              <a:solidFill>
                <a:schemeClr val="tx1"/>
              </a:solidFill>
              <a:cs typeface="Arial"/>
            </a:endParaRPr>
          </a:p>
          <a:p>
            <a:pPr marL="530225" indent="-530225" algn="just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Data scientists and analysts responsible for deriving insights from ad campaign data.</a:t>
            </a:r>
            <a:endParaRPr lang="en-US">
              <a:solidFill>
                <a:schemeClr val="tx1"/>
              </a:solidFill>
              <a:cs typeface="Arial"/>
            </a:endParaRPr>
          </a:p>
          <a:p>
            <a:pPr marL="530225" indent="-530225" algn="just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Ultimately, all stakeholders in the online advertising ecosystem stand to benefit from our solution.</a:t>
            </a:r>
            <a:endParaRPr lang="en-US">
              <a:solidFill>
                <a:schemeClr val="tx1"/>
              </a:solidFill>
              <a:cs typeface="Arial"/>
            </a:endParaRPr>
          </a:p>
          <a:p>
            <a:pPr marL="0" indent="0" algn="just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460000">
            <a:off x="7586870" y="3121853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3" name="Google Shape;153;p1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4" name="Google Shape;154;p13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56" name="Google Shape;15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3"/>
          <p:cNvSpPr txBox="1">
            <a:spLocks noGrp="1"/>
          </p:cNvSpPr>
          <p:nvPr>
            <p:ph type="sldNum" idx="12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AF9546-9FEC-559B-0BB5-4AD09A969893}"/>
              </a:ext>
            </a:extLst>
          </p:cNvPr>
          <p:cNvSpPr txBox="1"/>
          <p:nvPr/>
        </p:nvSpPr>
        <p:spPr>
          <a:xfrm>
            <a:off x="340139" y="627271"/>
            <a:ext cx="7690679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200" b="1">
                <a:latin typeface="Tenorite"/>
              </a:rPr>
              <a:t>My Solution and its Value Propositions</a:t>
            </a:r>
            <a:r>
              <a:rPr lang="en-US" sz="4200">
                <a:latin typeface="Tenorite"/>
              </a:rPr>
              <a:t>​</a:t>
            </a:r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B5DDE7C-335B-FD23-E1E6-CDCB99B7878C}"/>
              </a:ext>
            </a:extLst>
          </p:cNvPr>
          <p:cNvSpPr>
            <a:spLocks noGrp="1"/>
          </p:cNvSpPr>
          <p:nvPr/>
        </p:nvSpPr>
        <p:spPr>
          <a:xfrm>
            <a:off x="338552" y="2012191"/>
            <a:ext cx="7812846" cy="40664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28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0392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133856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Char char="•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Our solution involves developing predictive models to forecast Click-Through Rate (CTR) in online advertising.</a:t>
            </a:r>
            <a:endParaRPr lang="en-US" dirty="0">
              <a:solidFill>
                <a:schemeClr val="tx1"/>
              </a:solidFill>
              <a:cs typeface="Arial"/>
            </a:endParaRPr>
          </a:p>
          <a:p>
            <a:pPr marL="342900" indent="-342900" algn="just">
              <a:buChar char="•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By accurately predicting CTR, advertisers can optimize ad targeting and improve campaign performance.</a:t>
            </a:r>
            <a:endParaRPr lang="en-US" dirty="0">
              <a:solidFill>
                <a:schemeClr val="tx1"/>
              </a:solidFill>
              <a:cs typeface="Arial"/>
            </a:endParaRPr>
          </a:p>
          <a:p>
            <a:pPr marL="342900" indent="-342900" algn="just">
              <a:buChar char="•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Publishers can enhance user engagement and ad monetization by delivering more relevant ads.</a:t>
            </a:r>
            <a:endParaRPr lang="en-US" dirty="0">
              <a:solidFill>
                <a:schemeClr val="tx1"/>
              </a:solidFill>
              <a:cs typeface="Arial"/>
            </a:endParaRPr>
          </a:p>
          <a:p>
            <a:pPr marL="342900" indent="-342900" algn="just">
              <a:buChar char="•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Our solution enables data-driven decision-making, leading to increased ROI and cost-effectiveness.</a:t>
            </a:r>
            <a:endParaRPr lang="en-US" dirty="0">
              <a:solidFill>
                <a:schemeClr val="tx1"/>
              </a:solidFill>
              <a:cs typeface="Arial"/>
            </a:endParaRPr>
          </a:p>
          <a:p>
            <a:pPr marL="342900" indent="-342900" algn="just">
              <a:buChar char="•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We offer a comprehensive approach encompassing data analysis, model development, and deployment.</a:t>
            </a:r>
            <a:endParaRPr lang="en-US" dirty="0">
              <a:solidFill>
                <a:schemeClr val="tx1"/>
              </a:solidFill>
              <a:cs typeface="Arial"/>
            </a:endParaRPr>
          </a:p>
          <a:p>
            <a:pPr marL="342900" indent="-342900" algn="just">
              <a:buChar char="•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Ultimately, our solution aims to drive greater efficiency and effectiveness in online advertising campaigns.</a:t>
            </a:r>
            <a:endParaRPr lang="en-US" dirty="0">
              <a:solidFill>
                <a:schemeClr val="tx1"/>
              </a:solidFill>
              <a:cs typeface="Arial"/>
            </a:endParaRPr>
          </a:p>
          <a:p>
            <a:endParaRPr lang="en-US" dirty="0">
              <a:solidFill>
                <a:schemeClr val="tx1"/>
              </a:solidFill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3" name="Google Shape;163;p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4" name="Google Shape;164;p1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5" name="Google Shape;165;p1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66" name="Google Shape;16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4"/>
          <p:cNvSpPr txBox="1">
            <a:spLocks noGrp="1"/>
          </p:cNvSpPr>
          <p:nvPr>
            <p:ph type="sldNum" idx="12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D2D67C3-6AC0-5A68-8DAC-563D8E001A87}"/>
              </a:ext>
            </a:extLst>
          </p:cNvPr>
          <p:cNvSpPr>
            <a:spLocks noGrp="1"/>
          </p:cNvSpPr>
          <p:nvPr/>
        </p:nvSpPr>
        <p:spPr>
          <a:xfrm>
            <a:off x="2203315" y="-227497"/>
            <a:ext cx="8660294" cy="19202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ea typeface="+mj-lt"/>
                <a:cs typeface="+mj-lt"/>
              </a:rPr>
              <a:t>The Wow in My Solution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E3C056D-8976-95CD-560C-36A20ED81DA4}"/>
              </a:ext>
            </a:extLst>
          </p:cNvPr>
          <p:cNvSpPr>
            <a:spLocks noGrp="1"/>
          </p:cNvSpPr>
          <p:nvPr/>
        </p:nvSpPr>
        <p:spPr>
          <a:xfrm>
            <a:off x="2203316" y="2010630"/>
            <a:ext cx="7136296" cy="40679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3464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928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0392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3856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210" indent="-283210" algn="just"/>
            <a:r>
              <a:rPr lang="en-US" dirty="0">
                <a:latin typeface="Tenorite"/>
                <a:ea typeface="Söhne"/>
                <a:cs typeface="Söhne"/>
              </a:rPr>
              <a:t>Cutting-edge machine learning techniques employed for CTR prediction.</a:t>
            </a:r>
            <a:endParaRPr lang="en-US"/>
          </a:p>
          <a:p>
            <a:pPr marL="283210" indent="-283210" algn="just">
              <a:buFont typeface="Arial"/>
              <a:buChar char="•"/>
            </a:pPr>
            <a:r>
              <a:rPr lang="en-US" dirty="0">
                <a:latin typeface="Tenorite"/>
                <a:ea typeface="Söhne"/>
                <a:cs typeface="Söhne"/>
              </a:rPr>
              <a:t>Advanced algorithms and methodologies for handling large-scale and high-dimensional data.</a:t>
            </a:r>
          </a:p>
          <a:p>
            <a:pPr marL="283210" indent="-283210" algn="just">
              <a:buFont typeface="Arial"/>
              <a:buChar char="•"/>
            </a:pPr>
            <a:r>
              <a:rPr lang="en-US" dirty="0">
                <a:latin typeface="Tenorite"/>
                <a:ea typeface="Söhne"/>
                <a:cs typeface="Söhne"/>
              </a:rPr>
              <a:t>Customized models tailored to specific ad formats, platforms, and audience segments.</a:t>
            </a:r>
          </a:p>
          <a:p>
            <a:pPr marL="283210" indent="-283210" algn="just">
              <a:buFont typeface="Arial"/>
              <a:buChar char="•"/>
            </a:pPr>
            <a:r>
              <a:rPr lang="en-US" dirty="0">
                <a:latin typeface="Tenorite"/>
                <a:ea typeface="Söhne"/>
                <a:cs typeface="Söhne"/>
              </a:rPr>
              <a:t>Real-time prediction capabilities for dynamic ad serving and optimization.</a:t>
            </a:r>
          </a:p>
          <a:p>
            <a:pPr marL="283210" indent="-283210" algn="just">
              <a:buFont typeface="Arial"/>
              <a:buChar char="•"/>
            </a:pPr>
            <a:r>
              <a:rPr lang="en-US" dirty="0">
                <a:latin typeface="Tenorite"/>
                <a:ea typeface="Söhne"/>
                <a:cs typeface="Söhne"/>
              </a:rPr>
              <a:t>Integration with existing advertising platforms and systems for seamless deployment.</a:t>
            </a:r>
          </a:p>
          <a:p>
            <a:pPr marL="283210" indent="-283210" algn="just">
              <a:buFont typeface="Arial"/>
              <a:buChar char="•"/>
            </a:pPr>
            <a:r>
              <a:rPr lang="en-US" dirty="0">
                <a:latin typeface="Tenorite"/>
                <a:ea typeface="Söhne"/>
                <a:cs typeface="Söhne"/>
              </a:rPr>
              <a:t>Continuous optimization and refinement based on feedback and performance metrics.</a:t>
            </a:r>
            <a:endParaRPr lang="en-US">
              <a:latin typeface="Tenorit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4" name="Google Shape;174;p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5" name="Google Shape;175;p1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76" name="Google Shape;17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5"/>
          <p:cNvSpPr txBox="1">
            <a:spLocks noGrp="1"/>
          </p:cNvSpPr>
          <p:nvPr>
            <p:ph type="sldNum" idx="12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EBAA938-F58F-2C57-5D09-7EA0E687D855}"/>
              </a:ext>
            </a:extLst>
          </p:cNvPr>
          <p:cNvSpPr>
            <a:spLocks noGrp="1"/>
          </p:cNvSpPr>
          <p:nvPr/>
        </p:nvSpPr>
        <p:spPr>
          <a:xfrm>
            <a:off x="681579" y="254911"/>
            <a:ext cx="9779183" cy="16008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ea typeface="+mj-lt"/>
                <a:cs typeface="+mj-lt"/>
              </a:rPr>
              <a:t>Modeling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B4FA1C-42CF-ECD4-154C-4A843758A99D}"/>
              </a:ext>
            </a:extLst>
          </p:cNvPr>
          <p:cNvSpPr>
            <a:spLocks noGrp="1"/>
          </p:cNvSpPr>
          <p:nvPr/>
        </p:nvSpPr>
        <p:spPr>
          <a:xfrm>
            <a:off x="680174" y="2012190"/>
            <a:ext cx="7958414" cy="4243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66928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50392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9728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3210" algn="just"/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Data collection and preprocessing to prepare diverse datasets for modeling.</a:t>
            </a:r>
            <a:endParaRPr lang="en-US">
              <a:solidFill>
                <a:schemeClr val="tx1"/>
              </a:solidFill>
              <a:cs typeface="Arial"/>
            </a:endParaRPr>
          </a:p>
          <a:p>
            <a:pPr indent="-283210" algn="just"/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Exploration of various machine learning algorithms, including logistic regression, decision trees, and neural networks.</a:t>
            </a:r>
            <a:endParaRPr lang="en-US">
              <a:solidFill>
                <a:schemeClr val="tx1"/>
              </a:solidFill>
              <a:cs typeface="Arial"/>
            </a:endParaRPr>
          </a:p>
          <a:p>
            <a:pPr indent="-283210" algn="just"/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Feature engineering to extract meaningful insights from raw data and improve model performance.</a:t>
            </a:r>
            <a:endParaRPr lang="en-US">
              <a:solidFill>
                <a:schemeClr val="tx1"/>
              </a:solidFill>
              <a:cs typeface="Arial"/>
            </a:endParaRPr>
          </a:p>
          <a:p>
            <a:pPr indent="-283210" algn="just"/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Model training and validation using cross-validation techniques to assess generalization performance.</a:t>
            </a:r>
            <a:endParaRPr lang="en-US">
              <a:solidFill>
                <a:schemeClr val="tx1"/>
              </a:solidFill>
              <a:cs typeface="Arial"/>
            </a:endParaRPr>
          </a:p>
          <a:p>
            <a:pPr indent="-283210" algn="just"/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Hyperparameter tuning and optimization to fine-tune model performance and prevent overfitting.</a:t>
            </a:r>
            <a:endParaRPr lang="en-US">
              <a:solidFill>
                <a:schemeClr val="tx1"/>
              </a:solidFill>
              <a:cs typeface="Arial"/>
            </a:endParaRPr>
          </a:p>
          <a:p>
            <a:pPr indent="-283210" algn="just"/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Evaluation of model performance using appropriate metrics such as AUC-ROC, log loss, precision, and recall.</a:t>
            </a:r>
            <a:endParaRPr lang="en-US">
              <a:solidFill>
                <a:schemeClr val="tx1"/>
              </a:solidFill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CTR Prediction in Online Ads Maximizing Ad performance through Data Science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132</cp:revision>
  <dcterms:modified xsi:type="dcterms:W3CDTF">2024-04-02T11:37:52Z</dcterms:modified>
</cp:coreProperties>
</file>