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Aplicație Web pentru Gestionarea Planurilor de Învățământ</a:t>
            </a:r>
          </a:p>
        </p:txBody>
      </p:sp>
      <p:sp>
        <p:nvSpPr>
          <p:cNvPr id="3" name="Subtitle 2"/>
          <p:cNvSpPr>
            <a:spLocks noGrp="1"/>
          </p:cNvSpPr>
          <p:nvPr>
            <p:ph type="subTitle" idx="1"/>
          </p:nvPr>
        </p:nvSpPr>
        <p:spPr/>
        <p:txBody>
          <a:bodyPr/>
          <a:lstStyle/>
          <a:p>
            <a:r>
              <a:t>Autor: Daniel-Ionuț Mîrza</a:t>
            </a:r>
          </a:p>
          <a:p>
            <a:r>
              <a:t>Coordonator: Conf. dr. ing. Ciprian-Bogdan Chirilă</a:t>
            </a:r>
          </a:p>
          <a:p>
            <a:r>
              <a:t>Universitatea Politehnica Timișoara,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Fluxurile de lucru în aplicație</a:t>
            </a:r>
          </a:p>
        </p:txBody>
      </p:sp>
      <p:sp>
        <p:nvSpPr>
          <p:cNvPr id="3" name="Content Placeholder 2"/>
          <p:cNvSpPr>
            <a:spLocks noGrp="1"/>
          </p:cNvSpPr>
          <p:nvPr>
            <p:ph idx="1"/>
          </p:nvPr>
        </p:nvSpPr>
        <p:spPr/>
        <p:txBody>
          <a:bodyPr/>
          <a:lstStyle/>
          <a:p>
            <a:r>
              <a:t>- Import fișiere Excel/Word -&gt; Salvare în baza de date -&gt; Acces și gestionare utilizatori</a:t>
            </a:r>
          </a:p>
          <a:p>
            <a:r>
              <a:t>- Creare și actualizare planuri de învățământ</a:t>
            </a:r>
          </a:p>
          <a:p>
            <a:r>
              <a:t>- Descărcare fișe discipline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Interfața utilizatorului</a:t>
            </a:r>
          </a:p>
        </p:txBody>
      </p:sp>
      <p:sp>
        <p:nvSpPr>
          <p:cNvPr id="3" name="Content Placeholder 2"/>
          <p:cNvSpPr>
            <a:spLocks noGrp="1"/>
          </p:cNvSpPr>
          <p:nvPr>
            <p:ph idx="1"/>
          </p:nvPr>
        </p:nvSpPr>
        <p:spPr/>
        <p:txBody>
          <a:bodyPr/>
          <a:lstStyle/>
          <a:p>
            <a:r>
              <a:t>- Design simplu și intuitiv cu Bootstrap 5</a:t>
            </a:r>
          </a:p>
          <a:p>
            <a:r>
              <a:t>- Pagini dedicate pentru administratori, cadre didactice și studenți</a:t>
            </a:r>
          </a:p>
          <a:p>
            <a:r>
              <a:t>- Funcționalități optimizate pentru ușurință în utilizare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Implementarea aplicației</a:t>
            </a:r>
          </a:p>
        </p:txBody>
      </p:sp>
      <p:sp>
        <p:nvSpPr>
          <p:cNvPr id="3" name="Content Placeholder 2"/>
          <p:cNvSpPr>
            <a:spLocks noGrp="1"/>
          </p:cNvSpPr>
          <p:nvPr>
            <p:ph idx="1"/>
          </p:nvPr>
        </p:nvSpPr>
        <p:spPr/>
        <p:txBody>
          <a:bodyPr/>
          <a:lstStyle/>
          <a:p>
            <a:r>
              <a:t>- Utilizarea Spring Boot pentru backend</a:t>
            </a:r>
          </a:p>
          <a:p>
            <a:r>
              <a:t>- Hibernate pentru persistența datelor</a:t>
            </a:r>
          </a:p>
          <a:p>
            <a:r>
              <a:t>- Thymeleaf și Bootstrap pentru interfață</a:t>
            </a:r>
          </a:p>
          <a:p>
            <a:r>
              <a:t>- Integrarea cu Apache POI pentru import/export de fișiere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Testare și utilizare</a:t>
            </a:r>
          </a:p>
        </p:txBody>
      </p:sp>
      <p:sp>
        <p:nvSpPr>
          <p:cNvPr id="3" name="Content Placeholder 2"/>
          <p:cNvSpPr>
            <a:spLocks noGrp="1"/>
          </p:cNvSpPr>
          <p:nvPr>
            <p:ph idx="1"/>
          </p:nvPr>
        </p:nvSpPr>
        <p:spPr/>
        <p:txBody>
          <a:bodyPr/>
          <a:lstStyle/>
          <a:p>
            <a:r>
              <a:t>- Testare unitară a componentelor</a:t>
            </a:r>
          </a:p>
          <a:p>
            <a:r>
              <a:t>- Testare de compatibilitate</a:t>
            </a:r>
          </a:p>
          <a:p>
            <a:r>
              <a:t>- Testarea bazei de date pentru integritate și performanță</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Concluzii</a:t>
            </a:r>
          </a:p>
        </p:txBody>
      </p:sp>
      <p:sp>
        <p:nvSpPr>
          <p:cNvPr id="3" name="Content Placeholder 2"/>
          <p:cNvSpPr>
            <a:spLocks noGrp="1"/>
          </p:cNvSpPr>
          <p:nvPr>
            <p:ph idx="1"/>
          </p:nvPr>
        </p:nvSpPr>
        <p:spPr/>
        <p:txBody>
          <a:bodyPr/>
          <a:lstStyle/>
          <a:p>
            <a:r>
              <a:t>- Aplicația oferă o soluție eficientă pentru gestionarea planurilor de învățământ</a:t>
            </a:r>
          </a:p>
          <a:p>
            <a:r>
              <a:t>- Tehnologiile utilizate permit scalabilitate și securitate</a:t>
            </a:r>
          </a:p>
          <a:p>
            <a:r>
              <a:t>- Îmbunătățirea procesului academic prin automatizare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Bibliografie și mulțumiri</a:t>
            </a:r>
          </a:p>
        </p:txBody>
      </p:sp>
      <p:sp>
        <p:nvSpPr>
          <p:cNvPr id="3" name="Content Placeholder 2"/>
          <p:cNvSpPr>
            <a:spLocks noGrp="1"/>
          </p:cNvSpPr>
          <p:nvPr>
            <p:ph idx="1"/>
          </p:nvPr>
        </p:nvSpPr>
        <p:spPr/>
        <p:txBody>
          <a:bodyPr/>
          <a:lstStyle/>
          <a:p>
            <a:r>
              <a:t>- Referințe bibliografice utilizate</a:t>
            </a:r>
          </a:p>
          <a:p>
            <a:r>
              <a:t>- Mulțumiri coordonatorului și colegilor pentru sprijin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Introducere</a:t>
            </a:r>
          </a:p>
        </p:txBody>
      </p:sp>
      <p:sp>
        <p:nvSpPr>
          <p:cNvPr id="3" name="Content Placeholder 2"/>
          <p:cNvSpPr>
            <a:spLocks noGrp="1"/>
          </p:cNvSpPr>
          <p:nvPr>
            <p:ph idx="1"/>
          </p:nvPr>
        </p:nvSpPr>
        <p:spPr/>
        <p:txBody>
          <a:bodyPr/>
          <a:lstStyle/>
          <a:p>
            <a:r>
              <a:t>Aplicația își propune să automatizeze gestionarea planurilor de învățământ prin utilizarea tehnologiilor moderne precum Java, Spring Boot, MySQL, și Apache POI. Sistemul permite importul și administrarea fișierelor Excel și Word pentru eficientizarea procesului academic.</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Obiectivele proiectului</a:t>
            </a:r>
          </a:p>
        </p:txBody>
      </p:sp>
      <p:sp>
        <p:nvSpPr>
          <p:cNvPr id="3" name="Content Placeholder 2"/>
          <p:cNvSpPr>
            <a:spLocks noGrp="1"/>
          </p:cNvSpPr>
          <p:nvPr>
            <p:ph idx="1"/>
          </p:nvPr>
        </p:nvSpPr>
        <p:spPr/>
        <p:txBody>
          <a:bodyPr/>
          <a:lstStyle/>
          <a:p>
            <a:r>
              <a:t>1. Automatizarea procesului de gestionare a planurilor de învățământ</a:t>
            </a:r>
          </a:p>
          <a:p>
            <a:r>
              <a:t>2. Integrarea fișierelor Excel și Word</a:t>
            </a:r>
          </a:p>
          <a:p>
            <a:r>
              <a:t>3. Crearea unui sistem scalabil și ușor de utilizat</a:t>
            </a:r>
          </a:p>
          <a:p>
            <a:r>
              <a:t>4. Dezvoltarea unei platforme intuitive pentru administratori, cadre didactice și studenți</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Tehnologiile utilizate</a:t>
            </a:r>
          </a:p>
        </p:txBody>
      </p:sp>
      <p:sp>
        <p:nvSpPr>
          <p:cNvPr id="3" name="Content Placeholder 2"/>
          <p:cNvSpPr>
            <a:spLocks noGrp="1"/>
          </p:cNvSpPr>
          <p:nvPr>
            <p:ph idx="1"/>
          </p:nvPr>
        </p:nvSpPr>
        <p:spPr/>
        <p:txBody>
          <a:bodyPr/>
          <a:lstStyle/>
          <a:p>
            <a:r>
              <a:t>- Java</a:t>
            </a:r>
          </a:p>
          <a:p>
            <a:r>
              <a:t>- Spring Boot</a:t>
            </a:r>
          </a:p>
          <a:p>
            <a:r>
              <a:t>- MySQL</a:t>
            </a:r>
          </a:p>
          <a:p>
            <a:r>
              <a:t>- Apache POI (pentru procesarea fișierelor Excel și Word)</a:t>
            </a:r>
          </a:p>
          <a:p>
            <a:r>
              <a:t>- Thymeleaf pentru interfața web</a:t>
            </a:r>
          </a:p>
          <a:p>
            <a:r>
              <a:t>- Bootstrap 5 pentru stilizare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Cerințele proiectului</a:t>
            </a:r>
          </a:p>
        </p:txBody>
      </p:sp>
      <p:sp>
        <p:nvSpPr>
          <p:cNvPr id="3" name="Content Placeholder 2"/>
          <p:cNvSpPr>
            <a:spLocks noGrp="1"/>
          </p:cNvSpPr>
          <p:nvPr>
            <p:ph idx="1"/>
          </p:nvPr>
        </p:nvSpPr>
        <p:spPr/>
        <p:txBody>
          <a:bodyPr/>
          <a:lstStyle/>
          <a:p>
            <a:r>
              <a:t>- Cerințe funcționale: autentificare, gestionarea planurilor și disciplinelor, import/export fișiere</a:t>
            </a:r>
          </a:p>
          <a:p>
            <a:r>
              <a:t>- Cerințe nefuncționale: performanță, securitate, scalabilitate</a:t>
            </a:r>
          </a:p>
          <a:p>
            <a:r>
              <a:t>- Cerințe tehnice: utilizarea Spring Boot, MySQL, Apache POI</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Arhitectura aplicației</a:t>
            </a:r>
          </a:p>
        </p:txBody>
      </p:sp>
      <p:sp>
        <p:nvSpPr>
          <p:cNvPr id="3" name="Content Placeholder 2"/>
          <p:cNvSpPr>
            <a:spLocks noGrp="1"/>
          </p:cNvSpPr>
          <p:nvPr>
            <p:ph idx="1"/>
          </p:nvPr>
        </p:nvSpPr>
        <p:spPr/>
        <p:txBody>
          <a:bodyPr/>
          <a:lstStyle/>
          <a:p>
            <a:r>
              <a:t>- Backend: Spring Boot, MySQL, Hibernate</a:t>
            </a:r>
          </a:p>
          <a:p>
            <a:r>
              <a:t>- Frontend: Thymeleaf, Bootstrap 5</a:t>
            </a:r>
          </a:p>
          <a:p>
            <a:r>
              <a:t>- Persistența datelor: JPA/Hibernate</a:t>
            </a:r>
          </a:p>
          <a:p>
            <a:r>
              <a:t>- Servicii REST pentru interacțiunea cu frontend-ul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Modulul Administrator</a:t>
            </a:r>
          </a:p>
        </p:txBody>
      </p:sp>
      <p:sp>
        <p:nvSpPr>
          <p:cNvPr id="3" name="Content Placeholder 2"/>
          <p:cNvSpPr>
            <a:spLocks noGrp="1"/>
          </p:cNvSpPr>
          <p:nvPr>
            <p:ph idx="1"/>
          </p:nvPr>
        </p:nvSpPr>
        <p:spPr/>
        <p:txBody>
          <a:bodyPr/>
          <a:lstStyle/>
          <a:p>
            <a:r>
              <a:t>- Autentificare și gestionare utilizatori</a:t>
            </a:r>
          </a:p>
          <a:p>
            <a:r>
              <a:t>- Import planuri de învățământ din Excel</a:t>
            </a:r>
          </a:p>
          <a:p>
            <a:r>
              <a:t>- Gestionare fișe discipline</a:t>
            </a:r>
          </a:p>
          <a:p>
            <a:r>
              <a:t>- Alocare cadre didactice la discipline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Modulul Cadru Didactic</a:t>
            </a:r>
          </a:p>
        </p:txBody>
      </p:sp>
      <p:sp>
        <p:nvSpPr>
          <p:cNvPr id="3" name="Content Placeholder 2"/>
          <p:cNvSpPr>
            <a:spLocks noGrp="1"/>
          </p:cNvSpPr>
          <p:nvPr>
            <p:ph idx="1"/>
          </p:nvPr>
        </p:nvSpPr>
        <p:spPr/>
        <p:txBody>
          <a:bodyPr/>
          <a:lstStyle/>
          <a:p>
            <a:r>
              <a:t>- Autentificare</a:t>
            </a:r>
          </a:p>
          <a:p>
            <a:r>
              <a:t>- Vizualizare fișe discipline</a:t>
            </a:r>
          </a:p>
          <a:p>
            <a:r>
              <a:t>- Încărcare și actualizare fișe discipline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Modulul Student</a:t>
            </a:r>
          </a:p>
        </p:txBody>
      </p:sp>
      <p:sp>
        <p:nvSpPr>
          <p:cNvPr id="3" name="Content Placeholder 2"/>
          <p:cNvSpPr>
            <a:spLocks noGrp="1"/>
          </p:cNvSpPr>
          <p:nvPr>
            <p:ph idx="1"/>
          </p:nvPr>
        </p:nvSpPr>
        <p:spPr/>
        <p:txBody>
          <a:bodyPr/>
          <a:lstStyle/>
          <a:p>
            <a:r>
              <a:t>- Vizualizare planuri de învățământ</a:t>
            </a:r>
          </a:p>
          <a:p>
            <a:r>
              <a:t>- Filtrare după generație, ciclu și an de studiu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