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4" r:id="rId3"/>
    <p:sldId id="257" r:id="rId4"/>
    <p:sldId id="258" r:id="rId5"/>
    <p:sldId id="261" r:id="rId6"/>
    <p:sldId id="262" r:id="rId7"/>
    <p:sldId id="263" r:id="rId8"/>
    <p:sldId id="265"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134"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s-MX"/>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E33B7A2-EECC-4892-A225-5C795649F3CA}" type="slidenum">
              <a:rPr lang="es-MX" smtClean="0"/>
              <a:t>‹Nº›</a:t>
            </a:fld>
            <a:endParaRPr lang="es-MX"/>
          </a:p>
        </p:txBody>
      </p:sp>
    </p:spTree>
    <p:extLst>
      <p:ext uri="{BB962C8B-B14F-4D97-AF65-F5344CB8AC3E}">
        <p14:creationId xmlns:p14="http://schemas.microsoft.com/office/powerpoint/2010/main" val="15177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1ECFC-612C-48DD-9D20-5A99809006A4}" type="datetimeFigureOut">
              <a:rPr lang="es-MX" smtClean="0"/>
              <a:t>06/04/2017</a:t>
            </a:fld>
            <a:endParaRPr lang="es-MX"/>
          </a:p>
        </p:txBody>
      </p:sp>
      <p:sp>
        <p:nvSpPr>
          <p:cNvPr id="6" name="Footer Placeholder 5"/>
          <p:cNvSpPr>
            <a:spLocks noGrp="1"/>
          </p:cNvSpPr>
          <p:nvPr>
            <p:ph type="ftr" sz="quarter" idx="11"/>
          </p:nvPr>
        </p:nvSpPr>
        <p:spPr/>
        <p:txBody>
          <a:bodyPr/>
          <a:lstStyle/>
          <a:p>
            <a:endParaRPr lang="es-MX"/>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317933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1546738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p>
            <a:endParaRPr lang="es-MX"/>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55794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p>
            <a:endParaRPr lang="es-MX"/>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427063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21ECFC-612C-48DD-9D20-5A99809006A4}" type="datetimeFigureOut">
              <a:rPr lang="es-MX" smtClean="0"/>
              <a:t>06/04/2017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48060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21ECFC-612C-48DD-9D20-5A99809006A4}" type="datetimeFigureOut">
              <a:rPr lang="es-MX" smtClean="0"/>
              <a:t>06/04/2017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4275928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3728321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p>
            <a:endParaRPr lang="es-MX"/>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352226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lvl1pPr>
              <a:defRPr sz="1000" b="1"/>
            </a:lvl1pPr>
          </a:lstStyle>
          <a:p>
            <a:endParaRPr lang="es-MX"/>
          </a:p>
        </p:txBody>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314463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1ECFC-612C-48DD-9D20-5A99809006A4}" type="datetimeFigureOut">
              <a:rPr lang="es-MX" smtClean="0"/>
              <a:t>06/04/2017</a:t>
            </a:fld>
            <a:endParaRPr lang="es-MX"/>
          </a:p>
        </p:txBody>
      </p:sp>
      <p:sp>
        <p:nvSpPr>
          <p:cNvPr id="5" name="Footer Placeholder 4"/>
          <p:cNvSpPr>
            <a:spLocks noGrp="1"/>
          </p:cNvSpPr>
          <p:nvPr>
            <p:ph type="ftr" sz="quarter" idx="11"/>
          </p:nvPr>
        </p:nvSpPr>
        <p:spPr/>
        <p:txBody>
          <a:bodyPr/>
          <a:lstStyle>
            <a:lvl1pPr>
              <a:defRPr sz="1000" b="1"/>
            </a:lvl1pPr>
          </a:lstStyle>
          <a:p>
            <a:endParaRPr lang="es-MX"/>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222357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221ECFC-612C-48DD-9D20-5A99809006A4}" type="datetimeFigureOut">
              <a:rPr lang="es-MX" smtClean="0"/>
              <a:t>06/04/2017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209091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21ECFC-612C-48DD-9D20-5A99809006A4}" type="datetimeFigureOut">
              <a:rPr lang="es-MX" smtClean="0"/>
              <a:t>06/04/2017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389000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21ECFC-612C-48DD-9D20-5A99809006A4}" type="datetimeFigureOut">
              <a:rPr lang="es-MX" smtClean="0"/>
              <a:t>06/04/2017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188496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1ECFC-612C-48DD-9D20-5A99809006A4}" type="datetimeFigureOut">
              <a:rPr lang="es-MX" smtClean="0"/>
              <a:t>06/04/2017</a:t>
            </a:fld>
            <a:endParaRPr lang="es-MX"/>
          </a:p>
        </p:txBody>
      </p:sp>
      <p:sp>
        <p:nvSpPr>
          <p:cNvPr id="3" name="Footer Placeholder 2"/>
          <p:cNvSpPr>
            <a:spLocks noGrp="1"/>
          </p:cNvSpPr>
          <p:nvPr>
            <p:ph type="ftr" sz="quarter" idx="11"/>
          </p:nvPr>
        </p:nvSpPr>
        <p:spPr/>
        <p:txBody>
          <a:bodyPr/>
          <a:lstStyle/>
          <a:p>
            <a:endParaRPr lang="es-MX"/>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171189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1ECFC-612C-48DD-9D20-5A99809006A4}" type="datetimeFigureOut">
              <a:rPr lang="es-MX" smtClean="0"/>
              <a:t>06/04/2017</a:t>
            </a:fld>
            <a:endParaRPr lang="es-MX"/>
          </a:p>
        </p:txBody>
      </p:sp>
      <p:sp>
        <p:nvSpPr>
          <p:cNvPr id="6" name="Footer Placeholder 5"/>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139900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1ECFC-612C-48DD-9D20-5A99809006A4}" type="datetimeFigureOut">
              <a:rPr lang="es-MX" smtClean="0"/>
              <a:t>06/04/2017</a:t>
            </a:fld>
            <a:endParaRPr lang="es-MX"/>
          </a:p>
        </p:txBody>
      </p:sp>
      <p:sp>
        <p:nvSpPr>
          <p:cNvPr id="6" name="Footer Placeholder 5"/>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33B7A2-EECC-4892-A225-5C795649F3CA}" type="slidenum">
              <a:rPr lang="es-MX" smtClean="0"/>
              <a:t>‹Nº›</a:t>
            </a:fld>
            <a:endParaRPr lang="es-MX"/>
          </a:p>
        </p:txBody>
      </p:sp>
    </p:spTree>
    <p:extLst>
      <p:ext uri="{BB962C8B-B14F-4D97-AF65-F5344CB8AC3E}">
        <p14:creationId xmlns:p14="http://schemas.microsoft.com/office/powerpoint/2010/main" val="166423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E221ECFC-612C-48DD-9D20-5A99809006A4}" type="datetimeFigureOut">
              <a:rPr lang="es-MX" smtClean="0"/>
              <a:t>06/04/2017</a:t>
            </a:fld>
            <a:endParaRPr lang="es-MX"/>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s-MX"/>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33B7A2-EECC-4892-A225-5C795649F3CA}" type="slidenum">
              <a:rPr lang="es-MX" smtClean="0"/>
              <a:t>‹Nº›</a:t>
            </a:fld>
            <a:endParaRPr lang="es-MX"/>
          </a:p>
        </p:txBody>
      </p:sp>
    </p:spTree>
    <p:extLst>
      <p:ext uri="{BB962C8B-B14F-4D97-AF65-F5344CB8AC3E}">
        <p14:creationId xmlns:p14="http://schemas.microsoft.com/office/powerpoint/2010/main" val="174464960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807633"/>
            <a:ext cx="8825658" cy="2677648"/>
          </a:xfrm>
        </p:spPr>
        <p:txBody>
          <a:bodyPr/>
          <a:lstStyle/>
          <a:p>
            <a:r>
              <a:rPr lang="es-MX" sz="2800" dirty="0" smtClean="0"/>
              <a:t>    Métodos numéricos</a:t>
            </a:r>
            <a:r>
              <a:rPr lang="es-MX" dirty="0" smtClean="0"/>
              <a:t>	</a:t>
            </a:r>
            <a:br>
              <a:rPr lang="es-MX" dirty="0" smtClean="0"/>
            </a:br>
            <a:r>
              <a:rPr lang="es-MX" dirty="0" smtClean="0"/>
              <a:t>CUADRATURA GAUSSIANA</a:t>
            </a:r>
            <a:endParaRPr lang="es-MX" dirty="0"/>
          </a:p>
        </p:txBody>
      </p:sp>
      <p:sp>
        <p:nvSpPr>
          <p:cNvPr id="3" name="Subtítulo 2"/>
          <p:cNvSpPr>
            <a:spLocks noGrp="1"/>
          </p:cNvSpPr>
          <p:nvPr>
            <p:ph type="subTitle" idx="1"/>
          </p:nvPr>
        </p:nvSpPr>
        <p:spPr/>
        <p:txBody>
          <a:bodyPr/>
          <a:lstStyle/>
          <a:p>
            <a:r>
              <a:rPr lang="es-MX" dirty="0" smtClean="0"/>
              <a:t>-</a:t>
            </a:r>
            <a:r>
              <a:rPr lang="es-MX" dirty="0" err="1" smtClean="0"/>
              <a:t>Sampayo</a:t>
            </a:r>
            <a:r>
              <a:rPr lang="es-MX" dirty="0"/>
              <a:t> </a:t>
            </a:r>
            <a:r>
              <a:rPr lang="es-MX" dirty="0" smtClean="0"/>
              <a:t>Navarrete Sergio Eduardo</a:t>
            </a:r>
            <a:endParaRPr lang="es-MX" dirty="0"/>
          </a:p>
        </p:txBody>
      </p:sp>
    </p:spTree>
    <p:extLst>
      <p:ext uri="{BB962C8B-B14F-4D97-AF65-F5344CB8AC3E}">
        <p14:creationId xmlns:p14="http://schemas.microsoft.com/office/powerpoint/2010/main" val="151862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1606"/>
            <a:ext cx="10515600" cy="1325563"/>
          </a:xfrm>
        </p:spPr>
        <p:txBody>
          <a:bodyPr/>
          <a:lstStyle/>
          <a:p>
            <a:r>
              <a:rPr lang="es-MX" dirty="0" smtClean="0"/>
              <a:t>Definición:</a:t>
            </a:r>
            <a:endParaRPr lang="es-MX" dirty="0"/>
          </a:p>
        </p:txBody>
      </p:sp>
      <p:sp>
        <p:nvSpPr>
          <p:cNvPr id="3" name="Marcador de contenido 2"/>
          <p:cNvSpPr>
            <a:spLocks noGrp="1"/>
          </p:cNvSpPr>
          <p:nvPr>
            <p:ph idx="1"/>
          </p:nvPr>
        </p:nvSpPr>
        <p:spPr>
          <a:xfrm>
            <a:off x="713510" y="2657311"/>
            <a:ext cx="10515600" cy="4351338"/>
          </a:xfrm>
        </p:spPr>
        <p:txBody>
          <a:bodyPr/>
          <a:lstStyle/>
          <a:p>
            <a:pPr marL="0" indent="0" algn="just">
              <a:buNone/>
            </a:pPr>
            <a:r>
              <a:rPr lang="es-MX" dirty="0" smtClean="0"/>
              <a:t>Es un excelente método numérico para evaluar integrales definida de funciones, por medio de sumatorias simples y fáciles de implementar. Por otra parte, es una aplicación de los polinomios ortogonales.</a:t>
            </a:r>
          </a:p>
          <a:p>
            <a:pPr marL="0" indent="0" algn="just">
              <a:buNone/>
            </a:pPr>
            <a:endParaRPr lang="es-MX" dirty="0"/>
          </a:p>
          <a:p>
            <a:pPr marL="0" indent="0" algn="just">
              <a:buNone/>
            </a:pPr>
            <a:r>
              <a:rPr lang="es-MX" dirty="0" smtClean="0"/>
              <a:t>El objetivo de la cuadratura de Gauss es determinar las abscisas(nodos) x1 y x2 y dos coeficientes(pesos) w1 y w2 </a:t>
            </a:r>
            <a:endParaRPr lang="es-MX" dirty="0"/>
          </a:p>
        </p:txBody>
      </p:sp>
      <p:pic>
        <p:nvPicPr>
          <p:cNvPr id="5" name="Imagen 4"/>
          <p:cNvPicPr>
            <a:picLocks noChangeAspect="1"/>
          </p:cNvPicPr>
          <p:nvPr/>
        </p:nvPicPr>
        <p:blipFill rotWithShape="1">
          <a:blip r:embed="rId2"/>
          <a:srcRect l="60791" t="47581" r="25325" b="45225"/>
          <a:stretch/>
        </p:blipFill>
        <p:spPr>
          <a:xfrm>
            <a:off x="3388161" y="4832980"/>
            <a:ext cx="4810266" cy="1401989"/>
          </a:xfrm>
          <a:prstGeom prst="rect">
            <a:avLst/>
          </a:prstGeom>
        </p:spPr>
      </p:pic>
    </p:spTree>
    <p:extLst>
      <p:ext uri="{BB962C8B-B14F-4D97-AF65-F5344CB8AC3E}">
        <p14:creationId xmlns:p14="http://schemas.microsoft.com/office/powerpoint/2010/main" val="234277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a:t>
            </a:r>
            <a:endParaRPr lang="es-MX" dirty="0"/>
          </a:p>
        </p:txBody>
      </p:sp>
      <p:sp>
        <p:nvSpPr>
          <p:cNvPr id="3" name="Marcador de contenido 2"/>
          <p:cNvSpPr>
            <a:spLocks noGrp="1"/>
          </p:cNvSpPr>
          <p:nvPr>
            <p:ph idx="1"/>
          </p:nvPr>
        </p:nvSpPr>
        <p:spPr/>
        <p:txBody>
          <a:bodyPr>
            <a:normAutofit/>
          </a:bodyPr>
          <a:lstStyle/>
          <a:p>
            <a:pPr algn="just"/>
            <a:r>
              <a:rPr lang="es-MX" sz="2000" dirty="0" smtClean="0"/>
              <a:t>Esta basado en el método del trapecio, como una nueva forma de evaluar integrales en un intervalo cerrado</a:t>
            </a:r>
          </a:p>
          <a:p>
            <a:pPr algn="just"/>
            <a:endParaRPr lang="es-MX" sz="2000" dirty="0" smtClean="0"/>
          </a:p>
          <a:p>
            <a:pPr algn="just"/>
            <a:r>
              <a:rPr lang="es-MX" sz="2000" dirty="0" smtClean="0"/>
              <a:t>La diferencia con este es que se toma en cuenta el área del trapecio sobre la curva también , compensando el área bajo la misma que no se toma en cuenta en el método del trapecio</a:t>
            </a:r>
          </a:p>
          <a:p>
            <a:pPr algn="just"/>
            <a:endParaRPr lang="es-MX" sz="2000" dirty="0" smtClean="0"/>
          </a:p>
          <a:p>
            <a:pPr algn="just"/>
            <a:r>
              <a:rPr lang="es-MX" sz="2000" dirty="0" smtClean="0"/>
              <a:t>En este método los puntos de evaluación se seleccionan de forma optima y no espaciados como en métodos anteriores.</a:t>
            </a:r>
            <a:endParaRPr lang="es-MX" sz="2000" dirty="0"/>
          </a:p>
        </p:txBody>
      </p:sp>
    </p:spTree>
    <p:extLst>
      <p:ext uri="{BB962C8B-B14F-4D97-AF65-F5344CB8AC3E}">
        <p14:creationId xmlns:p14="http://schemas.microsoft.com/office/powerpoint/2010/main" val="249189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9437" y="2257151"/>
            <a:ext cx="5001491" cy="4938857"/>
          </a:xfrm>
        </p:spPr>
        <p:txBody>
          <a:bodyPr>
            <a:normAutofit/>
          </a:bodyPr>
          <a:lstStyle/>
          <a:p>
            <a:pPr algn="just"/>
            <a:r>
              <a:rPr lang="es-MX" dirty="0" smtClean="0"/>
              <a:t>Se </a:t>
            </a:r>
            <a:r>
              <a:rPr lang="es-MX" dirty="0"/>
              <a:t>puede observar en la Figura 1, la regla del trapecio se basa en obtener el área bajo la línea recta que une los valores de la función, en los extremos del intervalo de integración. Debido a que la regla del </a:t>
            </a:r>
            <a:r>
              <a:rPr lang="es-MX" dirty="0" smtClean="0"/>
              <a:t>trapecio, existen </a:t>
            </a:r>
            <a:r>
              <a:rPr lang="es-MX" dirty="0"/>
              <a:t>casos </a:t>
            </a:r>
            <a:r>
              <a:rPr lang="es-MX" dirty="0" smtClean="0"/>
              <a:t>donde </a:t>
            </a:r>
            <a:r>
              <a:rPr lang="es-MX" dirty="0"/>
              <a:t>la fórmula puede dar un error importante</a:t>
            </a:r>
            <a:r>
              <a:rPr lang="es-MX" dirty="0" smtClean="0"/>
              <a:t>.</a:t>
            </a:r>
          </a:p>
          <a:p>
            <a:pPr algn="just"/>
            <a:endParaRPr lang="es-MX" dirty="0" smtClean="0"/>
          </a:p>
          <a:p>
            <a:pPr algn="just"/>
            <a:r>
              <a:rPr lang="es-MX" dirty="0"/>
              <a:t>Al ubicar esos puntos en forma conveniente, es posible definir una línea recta que equilibre los errores negativos y positivos. De esta manera, como se muestra en la Figura 2, se obtiene una mejor estimación de la integral.</a:t>
            </a:r>
          </a:p>
        </p:txBody>
      </p:sp>
      <p:pic>
        <p:nvPicPr>
          <p:cNvPr id="1026" name="Picture 2" descr="http://www.frsn.utn.edu.ar/gie/an/in/images/Grafico_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31" y="3210791"/>
            <a:ext cx="6579969" cy="269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0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Donde:</a:t>
            </a:r>
            <a:endParaRPr lang="es-MX" dirty="0"/>
          </a:p>
        </p:txBody>
      </p:sp>
      <p:pic>
        <p:nvPicPr>
          <p:cNvPr id="5" name="Imagen 4"/>
          <p:cNvPicPr>
            <a:picLocks noChangeAspect="1"/>
          </p:cNvPicPr>
          <p:nvPr/>
        </p:nvPicPr>
        <p:blipFill rotWithShape="1">
          <a:blip r:embed="rId2"/>
          <a:srcRect l="60032" t="24563" r="9131" b="27685"/>
          <a:stretch/>
        </p:blipFill>
        <p:spPr>
          <a:xfrm>
            <a:off x="3886202" y="2235725"/>
            <a:ext cx="6754090" cy="4622275"/>
          </a:xfrm>
          <a:prstGeom prst="rect">
            <a:avLst/>
          </a:prstGeom>
        </p:spPr>
      </p:pic>
      <p:pic>
        <p:nvPicPr>
          <p:cNvPr id="6" name="Imagen 5"/>
          <p:cNvPicPr>
            <a:picLocks noChangeAspect="1"/>
          </p:cNvPicPr>
          <p:nvPr/>
        </p:nvPicPr>
        <p:blipFill rotWithShape="1">
          <a:blip r:embed="rId3"/>
          <a:srcRect l="60023" t="57132" r="24977" b="32449"/>
          <a:stretch/>
        </p:blipFill>
        <p:spPr>
          <a:xfrm>
            <a:off x="592283" y="2511194"/>
            <a:ext cx="2897698" cy="1132125"/>
          </a:xfrm>
          <a:prstGeom prst="rect">
            <a:avLst/>
          </a:prstGeom>
        </p:spPr>
      </p:pic>
      <p:sp>
        <p:nvSpPr>
          <p:cNvPr id="7" name="Rectángulo 6"/>
          <p:cNvSpPr/>
          <p:nvPr/>
        </p:nvSpPr>
        <p:spPr>
          <a:xfrm>
            <a:off x="211283" y="4334181"/>
            <a:ext cx="4271817" cy="2308324"/>
          </a:xfrm>
          <a:prstGeom prst="rect">
            <a:avLst/>
          </a:prstGeom>
        </p:spPr>
        <p:txBody>
          <a:bodyPr wrap="square">
            <a:spAutoFit/>
          </a:bodyPr>
          <a:lstStyle/>
          <a:p>
            <a:pPr algn="just"/>
            <a:r>
              <a:rPr lang="es-MX" i="0" dirty="0" smtClean="0">
                <a:effectLst/>
                <a:latin typeface="Verdana" panose="020B0604030504040204" pitchFamily="34" charset="0"/>
              </a:rPr>
              <a:t>Los nodos que se usan para construir una cuadratura de n puntos son las raíces del polinomio de </a:t>
            </a:r>
            <a:r>
              <a:rPr lang="es-MX" i="0" dirty="0" err="1" smtClean="0">
                <a:effectLst/>
                <a:latin typeface="Verdana" panose="020B0604030504040204" pitchFamily="34" charset="0"/>
              </a:rPr>
              <a:t>Legendre</a:t>
            </a:r>
            <a:r>
              <a:rPr lang="es-MX" i="0" dirty="0" smtClean="0">
                <a:effectLst/>
                <a:latin typeface="Verdana" panose="020B0604030504040204" pitchFamily="34" charset="0"/>
              </a:rPr>
              <a:t> de grado n </a:t>
            </a:r>
          </a:p>
          <a:p>
            <a:pPr algn="just"/>
            <a:endParaRPr lang="es-MX" i="0" dirty="0" smtClean="0">
              <a:effectLst/>
              <a:latin typeface="Verdana" panose="020B0604030504040204" pitchFamily="34" charset="0"/>
            </a:endParaRPr>
          </a:p>
          <a:p>
            <a:pPr algn="just"/>
            <a:r>
              <a:rPr lang="es-MX" i="0" dirty="0" smtClean="0">
                <a:effectLst/>
                <a:latin typeface="Verdana" panose="020B0604030504040204" pitchFamily="34" charset="0"/>
              </a:rPr>
              <a:t>Los pesos, se obtienen resolviendo un sistema de ecuaciones no lineales.</a:t>
            </a:r>
            <a:endParaRPr lang="es-MX" dirty="0"/>
          </a:p>
        </p:txBody>
      </p:sp>
    </p:spTree>
    <p:extLst>
      <p:ext uri="{BB962C8B-B14F-4D97-AF65-F5344CB8AC3E}">
        <p14:creationId xmlns:p14="http://schemas.microsoft.com/office/powerpoint/2010/main" val="327123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Limites de integración </a:t>
            </a:r>
            <a:endParaRPr lang="es-MX" dirty="0"/>
          </a:p>
        </p:txBody>
      </p:sp>
      <p:sp>
        <p:nvSpPr>
          <p:cNvPr id="3" name="Marcador de contenido 2"/>
          <p:cNvSpPr>
            <a:spLocks noGrp="1"/>
          </p:cNvSpPr>
          <p:nvPr>
            <p:ph idx="1"/>
          </p:nvPr>
        </p:nvSpPr>
        <p:spPr>
          <a:xfrm>
            <a:off x="297873" y="2375273"/>
            <a:ext cx="4139046" cy="4195128"/>
          </a:xfrm>
        </p:spPr>
        <p:txBody>
          <a:bodyPr>
            <a:normAutofit/>
          </a:bodyPr>
          <a:lstStyle/>
          <a:p>
            <a:pPr algn="just"/>
            <a:r>
              <a:rPr lang="es-MX" sz="2400" dirty="0" smtClean="0"/>
              <a:t>Dado que los limites de integración asociados con este desarrollo son -  1y +1, en un problema de aplicación habrá que ajustar el procedimiento del método a los limites de la aplicación particular. </a:t>
            </a:r>
            <a:endParaRPr lang="es-MX" sz="2400" dirty="0"/>
          </a:p>
        </p:txBody>
      </p:sp>
      <p:pic>
        <p:nvPicPr>
          <p:cNvPr id="4" name="Imagen 3"/>
          <p:cNvPicPr>
            <a:picLocks noChangeAspect="1"/>
          </p:cNvPicPr>
          <p:nvPr/>
        </p:nvPicPr>
        <p:blipFill rotWithShape="1">
          <a:blip r:embed="rId2"/>
          <a:srcRect l="57231" t="43488" r="12013" b="17773"/>
          <a:stretch/>
        </p:blipFill>
        <p:spPr>
          <a:xfrm>
            <a:off x="5069455" y="2375273"/>
            <a:ext cx="6121554" cy="4337254"/>
          </a:xfrm>
          <a:prstGeom prst="rect">
            <a:avLst/>
          </a:prstGeom>
        </p:spPr>
      </p:pic>
    </p:spTree>
    <p:extLst>
      <p:ext uri="{BB962C8B-B14F-4D97-AF65-F5344CB8AC3E}">
        <p14:creationId xmlns:p14="http://schemas.microsoft.com/office/powerpoint/2010/main" val="13114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1682" y="2365952"/>
            <a:ext cx="10515600" cy="4351338"/>
          </a:xfrm>
        </p:spPr>
        <p:txBody>
          <a:bodyPr>
            <a:normAutofit/>
          </a:bodyPr>
          <a:lstStyle/>
          <a:p>
            <a:pPr algn="just"/>
            <a:r>
              <a:rPr lang="es-MX" sz="2400" dirty="0" smtClean="0"/>
              <a:t> </a:t>
            </a:r>
            <a:r>
              <a:rPr lang="es-MX" sz="2400" dirty="0"/>
              <a:t>F</a:t>
            </a:r>
            <a:r>
              <a:rPr lang="es-MX" sz="2400" dirty="0" smtClean="0"/>
              <a:t>inalmente la formula se simplifica como:</a:t>
            </a:r>
          </a:p>
          <a:p>
            <a:pPr algn="just"/>
            <a:endParaRPr lang="es-MX" sz="2400" dirty="0"/>
          </a:p>
          <a:p>
            <a:pPr algn="just"/>
            <a:endParaRPr lang="es-MX" sz="2400" dirty="0" smtClean="0"/>
          </a:p>
          <a:p>
            <a:pPr algn="just"/>
            <a:endParaRPr lang="es-MX" sz="2400" dirty="0"/>
          </a:p>
          <a:p>
            <a:pPr algn="just"/>
            <a:r>
              <a:rPr lang="es-MX" sz="2400" dirty="0" smtClean="0"/>
              <a:t>Esta formulación es la apropiada para usarse en la programación de este método en computadora, en lugar de usar una transformación simbólica de </a:t>
            </a:r>
            <a:r>
              <a:rPr lang="es-MX" sz="2400" i="1" dirty="0" smtClean="0"/>
              <a:t>f(x). </a:t>
            </a:r>
            <a:r>
              <a:rPr lang="es-MX" sz="2400" dirty="0" smtClean="0"/>
              <a:t>En este caso los puntos bases se transforman y los factores de ponderación W se modifican al multiplicarse por la constante (b-a)/2</a:t>
            </a:r>
            <a:endParaRPr lang="es-MX" sz="2400" i="1" dirty="0"/>
          </a:p>
        </p:txBody>
      </p:sp>
      <p:pic>
        <p:nvPicPr>
          <p:cNvPr id="5" name="Imagen 4"/>
          <p:cNvPicPr>
            <a:picLocks noChangeAspect="1"/>
          </p:cNvPicPr>
          <p:nvPr/>
        </p:nvPicPr>
        <p:blipFill rotWithShape="1">
          <a:blip r:embed="rId2"/>
          <a:srcRect l="61977" t="54279" r="9628" b="36294"/>
          <a:stretch/>
        </p:blipFill>
        <p:spPr>
          <a:xfrm>
            <a:off x="3151828" y="3016505"/>
            <a:ext cx="6048599" cy="1129469"/>
          </a:xfrm>
          <a:prstGeom prst="rect">
            <a:avLst/>
          </a:prstGeom>
        </p:spPr>
      </p:pic>
    </p:spTree>
    <p:extLst>
      <p:ext uri="{BB962C8B-B14F-4D97-AF65-F5344CB8AC3E}">
        <p14:creationId xmlns:p14="http://schemas.microsoft.com/office/powerpoint/2010/main" val="274176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9395" t="45845" r="31186" b="22775"/>
          <a:stretch/>
        </p:blipFill>
        <p:spPr>
          <a:xfrm>
            <a:off x="2204160" y="2701637"/>
            <a:ext cx="8400206" cy="3761508"/>
          </a:xfrm>
          <a:prstGeom prst="rect">
            <a:avLst/>
          </a:prstGeom>
        </p:spPr>
      </p:pic>
    </p:spTree>
    <p:extLst>
      <p:ext uri="{BB962C8B-B14F-4D97-AF65-F5344CB8AC3E}">
        <p14:creationId xmlns:p14="http://schemas.microsoft.com/office/powerpoint/2010/main" val="3506530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359</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Verdana</vt:lpstr>
      <vt:lpstr>Wingdings 3</vt:lpstr>
      <vt:lpstr>Sala de reuniones Ion</vt:lpstr>
      <vt:lpstr>    Métodos numéricos  CUADRATURA GAUSSIANA</vt:lpstr>
      <vt:lpstr>Definición:</vt:lpstr>
      <vt:lpstr>Características:</vt:lpstr>
      <vt:lpstr>Presentación de PowerPoint</vt:lpstr>
      <vt:lpstr>Donde:</vt:lpstr>
      <vt:lpstr>Limites de integración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  CUADRATURA GAUSSIANA</dc:title>
  <dc:creator>usuario</dc:creator>
  <cp:lastModifiedBy>usuario</cp:lastModifiedBy>
  <cp:revision>11</cp:revision>
  <dcterms:created xsi:type="dcterms:W3CDTF">2017-04-06T19:39:21Z</dcterms:created>
  <dcterms:modified xsi:type="dcterms:W3CDTF">2017-04-06T21:15:28Z</dcterms:modified>
</cp:coreProperties>
</file>