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5" r:id="rId9"/>
    <p:sldId id="262" r:id="rId10"/>
    <p:sldId id="266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5F50-6158-42C1-B349-C577A14A549C}" type="datetimeFigureOut">
              <a:rPr lang="es-MX" smtClean="0"/>
              <a:t>16/03/2017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8E4933D-52DE-4183-BB72-5FE0EC193A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035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5F50-6158-42C1-B349-C577A14A549C}" type="datetimeFigureOut">
              <a:rPr lang="es-MX" smtClean="0"/>
              <a:t>16/03/2017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E4933D-52DE-4183-BB72-5FE0EC193A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684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5F50-6158-42C1-B349-C577A14A549C}" type="datetimeFigureOut">
              <a:rPr lang="es-MX" smtClean="0"/>
              <a:t>16/03/2017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E4933D-52DE-4183-BB72-5FE0EC193A53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5905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5F50-6158-42C1-B349-C577A14A549C}" type="datetimeFigureOut">
              <a:rPr lang="es-MX" smtClean="0"/>
              <a:t>16/03/2017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E4933D-52DE-4183-BB72-5FE0EC193A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9661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5F50-6158-42C1-B349-C577A14A549C}" type="datetimeFigureOut">
              <a:rPr lang="es-MX" smtClean="0"/>
              <a:t>16/03/2017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E4933D-52DE-4183-BB72-5FE0EC193A53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5465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5F50-6158-42C1-B349-C577A14A549C}" type="datetimeFigureOut">
              <a:rPr lang="es-MX" smtClean="0"/>
              <a:t>16/03/2017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E4933D-52DE-4183-BB72-5FE0EC193A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986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5F50-6158-42C1-B349-C577A14A549C}" type="datetimeFigureOut">
              <a:rPr lang="es-MX" smtClean="0"/>
              <a:t>16/03/2017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933D-52DE-4183-BB72-5FE0EC193A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9747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5F50-6158-42C1-B349-C577A14A549C}" type="datetimeFigureOut">
              <a:rPr lang="es-MX" smtClean="0"/>
              <a:t>16/03/2017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933D-52DE-4183-BB72-5FE0EC193A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633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5F50-6158-42C1-B349-C577A14A549C}" type="datetimeFigureOut">
              <a:rPr lang="es-MX" smtClean="0"/>
              <a:t>16/03/2017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933D-52DE-4183-BB72-5FE0EC193A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075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5F50-6158-42C1-B349-C577A14A549C}" type="datetimeFigureOut">
              <a:rPr lang="es-MX" smtClean="0"/>
              <a:t>16/03/2017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E4933D-52DE-4183-BB72-5FE0EC193A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858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5F50-6158-42C1-B349-C577A14A549C}" type="datetimeFigureOut">
              <a:rPr lang="es-MX" smtClean="0"/>
              <a:t>16/03/2017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8E4933D-52DE-4183-BB72-5FE0EC193A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430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5F50-6158-42C1-B349-C577A14A549C}" type="datetimeFigureOut">
              <a:rPr lang="es-MX" smtClean="0"/>
              <a:t>16/03/2017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8E4933D-52DE-4183-BB72-5FE0EC193A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6616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5F50-6158-42C1-B349-C577A14A549C}" type="datetimeFigureOut">
              <a:rPr lang="es-MX" smtClean="0"/>
              <a:t>16/03/2017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933D-52DE-4183-BB72-5FE0EC193A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217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5F50-6158-42C1-B349-C577A14A549C}" type="datetimeFigureOut">
              <a:rPr lang="es-MX" smtClean="0"/>
              <a:t>16/03/2017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933D-52DE-4183-BB72-5FE0EC193A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296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5F50-6158-42C1-B349-C577A14A549C}" type="datetimeFigureOut">
              <a:rPr lang="es-MX" smtClean="0"/>
              <a:t>16/03/2017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933D-52DE-4183-BB72-5FE0EC193A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163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5F50-6158-42C1-B349-C577A14A549C}" type="datetimeFigureOut">
              <a:rPr lang="es-MX" smtClean="0"/>
              <a:t>16/03/2017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E4933D-52DE-4183-BB72-5FE0EC193A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897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05F50-6158-42C1-B349-C577A14A549C}" type="datetimeFigureOut">
              <a:rPr lang="es-MX" smtClean="0"/>
              <a:t>16/03/2017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8E4933D-52DE-4183-BB72-5FE0EC193A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341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80071" y="1951629"/>
            <a:ext cx="10115810" cy="2756849"/>
          </a:xfrm>
        </p:spPr>
        <p:txBody>
          <a:bodyPr>
            <a:noAutofit/>
          </a:bodyPr>
          <a:lstStyle/>
          <a:p>
            <a:pPr algn="ctr"/>
            <a:r>
              <a:rPr lang="es-MX" sz="6600" dirty="0" smtClean="0"/>
              <a:t>Método de </a:t>
            </a:r>
            <a:r>
              <a:rPr lang="es-MX" sz="6600" dirty="0" err="1" smtClean="0"/>
              <a:t>Krylov</a:t>
            </a:r>
            <a:r>
              <a:rPr lang="es-MX" sz="6600" dirty="0" smtClean="0"/>
              <a:t> y método de las potencias</a:t>
            </a:r>
            <a:endParaRPr lang="es-MX" sz="6600" dirty="0"/>
          </a:p>
        </p:txBody>
      </p:sp>
    </p:spTree>
    <p:extLst>
      <p:ext uri="{BB962C8B-B14F-4D97-AF65-F5344CB8AC3E}">
        <p14:creationId xmlns:p14="http://schemas.microsoft.com/office/powerpoint/2010/main" val="334456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Gracias por su atención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11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9411" y="2105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6000" dirty="0" smtClean="0"/>
              <a:t>Método de </a:t>
            </a:r>
            <a:r>
              <a:rPr lang="es-MX" sz="6000" dirty="0" err="1" smtClean="0"/>
              <a:t>Krylov</a:t>
            </a:r>
            <a:r>
              <a:rPr lang="es-MX" sz="6000" dirty="0" smtClean="0"/>
              <a:t> </a:t>
            </a:r>
            <a:endParaRPr lang="es-MX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9411" y="1439259"/>
            <a:ext cx="10515600" cy="4884268"/>
          </a:xfrm>
        </p:spPr>
        <p:txBody>
          <a:bodyPr>
            <a:normAutofit/>
          </a:bodyPr>
          <a:lstStyle/>
          <a:p>
            <a:pPr algn="just"/>
            <a:r>
              <a:rPr lang="es-MX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Este método permite calcular la ecuación (polinomio) característica de una matriz A.</a:t>
            </a:r>
          </a:p>
          <a:p>
            <a:pPr algn="just"/>
            <a:r>
              <a:rPr lang="es-MX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El método se fundamenta en la aplicación del teorema de </a:t>
            </a:r>
            <a:r>
              <a:rPr lang="es-MX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Cayley</a:t>
            </a:r>
            <a:r>
              <a:rPr lang="es-MX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-Hamilton, el cual establece que toda matriz A verifica su ecuación característica: </a:t>
            </a:r>
          </a:p>
          <a:p>
            <a:pPr marL="3657600" lvl="8" indent="0" algn="just">
              <a:buNone/>
            </a:pPr>
            <a:endParaRPr lang="es-MX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0" lvl="8" indent="0" algn="just">
              <a:buNone/>
            </a:pPr>
            <a:r>
              <a:rPr lang="es-MX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s-MX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F(A)=0</a:t>
            </a:r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61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0161" y="36480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s-MX" sz="6000" dirty="0" smtClean="0"/>
              <a:t>Formulas</a:t>
            </a:r>
            <a:endParaRPr lang="es-MX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310185" y="1915236"/>
                <a:ext cx="9907824" cy="3777622"/>
              </a:xfrm>
            </p:spPr>
            <p:txBody>
              <a:bodyPr>
                <a:normAutofit/>
              </a:bodyPr>
              <a:lstStyle/>
              <a:p>
                <a:r>
                  <a:rPr lang="es-MX" sz="3200" dirty="0" smtClean="0"/>
                  <a:t>Polinomio característico: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MX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3200" i="1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s-MX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3200" i="1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s-MX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s-MX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3200" i="1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+ …+ </m:t>
                    </m:r>
                    <m:sSub>
                      <m:sSubPr>
                        <m:ctrlPr>
                          <a:rPr lang="es-MX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sty m:val="p"/>
                      </m:rPr>
                      <a:rPr lang="el-GR" sz="3200" i="1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s-MX" sz="3200" dirty="0" smtClean="0"/>
              </a:p>
              <a:p>
                <a:endParaRPr lang="es-MX" sz="3200" dirty="0" smtClean="0"/>
              </a:p>
              <a:p>
                <a:r>
                  <a:rPr lang="es-MX" sz="3200" dirty="0" smtClean="0"/>
                  <a:t>Sistema de ecuaciones: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MX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acc>
                      <m:accPr>
                        <m:chr m:val="̅"/>
                        <m:ctrlPr>
                          <a:rPr lang="es-MX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s-MX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acc>
                      <m:accPr>
                        <m:chr m:val="̅"/>
                        <m:ctrlPr>
                          <a:rPr lang="es-MX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s-MX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acc>
                      <m:accPr>
                        <m:chr m:val="̅"/>
                        <m:ctrlPr>
                          <a:rPr lang="es-MX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s-MX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s-MX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acc>
                      <m:accPr>
                        <m:chr m:val="̅"/>
                        <m:ctrlPr>
                          <a:rPr lang="es-MX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MX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0185" y="1915236"/>
                <a:ext cx="9907824" cy="3777622"/>
              </a:xfrm>
              <a:blipFill rotWithShape="0">
                <a:blip r:embed="rId2"/>
                <a:stretch>
                  <a:fillRect l="-1477" t="-209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5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10683" y="692697"/>
            <a:ext cx="10665904" cy="744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Pasos:</a:t>
            </a:r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Determinar  el orden de la matriz   </a:t>
            </a:r>
            <a:r>
              <a:rPr lang="es-MX" dirty="0" smtClean="0">
                <a:solidFill>
                  <a:srgbClr val="0070C0"/>
                </a:solidFill>
              </a:rPr>
              <a:t>«</a:t>
            </a:r>
            <a:r>
              <a:rPr lang="es-MX" sz="2000" b="1" dirty="0" smtClean="0">
                <a:solidFill>
                  <a:srgbClr val="0070C0"/>
                </a:solidFill>
              </a:rPr>
              <a:t>n»</a:t>
            </a:r>
          </a:p>
          <a:p>
            <a:pPr marL="285750" indent="-285750">
              <a:buFont typeface="Arial" pitchFamily="34" charset="0"/>
              <a:buChar char="•"/>
            </a:pPr>
            <a:endParaRPr lang="es-MX" sz="20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s-MX" sz="2000" dirty="0" smtClean="0"/>
              <a:t>Sustituir </a:t>
            </a:r>
            <a:r>
              <a:rPr lang="es-MX" sz="2000" dirty="0" smtClean="0">
                <a:solidFill>
                  <a:srgbClr val="0070C0"/>
                </a:solidFill>
              </a:rPr>
              <a:t>«</a:t>
            </a:r>
            <a:r>
              <a:rPr lang="es-MX" sz="2000" b="1" dirty="0" smtClean="0">
                <a:solidFill>
                  <a:srgbClr val="0070C0"/>
                </a:solidFill>
              </a:rPr>
              <a:t>n»  </a:t>
            </a:r>
            <a:r>
              <a:rPr lang="es-MX" sz="2000" dirty="0" smtClean="0"/>
              <a:t>en la ecuación:</a:t>
            </a:r>
          </a:p>
          <a:p>
            <a:r>
              <a:rPr lang="es-MX" sz="2000" dirty="0"/>
              <a:t> </a:t>
            </a:r>
            <a:r>
              <a:rPr lang="es-MX" sz="2000" dirty="0" smtClean="0"/>
              <a:t>           </a:t>
            </a:r>
            <a:r>
              <a:rPr lang="es-MX" sz="2000" b="1" dirty="0" smtClean="0">
                <a:solidFill>
                  <a:srgbClr val="0070C0"/>
                </a:solidFill>
                <a:sym typeface="Symbol"/>
              </a:rPr>
              <a:t></a:t>
            </a:r>
            <a:r>
              <a:rPr lang="es-MX" sz="2000" b="1" baseline="30000" dirty="0" smtClean="0">
                <a:solidFill>
                  <a:srgbClr val="0070C0"/>
                </a:solidFill>
              </a:rPr>
              <a:t>n</a:t>
            </a:r>
            <a:r>
              <a:rPr lang="es-MX" sz="2000" b="1" dirty="0" smtClean="0">
                <a:solidFill>
                  <a:srgbClr val="0070C0"/>
                </a:solidFill>
              </a:rPr>
              <a:t> + b</a:t>
            </a:r>
            <a:r>
              <a:rPr lang="es-MX" sz="2000" b="1" baseline="-25000" dirty="0" smtClean="0">
                <a:solidFill>
                  <a:srgbClr val="0070C0"/>
                </a:solidFill>
              </a:rPr>
              <a:t>1</a:t>
            </a:r>
            <a:r>
              <a:rPr lang="es-MX" sz="2000" b="1" dirty="0" smtClean="0">
                <a:solidFill>
                  <a:srgbClr val="0070C0"/>
                </a:solidFill>
                <a:sym typeface="Symbol"/>
              </a:rPr>
              <a:t></a:t>
            </a:r>
            <a:r>
              <a:rPr lang="es-MX" sz="2000" b="1" baseline="30000" dirty="0" smtClean="0">
                <a:solidFill>
                  <a:srgbClr val="0070C0"/>
                </a:solidFill>
              </a:rPr>
              <a:t>n-1</a:t>
            </a:r>
            <a:r>
              <a:rPr lang="es-MX" sz="2000" b="1" dirty="0" smtClean="0">
                <a:solidFill>
                  <a:srgbClr val="0070C0"/>
                </a:solidFill>
              </a:rPr>
              <a:t> + b</a:t>
            </a:r>
            <a:r>
              <a:rPr lang="es-MX" sz="2000" b="1" baseline="-25000" dirty="0" smtClean="0">
                <a:solidFill>
                  <a:srgbClr val="0070C0"/>
                </a:solidFill>
              </a:rPr>
              <a:t>2</a:t>
            </a:r>
            <a:r>
              <a:rPr lang="es-MX" sz="2000" b="1" dirty="0" smtClean="0">
                <a:solidFill>
                  <a:srgbClr val="0070C0"/>
                </a:solidFill>
                <a:sym typeface="Symbol"/>
              </a:rPr>
              <a:t></a:t>
            </a:r>
            <a:r>
              <a:rPr lang="es-MX" sz="2000" b="1" baseline="30000" dirty="0" smtClean="0">
                <a:solidFill>
                  <a:srgbClr val="0070C0"/>
                </a:solidFill>
              </a:rPr>
              <a:t>n-2</a:t>
            </a:r>
            <a:r>
              <a:rPr lang="es-MX" sz="2000" b="1" dirty="0" smtClean="0">
                <a:solidFill>
                  <a:srgbClr val="0070C0"/>
                </a:solidFill>
              </a:rPr>
              <a:t> +… + b</a:t>
            </a:r>
            <a:r>
              <a:rPr lang="es-MX" sz="2000" b="1" baseline="-25000" dirty="0" smtClean="0">
                <a:solidFill>
                  <a:srgbClr val="0070C0"/>
                </a:solidFill>
              </a:rPr>
              <a:t>n-1</a:t>
            </a:r>
            <a:r>
              <a:rPr lang="es-MX" sz="2000" b="1" dirty="0" smtClean="0">
                <a:solidFill>
                  <a:srgbClr val="0070C0"/>
                </a:solidFill>
                <a:sym typeface="Symbol"/>
              </a:rPr>
              <a:t></a:t>
            </a:r>
            <a:r>
              <a:rPr lang="es-MX" sz="2000" b="1" dirty="0" smtClean="0">
                <a:solidFill>
                  <a:srgbClr val="0070C0"/>
                </a:solidFill>
              </a:rPr>
              <a:t> + </a:t>
            </a:r>
            <a:r>
              <a:rPr lang="es-MX" sz="2000" b="1" dirty="0" err="1" smtClean="0">
                <a:solidFill>
                  <a:srgbClr val="0070C0"/>
                </a:solidFill>
              </a:rPr>
              <a:t>b</a:t>
            </a:r>
            <a:r>
              <a:rPr lang="es-MX" sz="2000" b="1" baseline="-25000" dirty="0" err="1" smtClean="0">
                <a:solidFill>
                  <a:srgbClr val="0070C0"/>
                </a:solidFill>
              </a:rPr>
              <a:t>n</a:t>
            </a:r>
            <a:r>
              <a:rPr lang="es-MX" sz="2000" b="1" dirty="0" smtClean="0">
                <a:solidFill>
                  <a:srgbClr val="0070C0"/>
                </a:solidFill>
              </a:rPr>
              <a:t> = 0</a:t>
            </a:r>
          </a:p>
          <a:p>
            <a:endParaRPr lang="es-MX" sz="2000" b="1" dirty="0" smtClean="0">
              <a:solidFill>
                <a:srgbClr val="0070C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MX" sz="2000" dirty="0" smtClean="0"/>
              <a:t>Para obtener los valores de b, se debe sustituir n en la ecuación:                                     </a:t>
            </a:r>
            <a:r>
              <a:rPr lang="es-MX" sz="2000" b="1" dirty="0" err="1" smtClean="0">
                <a:solidFill>
                  <a:srgbClr val="0070C0"/>
                </a:solidFill>
              </a:rPr>
              <a:t>A</a:t>
            </a:r>
            <a:r>
              <a:rPr lang="es-MX" sz="2000" b="1" baseline="-25000" dirty="0" err="1" smtClean="0">
                <a:solidFill>
                  <a:srgbClr val="0070C0"/>
                </a:solidFill>
              </a:rPr>
              <a:t>n</a:t>
            </a:r>
            <a:r>
              <a:rPr lang="es-MX" sz="2000" b="1" dirty="0" smtClean="0">
                <a:solidFill>
                  <a:srgbClr val="0070C0"/>
                </a:solidFill>
              </a:rPr>
              <a:t> </a:t>
            </a:r>
            <a:r>
              <a:rPr lang="es-MX" sz="2000" b="1" i="1" dirty="0" smtClean="0">
                <a:solidFill>
                  <a:srgbClr val="0070C0"/>
                </a:solidFill>
              </a:rPr>
              <a:t>y</a:t>
            </a:r>
            <a:r>
              <a:rPr lang="es-MX" sz="2000" b="1" dirty="0" smtClean="0">
                <a:solidFill>
                  <a:srgbClr val="0070C0"/>
                </a:solidFill>
              </a:rPr>
              <a:t> + b</a:t>
            </a:r>
            <a:r>
              <a:rPr lang="es-MX" sz="2000" b="1" baseline="-25000" dirty="0" smtClean="0">
                <a:solidFill>
                  <a:srgbClr val="0070C0"/>
                </a:solidFill>
              </a:rPr>
              <a:t>1</a:t>
            </a:r>
            <a:r>
              <a:rPr lang="es-MX" sz="2000" b="1" dirty="0" smtClean="0">
                <a:solidFill>
                  <a:srgbClr val="0070C0"/>
                </a:solidFill>
              </a:rPr>
              <a:t>A</a:t>
            </a:r>
            <a:r>
              <a:rPr lang="es-MX" sz="2000" b="1" baseline="30000" dirty="0" smtClean="0">
                <a:solidFill>
                  <a:srgbClr val="0070C0"/>
                </a:solidFill>
              </a:rPr>
              <a:t>n-1 </a:t>
            </a:r>
            <a:r>
              <a:rPr lang="es-MX" sz="2000" b="1" i="1" dirty="0" smtClean="0">
                <a:solidFill>
                  <a:srgbClr val="0070C0"/>
                </a:solidFill>
              </a:rPr>
              <a:t>y</a:t>
            </a:r>
            <a:r>
              <a:rPr lang="es-MX" sz="2000" b="1" dirty="0" smtClean="0">
                <a:solidFill>
                  <a:srgbClr val="0070C0"/>
                </a:solidFill>
              </a:rPr>
              <a:t> + b</a:t>
            </a:r>
            <a:r>
              <a:rPr lang="es-MX" sz="2000" b="1" baseline="-25000" dirty="0" smtClean="0">
                <a:solidFill>
                  <a:srgbClr val="0070C0"/>
                </a:solidFill>
              </a:rPr>
              <a:t>2</a:t>
            </a:r>
            <a:r>
              <a:rPr lang="es-MX" sz="2000" b="1" dirty="0" smtClean="0">
                <a:solidFill>
                  <a:srgbClr val="0070C0"/>
                </a:solidFill>
              </a:rPr>
              <a:t>A</a:t>
            </a:r>
            <a:r>
              <a:rPr lang="es-MX" sz="2000" b="1" baseline="30000" dirty="0" smtClean="0">
                <a:solidFill>
                  <a:srgbClr val="0070C0"/>
                </a:solidFill>
              </a:rPr>
              <a:t>n-2 </a:t>
            </a:r>
            <a:r>
              <a:rPr lang="es-MX" sz="2000" b="1" i="1" dirty="0" smtClean="0">
                <a:solidFill>
                  <a:srgbClr val="0070C0"/>
                </a:solidFill>
              </a:rPr>
              <a:t>y  </a:t>
            </a:r>
            <a:r>
              <a:rPr lang="es-MX" sz="2000" b="1" dirty="0" smtClean="0">
                <a:solidFill>
                  <a:srgbClr val="0070C0"/>
                </a:solidFill>
              </a:rPr>
              <a:t>+… + b</a:t>
            </a:r>
            <a:r>
              <a:rPr lang="es-MX" sz="2000" b="1" baseline="-25000" dirty="0" smtClean="0">
                <a:solidFill>
                  <a:srgbClr val="0070C0"/>
                </a:solidFill>
              </a:rPr>
              <a:t>n-1</a:t>
            </a:r>
            <a:r>
              <a:rPr lang="es-MX" sz="2000" b="1" dirty="0" smtClean="0">
                <a:solidFill>
                  <a:srgbClr val="0070C0"/>
                </a:solidFill>
              </a:rPr>
              <a:t>A </a:t>
            </a:r>
            <a:r>
              <a:rPr lang="es-MX" sz="2000" b="1" i="1" dirty="0" smtClean="0">
                <a:solidFill>
                  <a:srgbClr val="0070C0"/>
                </a:solidFill>
              </a:rPr>
              <a:t>y</a:t>
            </a:r>
            <a:r>
              <a:rPr lang="es-MX" sz="2000" b="1" dirty="0" smtClean="0">
                <a:solidFill>
                  <a:srgbClr val="0070C0"/>
                </a:solidFill>
              </a:rPr>
              <a:t> + </a:t>
            </a:r>
            <a:r>
              <a:rPr lang="es-MX" sz="2000" b="1" dirty="0" err="1" smtClean="0">
                <a:solidFill>
                  <a:srgbClr val="0070C0"/>
                </a:solidFill>
              </a:rPr>
              <a:t>b</a:t>
            </a:r>
            <a:r>
              <a:rPr lang="es-MX" sz="2000" b="1" baseline="-25000" dirty="0" err="1" smtClean="0">
                <a:solidFill>
                  <a:srgbClr val="0070C0"/>
                </a:solidFill>
              </a:rPr>
              <a:t>n</a:t>
            </a:r>
            <a:r>
              <a:rPr lang="es-MX" sz="2000" b="1" dirty="0" smtClean="0">
                <a:solidFill>
                  <a:srgbClr val="0070C0"/>
                </a:solidFill>
              </a:rPr>
              <a:t> </a:t>
            </a:r>
            <a:r>
              <a:rPr lang="es-MX" sz="2000" b="1" i="1" dirty="0" smtClean="0">
                <a:solidFill>
                  <a:srgbClr val="0070C0"/>
                </a:solidFill>
              </a:rPr>
              <a:t>y </a:t>
            </a:r>
            <a:r>
              <a:rPr lang="es-MX" sz="2000" b="1" dirty="0" smtClean="0">
                <a:solidFill>
                  <a:srgbClr val="0070C0"/>
                </a:solidFill>
              </a:rPr>
              <a:t>= 0</a:t>
            </a:r>
          </a:p>
          <a:p>
            <a:endParaRPr lang="es-MX" sz="2000" b="1" dirty="0" smtClean="0">
              <a:solidFill>
                <a:srgbClr val="0070C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MX" sz="2000" dirty="0" smtClean="0"/>
              <a:t>Utilizar</a:t>
            </a:r>
            <a:r>
              <a:rPr lang="es-MX" sz="2000" i="1" dirty="0" smtClean="0">
                <a:solidFill>
                  <a:srgbClr val="0070C0"/>
                </a:solidFill>
              </a:rPr>
              <a:t> </a:t>
            </a:r>
            <a:r>
              <a:rPr lang="es-MX" sz="2000" i="1" dirty="0"/>
              <a:t>y </a:t>
            </a:r>
            <a:r>
              <a:rPr lang="es-MX" sz="2000" dirty="0"/>
              <a:t>= [ 1 0 0]</a:t>
            </a:r>
            <a:r>
              <a:rPr lang="es-MX" sz="2000" baseline="30000" dirty="0"/>
              <a:t>T</a:t>
            </a:r>
            <a:endParaRPr lang="es-MX" sz="2000" dirty="0"/>
          </a:p>
          <a:p>
            <a:pPr marL="342900" indent="-342900">
              <a:buFont typeface="Arial" pitchFamily="34" charset="0"/>
              <a:buChar char="•"/>
            </a:pPr>
            <a:endParaRPr lang="es-MX" sz="2000" b="1" dirty="0" smtClean="0">
              <a:solidFill>
                <a:srgbClr val="0070C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MX" sz="2000" dirty="0" smtClean="0"/>
              <a:t>Realizar la operación correspondiente:</a:t>
            </a:r>
          </a:p>
          <a:p>
            <a:pPr marL="342900" indent="-342900">
              <a:buFont typeface="Arial" pitchFamily="34" charset="0"/>
              <a:buChar char="•"/>
            </a:pPr>
            <a:endParaRPr lang="es-MX" sz="2000" b="1" dirty="0" smtClean="0"/>
          </a:p>
          <a:p>
            <a:pPr marL="342900" indent="-342900">
              <a:buFont typeface="Arial" pitchFamily="34" charset="0"/>
              <a:buChar char="•"/>
            </a:pPr>
            <a:endParaRPr lang="es-MX" sz="20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MX" sz="2000" dirty="0" smtClean="0"/>
              <a:t>Sustituir los valores obtenidos </a:t>
            </a:r>
            <a:r>
              <a:rPr lang="es-MX" sz="2000" b="1" dirty="0" err="1" smtClean="0">
                <a:solidFill>
                  <a:srgbClr val="0070C0"/>
                </a:solidFill>
              </a:rPr>
              <a:t>A</a:t>
            </a:r>
            <a:r>
              <a:rPr lang="es-MX" sz="2000" b="1" baseline="30000" dirty="0" err="1" smtClean="0">
                <a:solidFill>
                  <a:srgbClr val="0070C0"/>
                </a:solidFill>
              </a:rPr>
              <a:t>n</a:t>
            </a:r>
            <a:r>
              <a:rPr lang="es-MX" sz="2000" b="1" i="1" dirty="0" err="1" smtClean="0">
                <a:solidFill>
                  <a:srgbClr val="0070C0"/>
                </a:solidFill>
              </a:rPr>
              <a:t>y</a:t>
            </a:r>
            <a:endParaRPr lang="es-MX" sz="2000" dirty="0" smtClean="0"/>
          </a:p>
          <a:p>
            <a:r>
              <a:rPr lang="es-MX" sz="2000" b="1" dirty="0" smtClean="0"/>
              <a:t>      </a:t>
            </a:r>
            <a:r>
              <a:rPr lang="es-MX" sz="2000" dirty="0" smtClean="0"/>
              <a:t>en la ecuación correspondiente, y plantear el sistema de      </a:t>
            </a:r>
          </a:p>
          <a:p>
            <a:r>
              <a:rPr lang="es-MX" sz="2000" dirty="0" smtClean="0"/>
              <a:t>      ecuaciones para obtener  los valores de b.</a:t>
            </a:r>
          </a:p>
          <a:p>
            <a:endParaRPr lang="es-MX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MX" sz="2000" dirty="0" smtClean="0"/>
              <a:t>Finalmente sustituir los valores de b.</a:t>
            </a:r>
          </a:p>
          <a:p>
            <a:r>
              <a:rPr lang="es-MX" sz="2000" b="1" i="1" dirty="0" smtClean="0">
                <a:solidFill>
                  <a:srgbClr val="0070C0"/>
                </a:solidFill>
              </a:rPr>
              <a:t>        </a:t>
            </a:r>
          </a:p>
          <a:p>
            <a:endParaRPr lang="es-MX" sz="2000" b="1" i="1" dirty="0">
              <a:solidFill>
                <a:srgbClr val="0070C0"/>
              </a:solidFill>
            </a:endParaRPr>
          </a:p>
          <a:p>
            <a:endParaRPr lang="es-MX" sz="2000" b="1" i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s-MX" sz="2000" dirty="0" smtClean="0"/>
          </a:p>
          <a:p>
            <a:endParaRPr lang="es-MX" sz="2000" b="1" dirty="0">
              <a:solidFill>
                <a:srgbClr val="0070C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5544950" y="3361697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0070C0"/>
                </a:solidFill>
              </a:rPr>
              <a:t>         A</a:t>
            </a:r>
            <a:r>
              <a:rPr lang="es-MX" b="1" i="1" dirty="0" smtClean="0">
                <a:solidFill>
                  <a:srgbClr val="0070C0"/>
                </a:solidFill>
              </a:rPr>
              <a:t>y</a:t>
            </a:r>
          </a:p>
          <a:p>
            <a:r>
              <a:rPr lang="es-MX" b="1" i="1" dirty="0" smtClean="0">
                <a:solidFill>
                  <a:srgbClr val="0070C0"/>
                </a:solidFill>
              </a:rPr>
              <a:t>        </a:t>
            </a:r>
            <a:r>
              <a:rPr lang="es-MX" b="1" dirty="0" smtClean="0">
                <a:solidFill>
                  <a:srgbClr val="0070C0"/>
                </a:solidFill>
              </a:rPr>
              <a:t>A</a:t>
            </a:r>
            <a:r>
              <a:rPr lang="es-MX" b="1" baseline="30000" dirty="0" smtClean="0">
                <a:solidFill>
                  <a:srgbClr val="0070C0"/>
                </a:solidFill>
              </a:rPr>
              <a:t>2</a:t>
            </a:r>
            <a:r>
              <a:rPr lang="es-MX" b="1" i="1" dirty="0" smtClean="0">
                <a:solidFill>
                  <a:srgbClr val="0070C0"/>
                </a:solidFill>
              </a:rPr>
              <a:t>y</a:t>
            </a:r>
          </a:p>
          <a:p>
            <a:r>
              <a:rPr lang="es-MX" b="1" i="1" dirty="0" smtClean="0">
                <a:solidFill>
                  <a:srgbClr val="0070C0"/>
                </a:solidFill>
              </a:rPr>
              <a:t>           .    </a:t>
            </a:r>
          </a:p>
          <a:p>
            <a:r>
              <a:rPr lang="es-MX" b="1" i="1" dirty="0" smtClean="0">
                <a:solidFill>
                  <a:srgbClr val="0070C0"/>
                </a:solidFill>
              </a:rPr>
              <a:t>           .</a:t>
            </a:r>
          </a:p>
          <a:p>
            <a:r>
              <a:rPr lang="es-MX" b="1" i="1" dirty="0" smtClean="0">
                <a:solidFill>
                  <a:srgbClr val="0070C0"/>
                </a:solidFill>
              </a:rPr>
              <a:t>           .</a:t>
            </a:r>
          </a:p>
          <a:p>
            <a:r>
              <a:rPr lang="es-MX" b="1" dirty="0" smtClean="0">
                <a:solidFill>
                  <a:srgbClr val="0070C0"/>
                </a:solidFill>
              </a:rPr>
              <a:t>        </a:t>
            </a:r>
            <a:r>
              <a:rPr lang="es-MX" b="1" dirty="0" err="1" smtClean="0">
                <a:solidFill>
                  <a:srgbClr val="0070C0"/>
                </a:solidFill>
              </a:rPr>
              <a:t>A</a:t>
            </a:r>
            <a:r>
              <a:rPr lang="es-MX" b="1" baseline="30000" dirty="0" err="1" smtClean="0">
                <a:solidFill>
                  <a:srgbClr val="0070C0"/>
                </a:solidFill>
              </a:rPr>
              <a:t>n</a:t>
            </a:r>
            <a:r>
              <a:rPr lang="es-MX" b="1" i="1" dirty="0" err="1" smtClean="0">
                <a:solidFill>
                  <a:srgbClr val="0070C0"/>
                </a:solidFill>
              </a:rPr>
              <a:t>y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713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06071" y="364803"/>
            <a:ext cx="8911687" cy="1280890"/>
          </a:xfrm>
        </p:spPr>
        <p:txBody>
          <a:bodyPr>
            <a:normAutofit/>
          </a:bodyPr>
          <a:lstStyle/>
          <a:p>
            <a:pPr algn="just"/>
            <a:r>
              <a:rPr lang="es-MX" sz="6000" dirty="0" smtClean="0"/>
              <a:t>Ejemplo:</a:t>
            </a:r>
            <a:endParaRPr lang="es-MX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514901" y="2092656"/>
                <a:ext cx="9621221" cy="377762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MX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Obtener la ecuación característica de la siguiente matriz utilizando el método de </a:t>
                </a:r>
                <a:r>
                  <a:rPr lang="es-MX" sz="2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Krylov</a:t>
                </a:r>
                <a:r>
                  <a:rPr lang="es-MX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 algn="just">
                  <a:buNone/>
                </a:pPr>
                <a:endParaRPr lang="es-MX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MX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MX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s-MX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MX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MX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MX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14901" y="2092656"/>
                <a:ext cx="9621221" cy="3777622"/>
              </a:xfrm>
              <a:blipFill rotWithShape="0">
                <a:blip r:embed="rId2"/>
                <a:stretch>
                  <a:fillRect l="-1204" t="-1613" r="-12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40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5970" y="282916"/>
            <a:ext cx="9525687" cy="1280890"/>
          </a:xfrm>
        </p:spPr>
        <p:txBody>
          <a:bodyPr>
            <a:noAutofit/>
          </a:bodyPr>
          <a:lstStyle/>
          <a:p>
            <a:pPr algn="just"/>
            <a:r>
              <a:rPr lang="es-MX" sz="6000" dirty="0" smtClean="0"/>
              <a:t>Método de las potencias</a:t>
            </a:r>
            <a:endParaRPr lang="es-MX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650870" y="1488855"/>
                <a:ext cx="10011478" cy="47005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MX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Es un método iterativo que calcula sucesivas aproximaciones de valores (mayor y menor) característicos en matrices grandes, el método consiste en utilizar la ecuación:</a:t>
                </a:r>
              </a:p>
              <a:p>
                <a:pPr marL="0" indent="0" algn="just">
                  <a:buNone/>
                </a:pPr>
                <a:r>
                  <a:rPr lang="es-MX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s-MX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							</a:t>
                </a:r>
                <a14:m>
                  <m:oMath xmlns:m="http://schemas.openxmlformats.org/officeDocument/2006/math">
                    <m:r>
                      <a:rPr lang="es-MX" sz="3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s-MX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MX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  <m:r>
                      <a:rPr lang="es-MX" sz="3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3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  <m:acc>
                      <m:accPr>
                        <m:chr m:val="̅"/>
                        <m:ctrlPr>
                          <a:rPr lang="el-GR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MX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</m:oMath>
                </a14:m>
                <a:endParaRPr lang="es-MX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s-MX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0870" y="1488855"/>
                <a:ext cx="10011478" cy="4700516"/>
              </a:xfrm>
              <a:blipFill rotWithShape="1">
                <a:blip r:embed="rId2"/>
                <a:stretch>
                  <a:fillRect l="-1462" t="-1686" r="-152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98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83499" y="836712"/>
            <a:ext cx="9121013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  <a:p>
            <a:r>
              <a:rPr lang="es-MX" dirty="0" smtClean="0"/>
              <a:t>Pasos (Mayor valor)</a:t>
            </a:r>
          </a:p>
          <a:p>
            <a:endParaRPr lang="es-MX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Se utiliza </a:t>
            </a:r>
            <a:r>
              <a:rPr lang="es-MX" b="1" dirty="0" err="1" smtClean="0">
                <a:solidFill>
                  <a:srgbClr val="0070C0"/>
                </a:solidFill>
              </a:rPr>
              <a:t>Ax</a:t>
            </a:r>
            <a:r>
              <a:rPr lang="es-MX" b="1" dirty="0" smtClean="0">
                <a:solidFill>
                  <a:srgbClr val="0070C0"/>
                </a:solidFill>
              </a:rPr>
              <a:t> = </a:t>
            </a:r>
            <a:r>
              <a:rPr lang="es-MX" b="1" dirty="0" smtClean="0">
                <a:solidFill>
                  <a:srgbClr val="0070C0"/>
                </a:solidFill>
                <a:sym typeface="Symbol"/>
              </a:rPr>
              <a:t>x </a:t>
            </a:r>
            <a:r>
              <a:rPr lang="es-MX" dirty="0" smtClean="0">
                <a:sym typeface="Symbol"/>
              </a:rPr>
              <a:t>en forma recursiva, tomando el vector inicial</a:t>
            </a:r>
          </a:p>
          <a:p>
            <a:r>
              <a:rPr lang="es-MX" b="1" dirty="0" smtClean="0">
                <a:solidFill>
                  <a:srgbClr val="0070C0"/>
                </a:solidFill>
                <a:sym typeface="Symbol"/>
              </a:rPr>
              <a:t>     </a:t>
            </a:r>
            <a:r>
              <a:rPr lang="es-MX" b="1" dirty="0" smtClean="0">
                <a:solidFill>
                  <a:srgbClr val="0070C0"/>
                </a:solidFill>
              </a:rPr>
              <a:t>x</a:t>
            </a:r>
            <a:r>
              <a:rPr lang="es-MX" b="1" baseline="30000" dirty="0" smtClean="0">
                <a:solidFill>
                  <a:srgbClr val="0070C0"/>
                </a:solidFill>
              </a:rPr>
              <a:t>(0)  </a:t>
            </a:r>
            <a:r>
              <a:rPr lang="es-MX" b="1" dirty="0" smtClean="0">
                <a:solidFill>
                  <a:srgbClr val="0070C0"/>
                </a:solidFill>
                <a:sym typeface="Symbol"/>
              </a:rPr>
              <a:t> 0. </a:t>
            </a:r>
            <a:r>
              <a:rPr lang="es-MX" b="1" dirty="0">
                <a:solidFill>
                  <a:srgbClr val="0070C0"/>
                </a:solidFill>
                <a:sym typeface="Symbol"/>
              </a:rPr>
              <a:t> </a:t>
            </a:r>
            <a:r>
              <a:rPr lang="es-MX" b="1" dirty="0" smtClean="0">
                <a:solidFill>
                  <a:srgbClr val="0070C0"/>
                </a:solidFill>
                <a:sym typeface="Symbol"/>
              </a:rPr>
              <a:t>   </a:t>
            </a:r>
            <a:r>
              <a:rPr lang="es-MX" b="1" dirty="0" smtClean="0">
                <a:solidFill>
                  <a:srgbClr val="0070C0"/>
                </a:solidFill>
              </a:rPr>
              <a:t>x</a:t>
            </a:r>
            <a:r>
              <a:rPr lang="es-MX" b="1" baseline="30000" dirty="0" smtClean="0">
                <a:solidFill>
                  <a:srgbClr val="0070C0"/>
                </a:solidFill>
              </a:rPr>
              <a:t>(0) </a:t>
            </a:r>
            <a:r>
              <a:rPr lang="es-MX" b="1" dirty="0" smtClean="0">
                <a:solidFill>
                  <a:srgbClr val="0070C0"/>
                </a:solidFill>
              </a:rPr>
              <a:t>=[1  0  0  … 0]</a:t>
            </a:r>
            <a:r>
              <a:rPr lang="es-MX" b="1" baseline="30000" dirty="0" smtClean="0">
                <a:solidFill>
                  <a:srgbClr val="0070C0"/>
                </a:solidFill>
              </a:rPr>
              <a:t>T</a:t>
            </a:r>
            <a:endParaRPr lang="es-MX" b="1" baseline="30000" dirty="0" smtClean="0">
              <a:solidFill>
                <a:srgbClr val="0070C0"/>
              </a:solidFill>
              <a:sym typeface="Symbol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MX" b="1" dirty="0">
              <a:solidFill>
                <a:srgbClr val="0070C0"/>
              </a:solidFill>
              <a:sym typeface="Symbol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s-MX" dirty="0" smtClean="0">
                <a:sym typeface="Symbol"/>
              </a:rPr>
              <a:t>Se sustituye el vector </a:t>
            </a:r>
            <a:r>
              <a:rPr lang="es-MX" b="1" dirty="0">
                <a:solidFill>
                  <a:srgbClr val="0070C0"/>
                </a:solidFill>
              </a:rPr>
              <a:t>x</a:t>
            </a:r>
            <a:r>
              <a:rPr lang="es-MX" b="1" baseline="30000" dirty="0">
                <a:solidFill>
                  <a:srgbClr val="0070C0"/>
                </a:solidFill>
              </a:rPr>
              <a:t>(0)</a:t>
            </a:r>
            <a:r>
              <a:rPr lang="es-MX" dirty="0" smtClean="0">
                <a:sym typeface="Symbol"/>
              </a:rPr>
              <a:t> en la ecuación y efectuar la multiplicación indicada se obtiene una primera aproximación en el segundo miembro esto es:   </a:t>
            </a:r>
          </a:p>
          <a:p>
            <a:pPr algn="ctr"/>
            <a:r>
              <a:rPr lang="es-MX" b="1" dirty="0">
                <a:solidFill>
                  <a:srgbClr val="0070C0"/>
                </a:solidFill>
                <a:sym typeface="Symbol"/>
              </a:rPr>
              <a:t> </a:t>
            </a:r>
            <a:r>
              <a:rPr lang="es-MX" b="1" dirty="0" smtClean="0">
                <a:solidFill>
                  <a:srgbClr val="0070C0"/>
                </a:solidFill>
                <a:sym typeface="Symbol"/>
              </a:rPr>
              <a:t>      </a:t>
            </a:r>
            <a:r>
              <a:rPr lang="es-MX" b="1" dirty="0" smtClean="0">
                <a:solidFill>
                  <a:srgbClr val="0070C0"/>
                </a:solidFill>
              </a:rPr>
              <a:t>A</a:t>
            </a:r>
            <a:r>
              <a:rPr lang="es-MX" b="1" baseline="30000" dirty="0" smtClean="0">
                <a:solidFill>
                  <a:srgbClr val="0070C0"/>
                </a:solidFill>
              </a:rPr>
              <a:t> </a:t>
            </a:r>
            <a:r>
              <a:rPr lang="es-MX" b="1" dirty="0">
                <a:solidFill>
                  <a:srgbClr val="0070C0"/>
                </a:solidFill>
              </a:rPr>
              <a:t>x</a:t>
            </a:r>
            <a:r>
              <a:rPr lang="es-MX" b="1" baseline="30000" dirty="0">
                <a:solidFill>
                  <a:srgbClr val="0070C0"/>
                </a:solidFill>
              </a:rPr>
              <a:t>(0) </a:t>
            </a:r>
            <a:r>
              <a:rPr lang="es-MX" b="1" dirty="0">
                <a:solidFill>
                  <a:srgbClr val="0070C0"/>
                </a:solidFill>
              </a:rPr>
              <a:t>= </a:t>
            </a:r>
            <a:r>
              <a:rPr lang="es-MX" b="1" dirty="0">
                <a:solidFill>
                  <a:srgbClr val="0070C0"/>
                </a:solidFill>
                <a:sym typeface="Symbol"/>
              </a:rPr>
              <a:t></a:t>
            </a:r>
            <a:r>
              <a:rPr lang="es-MX" b="1" baseline="30000" dirty="0">
                <a:solidFill>
                  <a:srgbClr val="0070C0"/>
                </a:solidFill>
              </a:rPr>
              <a:t>(1) </a:t>
            </a:r>
            <a:r>
              <a:rPr lang="es-MX" b="1" dirty="0">
                <a:solidFill>
                  <a:srgbClr val="0070C0"/>
                </a:solidFill>
              </a:rPr>
              <a:t>x</a:t>
            </a:r>
            <a:r>
              <a:rPr lang="es-MX" b="1" baseline="30000" dirty="0">
                <a:solidFill>
                  <a:srgbClr val="0070C0"/>
                </a:solidFill>
              </a:rPr>
              <a:t>(1</a:t>
            </a:r>
            <a:r>
              <a:rPr lang="es-MX" b="1" baseline="30000" dirty="0" smtClean="0">
                <a:solidFill>
                  <a:srgbClr val="0070C0"/>
                </a:solidFill>
              </a:rPr>
              <a:t>)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s-MX" b="1" baseline="30000" dirty="0">
              <a:solidFill>
                <a:srgbClr val="0070C0"/>
              </a:solidFill>
              <a:sym typeface="Symbol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s-MX" dirty="0" smtClean="0">
                <a:sym typeface="Symbol"/>
              </a:rPr>
              <a:t>Se selecciona el mayor elemento, en valor absoluto, de este vector y se asignara como una aproximación de </a:t>
            </a:r>
            <a:r>
              <a:rPr lang="es-MX" b="1" dirty="0" smtClean="0">
                <a:solidFill>
                  <a:srgbClr val="0070C0"/>
                </a:solidFill>
                <a:sym typeface="Symbol"/>
              </a:rPr>
              <a:t></a:t>
            </a:r>
            <a:r>
              <a:rPr lang="es-MX" b="1" baseline="30000" dirty="0" smtClean="0">
                <a:solidFill>
                  <a:srgbClr val="0070C0"/>
                </a:solidFill>
              </a:rPr>
              <a:t>(1)</a:t>
            </a:r>
            <a:r>
              <a:rPr lang="es-MX" b="1" dirty="0" smtClean="0">
                <a:solidFill>
                  <a:srgbClr val="0070C0"/>
                </a:solidFill>
              </a:rPr>
              <a:t> </a:t>
            </a:r>
            <a:r>
              <a:rPr lang="es-MX" dirty="0" smtClean="0"/>
              <a:t>este asignación es con su correspondiente signo.  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s-MX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s-MX" dirty="0" smtClean="0"/>
              <a:t>Posteriormente se normaliza el vector obtenido, con lo que se obtiene la primera aproximación del vector característico: </a:t>
            </a:r>
            <a:r>
              <a:rPr lang="es-MX" b="1" dirty="0" smtClean="0">
                <a:solidFill>
                  <a:srgbClr val="0070C0"/>
                </a:solidFill>
              </a:rPr>
              <a:t>x</a:t>
            </a:r>
            <a:r>
              <a:rPr lang="es-MX" b="1" baseline="30000" dirty="0" smtClean="0">
                <a:solidFill>
                  <a:srgbClr val="0070C0"/>
                </a:solidFill>
              </a:rPr>
              <a:t>(1)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s-MX" dirty="0"/>
          </a:p>
          <a:p>
            <a:endParaRPr lang="es-MX" b="1" dirty="0" smtClean="0">
              <a:solidFill>
                <a:srgbClr val="0070C0"/>
              </a:solidFill>
              <a:sym typeface="Symbol"/>
            </a:endParaRPr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7943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03445" y="620688"/>
            <a:ext cx="1008112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Se vuelve a efectuar la  operación pero con el nuevo vector característico </a:t>
            </a:r>
          </a:p>
          <a:p>
            <a:endParaRPr lang="es-MX" baseline="30000" dirty="0"/>
          </a:p>
          <a:p>
            <a:r>
              <a:rPr lang="es-MX" dirty="0" smtClean="0"/>
              <a:t>     Se harán k sucesiones:</a:t>
            </a:r>
          </a:p>
          <a:p>
            <a:r>
              <a:rPr lang="es-MX" b="1" dirty="0" smtClean="0">
                <a:solidFill>
                  <a:srgbClr val="0070C0"/>
                </a:solidFill>
              </a:rPr>
              <a:t>                                         A</a:t>
            </a:r>
            <a:r>
              <a:rPr lang="es-MX" b="1" baseline="30000" dirty="0" smtClean="0">
                <a:solidFill>
                  <a:srgbClr val="0070C0"/>
                </a:solidFill>
              </a:rPr>
              <a:t> </a:t>
            </a:r>
            <a:r>
              <a:rPr lang="es-MX" b="1" dirty="0" smtClean="0">
                <a:solidFill>
                  <a:srgbClr val="0070C0"/>
                </a:solidFill>
              </a:rPr>
              <a:t>x</a:t>
            </a:r>
            <a:r>
              <a:rPr lang="es-MX" b="1" baseline="30000" dirty="0" smtClean="0">
                <a:solidFill>
                  <a:srgbClr val="0070C0"/>
                </a:solidFill>
              </a:rPr>
              <a:t>(2) </a:t>
            </a:r>
            <a:r>
              <a:rPr lang="es-MX" b="1" dirty="0" smtClean="0">
                <a:solidFill>
                  <a:srgbClr val="0070C0"/>
                </a:solidFill>
              </a:rPr>
              <a:t>= </a:t>
            </a:r>
            <a:r>
              <a:rPr lang="es-MX" b="1" dirty="0" smtClean="0">
                <a:solidFill>
                  <a:srgbClr val="0070C0"/>
                </a:solidFill>
                <a:sym typeface="Symbol"/>
              </a:rPr>
              <a:t></a:t>
            </a:r>
            <a:r>
              <a:rPr lang="es-MX" b="1" baseline="30000" dirty="0" smtClean="0">
                <a:solidFill>
                  <a:srgbClr val="0070C0"/>
                </a:solidFill>
              </a:rPr>
              <a:t>(3) </a:t>
            </a:r>
            <a:r>
              <a:rPr lang="es-MX" b="1" dirty="0" smtClean="0">
                <a:solidFill>
                  <a:srgbClr val="0070C0"/>
                </a:solidFill>
              </a:rPr>
              <a:t>x</a:t>
            </a:r>
            <a:r>
              <a:rPr lang="es-MX" b="1" baseline="30000" dirty="0" smtClean="0">
                <a:solidFill>
                  <a:srgbClr val="0070C0"/>
                </a:solidFill>
              </a:rPr>
              <a:t>(3)</a:t>
            </a:r>
          </a:p>
          <a:p>
            <a:r>
              <a:rPr lang="es-MX" b="1" dirty="0" smtClean="0">
                <a:solidFill>
                  <a:srgbClr val="0070C0"/>
                </a:solidFill>
              </a:rPr>
              <a:t>                                         A</a:t>
            </a:r>
            <a:r>
              <a:rPr lang="es-MX" b="1" baseline="30000" dirty="0" smtClean="0">
                <a:solidFill>
                  <a:srgbClr val="0070C0"/>
                </a:solidFill>
              </a:rPr>
              <a:t> </a:t>
            </a:r>
            <a:r>
              <a:rPr lang="es-MX" b="1" dirty="0" smtClean="0">
                <a:solidFill>
                  <a:srgbClr val="0070C0"/>
                </a:solidFill>
              </a:rPr>
              <a:t>x</a:t>
            </a:r>
            <a:r>
              <a:rPr lang="es-MX" b="1" baseline="30000" dirty="0" smtClean="0">
                <a:solidFill>
                  <a:srgbClr val="0070C0"/>
                </a:solidFill>
              </a:rPr>
              <a:t>(3) </a:t>
            </a:r>
            <a:r>
              <a:rPr lang="es-MX" b="1" dirty="0" smtClean="0">
                <a:solidFill>
                  <a:srgbClr val="0070C0"/>
                </a:solidFill>
              </a:rPr>
              <a:t>= </a:t>
            </a:r>
            <a:r>
              <a:rPr lang="es-MX" b="1" dirty="0" smtClean="0">
                <a:solidFill>
                  <a:srgbClr val="0070C0"/>
                </a:solidFill>
                <a:sym typeface="Symbol"/>
              </a:rPr>
              <a:t></a:t>
            </a:r>
            <a:r>
              <a:rPr lang="es-MX" b="1" baseline="30000" dirty="0" smtClean="0">
                <a:solidFill>
                  <a:srgbClr val="0070C0"/>
                </a:solidFill>
              </a:rPr>
              <a:t>(4) </a:t>
            </a:r>
            <a:r>
              <a:rPr lang="es-MX" b="1" dirty="0" smtClean="0">
                <a:solidFill>
                  <a:srgbClr val="0070C0"/>
                </a:solidFill>
              </a:rPr>
              <a:t>x</a:t>
            </a:r>
            <a:r>
              <a:rPr lang="es-MX" b="1" baseline="30000" dirty="0" smtClean="0">
                <a:solidFill>
                  <a:srgbClr val="0070C0"/>
                </a:solidFill>
              </a:rPr>
              <a:t>(4)</a:t>
            </a:r>
          </a:p>
          <a:p>
            <a:r>
              <a:rPr lang="es-MX" b="1" baseline="30000" dirty="0">
                <a:solidFill>
                  <a:srgbClr val="0070C0"/>
                </a:solidFill>
              </a:rPr>
              <a:t> </a:t>
            </a:r>
            <a:r>
              <a:rPr lang="es-MX" b="1" baseline="30000" dirty="0" smtClean="0">
                <a:solidFill>
                  <a:srgbClr val="0070C0"/>
                </a:solidFill>
              </a:rPr>
              <a:t>                                                                          .</a:t>
            </a:r>
          </a:p>
          <a:p>
            <a:r>
              <a:rPr lang="es-MX" b="1" baseline="30000" dirty="0" smtClean="0">
                <a:solidFill>
                  <a:srgbClr val="0070C0"/>
                </a:solidFill>
              </a:rPr>
              <a:t>                                                                           . </a:t>
            </a:r>
            <a:endParaRPr lang="es-MX" b="1" baseline="30000" dirty="0">
              <a:solidFill>
                <a:srgbClr val="0070C0"/>
              </a:solidFill>
            </a:endParaRPr>
          </a:p>
          <a:p>
            <a:r>
              <a:rPr lang="es-MX" b="1" baseline="30000" dirty="0" smtClean="0">
                <a:solidFill>
                  <a:srgbClr val="0070C0"/>
                </a:solidFill>
              </a:rPr>
              <a:t>                                                                           . </a:t>
            </a:r>
          </a:p>
          <a:p>
            <a:r>
              <a:rPr lang="es-MX" b="1" dirty="0" smtClean="0">
                <a:solidFill>
                  <a:srgbClr val="0070C0"/>
                </a:solidFill>
              </a:rPr>
              <a:t>                                        A</a:t>
            </a:r>
            <a:r>
              <a:rPr lang="es-MX" b="1" baseline="30000" dirty="0" smtClean="0">
                <a:solidFill>
                  <a:srgbClr val="0070C0"/>
                </a:solidFill>
              </a:rPr>
              <a:t> </a:t>
            </a:r>
            <a:r>
              <a:rPr lang="es-MX" b="1" dirty="0" smtClean="0">
                <a:solidFill>
                  <a:srgbClr val="0070C0"/>
                </a:solidFill>
              </a:rPr>
              <a:t>x</a:t>
            </a:r>
            <a:r>
              <a:rPr lang="es-MX" b="1" baseline="30000" dirty="0" smtClean="0">
                <a:solidFill>
                  <a:srgbClr val="0070C0"/>
                </a:solidFill>
              </a:rPr>
              <a:t>(k-1) </a:t>
            </a:r>
            <a:r>
              <a:rPr lang="es-MX" b="1" dirty="0" smtClean="0">
                <a:solidFill>
                  <a:srgbClr val="0070C0"/>
                </a:solidFill>
              </a:rPr>
              <a:t>= </a:t>
            </a:r>
            <a:r>
              <a:rPr lang="es-MX" b="1" dirty="0" smtClean="0">
                <a:solidFill>
                  <a:srgbClr val="0070C0"/>
                </a:solidFill>
                <a:sym typeface="Symbol"/>
              </a:rPr>
              <a:t></a:t>
            </a:r>
            <a:r>
              <a:rPr lang="es-MX" b="1" baseline="30000" dirty="0" smtClean="0">
                <a:solidFill>
                  <a:srgbClr val="0070C0"/>
                </a:solidFill>
              </a:rPr>
              <a:t>(k) </a:t>
            </a:r>
            <a:r>
              <a:rPr lang="es-MX" b="1" dirty="0" smtClean="0">
                <a:solidFill>
                  <a:srgbClr val="0070C0"/>
                </a:solidFill>
              </a:rPr>
              <a:t>x</a:t>
            </a:r>
            <a:r>
              <a:rPr lang="es-MX" b="1" baseline="30000" dirty="0" smtClean="0">
                <a:solidFill>
                  <a:srgbClr val="0070C0"/>
                </a:solidFill>
              </a:rPr>
              <a:t>(k)</a:t>
            </a:r>
            <a:endParaRPr lang="es-MX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Esto se hará hasta que la diferencia, en valor absoluto, entre los valores característicos obtenidos en dos iteraciones sucesivas sea menor que una tolerancia preestablecida.</a:t>
            </a:r>
          </a:p>
          <a:p>
            <a:endParaRPr lang="es-MX" dirty="0" smtClean="0"/>
          </a:p>
          <a:p>
            <a:r>
              <a:rPr lang="es-MX" dirty="0" smtClean="0"/>
              <a:t>Para el menor valor se utilizara la ecuación:</a:t>
            </a:r>
          </a:p>
          <a:p>
            <a:endParaRPr lang="es-MX" dirty="0" smtClean="0"/>
          </a:p>
          <a:p>
            <a:pPr algn="ctr"/>
            <a:r>
              <a:rPr lang="es-MX" b="1" dirty="0" smtClean="0">
                <a:solidFill>
                  <a:srgbClr val="0070C0"/>
                </a:solidFill>
              </a:rPr>
              <a:t>A</a:t>
            </a:r>
            <a:r>
              <a:rPr lang="es-MX" b="1" baseline="30000" dirty="0" smtClean="0">
                <a:solidFill>
                  <a:srgbClr val="0070C0"/>
                </a:solidFill>
              </a:rPr>
              <a:t>-1 </a:t>
            </a:r>
            <a:r>
              <a:rPr lang="es-MX" b="1" dirty="0" smtClean="0">
                <a:solidFill>
                  <a:srgbClr val="0070C0"/>
                </a:solidFill>
              </a:rPr>
              <a:t>x</a:t>
            </a:r>
            <a:r>
              <a:rPr lang="es-MX" b="1" baseline="30000" dirty="0" smtClean="0">
                <a:solidFill>
                  <a:srgbClr val="0070C0"/>
                </a:solidFill>
              </a:rPr>
              <a:t>(k-1) </a:t>
            </a:r>
            <a:r>
              <a:rPr lang="es-MX" b="1" dirty="0" smtClean="0">
                <a:solidFill>
                  <a:srgbClr val="0070C0"/>
                </a:solidFill>
              </a:rPr>
              <a:t>= (1/</a:t>
            </a:r>
            <a:r>
              <a:rPr lang="es-MX" b="1" dirty="0" smtClean="0">
                <a:solidFill>
                  <a:srgbClr val="0070C0"/>
                </a:solidFill>
                <a:sym typeface="Symbol"/>
              </a:rPr>
              <a:t></a:t>
            </a:r>
            <a:r>
              <a:rPr lang="es-MX" b="1" dirty="0" smtClean="0">
                <a:solidFill>
                  <a:srgbClr val="0070C0"/>
                </a:solidFill>
              </a:rPr>
              <a:t>)</a:t>
            </a:r>
            <a:r>
              <a:rPr lang="es-MX" b="1" baseline="30000" dirty="0" smtClean="0">
                <a:solidFill>
                  <a:srgbClr val="0070C0"/>
                </a:solidFill>
              </a:rPr>
              <a:t>(k) </a:t>
            </a:r>
            <a:r>
              <a:rPr lang="es-MX" b="1" dirty="0" smtClean="0">
                <a:solidFill>
                  <a:srgbClr val="0070C0"/>
                </a:solidFill>
              </a:rPr>
              <a:t>x</a:t>
            </a:r>
            <a:r>
              <a:rPr lang="es-MX" b="1" baseline="30000" dirty="0" smtClean="0">
                <a:solidFill>
                  <a:srgbClr val="0070C0"/>
                </a:solidFill>
              </a:rPr>
              <a:t>(k)</a:t>
            </a:r>
          </a:p>
          <a:p>
            <a:pPr algn="ctr"/>
            <a:endParaRPr lang="es-MX" b="1" baseline="30000" dirty="0">
              <a:solidFill>
                <a:srgbClr val="0070C0"/>
              </a:solidFill>
            </a:endParaRPr>
          </a:p>
          <a:p>
            <a:r>
              <a:rPr lang="es-MX" dirty="0" smtClean="0"/>
              <a:t>Donde el reciproco de </a:t>
            </a:r>
            <a:r>
              <a:rPr lang="es-MX" b="1" dirty="0" smtClean="0">
                <a:solidFill>
                  <a:srgbClr val="0070C0"/>
                </a:solidFill>
                <a:sym typeface="Symbol"/>
              </a:rPr>
              <a:t> </a:t>
            </a:r>
            <a:r>
              <a:rPr lang="es-MX" dirty="0" smtClean="0">
                <a:sym typeface="Symbol"/>
              </a:rPr>
              <a:t>será la aproximación del valor característico.</a:t>
            </a:r>
            <a:r>
              <a:rPr lang="es-MX" b="1" dirty="0" smtClean="0">
                <a:sym typeface="Symbol"/>
              </a:rPr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4360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6000" dirty="0" smtClean="0"/>
              <a:t>Ejemplo:</a:t>
            </a:r>
            <a:endParaRPr lang="es-MX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378424" y="2119952"/>
                <a:ext cx="10129901" cy="3777622"/>
              </a:xfrm>
            </p:spPr>
            <p:txBody>
              <a:bodyPr>
                <a:normAutofit/>
              </a:bodyPr>
              <a:lstStyle/>
              <a:p>
                <a:r>
                  <a:rPr lang="es-MX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Dado el sistema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MX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s-MX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MX" sz="32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MX" sz="3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es-MX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Obtener la matriz de coeficientes, el mayor valor característico y su correspondiente vector por el método de las potencias.</a:t>
                </a:r>
                <a:endParaRPr lang="es-MX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8424" y="2119952"/>
                <a:ext cx="10129901" cy="3777622"/>
              </a:xfrm>
              <a:blipFill rotWithShape="0">
                <a:blip r:embed="rId2"/>
                <a:stretch>
                  <a:fillRect l="-1504" t="-2100" r="-156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54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101</TotalTime>
  <Words>484</Words>
  <Application>Microsoft Office PowerPoint</Application>
  <PresentationFormat>Panorámica</PresentationFormat>
  <Paragraphs>82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Cambria Math</vt:lpstr>
      <vt:lpstr>Century Gothic</vt:lpstr>
      <vt:lpstr>Symbol</vt:lpstr>
      <vt:lpstr>Wingdings 3</vt:lpstr>
      <vt:lpstr>Espiral</vt:lpstr>
      <vt:lpstr>Método de Krylov y método de las potencias</vt:lpstr>
      <vt:lpstr>Método de Krylov </vt:lpstr>
      <vt:lpstr>Formulas</vt:lpstr>
      <vt:lpstr>Presentación de PowerPoint</vt:lpstr>
      <vt:lpstr>Ejemplo:</vt:lpstr>
      <vt:lpstr>Método de las potencias</vt:lpstr>
      <vt:lpstr>Presentación de PowerPoint</vt:lpstr>
      <vt:lpstr>Presentación de PowerPoint</vt:lpstr>
      <vt:lpstr>Ejemplo:</vt:lpstr>
      <vt:lpstr>Gracias por su atención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 de Krylov y método de las potencias</dc:title>
  <dc:creator>Acer</dc:creator>
  <cp:lastModifiedBy>taldoc</cp:lastModifiedBy>
  <cp:revision>13</cp:revision>
  <dcterms:created xsi:type="dcterms:W3CDTF">2017-03-16T04:39:14Z</dcterms:created>
  <dcterms:modified xsi:type="dcterms:W3CDTF">2017-03-17T00:36:11Z</dcterms:modified>
</cp:coreProperties>
</file>