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FELIPE DAZA NOGUERA" initials="DFDN" lastIdx="1" clrIdx="0">
    <p:extLst>
      <p:ext uri="{19B8F6BF-5375-455C-9EA6-DF929625EA0E}">
        <p15:presenceInfo xmlns:p15="http://schemas.microsoft.com/office/powerpoint/2012/main" userId="8b0217e82f9c64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20T18:00:01.759" idx="1">
    <p:pos x="3534" y="1173"/>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12/20/2022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image" Target="../media/image13.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23D2D6-6694-D906-1B05-ED86130DD3F8}"/>
              </a:ext>
            </a:extLst>
          </p:cNvPr>
          <p:cNvSpPr>
            <a:spLocks noGrp="1"/>
          </p:cNvSpPr>
          <p:nvPr>
            <p:ph type="ctrTitle"/>
          </p:nvPr>
        </p:nvSpPr>
        <p:spPr>
          <a:xfrm>
            <a:off x="620889" y="655521"/>
            <a:ext cx="7661551" cy="894645"/>
          </a:xfrm>
        </p:spPr>
        <p:txBody>
          <a:bodyPr>
            <a:normAutofit fontScale="90000"/>
          </a:bodyPr>
          <a:lstStyle/>
          <a:p>
            <a:r>
              <a:rPr lang="es-CO" dirty="0"/>
              <a:t>plan de negocios</a:t>
            </a:r>
            <a:br>
              <a:rPr lang="es-CO" dirty="0"/>
            </a:br>
            <a:r>
              <a:rPr lang="es-CO" dirty="0" err="1"/>
              <a:t>lucylunails</a:t>
            </a:r>
            <a:r>
              <a:rPr lang="es-CO" dirty="0"/>
              <a:t> </a:t>
            </a:r>
            <a:r>
              <a:rPr lang="es-CO" dirty="0" err="1"/>
              <a:t>softart</a:t>
            </a:r>
            <a:endParaRPr lang="es-CO" dirty="0"/>
          </a:p>
        </p:txBody>
      </p:sp>
      <p:sp>
        <p:nvSpPr>
          <p:cNvPr id="3" name="Subtítulo 2">
            <a:extLst>
              <a:ext uri="{FF2B5EF4-FFF2-40B4-BE49-F238E27FC236}">
                <a16:creationId xmlns:a16="http://schemas.microsoft.com/office/drawing/2014/main" id="{36448AC3-0CDB-9F5D-E9E8-B76A181D8679}"/>
              </a:ext>
            </a:extLst>
          </p:cNvPr>
          <p:cNvSpPr>
            <a:spLocks noGrp="1"/>
          </p:cNvSpPr>
          <p:nvPr>
            <p:ph type="subTitle" idx="1"/>
          </p:nvPr>
        </p:nvSpPr>
        <p:spPr>
          <a:xfrm>
            <a:off x="620889" y="1711334"/>
            <a:ext cx="7661551" cy="1921564"/>
          </a:xfrm>
        </p:spPr>
        <p:txBody>
          <a:bodyPr>
            <a:normAutofit/>
          </a:bodyPr>
          <a:lstStyle/>
          <a:p>
            <a:r>
              <a:rPr lang="es-CO" dirty="0"/>
              <a:t>Gaes#2</a:t>
            </a:r>
          </a:p>
          <a:p>
            <a:r>
              <a:rPr lang="es-CO" dirty="0"/>
              <a:t>Daniel Felipe daza noguera  </a:t>
            </a:r>
          </a:p>
          <a:p>
            <a:r>
              <a:rPr lang="es-CO" dirty="0"/>
              <a:t>Sara valentina abril prieto</a:t>
            </a:r>
          </a:p>
          <a:p>
            <a:r>
              <a:rPr lang="es-CO" dirty="0"/>
              <a:t>Anderson David carrillo duarte </a:t>
            </a:r>
          </a:p>
        </p:txBody>
      </p:sp>
      <p:pic>
        <p:nvPicPr>
          <p:cNvPr id="5" name="Imagen 4">
            <a:extLst>
              <a:ext uri="{FF2B5EF4-FFF2-40B4-BE49-F238E27FC236}">
                <a16:creationId xmlns:a16="http://schemas.microsoft.com/office/drawing/2014/main" id="{409997F6-9E9E-6D02-3334-6ADC8937F40B}"/>
              </a:ext>
            </a:extLst>
          </p:cNvPr>
          <p:cNvPicPr>
            <a:picLocks noChangeAspect="1"/>
          </p:cNvPicPr>
          <p:nvPr/>
        </p:nvPicPr>
        <p:blipFill rotWithShape="1">
          <a:blip r:embed="rId2"/>
          <a:srcRect l="50307" t="22776" r="18651" b="34450"/>
          <a:stretch/>
        </p:blipFill>
        <p:spPr>
          <a:xfrm>
            <a:off x="2681065" y="3632898"/>
            <a:ext cx="3415776" cy="2646214"/>
          </a:xfrm>
          <a:prstGeom prst="rect">
            <a:avLst/>
          </a:prstGeom>
        </p:spPr>
      </p:pic>
      <p:pic>
        <p:nvPicPr>
          <p:cNvPr id="7" name="Imagen 6">
            <a:extLst>
              <a:ext uri="{FF2B5EF4-FFF2-40B4-BE49-F238E27FC236}">
                <a16:creationId xmlns:a16="http://schemas.microsoft.com/office/drawing/2014/main" id="{81DA58C7-F0FE-23C7-2828-D19A450FB9B6}"/>
              </a:ext>
            </a:extLst>
          </p:cNvPr>
          <p:cNvPicPr>
            <a:picLocks noChangeAspect="1"/>
          </p:cNvPicPr>
          <p:nvPr/>
        </p:nvPicPr>
        <p:blipFill rotWithShape="1">
          <a:blip r:embed="rId3"/>
          <a:srcRect l="28982" t="25173" r="59907" b="55064"/>
          <a:stretch/>
        </p:blipFill>
        <p:spPr>
          <a:xfrm>
            <a:off x="6096000" y="3632898"/>
            <a:ext cx="2646214" cy="2646214"/>
          </a:xfrm>
          <a:prstGeom prst="rect">
            <a:avLst/>
          </a:prstGeom>
        </p:spPr>
      </p:pic>
    </p:spTree>
    <p:extLst>
      <p:ext uri="{BB962C8B-B14F-4D97-AF65-F5344CB8AC3E}">
        <p14:creationId xmlns:p14="http://schemas.microsoft.com/office/powerpoint/2010/main" val="27475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54D30-0331-BA67-66FB-D63FB90DBE8B}"/>
              </a:ext>
            </a:extLst>
          </p:cNvPr>
          <p:cNvSpPr>
            <a:spLocks noGrp="1"/>
          </p:cNvSpPr>
          <p:nvPr>
            <p:ph type="title"/>
          </p:nvPr>
        </p:nvSpPr>
        <p:spPr>
          <a:xfrm>
            <a:off x="5449712" y="598311"/>
            <a:ext cx="5870329" cy="1456267"/>
          </a:xfrm>
        </p:spPr>
        <p:txBody>
          <a:bodyPr/>
          <a:lstStyle/>
          <a:p>
            <a:r>
              <a:rPr lang="es-CO" dirty="0"/>
              <a:t>Composición de producto</a:t>
            </a:r>
          </a:p>
        </p:txBody>
      </p:sp>
      <p:sp>
        <p:nvSpPr>
          <p:cNvPr id="3" name="Marcador de contenido 2">
            <a:extLst>
              <a:ext uri="{FF2B5EF4-FFF2-40B4-BE49-F238E27FC236}">
                <a16:creationId xmlns:a16="http://schemas.microsoft.com/office/drawing/2014/main" id="{32B3611C-5EC5-091B-28C8-D326A5665121}"/>
              </a:ext>
            </a:extLst>
          </p:cNvPr>
          <p:cNvSpPr>
            <a:spLocks noGrp="1"/>
          </p:cNvSpPr>
          <p:nvPr>
            <p:ph idx="1"/>
          </p:nvPr>
        </p:nvSpPr>
        <p:spPr>
          <a:xfrm>
            <a:off x="5873514" y="2368927"/>
            <a:ext cx="5647266" cy="3649133"/>
          </a:xfrm>
        </p:spPr>
        <p:txBody>
          <a:bodyPr/>
          <a:lstStyle/>
          <a:p>
            <a:r>
              <a:rPr lang="es-ES" sz="1800" b="0" i="0" u="none" strike="noStrike" dirty="0">
                <a:solidFill>
                  <a:srgbClr val="E1EFD8"/>
                </a:solidFill>
                <a:effectLst/>
                <a:latin typeface="Merriweather" panose="00000500000000000000" pitchFamily="2" charset="0"/>
              </a:rPr>
              <a:t>El producto es una aplicación móvil, debe contar con varios factores externos para que tenga un correcto funcionamiento en este caso los usuarios son los encargados de ese buen funcionamiento. Algunos de ellos son una base de datos en la nube, donde se almacenará toda la información requerida por los usuarios que van a interactuar en la misma. Requerimos de conexión a red wifi o datos móviles para el funcionamiento de la aplicación. Todo bajo la autorización de la manicurista y el usuario al que va dirigida.</a:t>
            </a:r>
            <a:endParaRPr lang="es-CO" dirty="0"/>
          </a:p>
        </p:txBody>
      </p:sp>
      <p:pic>
        <p:nvPicPr>
          <p:cNvPr id="9" name="Imagen 8">
            <a:extLst>
              <a:ext uri="{FF2B5EF4-FFF2-40B4-BE49-F238E27FC236}">
                <a16:creationId xmlns:a16="http://schemas.microsoft.com/office/drawing/2014/main" id="{29E9A241-D25D-8E49-7D71-36B4BE767CAD}"/>
              </a:ext>
            </a:extLst>
          </p:cNvPr>
          <p:cNvPicPr>
            <a:picLocks noChangeAspect="1"/>
          </p:cNvPicPr>
          <p:nvPr/>
        </p:nvPicPr>
        <p:blipFill>
          <a:blip r:embed="rId2"/>
          <a:stretch>
            <a:fillRect/>
          </a:stretch>
        </p:blipFill>
        <p:spPr>
          <a:xfrm>
            <a:off x="778335" y="1061155"/>
            <a:ext cx="2716520" cy="2844800"/>
          </a:xfrm>
          <a:prstGeom prst="rect">
            <a:avLst/>
          </a:prstGeom>
        </p:spPr>
      </p:pic>
      <p:pic>
        <p:nvPicPr>
          <p:cNvPr id="11" name="Imagen 10">
            <a:extLst>
              <a:ext uri="{FF2B5EF4-FFF2-40B4-BE49-F238E27FC236}">
                <a16:creationId xmlns:a16="http://schemas.microsoft.com/office/drawing/2014/main" id="{7B699A09-D7AA-9806-BF16-5604E5D8DF86}"/>
              </a:ext>
            </a:extLst>
          </p:cNvPr>
          <p:cNvPicPr>
            <a:picLocks noChangeAspect="1"/>
          </p:cNvPicPr>
          <p:nvPr/>
        </p:nvPicPr>
        <p:blipFill>
          <a:blip r:embed="rId3"/>
          <a:stretch>
            <a:fillRect/>
          </a:stretch>
        </p:blipFill>
        <p:spPr>
          <a:xfrm>
            <a:off x="3199627" y="3200071"/>
            <a:ext cx="2768377" cy="3206703"/>
          </a:xfrm>
          <a:prstGeom prst="rect">
            <a:avLst/>
          </a:prstGeom>
        </p:spPr>
      </p:pic>
    </p:spTree>
    <p:extLst>
      <p:ext uri="{BB962C8B-B14F-4D97-AF65-F5344CB8AC3E}">
        <p14:creationId xmlns:p14="http://schemas.microsoft.com/office/powerpoint/2010/main" val="1682958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BAB8C-BF2C-AFC5-70F7-4E8EADFBF3D9}"/>
              </a:ext>
            </a:extLst>
          </p:cNvPr>
          <p:cNvSpPr>
            <a:spLocks noGrp="1"/>
          </p:cNvSpPr>
          <p:nvPr>
            <p:ph type="title"/>
          </p:nvPr>
        </p:nvSpPr>
        <p:spPr/>
        <p:txBody>
          <a:bodyPr/>
          <a:lstStyle/>
          <a:p>
            <a:r>
              <a:rPr lang="es-CO" dirty="0"/>
              <a:t>Vida útil del sistema </a:t>
            </a:r>
          </a:p>
        </p:txBody>
      </p:sp>
      <p:sp>
        <p:nvSpPr>
          <p:cNvPr id="3" name="Marcador de contenido 2">
            <a:extLst>
              <a:ext uri="{FF2B5EF4-FFF2-40B4-BE49-F238E27FC236}">
                <a16:creationId xmlns:a16="http://schemas.microsoft.com/office/drawing/2014/main" id="{E33677DA-2E1B-4852-38EC-8EFFF908B658}"/>
              </a:ext>
            </a:extLst>
          </p:cNvPr>
          <p:cNvSpPr>
            <a:spLocks noGrp="1"/>
          </p:cNvSpPr>
          <p:nvPr>
            <p:ph idx="1"/>
          </p:nvPr>
        </p:nvSpPr>
        <p:spPr>
          <a:xfrm>
            <a:off x="685802" y="2142067"/>
            <a:ext cx="4766732" cy="3649133"/>
          </a:xfrm>
        </p:spPr>
        <p:txBody>
          <a:bodyPr/>
          <a:lstStyle/>
          <a:p>
            <a:pPr marL="0" indent="0">
              <a:buNone/>
            </a:pPr>
            <a:r>
              <a:rPr lang="es-CO" dirty="0"/>
              <a:t>Témenos planeado que la aplicación dure, hasta que nuestro cliente vea que no es necesaria y que ya puede suplir sus necesidades de otra manera sin afectar lo que nuestra aplicación pueda brindarle, también la vida útil de la aplicación es cuando ya los mismos usuarios decidan dejar de usarla.</a:t>
            </a:r>
          </a:p>
        </p:txBody>
      </p:sp>
      <p:pic>
        <p:nvPicPr>
          <p:cNvPr id="9218" name="Picture 2" descr="Vida útil de los equipos de su sistema HVAC">
            <a:extLst>
              <a:ext uri="{FF2B5EF4-FFF2-40B4-BE49-F238E27FC236}">
                <a16:creationId xmlns:a16="http://schemas.microsoft.com/office/drawing/2014/main" id="{A41132D0-AE21-17AB-6AAC-A6A47E1A0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9873" y="1727200"/>
            <a:ext cx="5392412" cy="397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708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923D4F-C420-25F1-6243-9E913F0F8BEB}"/>
              </a:ext>
            </a:extLst>
          </p:cNvPr>
          <p:cNvSpPr>
            <a:spLocks noGrp="1"/>
          </p:cNvSpPr>
          <p:nvPr>
            <p:ph type="title"/>
          </p:nvPr>
        </p:nvSpPr>
        <p:spPr>
          <a:xfrm>
            <a:off x="6860824" y="685800"/>
            <a:ext cx="4823177" cy="1456267"/>
          </a:xfrm>
        </p:spPr>
        <p:txBody>
          <a:bodyPr/>
          <a:lstStyle/>
          <a:p>
            <a:r>
              <a:rPr lang="es-ES" sz="1800" b="1" i="0" u="none" strike="noStrike" dirty="0">
                <a:solidFill>
                  <a:srgbClr val="E1EFD8"/>
                </a:solidFill>
                <a:effectLst/>
                <a:latin typeface="Merriweather" panose="00000500000000000000" pitchFamily="2" charset="0"/>
              </a:rPr>
              <a:t>Modelo de desarrollo del SI</a:t>
            </a:r>
            <a:endParaRPr lang="es-CO" dirty="0"/>
          </a:p>
        </p:txBody>
      </p:sp>
      <p:sp>
        <p:nvSpPr>
          <p:cNvPr id="3" name="Marcador de contenido 2">
            <a:extLst>
              <a:ext uri="{FF2B5EF4-FFF2-40B4-BE49-F238E27FC236}">
                <a16:creationId xmlns:a16="http://schemas.microsoft.com/office/drawing/2014/main" id="{1A30CBC7-5957-2A09-6832-FEB2CF71AFEF}"/>
              </a:ext>
            </a:extLst>
          </p:cNvPr>
          <p:cNvSpPr>
            <a:spLocks noGrp="1"/>
          </p:cNvSpPr>
          <p:nvPr>
            <p:ph idx="1"/>
          </p:nvPr>
        </p:nvSpPr>
        <p:spPr>
          <a:xfrm>
            <a:off x="4580469" y="1972734"/>
            <a:ext cx="6640688" cy="3649133"/>
          </a:xfrm>
        </p:spPr>
        <p:txBody>
          <a:bodyPr>
            <a:normAutofit fontScale="92500" lnSpcReduction="20000"/>
          </a:bodyPr>
          <a:lstStyle/>
          <a:p>
            <a:pPr algn="just" rtl="0">
              <a:spcBef>
                <a:spcPts val="0"/>
              </a:spcBef>
              <a:spcAft>
                <a:spcPts val="0"/>
              </a:spcAft>
            </a:pPr>
            <a:r>
              <a:rPr lang="es-ES" sz="1800" b="0" i="0" u="none" strike="noStrike" dirty="0">
                <a:solidFill>
                  <a:srgbClr val="E1EFD8"/>
                </a:solidFill>
                <a:effectLst/>
                <a:latin typeface="Merriweather" panose="00000500000000000000" pitchFamily="2" charset="0"/>
              </a:rPr>
              <a:t>FASE IDENTIFICACIÓN DE REQUISITOS</a:t>
            </a:r>
            <a:r>
              <a:rPr lang="es-ES" dirty="0"/>
              <a:t>: </a:t>
            </a:r>
            <a:r>
              <a:rPr lang="es-ES" sz="1800" b="0" i="0" u="none" strike="noStrike" dirty="0">
                <a:solidFill>
                  <a:srgbClr val="E1EFD8"/>
                </a:solidFill>
                <a:effectLst/>
                <a:latin typeface="Merriweather" panose="00000500000000000000" pitchFamily="2" charset="0"/>
              </a:rPr>
              <a:t>Primero realizamos una entrevista con el cliente donde identificamos las problemáticas que tenía ya allí poder ver en donde podíamos ayudar a solucionar sus inconvenientes </a:t>
            </a:r>
          </a:p>
          <a:p>
            <a:pPr algn="just" rtl="0">
              <a:spcBef>
                <a:spcPts val="0"/>
              </a:spcBef>
              <a:spcAft>
                <a:spcPts val="0"/>
              </a:spcAft>
            </a:pPr>
            <a:endParaRPr lang="es-ES" b="0" dirty="0">
              <a:effectLst/>
            </a:endParaRPr>
          </a:p>
          <a:p>
            <a:pPr algn="just" rtl="0">
              <a:spcBef>
                <a:spcPts val="0"/>
              </a:spcBef>
              <a:spcAft>
                <a:spcPts val="0"/>
              </a:spcAft>
            </a:pPr>
            <a:r>
              <a:rPr lang="es-ES" sz="1800" b="0" i="0" u="none" strike="noStrike" dirty="0">
                <a:solidFill>
                  <a:srgbClr val="E1EFD8"/>
                </a:solidFill>
                <a:effectLst/>
                <a:latin typeface="Merriweather" panose="00000500000000000000" pitchFamily="2" charset="0"/>
              </a:rPr>
              <a:t>FASE ANÁLISIS</a:t>
            </a:r>
            <a:r>
              <a:rPr lang="es-ES" b="0" dirty="0">
                <a:solidFill>
                  <a:srgbClr val="E1EFD8"/>
                </a:solidFill>
                <a:effectLst/>
                <a:latin typeface="Merriweather" panose="00000500000000000000" pitchFamily="2" charset="0"/>
              </a:rPr>
              <a:t>: </a:t>
            </a:r>
            <a:r>
              <a:rPr lang="es-ES" dirty="0">
                <a:solidFill>
                  <a:srgbClr val="E1EFD8"/>
                </a:solidFill>
                <a:latin typeface="Merriweather" panose="00000500000000000000" pitchFamily="2" charset="0"/>
              </a:rPr>
              <a:t>Después </a:t>
            </a:r>
            <a:r>
              <a:rPr lang="es-ES" sz="1800" b="0" i="0" u="none" strike="noStrike" dirty="0">
                <a:solidFill>
                  <a:srgbClr val="E1EFD8"/>
                </a:solidFill>
                <a:effectLst/>
                <a:latin typeface="Merriweather" panose="00000500000000000000" pitchFamily="2" charset="0"/>
              </a:rPr>
              <a:t>empezamos con la documentación y diagramas necesarios para realizar un análisis profundo y poder desarrollar un sistema funcional sacando cada una de las funcionalidades y datos que llevara el sistema </a:t>
            </a:r>
          </a:p>
          <a:p>
            <a:pPr algn="just" rtl="0">
              <a:spcBef>
                <a:spcPts val="0"/>
              </a:spcBef>
              <a:spcAft>
                <a:spcPts val="0"/>
              </a:spcAft>
            </a:pPr>
            <a:endParaRPr lang="es-ES" b="0" dirty="0">
              <a:effectLst/>
            </a:endParaRPr>
          </a:p>
          <a:p>
            <a:pPr algn="just" rtl="0">
              <a:spcBef>
                <a:spcPts val="0"/>
              </a:spcBef>
              <a:spcAft>
                <a:spcPts val="0"/>
              </a:spcAft>
            </a:pPr>
            <a:r>
              <a:rPr lang="es-ES" sz="1800" b="0" i="0" u="none" strike="noStrike" dirty="0">
                <a:solidFill>
                  <a:srgbClr val="E1EFD8"/>
                </a:solidFill>
                <a:effectLst/>
                <a:latin typeface="Merriweather" panose="00000500000000000000" pitchFamily="2" charset="0"/>
              </a:rPr>
              <a:t>FASE DE DISEÑO</a:t>
            </a:r>
            <a:r>
              <a:rPr lang="es-ES" dirty="0"/>
              <a:t>:</a:t>
            </a:r>
            <a:r>
              <a:rPr lang="es-ES" dirty="0">
                <a:solidFill>
                  <a:srgbClr val="E1EFD8"/>
                </a:solidFill>
                <a:latin typeface="Merriweather" panose="00000500000000000000" pitchFamily="2" charset="0"/>
              </a:rPr>
              <a:t> Hicimos un diseño previo desde </a:t>
            </a:r>
            <a:r>
              <a:rPr lang="es-ES" sz="1800" b="0" i="0" u="none" strike="noStrike" dirty="0">
                <a:solidFill>
                  <a:srgbClr val="E1EFD8"/>
                </a:solidFill>
                <a:effectLst/>
                <a:latin typeface="Merriweather" panose="00000500000000000000" pitchFamily="2" charset="0"/>
              </a:rPr>
              <a:t> la aplicación en </a:t>
            </a:r>
            <a:r>
              <a:rPr lang="es-ES" sz="1800" b="0" i="0" u="none" strike="noStrike" dirty="0" err="1">
                <a:solidFill>
                  <a:srgbClr val="E1EFD8"/>
                </a:solidFill>
                <a:effectLst/>
                <a:latin typeface="Merriweather" panose="00000500000000000000" pitchFamily="2" charset="0"/>
              </a:rPr>
              <a:t>Balsamic</a:t>
            </a:r>
            <a:r>
              <a:rPr lang="es-ES" sz="1800" b="0" i="0" u="none" strike="noStrike" dirty="0">
                <a:solidFill>
                  <a:srgbClr val="E1EFD8"/>
                </a:solidFill>
                <a:effectLst/>
                <a:latin typeface="Merriweather" panose="00000500000000000000" pitchFamily="2" charset="0"/>
              </a:rPr>
              <a:t> para que el cliente pudiera tener una mayor idea acerca del diseño de su aplicativo</a:t>
            </a:r>
            <a:br>
              <a:rPr lang="es-ES" dirty="0"/>
            </a:br>
            <a:endParaRPr lang="es-CO" dirty="0"/>
          </a:p>
        </p:txBody>
      </p:sp>
      <p:pic>
        <p:nvPicPr>
          <p:cNvPr id="10244" name="Picture 4" descr="Entrega de engranajes PNG - PNG All">
            <a:extLst>
              <a:ext uri="{FF2B5EF4-FFF2-40B4-BE49-F238E27FC236}">
                <a16:creationId xmlns:a16="http://schemas.microsoft.com/office/drawing/2014/main" id="{C3491E79-7D7F-48AD-98FC-79DFA2462F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776" y="2202745"/>
            <a:ext cx="3677752" cy="2892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134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AFAE1-B546-C3E6-D2EE-9214A546C7B8}"/>
              </a:ext>
            </a:extLst>
          </p:cNvPr>
          <p:cNvSpPr>
            <a:spLocks noGrp="1"/>
          </p:cNvSpPr>
          <p:nvPr>
            <p:ph type="title"/>
          </p:nvPr>
        </p:nvSpPr>
        <p:spPr/>
        <p:txBody>
          <a:bodyPr/>
          <a:lstStyle/>
          <a:p>
            <a:r>
              <a:rPr lang="es-CO" dirty="0"/>
              <a:t>Riesgos </a:t>
            </a:r>
          </a:p>
        </p:txBody>
      </p:sp>
      <p:sp>
        <p:nvSpPr>
          <p:cNvPr id="3" name="Marcador de contenido 2">
            <a:extLst>
              <a:ext uri="{FF2B5EF4-FFF2-40B4-BE49-F238E27FC236}">
                <a16:creationId xmlns:a16="http://schemas.microsoft.com/office/drawing/2014/main" id="{6708FA94-BED7-E626-E81C-2787C2A3F8B7}"/>
              </a:ext>
            </a:extLst>
          </p:cNvPr>
          <p:cNvSpPr>
            <a:spLocks noGrp="1"/>
          </p:cNvSpPr>
          <p:nvPr>
            <p:ph idx="1"/>
          </p:nvPr>
        </p:nvSpPr>
        <p:spPr>
          <a:xfrm>
            <a:off x="437446" y="1622780"/>
            <a:ext cx="4484510" cy="3649133"/>
          </a:xfrm>
        </p:spPr>
        <p:txBody>
          <a:bodyPr/>
          <a:lstStyle/>
          <a:p>
            <a:r>
              <a:rPr lang="es-CO" dirty="0"/>
              <a:t>Hay algunos riesgos en los que estamos trabajando que es la seguridad de los datos personales y el orden en las citas a la hora del agendamiento ya que podrían cruzarse o estar disponibles a una hora y esto podría generar mal entendidos con los clientes lo que queremos es que sea algo seguro para el usuario y a la vez organizado y confiable </a:t>
            </a:r>
          </a:p>
        </p:txBody>
      </p:sp>
      <p:pic>
        <p:nvPicPr>
          <p:cNvPr id="11266" name="Picture 2" descr="4 pilares del Tratamiento de Riesgos en Risk Management">
            <a:extLst>
              <a:ext uri="{FF2B5EF4-FFF2-40B4-BE49-F238E27FC236}">
                <a16:creationId xmlns:a16="http://schemas.microsoft.com/office/drawing/2014/main" id="{8BE01DB1-C128-9CA3-22C6-A4F5533FB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8446" y="1888066"/>
            <a:ext cx="6117753" cy="3081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683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356F25-FC77-9D78-E3D7-AB8E2AD9BD87}"/>
              </a:ext>
            </a:extLst>
          </p:cNvPr>
          <p:cNvSpPr>
            <a:spLocks noGrp="1"/>
          </p:cNvSpPr>
          <p:nvPr>
            <p:ph type="title"/>
          </p:nvPr>
        </p:nvSpPr>
        <p:spPr/>
        <p:txBody>
          <a:bodyPr/>
          <a:lstStyle/>
          <a:p>
            <a:r>
              <a:rPr lang="es-CO" dirty="0"/>
              <a:t>Beneficios </a:t>
            </a:r>
          </a:p>
        </p:txBody>
      </p:sp>
      <p:sp>
        <p:nvSpPr>
          <p:cNvPr id="3" name="Marcador de contenido 2">
            <a:extLst>
              <a:ext uri="{FF2B5EF4-FFF2-40B4-BE49-F238E27FC236}">
                <a16:creationId xmlns:a16="http://schemas.microsoft.com/office/drawing/2014/main" id="{F8B58A69-BC22-AF19-9F50-39440098C0E9}"/>
              </a:ext>
            </a:extLst>
          </p:cNvPr>
          <p:cNvSpPr>
            <a:spLocks noGrp="1"/>
          </p:cNvSpPr>
          <p:nvPr>
            <p:ph idx="1"/>
          </p:nvPr>
        </p:nvSpPr>
        <p:spPr>
          <a:xfrm>
            <a:off x="798690" y="2065867"/>
            <a:ext cx="4190999" cy="3649133"/>
          </a:xfrm>
        </p:spPr>
        <p:txBody>
          <a:bodyPr/>
          <a:lstStyle/>
          <a:p>
            <a:r>
              <a:rPr lang="es-CO" dirty="0"/>
              <a:t>Los beneficios de nuestro aplicativo es poder generar citas desde la comodidad de su casa, generando comunicación entre la manicurista y sus clientes donde allí podrá interactuar con ellos supliendo cada una de las necesidades y dificultades que se le presentan a nuestra cliente </a:t>
            </a:r>
          </a:p>
        </p:txBody>
      </p:sp>
      <p:pic>
        <p:nvPicPr>
          <p:cNvPr id="12290" name="Picture 2" descr="Los (enormes) beneficios de la fidelidad">
            <a:extLst>
              <a:ext uri="{FF2B5EF4-FFF2-40B4-BE49-F238E27FC236}">
                <a16:creationId xmlns:a16="http://schemas.microsoft.com/office/drawing/2014/main" id="{28ACB458-1772-4B32-E4F0-0A8879A3A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2578" y="1888771"/>
            <a:ext cx="6487349" cy="3649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164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9439E-1A08-55FB-459E-CA3ECE135092}"/>
              </a:ext>
            </a:extLst>
          </p:cNvPr>
          <p:cNvSpPr>
            <a:spLocks noGrp="1"/>
          </p:cNvSpPr>
          <p:nvPr>
            <p:ph type="title"/>
          </p:nvPr>
        </p:nvSpPr>
        <p:spPr/>
        <p:txBody>
          <a:bodyPr/>
          <a:lstStyle/>
          <a:p>
            <a:r>
              <a:rPr lang="es-CO" dirty="0"/>
              <a:t>Soporte técnico y  de mantenimiento</a:t>
            </a:r>
          </a:p>
        </p:txBody>
      </p:sp>
      <p:sp>
        <p:nvSpPr>
          <p:cNvPr id="3" name="Marcador de contenido 2">
            <a:extLst>
              <a:ext uri="{FF2B5EF4-FFF2-40B4-BE49-F238E27FC236}">
                <a16:creationId xmlns:a16="http://schemas.microsoft.com/office/drawing/2014/main" id="{D86C4997-E0AE-5A90-17FD-CAAFB0C9877B}"/>
              </a:ext>
            </a:extLst>
          </p:cNvPr>
          <p:cNvSpPr>
            <a:spLocks noGrp="1"/>
          </p:cNvSpPr>
          <p:nvPr>
            <p:ph idx="1"/>
          </p:nvPr>
        </p:nvSpPr>
        <p:spPr>
          <a:xfrm>
            <a:off x="685802" y="2142067"/>
            <a:ext cx="4631266" cy="3649133"/>
          </a:xfrm>
        </p:spPr>
        <p:txBody>
          <a:bodyPr/>
          <a:lstStyle/>
          <a:p>
            <a:pPr algn="just" rtl="0">
              <a:spcBef>
                <a:spcPts val="0"/>
              </a:spcBef>
              <a:spcAft>
                <a:spcPts val="0"/>
              </a:spcAft>
            </a:pPr>
            <a:r>
              <a:rPr lang="es-ES" sz="1800" b="0" i="0" u="none" strike="noStrike" dirty="0">
                <a:solidFill>
                  <a:srgbClr val="E1EFD8"/>
                </a:solidFill>
                <a:effectLst/>
                <a:latin typeface="Merriweather" panose="00000500000000000000" pitchFamily="2" charset="0"/>
              </a:rPr>
              <a:t>Ofreceremos mantenimiento a la aplicación cada año y por las actualizaciones se cobrará un adicional, sin embargo, si el sistema presenta alguna por alguna problemática, resolveremos estos inconvenientes sin ningún costo adicional  cuántas veces el usuario lo requiera para el correcto funcionamiento del aplicativo</a:t>
            </a:r>
            <a:endParaRPr lang="es-ES" b="0" dirty="0">
              <a:effectLst/>
            </a:endParaRPr>
          </a:p>
          <a:p>
            <a:pPr marL="0" indent="0">
              <a:buNone/>
            </a:pPr>
            <a:endParaRPr lang="es-CO" dirty="0"/>
          </a:p>
        </p:txBody>
      </p:sp>
      <p:pic>
        <p:nvPicPr>
          <p:cNvPr id="13314" name="Picture 2" descr="Soporte Técnico Presencial │ Características, Ventajas y desven">
            <a:extLst>
              <a:ext uri="{FF2B5EF4-FFF2-40B4-BE49-F238E27FC236}">
                <a16:creationId xmlns:a16="http://schemas.microsoft.com/office/drawing/2014/main" id="{AC725BB8-E3AE-0E99-5DB5-0F0539432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834" y="2269066"/>
            <a:ext cx="5273166" cy="2966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76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07CCC-3643-87CF-ACCF-B409FB8DF1B0}"/>
              </a:ext>
            </a:extLst>
          </p:cNvPr>
          <p:cNvSpPr>
            <a:spLocks noGrp="1"/>
          </p:cNvSpPr>
          <p:nvPr>
            <p:ph type="title"/>
          </p:nvPr>
        </p:nvSpPr>
        <p:spPr/>
        <p:txBody>
          <a:bodyPr/>
          <a:lstStyle/>
          <a:p>
            <a:r>
              <a:rPr lang="es-CO" dirty="0"/>
              <a:t>costos</a:t>
            </a:r>
          </a:p>
        </p:txBody>
      </p:sp>
      <p:pic>
        <p:nvPicPr>
          <p:cNvPr id="5" name="Marcador de contenido 4">
            <a:extLst>
              <a:ext uri="{FF2B5EF4-FFF2-40B4-BE49-F238E27FC236}">
                <a16:creationId xmlns:a16="http://schemas.microsoft.com/office/drawing/2014/main" id="{DCE57E06-A30E-40D4-6CF3-763D6E9FBCA4}"/>
              </a:ext>
            </a:extLst>
          </p:cNvPr>
          <p:cNvPicPr>
            <a:picLocks noGrp="1" noChangeAspect="1"/>
          </p:cNvPicPr>
          <p:nvPr>
            <p:ph idx="4294967295"/>
          </p:nvPr>
        </p:nvPicPr>
        <p:blipFill rotWithShape="1">
          <a:blip r:embed="rId2"/>
          <a:srcRect l="2092" t="27621" r="51476" b="20415"/>
          <a:stretch/>
        </p:blipFill>
        <p:spPr>
          <a:xfrm>
            <a:off x="1374774" y="688976"/>
            <a:ext cx="9196388" cy="5786438"/>
          </a:xfrm>
        </p:spPr>
      </p:pic>
    </p:spTree>
    <p:extLst>
      <p:ext uri="{BB962C8B-B14F-4D97-AF65-F5344CB8AC3E}">
        <p14:creationId xmlns:p14="http://schemas.microsoft.com/office/powerpoint/2010/main" val="2112157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2D7F85-840C-49F5-2A1C-D0F8B9F3768A}"/>
              </a:ext>
            </a:extLst>
          </p:cNvPr>
          <p:cNvSpPr>
            <a:spLocks noGrp="1"/>
          </p:cNvSpPr>
          <p:nvPr>
            <p:ph type="title"/>
          </p:nvPr>
        </p:nvSpPr>
        <p:spPr>
          <a:xfrm>
            <a:off x="685801" y="609600"/>
            <a:ext cx="6595531" cy="3973689"/>
          </a:xfrm>
        </p:spPr>
        <p:txBody>
          <a:bodyPr>
            <a:normAutofit/>
          </a:bodyPr>
          <a:lstStyle/>
          <a:p>
            <a:r>
              <a:rPr lang="es-CO" sz="9600" dirty="0"/>
              <a:t>Gracias </a:t>
            </a:r>
          </a:p>
        </p:txBody>
      </p:sp>
    </p:spTree>
    <p:extLst>
      <p:ext uri="{BB962C8B-B14F-4D97-AF65-F5344CB8AC3E}">
        <p14:creationId xmlns:p14="http://schemas.microsoft.com/office/powerpoint/2010/main" val="68044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EDB60-D41A-1F10-B2DF-15370FC90EA8}"/>
              </a:ext>
            </a:extLst>
          </p:cNvPr>
          <p:cNvSpPr>
            <a:spLocks noGrp="1"/>
          </p:cNvSpPr>
          <p:nvPr>
            <p:ph type="title"/>
          </p:nvPr>
        </p:nvSpPr>
        <p:spPr/>
        <p:txBody>
          <a:bodyPr/>
          <a:lstStyle/>
          <a:p>
            <a:r>
              <a:rPr lang="es-CO" dirty="0"/>
              <a:t>¿Quienes somos</a:t>
            </a:r>
            <a:r>
              <a:rPr lang="es-CO" sz="3200" dirty="0"/>
              <a:t>?</a:t>
            </a:r>
            <a:endParaRPr lang="es-CO" dirty="0"/>
          </a:p>
        </p:txBody>
      </p:sp>
      <p:sp>
        <p:nvSpPr>
          <p:cNvPr id="3" name="Marcador de contenido 2">
            <a:extLst>
              <a:ext uri="{FF2B5EF4-FFF2-40B4-BE49-F238E27FC236}">
                <a16:creationId xmlns:a16="http://schemas.microsoft.com/office/drawing/2014/main" id="{3B964959-A26F-890A-F13E-0C7C188096D7}"/>
              </a:ext>
            </a:extLst>
          </p:cNvPr>
          <p:cNvSpPr>
            <a:spLocks noGrp="1"/>
          </p:cNvSpPr>
          <p:nvPr>
            <p:ph idx="1"/>
          </p:nvPr>
        </p:nvSpPr>
        <p:spPr>
          <a:xfrm>
            <a:off x="474637" y="1862667"/>
            <a:ext cx="5223799" cy="3928533"/>
          </a:xfrm>
        </p:spPr>
        <p:txBody>
          <a:bodyPr/>
          <a:lstStyle/>
          <a:p>
            <a:pPr algn="just" rtl="0">
              <a:spcBef>
                <a:spcPts val="0"/>
              </a:spcBef>
              <a:spcAft>
                <a:spcPts val="0"/>
              </a:spcAft>
            </a:pPr>
            <a:r>
              <a:rPr lang="es-ES" sz="1800" b="0" i="0" u="none" strike="noStrike" dirty="0">
                <a:solidFill>
                  <a:srgbClr val="E1EFD8"/>
                </a:solidFill>
                <a:effectLst/>
                <a:latin typeface="Merriweather" panose="020B0604020202020204" pitchFamily="2" charset="0"/>
              </a:rPr>
              <a:t>Somos un grupo de desarrolladores de software, actualmente estamos en  aprendizaje.  Con lo cual se busca el desarrollo del negocio de nuestra cliente que se dedica a la manicura y pedicura  por medio de los sistemas informáticos. Buscamos soluciones que brindan mayor rendimiento para los mismos, también seguridad, confianza y viabilidad  a todos nuestros usuarios y así mismo a nuestra cliente  </a:t>
            </a:r>
            <a:endParaRPr lang="es-ES" b="0" dirty="0">
              <a:effectLst/>
            </a:endParaRPr>
          </a:p>
          <a:p>
            <a:pPr marL="0" indent="0">
              <a:buNone/>
            </a:pPr>
            <a:endParaRPr lang="es-CO" dirty="0"/>
          </a:p>
        </p:txBody>
      </p:sp>
      <p:pic>
        <p:nvPicPr>
          <p:cNvPr id="1026" name="Picture 2" descr="Desarrolladores">
            <a:extLst>
              <a:ext uri="{FF2B5EF4-FFF2-40B4-BE49-F238E27FC236}">
                <a16:creationId xmlns:a16="http://schemas.microsoft.com/office/drawing/2014/main" id="{B688BDA2-8050-C548-E034-C04CC32D7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6666" y="2325510"/>
            <a:ext cx="5223799" cy="2935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665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488EE9-8041-C46D-0F3C-4D59C259FFE6}"/>
              </a:ext>
            </a:extLst>
          </p:cNvPr>
          <p:cNvSpPr>
            <a:spLocks noGrp="1"/>
          </p:cNvSpPr>
          <p:nvPr>
            <p:ph type="title"/>
          </p:nvPr>
        </p:nvSpPr>
        <p:spPr/>
        <p:txBody>
          <a:bodyPr/>
          <a:lstStyle/>
          <a:p>
            <a:pPr algn="r"/>
            <a:r>
              <a:rPr lang="es-CO" dirty="0"/>
              <a:t>Nuestra promesa</a:t>
            </a:r>
          </a:p>
        </p:txBody>
      </p:sp>
      <p:sp>
        <p:nvSpPr>
          <p:cNvPr id="3" name="Marcador de contenido 2">
            <a:extLst>
              <a:ext uri="{FF2B5EF4-FFF2-40B4-BE49-F238E27FC236}">
                <a16:creationId xmlns:a16="http://schemas.microsoft.com/office/drawing/2014/main" id="{F55763E3-BBAB-3C17-1732-C3ED8B042C94}"/>
              </a:ext>
            </a:extLst>
          </p:cNvPr>
          <p:cNvSpPr>
            <a:spLocks noGrp="1"/>
          </p:cNvSpPr>
          <p:nvPr>
            <p:ph idx="1"/>
          </p:nvPr>
        </p:nvSpPr>
        <p:spPr>
          <a:xfrm>
            <a:off x="5980290" y="1825494"/>
            <a:ext cx="5229577" cy="3649133"/>
          </a:xfrm>
        </p:spPr>
        <p:txBody>
          <a:bodyPr>
            <a:normAutofit/>
          </a:bodyPr>
          <a:lstStyle/>
          <a:p>
            <a:r>
              <a:rPr lang="es-ES" i="1" dirty="0"/>
              <a:t>Nos comprometemos como grupo de trabajo a ser unidos para poder sobre pasar todas las adversidades, usando cada uno de nuestros conocimientos y habilidades generando la potenciación de nuestros conocimientos  llevando a cabo nuestro proyecto e ideas  entregando cada avance de proyecto en las fechas estipuladas y generando una satisfacción entre nuestra cliente y nosotros </a:t>
            </a:r>
            <a:endParaRPr lang="es-CO" dirty="0"/>
          </a:p>
        </p:txBody>
      </p:sp>
      <p:pic>
        <p:nvPicPr>
          <p:cNvPr id="2050" name="Picture 2" descr="Desarrollo de Software - SOLUSOFT">
            <a:extLst>
              <a:ext uri="{FF2B5EF4-FFF2-40B4-BE49-F238E27FC236}">
                <a16:creationId xmlns:a16="http://schemas.microsoft.com/office/drawing/2014/main" id="{D8671D3C-5CCA-D005-0346-0DB99D041D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774" y="1623746"/>
            <a:ext cx="4200686" cy="3610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020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5904D5-9467-2DFA-5DC9-33AE9DF8E04E}"/>
              </a:ext>
            </a:extLst>
          </p:cNvPr>
          <p:cNvSpPr>
            <a:spLocks noGrp="1"/>
          </p:cNvSpPr>
          <p:nvPr>
            <p:ph type="title"/>
          </p:nvPr>
        </p:nvSpPr>
        <p:spPr/>
        <p:txBody>
          <a:bodyPr/>
          <a:lstStyle/>
          <a:p>
            <a:r>
              <a:rPr lang="es-CO" dirty="0"/>
              <a:t>MISIÓN Y VISIÓN</a:t>
            </a:r>
          </a:p>
        </p:txBody>
      </p:sp>
      <p:sp>
        <p:nvSpPr>
          <p:cNvPr id="3" name="Marcador de contenido 2">
            <a:extLst>
              <a:ext uri="{FF2B5EF4-FFF2-40B4-BE49-F238E27FC236}">
                <a16:creationId xmlns:a16="http://schemas.microsoft.com/office/drawing/2014/main" id="{A88A3092-661E-131F-9349-3FA1043405B1}"/>
              </a:ext>
            </a:extLst>
          </p:cNvPr>
          <p:cNvSpPr>
            <a:spLocks noGrp="1"/>
          </p:cNvSpPr>
          <p:nvPr>
            <p:ph idx="1"/>
          </p:nvPr>
        </p:nvSpPr>
        <p:spPr>
          <a:xfrm>
            <a:off x="685802" y="2142067"/>
            <a:ext cx="5037666" cy="3649133"/>
          </a:xfrm>
        </p:spPr>
        <p:txBody>
          <a:bodyPr>
            <a:normAutofit fontScale="92500" lnSpcReduction="10000"/>
          </a:bodyPr>
          <a:lstStyle/>
          <a:p>
            <a:r>
              <a:rPr lang="es-ES" sz="1800" b="0" i="1" u="none" strike="noStrike" dirty="0">
                <a:effectLst/>
                <a:latin typeface="Arial" panose="020B0604020202020204" pitchFamily="34" charset="0"/>
              </a:rPr>
              <a:t>El propósito de este proyecto es realizar un método de análisis y diseño sobre la necesidad de nuestra cliente la cual desenvuelve su labor en el sector de la belleza específicamente en la manicura. Centramos nuestro objetivo en cómo mejorar y potenciar su negocio por medios tecnológicos agiles y fáciles de usar como lo son las aplicaciones móviles, para llegar a este medio planeamos un análisis previo en conjunto con el cliente para incrementar su área de alcance a distintos usuarios, así logramos cubrir y satisfacer tanto a el cliente directo como el indirecto; y acaparamos la necesidad de innovación.</a:t>
            </a:r>
            <a:endParaRPr lang="es-CO" dirty="0"/>
          </a:p>
        </p:txBody>
      </p:sp>
      <p:pic>
        <p:nvPicPr>
          <p:cNvPr id="3074" name="Picture 2" descr="Desarrollo de Software,Aplicaciones web, moviles APIs, Cloud, AI, ML">
            <a:extLst>
              <a:ext uri="{FF2B5EF4-FFF2-40B4-BE49-F238E27FC236}">
                <a16:creationId xmlns:a16="http://schemas.microsoft.com/office/drawing/2014/main" id="{8B1B900E-709C-72FC-D7FE-BE68FDD31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65867"/>
            <a:ext cx="4134361" cy="3262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138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2522E4-CDF2-5BBA-CF1E-A19E5483A5AA}"/>
              </a:ext>
            </a:extLst>
          </p:cNvPr>
          <p:cNvSpPr>
            <a:spLocks noGrp="1"/>
          </p:cNvSpPr>
          <p:nvPr>
            <p:ph type="title"/>
          </p:nvPr>
        </p:nvSpPr>
        <p:spPr>
          <a:xfrm>
            <a:off x="685801" y="1149324"/>
            <a:ext cx="10131425" cy="1456267"/>
          </a:xfrm>
        </p:spPr>
        <p:txBody>
          <a:bodyPr/>
          <a:lstStyle/>
          <a:p>
            <a:pPr algn="r"/>
            <a:r>
              <a:rPr lang="es-CO" dirty="0"/>
              <a:t>OBJETIVO</a:t>
            </a:r>
          </a:p>
        </p:txBody>
      </p:sp>
      <p:sp>
        <p:nvSpPr>
          <p:cNvPr id="3" name="Marcador de contenido 2">
            <a:extLst>
              <a:ext uri="{FF2B5EF4-FFF2-40B4-BE49-F238E27FC236}">
                <a16:creationId xmlns:a16="http://schemas.microsoft.com/office/drawing/2014/main" id="{50BEF15B-2BDA-EF4D-BB35-D70C441CA88A}"/>
              </a:ext>
            </a:extLst>
          </p:cNvPr>
          <p:cNvSpPr>
            <a:spLocks noGrp="1"/>
          </p:cNvSpPr>
          <p:nvPr>
            <p:ph idx="1"/>
          </p:nvPr>
        </p:nvSpPr>
        <p:spPr>
          <a:xfrm>
            <a:off x="5384800" y="2206298"/>
            <a:ext cx="5838826" cy="3649133"/>
          </a:xfrm>
        </p:spPr>
        <p:txBody>
          <a:bodyPr/>
          <a:lstStyle/>
          <a:p>
            <a:pPr algn="just" rtl="0">
              <a:spcBef>
                <a:spcPts val="0"/>
              </a:spcBef>
              <a:spcAft>
                <a:spcPts val="0"/>
              </a:spcAft>
            </a:pPr>
            <a:r>
              <a:rPr lang="es-ES" sz="1800" b="0" i="0" u="none" strike="noStrike" dirty="0">
                <a:effectLst/>
                <a:latin typeface="Arial" panose="020B0604020202020204" pitchFamily="34" charset="0"/>
              </a:rPr>
              <a:t>Realizar un software que le permita a la empresa “</a:t>
            </a:r>
            <a:r>
              <a:rPr lang="es-ES" sz="1800" b="0" i="0" u="none" strike="noStrike" dirty="0" err="1">
                <a:effectLst/>
                <a:latin typeface="Arial" panose="020B0604020202020204" pitchFamily="34" charset="0"/>
              </a:rPr>
              <a:t>LucyLunails</a:t>
            </a:r>
            <a:r>
              <a:rPr lang="es-ES" sz="1800" b="0" i="0" u="none" strike="noStrike" dirty="0">
                <a:effectLst/>
                <a:latin typeface="Arial" panose="020B0604020202020204" pitchFamily="34" charset="0"/>
              </a:rPr>
              <a:t>” mejoras en su productividad, de igual manera que le ofrezca una experiencia única tanto al cliente como al empleado por medio de módulos ubicados en el aplicativo, con el fin de que las herramientas incentiven un ambiente cómodo, eficiente y ágil.   </a:t>
            </a:r>
            <a:endParaRPr lang="es-ES" b="0" dirty="0">
              <a:effectLst/>
            </a:endParaRPr>
          </a:p>
          <a:p>
            <a:pPr marL="0" indent="0">
              <a:buNone/>
            </a:pPr>
            <a:br>
              <a:rPr lang="es-ES" dirty="0"/>
            </a:br>
            <a:endParaRPr lang="es-CO" dirty="0"/>
          </a:p>
        </p:txBody>
      </p:sp>
      <p:pic>
        <p:nvPicPr>
          <p:cNvPr id="4100" name="Picture 4" descr="Cómo definir los objetivos de tu estrategia de comunicación?">
            <a:extLst>
              <a:ext uri="{FF2B5EF4-FFF2-40B4-BE49-F238E27FC236}">
                <a16:creationId xmlns:a16="http://schemas.microsoft.com/office/drawing/2014/main" id="{4DB39A5B-AB18-162A-A4E0-753739B6C4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052" t="6923" r="14901" b="7987"/>
          <a:stretch/>
        </p:blipFill>
        <p:spPr bwMode="auto">
          <a:xfrm>
            <a:off x="180623" y="2188686"/>
            <a:ext cx="5204177" cy="316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48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87C089-72A4-B766-58D6-9B062ED9B2C2}"/>
              </a:ext>
            </a:extLst>
          </p:cNvPr>
          <p:cNvSpPr>
            <a:spLocks noGrp="1"/>
          </p:cNvSpPr>
          <p:nvPr>
            <p:ph type="title"/>
          </p:nvPr>
        </p:nvSpPr>
        <p:spPr/>
        <p:txBody>
          <a:bodyPr/>
          <a:lstStyle/>
          <a:p>
            <a:r>
              <a:rPr lang="es-CO" dirty="0"/>
              <a:t>Competitividad en el mercado</a:t>
            </a:r>
          </a:p>
        </p:txBody>
      </p:sp>
      <p:sp>
        <p:nvSpPr>
          <p:cNvPr id="4" name="Marcador de contenido 3">
            <a:extLst>
              <a:ext uri="{FF2B5EF4-FFF2-40B4-BE49-F238E27FC236}">
                <a16:creationId xmlns:a16="http://schemas.microsoft.com/office/drawing/2014/main" id="{53A684C4-270E-0CBE-CE88-244678882CF0}"/>
              </a:ext>
            </a:extLst>
          </p:cNvPr>
          <p:cNvSpPr>
            <a:spLocks noGrp="1"/>
          </p:cNvSpPr>
          <p:nvPr>
            <p:ph idx="1"/>
          </p:nvPr>
        </p:nvSpPr>
        <p:spPr>
          <a:xfrm>
            <a:off x="685801" y="2142067"/>
            <a:ext cx="5026377" cy="3649133"/>
          </a:xfrm>
        </p:spPr>
        <p:txBody>
          <a:bodyPr>
            <a:normAutofit/>
          </a:bodyPr>
          <a:lstStyle/>
          <a:p>
            <a:r>
              <a:rPr lang="es-CO" dirty="0">
                <a:latin typeface="+mj-lt"/>
              </a:rPr>
              <a:t>Contamos con una gran competitividad en el mercado con aplicaciones como </a:t>
            </a:r>
            <a:r>
              <a:rPr lang="es-CO" b="0" i="1" u="none" strike="noStrike" dirty="0">
                <a:solidFill>
                  <a:srgbClr val="000000"/>
                </a:solidFill>
                <a:effectLst/>
                <a:latin typeface="+mj-lt"/>
              </a:rPr>
              <a:t> </a:t>
            </a:r>
            <a:r>
              <a:rPr lang="es-CO" b="0" i="1" u="none" strike="noStrike" dirty="0">
                <a:effectLst/>
                <a:latin typeface="+mj-lt"/>
              </a:rPr>
              <a:t>agenda pro, la manicurista app, </a:t>
            </a:r>
            <a:r>
              <a:rPr lang="es-CO" b="0" i="1" u="none" strike="noStrike" dirty="0" err="1">
                <a:effectLst/>
                <a:latin typeface="+mj-lt"/>
              </a:rPr>
              <a:t>Floww</a:t>
            </a:r>
            <a:r>
              <a:rPr lang="es-CO" b="0" i="1" u="none" strike="noStrike" dirty="0">
                <a:effectLst/>
                <a:latin typeface="+mj-lt"/>
              </a:rPr>
              <a:t>, entre otros. Estas aplicaciones son algunas relacionadas con el agendamiento de citas que es lo que nosotros buscamos </a:t>
            </a:r>
            <a:endParaRPr lang="es-CO" dirty="0">
              <a:latin typeface="+mj-lt"/>
            </a:endParaRPr>
          </a:p>
        </p:txBody>
      </p:sp>
      <p:pic>
        <p:nvPicPr>
          <p:cNvPr id="5124" name="Picture 4" descr="Aprende a ser la mejor competencia en el mercado - Vilma Núñez">
            <a:extLst>
              <a:ext uri="{FF2B5EF4-FFF2-40B4-BE49-F238E27FC236}">
                <a16:creationId xmlns:a16="http://schemas.microsoft.com/office/drawing/2014/main" id="{3BD8C879-859C-2329-1FEA-726E5759F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4212" y="2065867"/>
            <a:ext cx="4923014" cy="3609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04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040817-6E20-CAD4-FD5F-9C307CF42BD3}"/>
              </a:ext>
            </a:extLst>
          </p:cNvPr>
          <p:cNvSpPr>
            <a:spLocks noGrp="1"/>
          </p:cNvSpPr>
          <p:nvPr>
            <p:ph type="title"/>
          </p:nvPr>
        </p:nvSpPr>
        <p:spPr/>
        <p:txBody>
          <a:bodyPr/>
          <a:lstStyle/>
          <a:p>
            <a:r>
              <a:rPr lang="es-CO" dirty="0"/>
              <a:t>Equipo de trabajo </a:t>
            </a:r>
          </a:p>
        </p:txBody>
      </p:sp>
      <p:sp>
        <p:nvSpPr>
          <p:cNvPr id="3" name="Marcador de contenido 2">
            <a:extLst>
              <a:ext uri="{FF2B5EF4-FFF2-40B4-BE49-F238E27FC236}">
                <a16:creationId xmlns:a16="http://schemas.microsoft.com/office/drawing/2014/main" id="{C60C76CE-8B03-366F-8A30-156F552FD6C2}"/>
              </a:ext>
            </a:extLst>
          </p:cNvPr>
          <p:cNvSpPr>
            <a:spLocks noGrp="1"/>
          </p:cNvSpPr>
          <p:nvPr>
            <p:ph idx="1"/>
          </p:nvPr>
        </p:nvSpPr>
        <p:spPr>
          <a:xfrm>
            <a:off x="358423" y="2006600"/>
            <a:ext cx="5737577" cy="3649133"/>
          </a:xfrm>
        </p:spPr>
        <p:txBody>
          <a:bodyPr/>
          <a:lstStyle/>
          <a:p>
            <a:pPr marL="0" indent="0">
              <a:buNone/>
            </a:pPr>
            <a:r>
              <a:rPr lang="es-ES" sz="1800" b="0" i="0" u="none" strike="noStrike" dirty="0">
                <a:solidFill>
                  <a:srgbClr val="E1EFD8"/>
                </a:solidFill>
                <a:effectLst/>
                <a:latin typeface="Merriweather" panose="00000500000000000000" pitchFamily="2" charset="0"/>
              </a:rPr>
              <a:t>Somos un grupo de tres programadores  con un amplio conocimiento y habilidades  en  lo relacionado con el desarrollo de software, con un gran rendimiento y excelentes resultados en nuestro proyecto, con grandes ideas y perspectivas acerca de nuestro proyecto de vida. Actualmente contamos con el apoyo de una institución llamada SENA, donde nos brindan nuevos conocimientos para mejorar y ampliar la calidad de nuestros proyectos</a:t>
            </a:r>
            <a:endParaRPr lang="es-CO" dirty="0"/>
          </a:p>
        </p:txBody>
      </p:sp>
      <p:pic>
        <p:nvPicPr>
          <p:cNvPr id="6148" name="Picture 4" descr="Formación y desarrollo de equipos dentro de la organización - CETYS  Educación Continua">
            <a:extLst>
              <a:ext uri="{FF2B5EF4-FFF2-40B4-BE49-F238E27FC236}">
                <a16:creationId xmlns:a16="http://schemas.microsoft.com/office/drawing/2014/main" id="{E9322CB2-725C-581E-DDF4-7B6A2E4D9C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99" t="8017" r="7104" b="9283"/>
          <a:stretch/>
        </p:blipFill>
        <p:spPr bwMode="auto">
          <a:xfrm>
            <a:off x="6531857" y="2302932"/>
            <a:ext cx="4619289" cy="2683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79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37F748-4AFD-1F91-2865-EC36C8C3A842}"/>
              </a:ext>
            </a:extLst>
          </p:cNvPr>
          <p:cNvSpPr>
            <a:spLocks noGrp="1"/>
          </p:cNvSpPr>
          <p:nvPr>
            <p:ph type="title"/>
          </p:nvPr>
        </p:nvSpPr>
        <p:spPr>
          <a:xfrm>
            <a:off x="576994" y="304799"/>
            <a:ext cx="10131425" cy="1456267"/>
          </a:xfrm>
        </p:spPr>
        <p:txBody>
          <a:bodyPr/>
          <a:lstStyle/>
          <a:p>
            <a:r>
              <a:rPr lang="es-CO" dirty="0"/>
              <a:t>FODA</a:t>
            </a:r>
          </a:p>
        </p:txBody>
      </p:sp>
      <p:sp>
        <p:nvSpPr>
          <p:cNvPr id="3" name="Marcador de contenido 2">
            <a:extLst>
              <a:ext uri="{FF2B5EF4-FFF2-40B4-BE49-F238E27FC236}">
                <a16:creationId xmlns:a16="http://schemas.microsoft.com/office/drawing/2014/main" id="{E0A973B0-ED19-29C5-36D6-FE66AF7A5158}"/>
              </a:ext>
            </a:extLst>
          </p:cNvPr>
          <p:cNvSpPr>
            <a:spLocks noGrp="1"/>
          </p:cNvSpPr>
          <p:nvPr>
            <p:ph idx="1"/>
          </p:nvPr>
        </p:nvSpPr>
        <p:spPr>
          <a:xfrm>
            <a:off x="392290" y="1595967"/>
            <a:ext cx="5703710" cy="4428066"/>
          </a:xfrm>
        </p:spPr>
        <p:txBody>
          <a:bodyPr>
            <a:normAutofit/>
          </a:bodyPr>
          <a:lstStyle/>
          <a:p>
            <a:r>
              <a:rPr lang="es-CO" dirty="0"/>
              <a:t>FORTALEZA: NUESTRA FORTALEZA ES LA SEGURIDAD, INNOVACION DE NUESTRA APLICACIÓN Y TODO LO QUE PUEDE BRINDAR AL USUARIO</a:t>
            </a:r>
          </a:p>
          <a:p>
            <a:r>
              <a:rPr lang="es-CO" dirty="0"/>
              <a:t>OPORTUNIDADES: PODREMOS GENERAR MAS CONOCIMIENTO ACERCA DE DIFERENTES TEMAS EN ESTE CASO LA MANICURA Y LO QUE POCO A POCO VAMOS APRENDIENDO </a:t>
            </a:r>
          </a:p>
          <a:p>
            <a:r>
              <a:rPr lang="es-CO" dirty="0"/>
              <a:t>DEBILIDADES: NO TODO EL EQUIPO CUENTA CON TODAS LAS HERRAMIENTAS TECNOLOGICAS COMO UN COMPUTADOR PROPIO</a:t>
            </a:r>
          </a:p>
          <a:p>
            <a:r>
              <a:rPr lang="es-CO" dirty="0"/>
              <a:t>AMENAZAS: QUE LA INFORMACION DEL SISTEMA SEA VULNERADA COMO LA INFORMACION PERSONAL DE LOS USUARIOS SIN EMBARGO TRABAJAMOS PARA QUE EL PROYECTO SALGA SIN ALGUN ERROR </a:t>
            </a:r>
          </a:p>
        </p:txBody>
      </p:sp>
      <p:pic>
        <p:nvPicPr>
          <p:cNvPr id="7170" name="Picture 2" descr="Análisis FODA ¿Qué es?">
            <a:extLst>
              <a:ext uri="{FF2B5EF4-FFF2-40B4-BE49-F238E27FC236}">
                <a16:creationId xmlns:a16="http://schemas.microsoft.com/office/drawing/2014/main" id="{8286278A-B40F-79AC-DBB5-CDD7F82EC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9675" y="1761066"/>
            <a:ext cx="5375331" cy="3917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792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EB472-0BFD-8266-19B2-A81D1715A211}"/>
              </a:ext>
            </a:extLst>
          </p:cNvPr>
          <p:cNvSpPr>
            <a:spLocks noGrp="1"/>
          </p:cNvSpPr>
          <p:nvPr>
            <p:ph type="title"/>
          </p:nvPr>
        </p:nvSpPr>
        <p:spPr>
          <a:xfrm>
            <a:off x="685801" y="609600"/>
            <a:ext cx="6347177" cy="1456267"/>
          </a:xfrm>
        </p:spPr>
        <p:txBody>
          <a:bodyPr/>
          <a:lstStyle/>
          <a:p>
            <a:r>
              <a:rPr lang="es-CO" dirty="0"/>
              <a:t>Nombre técnico y comercial</a:t>
            </a:r>
          </a:p>
        </p:txBody>
      </p:sp>
      <p:sp>
        <p:nvSpPr>
          <p:cNvPr id="3" name="Marcador de contenido 2">
            <a:extLst>
              <a:ext uri="{FF2B5EF4-FFF2-40B4-BE49-F238E27FC236}">
                <a16:creationId xmlns:a16="http://schemas.microsoft.com/office/drawing/2014/main" id="{85DD5352-0EBE-FA91-76C8-E9F337B4D08B}"/>
              </a:ext>
            </a:extLst>
          </p:cNvPr>
          <p:cNvSpPr>
            <a:spLocks noGrp="1"/>
          </p:cNvSpPr>
          <p:nvPr>
            <p:ph idx="1"/>
          </p:nvPr>
        </p:nvSpPr>
        <p:spPr>
          <a:xfrm>
            <a:off x="358424" y="1701801"/>
            <a:ext cx="4687709" cy="4072466"/>
          </a:xfrm>
        </p:spPr>
        <p:txBody>
          <a:bodyPr/>
          <a:lstStyle/>
          <a:p>
            <a:r>
              <a:rPr lang="es-CO" dirty="0"/>
              <a:t>Plan de negocios para una empresa dedicada a la manicura y pedicura para la facilidad en el agendamiento de citas, en el marketing y en las ventas </a:t>
            </a:r>
          </a:p>
          <a:p>
            <a:endParaRPr lang="es-CO" dirty="0"/>
          </a:p>
          <a:p>
            <a:r>
              <a:rPr lang="es-CO" dirty="0"/>
              <a:t>Nombre comercial: </a:t>
            </a:r>
            <a:r>
              <a:rPr lang="es-CO" dirty="0" err="1"/>
              <a:t>lucylunails</a:t>
            </a:r>
            <a:r>
              <a:rPr lang="es-CO" dirty="0"/>
              <a:t> </a:t>
            </a:r>
          </a:p>
        </p:txBody>
      </p:sp>
      <p:pic>
        <p:nvPicPr>
          <p:cNvPr id="7" name="Imagen 6">
            <a:extLst>
              <a:ext uri="{FF2B5EF4-FFF2-40B4-BE49-F238E27FC236}">
                <a16:creationId xmlns:a16="http://schemas.microsoft.com/office/drawing/2014/main" id="{16E78E84-4AC8-AFF1-4DF5-5C38DF2E1DB8}"/>
              </a:ext>
            </a:extLst>
          </p:cNvPr>
          <p:cNvPicPr>
            <a:picLocks noChangeAspect="1"/>
          </p:cNvPicPr>
          <p:nvPr/>
        </p:nvPicPr>
        <p:blipFill rotWithShape="1">
          <a:blip r:embed="rId2"/>
          <a:srcRect l="29259" t="24779" r="58982" b="55747"/>
          <a:stretch/>
        </p:blipFill>
        <p:spPr>
          <a:xfrm>
            <a:off x="5754073" y="2729277"/>
            <a:ext cx="2557809" cy="2381580"/>
          </a:xfrm>
          <a:prstGeom prst="rect">
            <a:avLst/>
          </a:prstGeom>
        </p:spPr>
      </p:pic>
      <p:pic>
        <p:nvPicPr>
          <p:cNvPr id="8" name="Imagen 7">
            <a:extLst>
              <a:ext uri="{FF2B5EF4-FFF2-40B4-BE49-F238E27FC236}">
                <a16:creationId xmlns:a16="http://schemas.microsoft.com/office/drawing/2014/main" id="{CD8FC561-FDD7-03EC-B903-C4F5B1AE7ABC}"/>
              </a:ext>
            </a:extLst>
          </p:cNvPr>
          <p:cNvPicPr>
            <a:picLocks noChangeAspect="1"/>
          </p:cNvPicPr>
          <p:nvPr/>
        </p:nvPicPr>
        <p:blipFill rotWithShape="1">
          <a:blip r:embed="rId3"/>
          <a:srcRect l="50307" t="22776" r="18651" b="34450"/>
          <a:stretch/>
        </p:blipFill>
        <p:spPr>
          <a:xfrm>
            <a:off x="8202252" y="2729277"/>
            <a:ext cx="3074182" cy="2381580"/>
          </a:xfrm>
          <a:prstGeom prst="rect">
            <a:avLst/>
          </a:prstGeom>
        </p:spPr>
      </p:pic>
    </p:spTree>
    <p:extLst>
      <p:ext uri="{BB962C8B-B14F-4D97-AF65-F5344CB8AC3E}">
        <p14:creationId xmlns:p14="http://schemas.microsoft.com/office/powerpoint/2010/main" val="1579801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227</TotalTime>
  <Words>970</Words>
  <Application>Microsoft Office PowerPoint</Application>
  <PresentationFormat>Panorámica</PresentationFormat>
  <Paragraphs>45</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Calibri Light</vt:lpstr>
      <vt:lpstr>Merriweather</vt:lpstr>
      <vt:lpstr>Celestial</vt:lpstr>
      <vt:lpstr>plan de negocios lucylunails softart</vt:lpstr>
      <vt:lpstr>¿Quienes somos?</vt:lpstr>
      <vt:lpstr>Nuestra promesa</vt:lpstr>
      <vt:lpstr>MISIÓN Y VISIÓN</vt:lpstr>
      <vt:lpstr>OBJETIVO</vt:lpstr>
      <vt:lpstr>Competitividad en el mercado</vt:lpstr>
      <vt:lpstr>Equipo de trabajo </vt:lpstr>
      <vt:lpstr>FODA</vt:lpstr>
      <vt:lpstr>Nombre técnico y comercial</vt:lpstr>
      <vt:lpstr>Composición de producto</vt:lpstr>
      <vt:lpstr>Vida útil del sistema </vt:lpstr>
      <vt:lpstr>Modelo de desarrollo del SI</vt:lpstr>
      <vt:lpstr>Riesgos </vt:lpstr>
      <vt:lpstr>Beneficios </vt:lpstr>
      <vt:lpstr>Soporte técnico y  de mantenimiento</vt:lpstr>
      <vt:lpstr>costos</vt:lpstr>
      <vt:lpstr>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negocios lucylunails softart</dc:title>
  <dc:creator>DANIEL FELIPE DAZA NOGUERA</dc:creator>
  <cp:lastModifiedBy>DANIEL FELIPE DAZA NOGUERA</cp:lastModifiedBy>
  <cp:revision>1</cp:revision>
  <dcterms:created xsi:type="dcterms:W3CDTF">2022-12-20T20:16:03Z</dcterms:created>
  <dcterms:modified xsi:type="dcterms:W3CDTF">2022-12-21T00:03:51Z</dcterms:modified>
</cp:coreProperties>
</file>