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99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54" r:id="rId34"/>
    <p:sldId id="335" r:id="rId35"/>
    <p:sldId id="353" r:id="rId36"/>
    <p:sldId id="352" r:id="rId37"/>
    <p:sldId id="333" r:id="rId38"/>
    <p:sldId id="334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D84"/>
    <a:srgbClr val="001C84"/>
    <a:srgbClr val="F4E737"/>
    <a:srgbClr val="CC7015"/>
    <a:srgbClr val="CC8DA6"/>
    <a:srgbClr val="000000"/>
    <a:srgbClr val="FFFFFF"/>
    <a:srgbClr val="22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9"/>
    <p:restoredTop sz="94624"/>
  </p:normalViewPr>
  <p:slideViewPr>
    <p:cSldViewPr>
      <p:cViewPr varScale="1">
        <p:scale>
          <a:sx n="90" d="100"/>
          <a:sy n="90" d="100"/>
        </p:scale>
        <p:origin x="1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5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6.xml"/><Relationship Id="rId2" Type="http://schemas.openxmlformats.org/officeDocument/2006/relationships/slide" Target="slides/slide45.xml"/><Relationship Id="rId1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E94F59-A8A9-D541-91DA-F1C1B3039D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F780285-246C-2C46-9FE3-38AD11C2E2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fld id="{B1CF945A-A83F-224F-BBA5-9B4AABAFAB3E}" type="slidenum">
              <a:rPr lang="en-US" altLang="x-none"/>
              <a:pPr/>
              <a:t>1</a:t>
            </a:fld>
            <a:endParaRPr lang="en-US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ACFF0F-A216-6442-AB3B-AFF09E43959F}" type="slidenum">
              <a:rPr kumimoji="0" lang="es-ES_tradnl" altLang="es-ES_tradnl">
                <a:solidFill>
                  <a:schemeClr val="tx1"/>
                </a:solidFill>
              </a:rPr>
              <a:pPr/>
              <a:t>10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148878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AF0172-2998-7249-B45C-B2BEA2662964}" type="slidenum">
              <a:rPr kumimoji="0" lang="es-ES_tradnl" altLang="es-ES_tradnl">
                <a:solidFill>
                  <a:schemeClr val="tx1"/>
                </a:solidFill>
              </a:rPr>
              <a:pPr/>
              <a:t>11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5403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0BF856-61FE-2D49-B702-E5D80D5695C3}" type="slidenum">
              <a:rPr kumimoji="0" lang="es-ES_tradnl" altLang="es-ES_tradnl">
                <a:solidFill>
                  <a:schemeClr val="tx1"/>
                </a:solidFill>
              </a:rPr>
              <a:pPr/>
              <a:t>12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0041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B30D49-FE52-324D-9C64-4B4285FA90B8}" type="slidenum">
              <a:rPr kumimoji="0" lang="es-ES_tradnl" altLang="es-ES_tradnl">
                <a:solidFill>
                  <a:schemeClr val="tx1"/>
                </a:solidFill>
              </a:rPr>
              <a:pPr/>
              <a:t>13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102531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EEE4B9-7B12-C84D-BA5F-F185BC1B72C4}" type="slidenum">
              <a:rPr kumimoji="0" lang="es-ES_tradnl" altLang="es-ES_tradnl">
                <a:solidFill>
                  <a:schemeClr val="tx1"/>
                </a:solidFill>
              </a:rPr>
              <a:pPr/>
              <a:t>14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9436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343C89-E5F4-F441-8E71-4153774B5505}" type="slidenum">
              <a:rPr kumimoji="0" lang="es-ES_tradnl" altLang="es-ES_tradnl">
                <a:solidFill>
                  <a:schemeClr val="tx1"/>
                </a:solidFill>
              </a:rPr>
              <a:pPr/>
              <a:t>15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9361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EBC461-16EA-A541-975A-ACB67D759B5E}" type="slidenum">
              <a:rPr kumimoji="0" lang="es-ES_tradnl" altLang="es-ES_tradnl">
                <a:solidFill>
                  <a:schemeClr val="tx1"/>
                </a:solidFill>
              </a:rPr>
              <a:pPr/>
              <a:t>16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65821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819420-F972-DB44-88B7-84E21C288A79}" type="slidenum">
              <a:rPr kumimoji="0" lang="es-ES_tradnl" altLang="es-ES_tradnl">
                <a:solidFill>
                  <a:schemeClr val="tx1"/>
                </a:solidFill>
              </a:rPr>
              <a:pPr/>
              <a:t>17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1007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792FA5-70C3-FC41-B542-B1E817E26203}" type="slidenum">
              <a:rPr kumimoji="0" lang="es-ES_tradnl" altLang="es-ES_tradnl">
                <a:solidFill>
                  <a:schemeClr val="tx1"/>
                </a:solidFill>
              </a:rPr>
              <a:pPr/>
              <a:t>18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51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C1832D-F30A-924E-B32D-96A578DC9BD7}" type="slidenum">
              <a:rPr kumimoji="0" lang="es-ES_tradnl" altLang="es-ES_tradnl">
                <a:solidFill>
                  <a:schemeClr val="tx1"/>
                </a:solidFill>
              </a:rPr>
              <a:pPr/>
              <a:t>19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794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52832B-1316-3D46-9955-3BE309A07AC8}" type="slidenum">
              <a:rPr kumimoji="0" lang="es-ES_tradnl" altLang="es-ES_tradnl">
                <a:solidFill>
                  <a:schemeClr val="tx1"/>
                </a:solidFill>
              </a:rPr>
              <a:pPr/>
              <a:t>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1993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A79F5E-44EA-8241-B6B1-C53C77A6138C}" type="slidenum">
              <a:rPr kumimoji="0" lang="es-ES_tradnl" altLang="es-ES_tradnl">
                <a:solidFill>
                  <a:schemeClr val="tx1"/>
                </a:solidFill>
              </a:rPr>
              <a:pPr/>
              <a:t>20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1918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22D39C-1BDE-1243-B430-65490BF06401}" type="slidenum">
              <a:rPr kumimoji="0" lang="es-ES_tradnl" altLang="es-ES_tradnl">
                <a:solidFill>
                  <a:schemeClr val="tx1"/>
                </a:solidFill>
              </a:rPr>
              <a:pPr/>
              <a:t>21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94192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ABA0260-CA27-EF43-AFB0-CDBCCE34F7AB}" type="slidenum">
              <a:rPr kumimoji="0" lang="es-ES_tradnl" altLang="es-ES_tradnl">
                <a:solidFill>
                  <a:schemeClr val="tx1"/>
                </a:solidFill>
              </a:rPr>
              <a:pPr/>
              <a:t>22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68236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759EF7-0C91-1B4F-B426-F21C6FADB3B5}" type="slidenum">
              <a:rPr kumimoji="0" lang="es-ES_tradnl" altLang="es-ES_tradnl">
                <a:solidFill>
                  <a:schemeClr val="tx1"/>
                </a:solidFill>
              </a:rPr>
              <a:pPr/>
              <a:t>23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6215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7DB3D1-8E74-C748-961E-9CC426BA94F9}" type="slidenum">
              <a:rPr kumimoji="0" lang="es-ES_tradnl" altLang="es-ES_tradnl">
                <a:solidFill>
                  <a:schemeClr val="tx1"/>
                </a:solidFill>
              </a:rPr>
              <a:pPr/>
              <a:t>25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27870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9B561A-C3E9-A74B-90B8-752E65963C90}" type="slidenum">
              <a:rPr kumimoji="0" lang="es-ES_tradnl" altLang="es-ES_tradnl">
                <a:solidFill>
                  <a:schemeClr val="tx1"/>
                </a:solidFill>
              </a:rPr>
              <a:pPr/>
              <a:t>26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89652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450C65-11C2-F149-A3EC-35B54C4D9AE7}" type="slidenum">
              <a:rPr kumimoji="0" lang="es-ES_tradnl" altLang="es-ES_tradnl">
                <a:solidFill>
                  <a:schemeClr val="tx1"/>
                </a:solidFill>
              </a:rPr>
              <a:pPr/>
              <a:t>27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0522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A5D736-C676-C142-831C-8A9943F877DC}" type="slidenum">
              <a:rPr kumimoji="0" lang="es-ES_tradnl" altLang="es-ES_tradnl">
                <a:solidFill>
                  <a:schemeClr val="tx1"/>
                </a:solidFill>
              </a:rPr>
              <a:pPr/>
              <a:t>28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51646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DBFFCA-DB43-984E-931E-7C3DBAF66DEE}" type="slidenum">
              <a:rPr kumimoji="0" lang="es-ES_tradnl" altLang="es-ES_tradnl">
                <a:solidFill>
                  <a:schemeClr val="tx1"/>
                </a:solidFill>
              </a:rPr>
              <a:pPr/>
              <a:t>29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0980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AF6FDC-3622-7646-9F11-60D451443BD2}" type="slidenum">
              <a:rPr kumimoji="0" lang="es-ES_tradnl" altLang="es-ES_tradnl">
                <a:solidFill>
                  <a:schemeClr val="tx1"/>
                </a:solidFill>
              </a:rPr>
              <a:pPr/>
              <a:t>30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6084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43EAF3-5372-1F45-9C1D-9DB2B2E11D85}" type="slidenum">
              <a:rPr kumimoji="0" lang="es-ES_tradnl" altLang="es-ES_tradnl">
                <a:solidFill>
                  <a:schemeClr val="tx1"/>
                </a:solidFill>
              </a:rPr>
              <a:pPr/>
              <a:t>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567752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FB2E57-23F5-DC48-91AF-8DEF53FAA4B6}" type="slidenum">
              <a:rPr kumimoji="0" lang="es-ES_tradnl" altLang="es-ES_tradnl">
                <a:solidFill>
                  <a:schemeClr val="tx1"/>
                </a:solidFill>
              </a:rPr>
              <a:pPr/>
              <a:t>31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8847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C253DB-AC18-2546-902F-B75A38186AAA}" type="slidenum">
              <a:rPr kumimoji="0" lang="es-ES_tradnl" altLang="es-ES_tradnl">
                <a:solidFill>
                  <a:schemeClr val="tx1"/>
                </a:solidFill>
              </a:rPr>
              <a:pPr/>
              <a:t>32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690913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1C253DB-AC18-2546-902F-B75A38186AAA}" type="slidenum">
              <a:rPr kumimoji="0" lang="es-ES_tradnl" altLang="es-ES_tradnl">
                <a:solidFill>
                  <a:schemeClr val="tx1"/>
                </a:solidFill>
              </a:rPr>
              <a:pPr/>
              <a:t>33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690913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C2873-2046-E84B-A490-8D8A98F9C4AA}" type="slidenum">
              <a:rPr kumimoji="0" lang="es-ES_tradnl" altLang="es-ES_tradnl">
                <a:solidFill>
                  <a:schemeClr val="tx1"/>
                </a:solidFill>
              </a:rPr>
              <a:pPr/>
              <a:t>34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46639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C2873-2046-E84B-A490-8D8A98F9C4AA}" type="slidenum">
              <a:rPr kumimoji="0" lang="es-ES_tradnl" altLang="es-ES_tradnl">
                <a:solidFill>
                  <a:schemeClr val="tx1"/>
                </a:solidFill>
              </a:rPr>
              <a:pPr/>
              <a:t>35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 dirty="0"/>
          </a:p>
        </p:txBody>
      </p:sp>
    </p:spTree>
    <p:extLst>
      <p:ext uri="{BB962C8B-B14F-4D97-AF65-F5344CB8AC3E}">
        <p14:creationId xmlns:p14="http://schemas.microsoft.com/office/powerpoint/2010/main" val="1014673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C2873-2046-E84B-A490-8D8A98F9C4AA}" type="slidenum">
              <a:rPr kumimoji="0" lang="es-ES_tradnl" altLang="es-ES_tradnl">
                <a:solidFill>
                  <a:schemeClr val="tx1"/>
                </a:solidFill>
              </a:rPr>
              <a:pPr/>
              <a:t>36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13786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C43D28-DBE2-FC45-B9BB-736F751BE573}" type="slidenum">
              <a:rPr kumimoji="0" lang="es-ES_tradnl" altLang="es-ES_tradnl">
                <a:solidFill>
                  <a:schemeClr val="tx1"/>
                </a:solidFill>
              </a:rPr>
              <a:pPr/>
              <a:t>38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7900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51704-D1DA-9E4B-BB51-7B07EDBA8971}" type="slidenum">
              <a:rPr kumimoji="0" lang="es-ES_tradnl" altLang="es-ES_tradnl">
                <a:solidFill>
                  <a:schemeClr val="tx1"/>
                </a:solidFill>
              </a:rPr>
              <a:pPr/>
              <a:t>39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03327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6BB338-6E21-A14A-BA49-D37360BA75B5}" type="slidenum">
              <a:rPr kumimoji="0" lang="es-ES_tradnl" altLang="es-ES_tradnl">
                <a:solidFill>
                  <a:schemeClr val="tx1"/>
                </a:solidFill>
              </a:rPr>
              <a:pPr/>
              <a:t>40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331519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1F427B1-E2D8-894F-BA8B-5A73F9C03D34}" type="slidenum">
              <a:rPr kumimoji="0" lang="es-ES_tradnl" altLang="es-ES_tradnl">
                <a:solidFill>
                  <a:schemeClr val="tx1"/>
                </a:solidFill>
              </a:rPr>
              <a:pPr/>
              <a:t>41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0626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A8A890-1707-A247-98EC-E9D7F3087B91}" type="slidenum">
              <a:rPr kumimoji="0" lang="es-ES_tradnl" altLang="es-ES_tradnl">
                <a:solidFill>
                  <a:schemeClr val="tx1"/>
                </a:solidFill>
              </a:rPr>
              <a:pPr/>
              <a:t>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667633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D23F75-EADA-FF48-ACA5-4BEC065AF5D5}" type="slidenum">
              <a:rPr kumimoji="0" lang="es-ES_tradnl" altLang="es-ES_tradnl">
                <a:solidFill>
                  <a:schemeClr val="tx1"/>
                </a:solidFill>
              </a:rPr>
              <a:pPr/>
              <a:t>42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01797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6161DD4-CD2B-2047-93A1-5E277ECB6119}" type="slidenum">
              <a:rPr kumimoji="0" lang="es-ES_tradnl" altLang="es-ES_tradnl">
                <a:solidFill>
                  <a:schemeClr val="tx1"/>
                </a:solidFill>
              </a:rPr>
              <a:pPr/>
              <a:t>43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22745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B9E2F2-1618-D54F-ADAA-1D974E7208AC}" type="slidenum">
              <a:rPr kumimoji="0" lang="es-ES_tradnl" altLang="es-ES_tradnl">
                <a:solidFill>
                  <a:schemeClr val="tx1"/>
                </a:solidFill>
              </a:rPr>
              <a:pPr/>
              <a:t>44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46990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A17CE6-431E-9646-A055-9EEA5FD9FE90}" type="slidenum">
              <a:rPr kumimoji="0" lang="es-ES_tradnl" altLang="es-ES_tradnl">
                <a:solidFill>
                  <a:schemeClr val="tx1"/>
                </a:solidFill>
              </a:rPr>
              <a:pPr/>
              <a:t>45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024691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33E3A1-6970-F245-9E47-9CD7BA2AA63B}" type="slidenum">
              <a:rPr kumimoji="0" lang="es-ES_tradnl" altLang="es-ES_tradnl">
                <a:solidFill>
                  <a:schemeClr val="tx1"/>
                </a:solidFill>
              </a:rPr>
              <a:pPr/>
              <a:t>46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572965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2AD299-A510-614B-B9B7-86FA28004C6A}" type="slidenum">
              <a:rPr kumimoji="0" lang="es-ES_tradnl" altLang="es-ES_tradnl">
                <a:solidFill>
                  <a:schemeClr val="tx1"/>
                </a:solidFill>
              </a:rPr>
              <a:pPr/>
              <a:t>47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715982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150A53-65BA-E44B-A95B-5CBCB5269E24}" type="slidenum">
              <a:rPr kumimoji="0" lang="es-ES_tradnl" altLang="es-ES_tradnl">
                <a:solidFill>
                  <a:schemeClr val="tx1"/>
                </a:solidFill>
              </a:rPr>
              <a:pPr/>
              <a:t>48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3953869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29CF60-A9E1-2648-B0A8-2CD5ECDBABE0}" type="slidenum">
              <a:rPr kumimoji="0" lang="es-ES_tradnl" altLang="es-ES_tradnl">
                <a:solidFill>
                  <a:schemeClr val="tx1"/>
                </a:solidFill>
              </a:rPr>
              <a:pPr/>
              <a:t>49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16591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82A85B-0EB6-1547-B5CF-5E0FB23C1045}" type="slidenum">
              <a:rPr kumimoji="0" lang="es-ES_tradnl" altLang="es-ES_tradnl">
                <a:solidFill>
                  <a:schemeClr val="tx1"/>
                </a:solidFill>
              </a:rPr>
              <a:pPr/>
              <a:t>50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345748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80171CA-4A01-ED42-83B3-B92C88CC6FD5}" type="slidenum">
              <a:rPr kumimoji="0" lang="es-ES_tradnl" altLang="es-ES_tradnl">
                <a:solidFill>
                  <a:schemeClr val="tx1"/>
                </a:solidFill>
              </a:rPr>
              <a:pPr/>
              <a:t>51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88500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FCBA02-1975-F74C-A041-A9975F284069}" type="slidenum">
              <a:rPr kumimoji="0" lang="es-ES_tradnl" altLang="es-ES_tradnl">
                <a:solidFill>
                  <a:schemeClr val="tx1"/>
                </a:solidFill>
              </a:rPr>
              <a:pPr/>
              <a:t>5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CA" altLang="es-ES_tradnl" dirty="0"/>
          </a:p>
        </p:txBody>
      </p:sp>
    </p:spTree>
    <p:extLst>
      <p:ext uri="{BB962C8B-B14F-4D97-AF65-F5344CB8AC3E}">
        <p14:creationId xmlns:p14="http://schemas.microsoft.com/office/powerpoint/2010/main" val="12791359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182F90-15F5-1C40-B1B9-710A4A275A69}" type="slidenum">
              <a:rPr kumimoji="0" lang="es-ES_tradnl" altLang="es-ES_tradnl">
                <a:solidFill>
                  <a:schemeClr val="tx1"/>
                </a:solidFill>
              </a:rPr>
              <a:pPr/>
              <a:t>52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9650" cy="266223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 altLang="es-ES_tradnl"/>
              <a:t>Now I will briefly describe the t</a:t>
            </a:r>
            <a:r>
              <a:rPr lang="es-ES" altLang="es-ES_tradnl"/>
              <a:t>he </a:t>
            </a:r>
            <a:r>
              <a:rPr lang="en-US" altLang="es-ES_tradnl"/>
              <a:t>summary of the dissertation</a:t>
            </a:r>
            <a:r>
              <a:rPr lang="es-ES" altLang="es-ES_tradnl"/>
              <a:t>,</a:t>
            </a:r>
            <a:endParaRPr lang="en-US" altLang="es-ES_tradnl"/>
          </a:p>
          <a:p>
            <a:r>
              <a:rPr lang="en-US" altLang="es-ES_tradnl"/>
              <a:t>This talk provides some ideas about the actual state of the art about the relationship between several Artificial Intelligence techniques and how they have been used to build a new type of Web systems</a:t>
            </a:r>
          </a:p>
          <a:p>
            <a:r>
              <a:rPr lang="en-US" altLang="es-ES_tradnl"/>
              <a:t>I will focus specially in those applications that have been specialized in the information management from electronic repositories like the Web</a:t>
            </a:r>
          </a:p>
          <a:p>
            <a:r>
              <a:rPr lang="en-US" altLang="es-ES_tradnl"/>
              <a:t>I briefly describe some of those Web content/based applications from several important research laboratories</a:t>
            </a:r>
          </a:p>
          <a:p>
            <a:r>
              <a:rPr lang="en-US" altLang="es-ES_tradnl"/>
              <a:t>finally some conclusions and the future trends of those AI techniques and their applications in Web environments will be described.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8245902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D489DE1-7E4E-7645-8CF0-3A5D01656CB5}" type="slidenum">
              <a:rPr kumimoji="0" lang="es-ES_tradnl" altLang="es-ES_tradnl">
                <a:solidFill>
                  <a:schemeClr val="tx1"/>
                </a:solidFill>
              </a:rPr>
              <a:pPr/>
              <a:t>53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1930434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CD9868-9D4A-CF4C-8E77-29F37FB98144}" type="slidenum">
              <a:rPr kumimoji="0" lang="es-ES_tradnl" altLang="es-ES_tradnl">
                <a:solidFill>
                  <a:schemeClr val="tx1"/>
                </a:solidFill>
              </a:rPr>
              <a:pPr/>
              <a:t>54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51353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8E5B02-635D-8E4E-8ACA-25DDBAC87161}" type="slidenum">
              <a:rPr kumimoji="0" lang="es-ES_tradnl" altLang="es-ES_tradnl">
                <a:solidFill>
                  <a:schemeClr val="tx1"/>
                </a:solidFill>
              </a:rPr>
              <a:pPr/>
              <a:t>6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213370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93A104-688D-A54D-A047-55BE6407AD7E}" type="slidenum">
              <a:rPr kumimoji="0" lang="es-ES_tradnl" altLang="es-ES_tradnl">
                <a:solidFill>
                  <a:schemeClr val="tx1"/>
                </a:solidFill>
              </a:rPr>
              <a:pPr/>
              <a:t>7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4955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03E25C2-DD7C-C24A-A4A0-26B559BC0620}" type="slidenum">
              <a:rPr kumimoji="0" lang="es-ES_tradnl" altLang="es-ES_tradnl">
                <a:solidFill>
                  <a:schemeClr val="tx1"/>
                </a:solidFill>
              </a:rPr>
              <a:pPr/>
              <a:t>8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32520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kumimoji="0" lang="es-ES_tradnl" altLang="es-ES_tradnl">
                <a:solidFill>
                  <a:schemeClr val="tx1"/>
                </a:solidFill>
              </a:rPr>
              <a:t>Universidad Autónoma de Madrid</a:t>
            </a:r>
          </a:p>
        </p:txBody>
      </p:sp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920C49-502C-8A47-9DA1-75441CB4B53D}" type="slidenum">
              <a:rPr kumimoji="0" lang="es-ES_tradnl" altLang="es-ES_tradnl">
                <a:solidFill>
                  <a:schemeClr val="tx1"/>
                </a:solidFill>
              </a:rPr>
              <a:pPr/>
              <a:t>9</a:t>
            </a:fld>
            <a:endParaRPr kumimoji="0" lang="es-ES_tradnl" altLang="es-ES_tradnl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CA" altLang="es-ES_tradnl"/>
          </a:p>
        </p:txBody>
      </p:sp>
    </p:spTree>
    <p:extLst>
      <p:ext uri="{BB962C8B-B14F-4D97-AF65-F5344CB8AC3E}">
        <p14:creationId xmlns:p14="http://schemas.microsoft.com/office/powerpoint/2010/main" val="165908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D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BE18A30-563B-1F49-A323-154679004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00250" cy="601980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848350" cy="60198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text styles</a:t>
            </a:r>
          </a:p>
          <a:p>
            <a:pPr lvl="1"/>
            <a:r>
              <a:rPr lang="es-ES_tradnl" altLang="x-none"/>
              <a:t>Second level</a:t>
            </a:r>
          </a:p>
          <a:p>
            <a:pPr lvl="2"/>
            <a:r>
              <a:rPr lang="es-ES_tradnl" altLang="x-none"/>
              <a:t>Third level</a:t>
            </a:r>
          </a:p>
          <a:p>
            <a:pPr lvl="3"/>
            <a:r>
              <a:rPr lang="es-ES_tradnl" altLang="x-none"/>
              <a:t>Fourth level</a:t>
            </a:r>
          </a:p>
          <a:p>
            <a:pPr lvl="4"/>
            <a:r>
              <a:rPr lang="es-ES_tradnl" altLang="x-none"/>
              <a:t>Fifth level</a:t>
            </a:r>
          </a:p>
        </p:txBody>
      </p:sp>
      <p:sp>
        <p:nvSpPr>
          <p:cNvPr id="1028" name="AutoShape 7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C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609600" y="6384925"/>
            <a:ext cx="7924800" cy="1588"/>
          </a:xfrm>
          <a:prstGeom prst="line">
            <a:avLst/>
          </a:prstGeom>
          <a:noFill/>
          <a:ln w="3175">
            <a:solidFill>
              <a:srgbClr val="001D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15718" name="Rectangle 21"/>
          <p:cNvSpPr>
            <a:spLocks noChangeArrowheads="1"/>
          </p:cNvSpPr>
          <p:nvPr userDrawn="1"/>
        </p:nvSpPr>
        <p:spPr bwMode="auto">
          <a:xfrm>
            <a:off x="7696200" y="6400800"/>
            <a:ext cx="869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9pPr>
          </a:lstStyle>
          <a:p>
            <a:pPr algn="r">
              <a:defRPr/>
            </a:pPr>
            <a:fld id="{8FD4A746-98DC-B74C-A8E7-E980935DB1BD}" type="slidenum">
              <a:rPr lang="en-US" altLang="x-none" sz="1200" smtClean="0">
                <a:latin typeface="Arial" charset="0"/>
              </a:rPr>
              <a:pPr algn="r">
                <a:defRPr/>
              </a:pPr>
              <a:t>‹Nº›</a:t>
            </a:fld>
            <a:endParaRPr lang="en-US" altLang="x-none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3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1D84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digy/domains/blocksworld/domain.li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../../../../../../prodigy/domains/blocksworld/probs/half-suss-old.li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8278813" cy="804862"/>
          </a:xfrm>
        </p:spPr>
        <p:txBody>
          <a:bodyPr/>
          <a:lstStyle/>
          <a:p>
            <a:pPr eaLnBrk="1" hangingPunct="1"/>
            <a:r>
              <a:rPr lang="es-ES" altLang="zh-CN" dirty="0" err="1">
                <a:ea typeface="SimSun" charset="-122"/>
              </a:rPr>
              <a:t>Planning</a:t>
            </a:r>
            <a:r>
              <a:rPr lang="es-ES" altLang="zh-CN" dirty="0">
                <a:ea typeface="SimSun" charset="-122"/>
              </a:rPr>
              <a:t> </a:t>
            </a:r>
            <a:r>
              <a:rPr lang="es-ES" altLang="zh-CN" dirty="0" err="1">
                <a:ea typeface="SimSun" charset="-122"/>
              </a:rPr>
              <a:t>Techniques</a:t>
            </a:r>
            <a:endParaRPr lang="en-US" altLang="x-none" dirty="0">
              <a:ea typeface="MS PGothic" charset="-128"/>
            </a:endParaRPr>
          </a:p>
        </p:txBody>
      </p:sp>
      <p:pic>
        <p:nvPicPr>
          <p:cNvPr id="15362" name="Imagen 1" descr="logo293 (positivo)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6250"/>
            <a:ext cx="20891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4A3F86-5BCF-274C-9E6E-BDB02B70A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5589240"/>
            <a:ext cx="2446458" cy="994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Plan Space Search (PSS)</a:t>
            </a:r>
            <a:endParaRPr lang="en-US" altLang="es-ES_tradnl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r>
              <a:rPr lang="en-GB" altLang="es-ES_tradnl" sz="2700"/>
              <a:t>In 1974, the planner NOAH (Sacerdoti) was built, the search was conducted through the space of plans (PSS) : </a:t>
            </a:r>
          </a:p>
          <a:p>
            <a:pPr lvl="1"/>
            <a:r>
              <a:rPr lang="en-GB" altLang="es-ES_tradnl" sz="2500"/>
              <a:t>Each node in the tree/graph represents a partial plan </a:t>
            </a:r>
          </a:p>
          <a:p>
            <a:pPr lvl="1"/>
            <a:r>
              <a:rPr lang="en-GB" altLang="es-ES_tradnl" sz="2500"/>
              <a:t>Each arc represents refining plan operations (add an action to the plan) </a:t>
            </a:r>
          </a:p>
          <a:p>
            <a:r>
              <a:rPr lang="en-GB" altLang="es-ES_tradnl" sz="2700"/>
              <a:t>The initial node is a NULL plan and the final node represents the solution plan for the goal </a:t>
            </a:r>
          </a:p>
          <a:p>
            <a:r>
              <a:rPr lang="en-GB" altLang="es-ES_tradnl" sz="2700"/>
              <a:t>While SSS has to return the solution path from the initial to the goal states, the goal state in PSS  is the solution</a:t>
            </a:r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6585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Plan Space Search (PSS)</a:t>
            </a:r>
            <a:endParaRPr lang="en-US" altLang="es-ES_tradnl"/>
          </a:p>
        </p:txBody>
      </p:sp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117725"/>
            <a:ext cx="57435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1484313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AutoShape 7"/>
          <p:cNvSpPr>
            <a:spLocks noChangeArrowheads="1"/>
          </p:cNvSpPr>
          <p:nvPr/>
        </p:nvSpPr>
        <p:spPr bwMode="auto">
          <a:xfrm>
            <a:off x="7235825" y="1196975"/>
            <a:ext cx="1657350" cy="15843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4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Introduction</a:t>
            </a:r>
          </a:p>
          <a:p>
            <a:r>
              <a:rPr lang="es-ES" altLang="es-ES_tradnl"/>
              <a:t>Classification of algorithms </a:t>
            </a:r>
          </a:p>
          <a:p>
            <a:r>
              <a:rPr lang="es-ES" altLang="es-ES_tradnl" b="1"/>
              <a:t>Planning techniques</a:t>
            </a:r>
          </a:p>
          <a:p>
            <a:pPr lvl="1"/>
            <a:r>
              <a:rPr lang="en-US" altLang="es-ES_tradnl"/>
              <a:t>Total Order Planners (TO)</a:t>
            </a:r>
          </a:p>
          <a:p>
            <a:pPr lvl="1"/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pPr lvl="1"/>
            <a:r>
              <a:rPr lang="en-US" altLang="es-ES_tradnl"/>
              <a:t>Hierarchical Task Network (HTN)</a:t>
            </a:r>
          </a:p>
          <a:p>
            <a:pPr lvl="1"/>
            <a:r>
              <a:rPr lang="en-US" altLang="es-ES_tradnl"/>
              <a:t>Graph-based Planners (GP) </a:t>
            </a:r>
          </a:p>
          <a:p>
            <a:pPr lvl="1"/>
            <a:r>
              <a:rPr lang="en-US" altLang="es-ES_tradnl"/>
              <a:t>SAT-based planners</a:t>
            </a:r>
          </a:p>
          <a:p>
            <a:pPr lvl="1"/>
            <a:r>
              <a:rPr lang="en-US" altLang="es-ES_tradnl"/>
              <a:t>Heuristic Search Planners</a:t>
            </a:r>
            <a:endParaRPr lang="es-ES" altLang="es-ES_tradnl" b="1"/>
          </a:p>
          <a:p>
            <a:r>
              <a:rPr lang="es-ES" altLang="es-ES_tradnl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1453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  <a:endParaRPr lang="es-ES_tradnl" altLang="es-ES_tradnl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3650"/>
            <a:ext cx="808355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ES_tradnl" sz="2400" dirty="0"/>
              <a:t>TO: the solution is a totally ordered sequence of actions (States / Plans)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PO: search at the space plans. Implements a "least Commitment approach": only the essential decisions orders are saved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HTN: network of tasks and constraints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Graph-based: The search structure is a planning graph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SAT: takes as input a problem, guess the length of the plan and generates propositional clauses </a:t>
            </a:r>
          </a:p>
          <a:p>
            <a:pPr>
              <a:lnSpc>
                <a:spcPct val="90000"/>
              </a:lnSpc>
            </a:pPr>
            <a:r>
              <a:rPr lang="en-GB" altLang="es-ES_tradnl" sz="2400" dirty="0"/>
              <a:t>Heuristic Search Planners: transform planning problems in heuristic problems (length, cost)</a:t>
            </a:r>
          </a:p>
        </p:txBody>
      </p:sp>
    </p:spTree>
    <p:extLst>
      <p:ext uri="{BB962C8B-B14F-4D97-AF65-F5344CB8AC3E}">
        <p14:creationId xmlns:p14="http://schemas.microsoft.com/office/powerpoint/2010/main" val="98800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 b="1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Task Network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08089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TO Planners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solution</a:t>
            </a:r>
            <a:r>
              <a:rPr lang="es-ES" altLang="es-ES_tradnl" dirty="0"/>
              <a:t> </a:t>
            </a:r>
            <a:r>
              <a:rPr lang="es-ES" altLang="es-ES_tradnl" dirty="0" err="1"/>
              <a:t>is</a:t>
            </a:r>
            <a:r>
              <a:rPr lang="es-ES" altLang="es-ES_tradnl" dirty="0"/>
              <a:t> </a:t>
            </a:r>
            <a:r>
              <a:rPr lang="es-ES" altLang="es-ES_tradnl" dirty="0" err="1"/>
              <a:t>an</a:t>
            </a:r>
            <a:r>
              <a:rPr lang="es-ES" altLang="es-ES_tradnl" dirty="0"/>
              <a:t> </a:t>
            </a:r>
            <a:r>
              <a:rPr lang="es-ES" altLang="es-ES_tradnl" b="1" u="sng" dirty="0" err="1"/>
              <a:t>ordered</a:t>
            </a:r>
            <a:r>
              <a:rPr lang="es-ES" altLang="es-ES_tradnl" b="1" u="sng" dirty="0"/>
              <a:t> </a:t>
            </a:r>
            <a:r>
              <a:rPr lang="es-ES" altLang="es-ES_tradnl" dirty="0" err="1"/>
              <a:t>sequence</a:t>
            </a:r>
            <a:r>
              <a:rPr lang="es-ES" altLang="es-ES_tradnl" dirty="0"/>
              <a:t> of </a:t>
            </a:r>
            <a:r>
              <a:rPr lang="es-ES" altLang="es-ES_tradnl" dirty="0" err="1"/>
              <a:t>actions</a:t>
            </a:r>
            <a:endParaRPr lang="es-ES" altLang="es-ES_tradnl" dirty="0"/>
          </a:p>
          <a:p>
            <a:pPr>
              <a:lnSpc>
                <a:spcPct val="90000"/>
              </a:lnSpc>
            </a:pPr>
            <a:r>
              <a:rPr lang="es-ES" altLang="es-ES_tradnl" dirty="0" err="1"/>
              <a:t>Distinguishing</a:t>
            </a:r>
            <a:r>
              <a:rPr lang="es-ES" altLang="es-ES_tradnl" dirty="0"/>
              <a:t> TO </a:t>
            </a:r>
            <a:r>
              <a:rPr lang="es-ES" altLang="es-ES_tradnl" dirty="0" err="1"/>
              <a:t>must</a:t>
            </a:r>
            <a:r>
              <a:rPr lang="es-ES" altLang="es-ES_tradnl" dirty="0"/>
              <a:t> be </a:t>
            </a:r>
            <a:r>
              <a:rPr lang="es-ES" altLang="es-ES_tradnl" dirty="0" err="1"/>
              <a:t>separated</a:t>
            </a:r>
            <a:r>
              <a:rPr lang="es-ES" altLang="es-ES_tradnl" dirty="0"/>
              <a:t> </a:t>
            </a:r>
            <a:r>
              <a:rPr lang="es-ES" altLang="es-ES_tradnl" dirty="0" err="1"/>
              <a:t>from</a:t>
            </a:r>
            <a:r>
              <a:rPr lang="es-ES" altLang="es-ES_tradnl" dirty="0"/>
              <a:t>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distinction</a:t>
            </a:r>
            <a:r>
              <a:rPr lang="es-ES" altLang="es-ES_tradnl" dirty="0"/>
              <a:t> of SSS and PSS </a:t>
            </a:r>
            <a:r>
              <a:rPr lang="es-ES" altLang="es-ES_tradnl" dirty="0" err="1"/>
              <a:t>based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planners</a:t>
            </a:r>
            <a:endParaRPr lang="es-ES" altLang="es-ES_tradnl" dirty="0"/>
          </a:p>
          <a:p>
            <a:pPr lvl="1">
              <a:lnSpc>
                <a:spcPct val="90000"/>
              </a:lnSpc>
            </a:pPr>
            <a:r>
              <a:rPr lang="es-ES" altLang="es-ES_tradnl" dirty="0"/>
              <a:t>SSS: </a:t>
            </a:r>
            <a:r>
              <a:rPr lang="es-ES" altLang="es-ES_tradnl" dirty="0" err="1"/>
              <a:t>each</a:t>
            </a:r>
            <a:r>
              <a:rPr lang="es-ES" altLang="es-ES_tradnl" dirty="0"/>
              <a:t>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  <a:r>
              <a:rPr lang="es-ES" altLang="es-ES_tradnl" dirty="0" err="1"/>
              <a:t>state</a:t>
            </a:r>
            <a:r>
              <a:rPr lang="es-ES" altLang="es-ES_tradnl" dirty="0"/>
              <a:t> </a:t>
            </a:r>
            <a:r>
              <a:rPr lang="es-ES" altLang="es-ES_tradnl" dirty="0" err="1"/>
              <a:t>corresponds</a:t>
            </a:r>
            <a:r>
              <a:rPr lang="es-ES" altLang="es-ES_tradnl" dirty="0"/>
              <a:t> to a </a:t>
            </a:r>
            <a:r>
              <a:rPr lang="es-ES" altLang="es-ES_tradnl" dirty="0" err="1"/>
              <a:t>state</a:t>
            </a:r>
            <a:r>
              <a:rPr lang="es-ES" altLang="es-ES_tradnl" dirty="0"/>
              <a:t> in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world</a:t>
            </a:r>
            <a:r>
              <a:rPr lang="es-ES" altLang="es-ES_tradnl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altLang="es-ES_tradnl" dirty="0"/>
              <a:t>PSS: </a:t>
            </a:r>
            <a:r>
              <a:rPr lang="es-ES" altLang="es-ES_tradnl" dirty="0" err="1"/>
              <a:t>each</a:t>
            </a:r>
            <a:r>
              <a:rPr lang="es-ES" altLang="es-ES_tradnl" dirty="0"/>
              <a:t>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  <a:r>
              <a:rPr lang="es-ES" altLang="es-ES_tradnl" dirty="0" err="1"/>
              <a:t>state</a:t>
            </a:r>
            <a:r>
              <a:rPr lang="es-ES" altLang="es-ES_tradnl" dirty="0"/>
              <a:t> </a:t>
            </a:r>
            <a:r>
              <a:rPr lang="es-ES" altLang="es-ES_tradnl" dirty="0" err="1"/>
              <a:t>corresponds</a:t>
            </a:r>
            <a:r>
              <a:rPr lang="es-ES" altLang="es-ES_tradnl" dirty="0"/>
              <a:t> to a plan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s-ES" altLang="es-ES_tradnl" dirty="0"/>
          </a:p>
          <a:p>
            <a:pPr>
              <a:lnSpc>
                <a:spcPct val="90000"/>
              </a:lnSpc>
            </a:pPr>
            <a:r>
              <a:rPr lang="es-ES" altLang="es-ES_tradnl" dirty="0" err="1"/>
              <a:t>Generally</a:t>
            </a:r>
            <a:r>
              <a:rPr lang="es-ES" altLang="es-ES_tradnl" dirty="0"/>
              <a:t>, TO </a:t>
            </a:r>
            <a:r>
              <a:rPr lang="es-ES" altLang="es-ES_tradnl" dirty="0" err="1"/>
              <a:t>is</a:t>
            </a:r>
            <a:r>
              <a:rPr lang="es-ES" altLang="es-ES_tradnl" dirty="0"/>
              <a:t> </a:t>
            </a:r>
            <a:r>
              <a:rPr lang="es-ES" altLang="es-ES_tradnl" dirty="0" err="1"/>
              <a:t>associated</a:t>
            </a:r>
            <a:r>
              <a:rPr lang="es-ES" altLang="es-ES_tradnl" dirty="0"/>
              <a:t> to SSS: Prodigy </a:t>
            </a:r>
            <a:r>
              <a:rPr lang="es-ES" altLang="es-ES_tradnl" dirty="0" err="1"/>
              <a:t>or</a:t>
            </a:r>
            <a:r>
              <a:rPr lang="es-ES" altLang="es-ES_tradnl" dirty="0"/>
              <a:t> VVPLAN, </a:t>
            </a:r>
            <a:r>
              <a:rPr lang="es-ES" altLang="es-ES_tradnl" dirty="0" err="1"/>
              <a:t>although</a:t>
            </a:r>
            <a:r>
              <a:rPr lang="es-ES" altLang="es-ES_tradnl" dirty="0"/>
              <a:t> </a:t>
            </a:r>
            <a:r>
              <a:rPr lang="es-ES" altLang="es-ES_tradnl" dirty="0" err="1"/>
              <a:t>there</a:t>
            </a:r>
            <a:r>
              <a:rPr lang="es-ES" altLang="es-ES_tradnl" dirty="0"/>
              <a:t> are PSS: INTERPLAN </a:t>
            </a:r>
            <a:r>
              <a:rPr lang="es-ES" altLang="es-ES_tradnl" dirty="0" err="1"/>
              <a:t>or</a:t>
            </a:r>
            <a:r>
              <a:rPr lang="es-ES" altLang="es-ES_tradnl" dirty="0"/>
              <a:t> WARPLAN</a:t>
            </a:r>
          </a:p>
        </p:txBody>
      </p:sp>
    </p:spTree>
    <p:extLst>
      <p:ext uri="{BB962C8B-B14F-4D97-AF65-F5344CB8AC3E}">
        <p14:creationId xmlns:p14="http://schemas.microsoft.com/office/powerpoint/2010/main" val="54477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TO: Prodigy 4.0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dirty="0" err="1"/>
              <a:t>Nonlinear</a:t>
            </a:r>
            <a:r>
              <a:rPr lang="es-ES" altLang="es-ES_tradnl" dirty="0"/>
              <a:t>, </a:t>
            </a:r>
            <a:r>
              <a:rPr lang="es-ES" altLang="es-ES_tradnl" dirty="0" err="1"/>
              <a:t>domain</a:t>
            </a:r>
            <a:r>
              <a:rPr lang="es-ES" altLang="es-ES_tradnl" dirty="0"/>
              <a:t> </a:t>
            </a:r>
            <a:r>
              <a:rPr lang="es-ES" altLang="es-ES_tradnl" dirty="0" err="1"/>
              <a:t>independent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</a:t>
            </a:r>
            <a:r>
              <a:rPr lang="es-ES" altLang="es-ES_tradnl" dirty="0"/>
              <a:t> </a:t>
            </a:r>
            <a:r>
              <a:rPr lang="es-ES" altLang="es-ES_tradnl" dirty="0" err="1"/>
              <a:t>that</a:t>
            </a:r>
            <a:r>
              <a:rPr lang="es-ES" altLang="es-ES_tradnl" dirty="0"/>
              <a:t> </a:t>
            </a:r>
            <a:r>
              <a:rPr lang="es-ES" altLang="es-ES_tradnl" dirty="0" err="1"/>
              <a:t>includes</a:t>
            </a:r>
            <a:r>
              <a:rPr lang="es-ES" altLang="es-ES_tradnl" dirty="0"/>
              <a:t> </a:t>
            </a:r>
            <a:r>
              <a:rPr lang="es-ES" altLang="es-ES_tradnl" dirty="0" err="1"/>
              <a:t>learning</a:t>
            </a:r>
            <a:r>
              <a:rPr lang="es-ES" altLang="es-ES_tradnl" dirty="0"/>
              <a:t> (Carnegie </a:t>
            </a:r>
            <a:r>
              <a:rPr lang="es-ES" altLang="es-ES_tradnl" dirty="0" err="1"/>
              <a:t>Mellon</a:t>
            </a:r>
            <a:r>
              <a:rPr lang="es-ES" altLang="es-ES_tradnl" dirty="0"/>
              <a:t>) </a:t>
            </a:r>
          </a:p>
          <a:p>
            <a:r>
              <a:rPr lang="es-ES" altLang="es-ES_tradnl" dirty="0" err="1"/>
              <a:t>An</a:t>
            </a:r>
            <a:r>
              <a:rPr lang="es-ES" altLang="es-ES_tradnl" dirty="0"/>
              <a:t> </a:t>
            </a:r>
            <a:r>
              <a:rPr lang="es-ES" altLang="es-ES_tradnl" dirty="0" err="1"/>
              <a:t>incomplete</a:t>
            </a:r>
            <a:r>
              <a:rPr lang="es-ES" altLang="es-ES_tradnl" dirty="0"/>
              <a:t> plan </a:t>
            </a:r>
            <a:r>
              <a:rPr lang="es-ES" altLang="es-ES_tradnl" dirty="0" err="1"/>
              <a:t>consists</a:t>
            </a:r>
            <a:r>
              <a:rPr lang="es-ES" altLang="es-ES_tradnl" dirty="0"/>
              <a:t> of: </a:t>
            </a:r>
          </a:p>
          <a:p>
            <a:pPr lvl="1"/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tail</a:t>
            </a:r>
            <a:r>
              <a:rPr lang="es-ES" altLang="es-ES_tradnl" sz="2200" dirty="0"/>
              <a:t>-plan </a:t>
            </a:r>
            <a:r>
              <a:rPr lang="es-ES" altLang="es-ES_tradnl" sz="2200" dirty="0" err="1"/>
              <a:t>is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built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using</a:t>
            </a:r>
            <a:r>
              <a:rPr lang="es-ES" altLang="es-ES_tradnl" sz="2200" dirty="0"/>
              <a:t> a </a:t>
            </a:r>
            <a:r>
              <a:rPr lang="es-ES" altLang="es-ES_tradnl" sz="2200" dirty="0" err="1"/>
              <a:t>backward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chaining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algorithm</a:t>
            </a:r>
            <a:r>
              <a:rPr lang="es-ES" altLang="es-ES_tradnl" sz="2200" dirty="0"/>
              <a:t>, </a:t>
            </a:r>
            <a:r>
              <a:rPr lang="es-ES" altLang="es-ES_tradnl" sz="2200" dirty="0" err="1"/>
              <a:t>which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starts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on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goals</a:t>
            </a:r>
            <a:r>
              <a:rPr lang="es-ES" altLang="es-ES_tradnl" sz="2200" dirty="0"/>
              <a:t> and </a:t>
            </a:r>
            <a:r>
              <a:rPr lang="es-ES" altLang="es-ES_tradnl" sz="2200" dirty="0" err="1"/>
              <a:t>adds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operators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one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by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one</a:t>
            </a:r>
            <a:r>
              <a:rPr lang="es-ES" altLang="es-ES_tradnl" sz="2200" dirty="0"/>
              <a:t>, to </a:t>
            </a:r>
            <a:r>
              <a:rPr lang="es-ES" altLang="es-ES_tradnl" sz="2200" dirty="0" err="1"/>
              <a:t>achieve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goal</a:t>
            </a:r>
            <a:r>
              <a:rPr lang="es-ES" altLang="es-ES_tradnl" sz="2200" dirty="0"/>
              <a:t> and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preconditions</a:t>
            </a:r>
            <a:r>
              <a:rPr lang="es-ES" altLang="es-ES_tradnl" sz="2200" dirty="0"/>
              <a:t> of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operators</a:t>
            </a:r>
            <a:r>
              <a:rPr lang="es-ES" altLang="es-ES_tradnl" sz="2200" dirty="0"/>
              <a:t> in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tail</a:t>
            </a:r>
            <a:r>
              <a:rPr lang="es-ES" altLang="es-ES_tradnl" sz="2200" dirty="0"/>
              <a:t>-plan </a:t>
            </a:r>
            <a:r>
              <a:rPr lang="es-ES" altLang="es-ES_tradnl" sz="2200" dirty="0" err="1"/>
              <a:t>that</a:t>
            </a:r>
            <a:r>
              <a:rPr lang="es-ES" altLang="es-ES_tradnl" sz="2200" dirty="0"/>
              <a:t> are </a:t>
            </a:r>
            <a:r>
              <a:rPr lang="es-ES" altLang="es-ES_tradnl" sz="2200" dirty="0" err="1"/>
              <a:t>not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satisfied</a:t>
            </a:r>
            <a:r>
              <a:rPr lang="es-ES" altLang="es-ES_tradnl" sz="2200" dirty="0"/>
              <a:t> in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current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state</a:t>
            </a:r>
            <a:endParaRPr lang="es-ES" altLang="es-ES_tradnl" sz="2200" dirty="0"/>
          </a:p>
          <a:p>
            <a:pPr lvl="1"/>
            <a:r>
              <a:rPr lang="es-ES" altLang="es-ES_tradnl" sz="2200" dirty="0" err="1"/>
              <a:t>The</a:t>
            </a:r>
            <a:r>
              <a:rPr lang="es-ES" altLang="es-ES_tradnl" sz="2200" dirty="0"/>
              <a:t> head-plan: </a:t>
            </a:r>
            <a:r>
              <a:rPr lang="es-ES" altLang="es-ES_tradnl" sz="2200" dirty="0" err="1"/>
              <a:t>applies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operators</a:t>
            </a:r>
            <a:r>
              <a:rPr lang="es-ES" altLang="es-ES_tradnl" sz="2200" dirty="0"/>
              <a:t> in </a:t>
            </a:r>
            <a:r>
              <a:rPr lang="es-ES" altLang="es-ES_tradnl" sz="2200" dirty="0" err="1"/>
              <a:t>the</a:t>
            </a:r>
            <a:r>
              <a:rPr lang="es-ES" altLang="es-ES_tradnl" sz="2200" dirty="0"/>
              <a:t> </a:t>
            </a:r>
            <a:r>
              <a:rPr lang="es-ES" altLang="es-ES_tradnl" sz="2200" dirty="0" err="1"/>
              <a:t>tail</a:t>
            </a:r>
            <a:r>
              <a:rPr lang="es-ES" altLang="es-ES_tradnl" sz="2200" dirty="0"/>
              <a:t>-plan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4797152"/>
            <a:ext cx="56578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81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TO: Prodigy 4.0</a:t>
            </a:r>
            <a:endParaRPr lang="en-US" altLang="es-ES_tradnl"/>
          </a:p>
        </p:txBody>
      </p:sp>
      <p:grpSp>
        <p:nvGrpSpPr>
          <p:cNvPr id="48130" name="Group 42"/>
          <p:cNvGrpSpPr>
            <a:grpSpLocks/>
          </p:cNvGrpSpPr>
          <p:nvPr/>
        </p:nvGrpSpPr>
        <p:grpSpPr bwMode="auto">
          <a:xfrm>
            <a:off x="5435600" y="1268760"/>
            <a:ext cx="2881313" cy="2016125"/>
            <a:chOff x="521" y="1026"/>
            <a:chExt cx="2947" cy="2778"/>
          </a:xfrm>
        </p:grpSpPr>
        <p:sp>
          <p:nvSpPr>
            <p:cNvPr id="48154" name="Oval 5"/>
            <p:cNvSpPr>
              <a:spLocks noChangeArrowheads="1"/>
            </p:cNvSpPr>
            <p:nvPr/>
          </p:nvSpPr>
          <p:spPr bwMode="auto">
            <a:xfrm>
              <a:off x="1262" y="1026"/>
              <a:ext cx="1310" cy="41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ES" altLang="es-ES_tradnl" sz="2000"/>
                <a:t>Goal</a:t>
              </a:r>
            </a:p>
          </p:txBody>
        </p:sp>
        <p:grpSp>
          <p:nvGrpSpPr>
            <p:cNvPr id="48155" name="Group 6"/>
            <p:cNvGrpSpPr>
              <a:grpSpLocks/>
            </p:cNvGrpSpPr>
            <p:nvPr/>
          </p:nvGrpSpPr>
          <p:grpSpPr bwMode="auto">
            <a:xfrm>
              <a:off x="1262" y="1452"/>
              <a:ext cx="1310" cy="815"/>
              <a:chOff x="2162" y="1506"/>
              <a:chExt cx="1310" cy="845"/>
            </a:xfrm>
          </p:grpSpPr>
          <p:sp>
            <p:nvSpPr>
              <p:cNvPr id="48163" name="Oval 7"/>
              <p:cNvSpPr>
                <a:spLocks noChangeArrowheads="1"/>
              </p:cNvSpPr>
              <p:nvPr/>
            </p:nvSpPr>
            <p:spPr bwMode="auto">
              <a:xfrm>
                <a:off x="2162" y="1903"/>
                <a:ext cx="1310" cy="4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s-ES" altLang="es-ES_tradnl" sz="2000"/>
                  <a:t>Operator</a:t>
                </a:r>
              </a:p>
            </p:txBody>
          </p:sp>
          <p:sp>
            <p:nvSpPr>
              <p:cNvPr id="48164" name="Line 8"/>
              <p:cNvSpPr>
                <a:spLocks noChangeShapeType="1"/>
              </p:cNvSpPr>
              <p:nvPr/>
            </p:nvSpPr>
            <p:spPr bwMode="auto">
              <a:xfrm>
                <a:off x="2810" y="1506"/>
                <a:ext cx="0" cy="3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8156" name="Arco 9"/>
            <p:cNvSpPr>
              <a:spLocks/>
            </p:cNvSpPr>
            <p:nvPr/>
          </p:nvSpPr>
          <p:spPr bwMode="auto">
            <a:xfrm flipH="1" flipV="1">
              <a:off x="521" y="1158"/>
              <a:ext cx="799" cy="1761"/>
            </a:xfrm>
            <a:custGeom>
              <a:avLst/>
              <a:gdLst>
                <a:gd name="T0" fmla="*/ 0 w 27990"/>
                <a:gd name="T1" fmla="*/ 0 h 43200"/>
                <a:gd name="T2" fmla="*/ 0 w 27990"/>
                <a:gd name="T3" fmla="*/ 0 h 43200"/>
                <a:gd name="T4" fmla="*/ 0 w 27990"/>
                <a:gd name="T5" fmla="*/ 0 h 43200"/>
                <a:gd name="T6" fmla="*/ 0 60000 65536"/>
                <a:gd name="T7" fmla="*/ 0 60000 65536"/>
                <a:gd name="T8" fmla="*/ 0 60000 65536"/>
                <a:gd name="T9" fmla="*/ 0 w 27990"/>
                <a:gd name="T10" fmla="*/ 0 h 43200"/>
                <a:gd name="T11" fmla="*/ 27990 w 2799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90" h="43200" fill="none" extrusionOk="0">
                  <a:moveTo>
                    <a:pt x="2409" y="369"/>
                  </a:moveTo>
                  <a:cubicBezTo>
                    <a:pt x="3722" y="123"/>
                    <a:pt x="5054" y="-1"/>
                    <a:pt x="6390" y="-1"/>
                  </a:cubicBezTo>
                  <a:cubicBezTo>
                    <a:pt x="18319" y="0"/>
                    <a:pt x="27990" y="9670"/>
                    <a:pt x="27990" y="21600"/>
                  </a:cubicBezTo>
                  <a:cubicBezTo>
                    <a:pt x="27990" y="33529"/>
                    <a:pt x="18319" y="43200"/>
                    <a:pt x="6390" y="43200"/>
                  </a:cubicBezTo>
                  <a:cubicBezTo>
                    <a:pt x="4223" y="43199"/>
                    <a:pt x="2069" y="42874"/>
                    <a:pt x="-1" y="42233"/>
                  </a:cubicBezTo>
                </a:path>
                <a:path w="27990" h="43200" stroke="0" extrusionOk="0">
                  <a:moveTo>
                    <a:pt x="2409" y="369"/>
                  </a:moveTo>
                  <a:cubicBezTo>
                    <a:pt x="3722" y="123"/>
                    <a:pt x="5054" y="-1"/>
                    <a:pt x="6390" y="-1"/>
                  </a:cubicBezTo>
                  <a:cubicBezTo>
                    <a:pt x="18319" y="0"/>
                    <a:pt x="27990" y="9670"/>
                    <a:pt x="27990" y="21600"/>
                  </a:cubicBezTo>
                  <a:cubicBezTo>
                    <a:pt x="27990" y="33529"/>
                    <a:pt x="18319" y="43200"/>
                    <a:pt x="6390" y="43200"/>
                  </a:cubicBezTo>
                  <a:cubicBezTo>
                    <a:pt x="4223" y="43199"/>
                    <a:pt x="2069" y="42874"/>
                    <a:pt x="-1" y="42233"/>
                  </a:cubicBezTo>
                  <a:lnTo>
                    <a:pt x="6390" y="21600"/>
                  </a:lnTo>
                  <a:lnTo>
                    <a:pt x="2409" y="36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grpSp>
          <p:nvGrpSpPr>
            <p:cNvPr id="48157" name="Group 10"/>
            <p:cNvGrpSpPr>
              <a:grpSpLocks/>
            </p:cNvGrpSpPr>
            <p:nvPr/>
          </p:nvGrpSpPr>
          <p:grpSpPr bwMode="auto">
            <a:xfrm>
              <a:off x="1259" y="2262"/>
              <a:ext cx="1310" cy="849"/>
              <a:chOff x="2159" y="2346"/>
              <a:chExt cx="1310" cy="849"/>
            </a:xfrm>
          </p:grpSpPr>
          <p:sp>
            <p:nvSpPr>
              <p:cNvPr id="48161" name="Oval 11"/>
              <p:cNvSpPr>
                <a:spLocks noChangeArrowheads="1"/>
              </p:cNvSpPr>
              <p:nvPr/>
            </p:nvSpPr>
            <p:spPr bwMode="auto">
              <a:xfrm>
                <a:off x="2159" y="2747"/>
                <a:ext cx="1310" cy="4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s-ES" altLang="es-ES_tradnl" sz="2000"/>
                  <a:t>Bindings</a:t>
                </a:r>
              </a:p>
            </p:txBody>
          </p:sp>
          <p:sp>
            <p:nvSpPr>
              <p:cNvPr id="48162" name="Line 12"/>
              <p:cNvSpPr>
                <a:spLocks noChangeShapeType="1"/>
              </p:cNvSpPr>
              <p:nvPr/>
            </p:nvSpPr>
            <p:spPr bwMode="auto">
              <a:xfrm>
                <a:off x="2810" y="234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48158" name="Group 13"/>
            <p:cNvGrpSpPr>
              <a:grpSpLocks/>
            </p:cNvGrpSpPr>
            <p:nvPr/>
          </p:nvGrpSpPr>
          <p:grpSpPr bwMode="auto">
            <a:xfrm>
              <a:off x="1994" y="3099"/>
              <a:ext cx="1474" cy="705"/>
              <a:chOff x="2858" y="3179"/>
              <a:chExt cx="1474" cy="705"/>
            </a:xfrm>
          </p:grpSpPr>
          <p:sp>
            <p:nvSpPr>
              <p:cNvPr id="48159" name="Line 14"/>
              <p:cNvSpPr>
                <a:spLocks noChangeShapeType="1"/>
              </p:cNvSpPr>
              <p:nvPr/>
            </p:nvSpPr>
            <p:spPr bwMode="auto">
              <a:xfrm>
                <a:off x="2858" y="3179"/>
                <a:ext cx="76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60" name="Oval 15"/>
              <p:cNvSpPr>
                <a:spLocks noChangeArrowheads="1"/>
              </p:cNvSpPr>
              <p:nvPr/>
            </p:nvSpPr>
            <p:spPr bwMode="auto">
              <a:xfrm>
                <a:off x="3022" y="3435"/>
                <a:ext cx="1310" cy="449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s-ES" altLang="es-ES_tradnl" sz="2000"/>
                  <a:t>Apply</a:t>
                </a:r>
              </a:p>
            </p:txBody>
          </p:sp>
        </p:grpSp>
      </p:grpSp>
      <p:grpSp>
        <p:nvGrpSpPr>
          <p:cNvPr id="48131" name="Group 73"/>
          <p:cNvGrpSpPr>
            <a:grpSpLocks/>
          </p:cNvGrpSpPr>
          <p:nvPr/>
        </p:nvGrpSpPr>
        <p:grpSpPr bwMode="auto">
          <a:xfrm>
            <a:off x="1042988" y="1702147"/>
            <a:ext cx="7332662" cy="4319588"/>
            <a:chOff x="657" y="1117"/>
            <a:chExt cx="4619" cy="2721"/>
          </a:xfrm>
        </p:grpSpPr>
        <p:sp>
          <p:nvSpPr>
            <p:cNvPr id="48132" name="Line 44"/>
            <p:cNvSpPr>
              <a:spLocks noChangeShapeType="1"/>
            </p:cNvSpPr>
            <p:nvPr/>
          </p:nvSpPr>
          <p:spPr bwMode="auto">
            <a:xfrm>
              <a:off x="1667" y="2115"/>
              <a:ext cx="499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133" name="Oval 45"/>
            <p:cNvSpPr>
              <a:spLocks noChangeArrowheads="1"/>
            </p:cNvSpPr>
            <p:nvPr/>
          </p:nvSpPr>
          <p:spPr bwMode="auto">
            <a:xfrm>
              <a:off x="698" y="1873"/>
              <a:ext cx="1040" cy="4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CCFF"/>
                </a:buClr>
                <a:buSzPct val="95000"/>
                <a:buFont typeface="Monotype Sorts" charset="2"/>
                <a:buNone/>
              </a:pPr>
              <a:r>
                <a:rPr lang="es-ES" altLang="es-ES_tradnl" sz="1800">
                  <a:hlinkClick r:id="rId3" action="ppaction://hlinkfile"/>
                </a:rPr>
                <a:t>Domain</a:t>
              </a:r>
              <a:endParaRPr lang="en-GB" altLang="es-ES_tradnl" sz="1800"/>
            </a:p>
          </p:txBody>
        </p:sp>
        <p:sp>
          <p:nvSpPr>
            <p:cNvPr id="48134" name="Line 47"/>
            <p:cNvSpPr>
              <a:spLocks noChangeShapeType="1"/>
            </p:cNvSpPr>
            <p:nvPr/>
          </p:nvSpPr>
          <p:spPr bwMode="auto">
            <a:xfrm>
              <a:off x="1585" y="2855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135" name="Oval 48"/>
            <p:cNvSpPr>
              <a:spLocks noChangeArrowheads="1"/>
            </p:cNvSpPr>
            <p:nvPr/>
          </p:nvSpPr>
          <p:spPr bwMode="auto">
            <a:xfrm>
              <a:off x="698" y="2629"/>
              <a:ext cx="1040" cy="453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CCFF"/>
                </a:buClr>
                <a:buSzPct val="95000"/>
                <a:buFont typeface="Monotype Sorts" charset="2"/>
                <a:buNone/>
              </a:pPr>
              <a:r>
                <a:rPr lang="es-ES" altLang="es-ES_tradnl" sz="1800">
                  <a:hlinkClick r:id="rId4" action="ppaction://hlinkfile"/>
                </a:rPr>
                <a:t>Problem</a:t>
              </a:r>
              <a:endParaRPr lang="en-GB" altLang="es-ES_tradnl" sz="1800"/>
            </a:p>
          </p:txBody>
        </p:sp>
        <p:grpSp>
          <p:nvGrpSpPr>
            <p:cNvPr id="48136" name="Group 49"/>
            <p:cNvGrpSpPr>
              <a:grpSpLocks/>
            </p:cNvGrpSpPr>
            <p:nvPr/>
          </p:nvGrpSpPr>
          <p:grpSpPr bwMode="auto">
            <a:xfrm>
              <a:off x="657" y="3020"/>
              <a:ext cx="1504" cy="818"/>
              <a:chOff x="727" y="2911"/>
              <a:chExt cx="1504" cy="818"/>
            </a:xfrm>
          </p:grpSpPr>
          <p:sp>
            <p:nvSpPr>
              <p:cNvPr id="48152" name="Line 50"/>
              <p:cNvSpPr>
                <a:spLocks noChangeShapeType="1"/>
              </p:cNvSpPr>
              <p:nvPr/>
            </p:nvSpPr>
            <p:spPr bwMode="auto">
              <a:xfrm flipV="1">
                <a:off x="1824" y="2911"/>
                <a:ext cx="407" cy="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53" name="Oval 51"/>
              <p:cNvSpPr>
                <a:spLocks noChangeArrowheads="1"/>
              </p:cNvSpPr>
              <p:nvPr/>
            </p:nvSpPr>
            <p:spPr bwMode="auto">
              <a:xfrm>
                <a:off x="727" y="3276"/>
                <a:ext cx="1122" cy="453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/>
                  <a:t>Control R.</a:t>
                </a:r>
                <a:endParaRPr lang="en-GB" altLang="es-ES_tradnl" sz="1800"/>
              </a:p>
            </p:txBody>
          </p:sp>
        </p:grpSp>
        <p:grpSp>
          <p:nvGrpSpPr>
            <p:cNvPr id="48137" name="Group 52"/>
            <p:cNvGrpSpPr>
              <a:grpSpLocks/>
            </p:cNvGrpSpPr>
            <p:nvPr/>
          </p:nvGrpSpPr>
          <p:grpSpPr bwMode="auto">
            <a:xfrm>
              <a:off x="698" y="1117"/>
              <a:ext cx="1040" cy="773"/>
              <a:chOff x="505" y="1026"/>
              <a:chExt cx="1040" cy="773"/>
            </a:xfrm>
          </p:grpSpPr>
          <p:sp>
            <p:nvSpPr>
              <p:cNvPr id="48150" name="Line 53"/>
              <p:cNvSpPr>
                <a:spLocks noChangeShapeType="1"/>
              </p:cNvSpPr>
              <p:nvPr/>
            </p:nvSpPr>
            <p:spPr bwMode="auto">
              <a:xfrm>
                <a:off x="1025" y="1463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51" name="Oval 54"/>
              <p:cNvSpPr>
                <a:spLocks noChangeArrowheads="1"/>
              </p:cNvSpPr>
              <p:nvPr/>
            </p:nvSpPr>
            <p:spPr bwMode="auto">
              <a:xfrm>
                <a:off x="505" y="1026"/>
                <a:ext cx="1040" cy="453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/>
                  <a:t>Quality</a:t>
                </a:r>
                <a:endParaRPr lang="en-GB" altLang="es-ES_tradnl" sz="1800"/>
              </a:p>
            </p:txBody>
          </p:sp>
        </p:grpSp>
        <p:sp>
          <p:nvSpPr>
            <p:cNvPr id="48138" name="Text Box 55"/>
            <p:cNvSpPr txBox="1">
              <a:spLocks noChangeArrowheads="1"/>
            </p:cNvSpPr>
            <p:nvPr/>
          </p:nvSpPr>
          <p:spPr bwMode="auto">
            <a:xfrm>
              <a:off x="2161" y="2663"/>
              <a:ext cx="793" cy="3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S_tradnl" sz="1800" dirty="0" err="1">
                  <a:solidFill>
                    <a:schemeClr val="bg1"/>
                  </a:solidFill>
                </a:rPr>
                <a:t>QProdigy</a:t>
              </a:r>
              <a:endParaRPr lang="en-GB" altLang="es-ES_tradnl" sz="1800" dirty="0">
                <a:solidFill>
                  <a:schemeClr val="bg1"/>
                </a:solidFill>
              </a:endParaRPr>
            </a:p>
          </p:txBody>
        </p:sp>
        <p:sp>
          <p:nvSpPr>
            <p:cNvPr id="48139" name="Rectangle 58"/>
            <p:cNvSpPr>
              <a:spLocks noChangeArrowheads="1"/>
            </p:cNvSpPr>
            <p:nvPr/>
          </p:nvSpPr>
          <p:spPr bwMode="auto">
            <a:xfrm>
              <a:off x="3530" y="2637"/>
              <a:ext cx="1746" cy="40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grpSp>
          <p:nvGrpSpPr>
            <p:cNvPr id="48140" name="Group 60"/>
            <p:cNvGrpSpPr>
              <a:grpSpLocks/>
            </p:cNvGrpSpPr>
            <p:nvPr/>
          </p:nvGrpSpPr>
          <p:grpSpPr bwMode="auto">
            <a:xfrm>
              <a:off x="3711" y="2773"/>
              <a:ext cx="1380" cy="156"/>
              <a:chOff x="4176" y="2352"/>
              <a:chExt cx="1056" cy="96"/>
            </a:xfrm>
          </p:grpSpPr>
          <p:sp>
            <p:nvSpPr>
              <p:cNvPr id="48143" name="Rectangle 61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4" name="Rectangle 62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5" name="Rectangle 63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6" name="Rectangle 64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192" cy="96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latin typeface="Times New Roman" charset="0"/>
                </a:endParaRPr>
              </a:p>
            </p:txBody>
          </p:sp>
          <p:sp>
            <p:nvSpPr>
              <p:cNvPr id="48147" name="Line 65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48" name="Line 66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8149" name="Line 67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48141" name="Line 68"/>
            <p:cNvSpPr>
              <a:spLocks noChangeShapeType="1"/>
            </p:cNvSpPr>
            <p:nvPr/>
          </p:nvSpPr>
          <p:spPr bwMode="auto">
            <a:xfrm>
              <a:off x="2954" y="2855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142" name="Line 69"/>
            <p:cNvSpPr>
              <a:spLocks noChangeShapeType="1"/>
            </p:cNvSpPr>
            <p:nvPr/>
          </p:nvSpPr>
          <p:spPr bwMode="auto">
            <a:xfrm>
              <a:off x="2971" y="2840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9228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 b="1"/>
              <a:t>Partial Order </a:t>
            </a:r>
            <a:r>
              <a:rPr lang="en-US" altLang="es-ES_tradnl" b="1"/>
              <a:t>Planners</a:t>
            </a:r>
            <a:r>
              <a:rPr lang="es-ES" altLang="es-ES_tradnl" b="1"/>
              <a:t> </a:t>
            </a:r>
            <a:r>
              <a:rPr lang="en-US" altLang="es-ES_tradnl" b="1"/>
              <a:t>(POP)</a:t>
            </a:r>
          </a:p>
          <a:p>
            <a:r>
              <a:rPr lang="en-US" altLang="es-ES_tradnl"/>
              <a:t>Hierarchical Task Network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7493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 sz="3600"/>
              <a:t>Partial Order Planners (POP)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sz="2400" dirty="0" err="1"/>
              <a:t>Perform</a:t>
            </a:r>
            <a:r>
              <a:rPr lang="es-ES" altLang="es-ES_tradnl" sz="2400" dirty="0"/>
              <a:t> PSS</a:t>
            </a:r>
          </a:p>
          <a:p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planning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algorithm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implements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i="1" dirty="0" err="1"/>
              <a:t>least</a:t>
            </a:r>
            <a:r>
              <a:rPr lang="es-ES" altLang="es-ES_tradnl" sz="2400" i="1" dirty="0"/>
              <a:t> </a:t>
            </a:r>
            <a:r>
              <a:rPr lang="es-ES" altLang="es-ES_tradnl" sz="2400" i="1" dirty="0" err="1"/>
              <a:t>commitment</a:t>
            </a:r>
            <a:r>
              <a:rPr lang="es-ES" altLang="es-ES_tradnl" sz="2400" i="1" dirty="0"/>
              <a:t> </a:t>
            </a:r>
            <a:r>
              <a:rPr lang="es-ES" altLang="es-ES_tradnl" sz="2400" dirty="0" err="1"/>
              <a:t>technique</a:t>
            </a:r>
            <a:r>
              <a:rPr lang="es-ES" altLang="es-ES_tradnl" sz="2400" dirty="0"/>
              <a:t> </a:t>
            </a:r>
          </a:p>
          <a:p>
            <a:pPr lvl="1"/>
            <a:r>
              <a:rPr lang="es-ES" altLang="es-ES_tradnl" sz="2000" dirty="0" err="1"/>
              <a:t>Only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essential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planning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decisions</a:t>
            </a:r>
            <a:r>
              <a:rPr lang="es-ES" altLang="es-ES_tradnl" sz="2000" dirty="0"/>
              <a:t> are </a:t>
            </a:r>
            <a:r>
              <a:rPr lang="es-ES" altLang="es-ES_tradnl" sz="2000" dirty="0" err="1"/>
              <a:t>saved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because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it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is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not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necessary</a:t>
            </a:r>
            <a:r>
              <a:rPr lang="es-ES" altLang="es-ES_tradnl" sz="2000" dirty="0"/>
              <a:t> to </a:t>
            </a:r>
            <a:r>
              <a:rPr lang="es-ES" altLang="es-ES_tradnl" sz="2000" dirty="0" err="1"/>
              <a:t>commit</a:t>
            </a:r>
            <a:endParaRPr lang="es-ES" altLang="es-ES_tradnl" sz="2000" dirty="0"/>
          </a:p>
          <a:p>
            <a:pPr lvl="1"/>
            <a:r>
              <a:rPr lang="es-ES" altLang="es-ES_tradnl" sz="2000" dirty="0" err="1"/>
              <a:t>The</a:t>
            </a:r>
            <a:r>
              <a:rPr lang="es-ES" altLang="es-ES_tradnl" sz="2000" dirty="0"/>
              <a:t> causal link </a:t>
            </a:r>
            <a:r>
              <a:rPr lang="es-ES" altLang="es-ES_tradnl" sz="2000" dirty="0" err="1"/>
              <a:t>structure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is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responsible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for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storing</a:t>
            </a:r>
            <a:r>
              <a:rPr lang="es-ES" altLang="es-ES_tradnl" sz="2000" dirty="0"/>
              <a:t> </a:t>
            </a:r>
            <a:r>
              <a:rPr lang="es-ES" altLang="es-ES_tradnl" sz="2000" dirty="0" err="1"/>
              <a:t>them</a:t>
            </a:r>
            <a:endParaRPr lang="es-ES" altLang="es-ES_tradnl" sz="2000" dirty="0"/>
          </a:p>
          <a:p>
            <a:pPr lvl="2"/>
            <a:r>
              <a:rPr lang="es-ES" altLang="es-ES_tradnl" sz="1800" i="1" dirty="0"/>
              <a:t>3 </a:t>
            </a:r>
            <a:r>
              <a:rPr lang="es-ES" altLang="es-ES_tradnl" sz="1800" i="1" dirty="0" err="1"/>
              <a:t>fields</a:t>
            </a:r>
            <a:r>
              <a:rPr lang="es-ES" altLang="es-ES_tradnl" sz="1800" i="1" dirty="0"/>
              <a:t>: </a:t>
            </a:r>
            <a:r>
              <a:rPr lang="en-US" altLang="es-ES_tradnl" sz="1800" i="1" dirty="0"/>
              <a:t>producer, consumer and the proposition</a:t>
            </a:r>
          </a:p>
          <a:p>
            <a:pPr lvl="1"/>
            <a:r>
              <a:rPr lang="en-US" altLang="es-ES_tradnl" sz="2000" dirty="0"/>
              <a:t>As can be actions that threaten it, we can apply</a:t>
            </a:r>
            <a:r>
              <a:rPr lang="es-ES" altLang="es-ES_tradnl" sz="2000" dirty="0"/>
              <a:t>:</a:t>
            </a:r>
          </a:p>
          <a:p>
            <a:pPr lvl="2"/>
            <a:r>
              <a:rPr lang="en-US" altLang="es-ES_tradnl" sz="1800" dirty="0"/>
              <a:t>Demotion: add the restriction before the step that threats it</a:t>
            </a:r>
          </a:p>
          <a:p>
            <a:pPr lvl="2"/>
            <a:r>
              <a:rPr lang="en-US" altLang="es-ES_tradnl" sz="1800" dirty="0"/>
              <a:t>Promotion: add the restriction after the step that threats it </a:t>
            </a:r>
          </a:p>
          <a:p>
            <a:pPr lvl="2"/>
            <a:r>
              <a:rPr lang="en-US" altLang="es-ES_tradnl" sz="1800" dirty="0"/>
              <a:t>Separation: add the restriction to the variable binding</a:t>
            </a:r>
          </a:p>
          <a:p>
            <a:pPr lvl="2"/>
            <a:r>
              <a:rPr lang="en-US" altLang="es-ES_tradnl" sz="1800" dirty="0"/>
              <a:t>Confrontation: add the negation to the conditional effects</a:t>
            </a:r>
          </a:p>
          <a:p>
            <a:r>
              <a:rPr lang="es-ES" altLang="es-ES_tradnl" sz="2400" dirty="0" err="1"/>
              <a:t>Examples</a:t>
            </a:r>
            <a:r>
              <a:rPr lang="es-ES" altLang="es-ES_tradnl" sz="2400" dirty="0"/>
              <a:t>: UCPOP, </a:t>
            </a:r>
            <a:r>
              <a:rPr lang="es-ES" altLang="es-ES_tradnl" sz="2400" dirty="0" err="1"/>
              <a:t>Cassandra</a:t>
            </a:r>
            <a:r>
              <a:rPr lang="es-ES" altLang="es-ES_tradnl" sz="2400" dirty="0"/>
              <a:t>, ZENO, VHPOP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1633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4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b="1"/>
              <a:t>Introduction</a:t>
            </a:r>
          </a:p>
          <a:p>
            <a:r>
              <a:rPr lang="es-ES" altLang="es-ES_tradnl"/>
              <a:t>Classification of algorithms </a:t>
            </a:r>
          </a:p>
          <a:p>
            <a:r>
              <a:rPr lang="es-ES" altLang="es-ES_tradnl"/>
              <a:t>Planning techniques</a:t>
            </a:r>
          </a:p>
          <a:p>
            <a:r>
              <a:rPr lang="es-ES" altLang="es-ES_tradnl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702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43025"/>
            <a:ext cx="5362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29235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125538"/>
            <a:ext cx="10414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1908175" y="3357563"/>
            <a:ext cx="863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1928813" y="5949950"/>
            <a:ext cx="9144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0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563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6761162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29235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125538"/>
            <a:ext cx="10414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1371600" y="5268913"/>
            <a:ext cx="118268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s-ES" altLang="es-ES_tradnl" sz="1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5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09750"/>
            <a:ext cx="6243638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72415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1557338"/>
            <a:ext cx="10414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9144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s-ES" altLang="es-ES_tradnl" sz="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UCPOP</a:t>
            </a:r>
          </a:p>
        </p:txBody>
      </p:sp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14513"/>
            <a:ext cx="38354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652713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485900"/>
            <a:ext cx="10414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Group 8"/>
          <p:cNvGrpSpPr>
            <a:grpSpLocks/>
          </p:cNvGrpSpPr>
          <p:nvPr/>
        </p:nvGrpSpPr>
        <p:grpSpPr bwMode="auto">
          <a:xfrm>
            <a:off x="6838950" y="4646613"/>
            <a:ext cx="1981200" cy="1519237"/>
            <a:chOff x="4416" y="2835"/>
            <a:chExt cx="1248" cy="957"/>
          </a:xfrm>
        </p:grpSpPr>
        <p:sp>
          <p:nvSpPr>
            <p:cNvPr id="60422" name="Line 9"/>
            <p:cNvSpPr>
              <a:spLocks noChangeShapeType="1"/>
            </p:cNvSpPr>
            <p:nvPr/>
          </p:nvSpPr>
          <p:spPr bwMode="auto">
            <a:xfrm>
              <a:off x="5270" y="2835"/>
              <a:ext cx="1" cy="363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60423" name="Group 10"/>
            <p:cNvGrpSpPr>
              <a:grpSpLocks/>
            </p:cNvGrpSpPr>
            <p:nvPr/>
          </p:nvGrpSpPr>
          <p:grpSpPr bwMode="auto">
            <a:xfrm>
              <a:off x="4416" y="3216"/>
              <a:ext cx="1248" cy="576"/>
              <a:chOff x="3792" y="1008"/>
              <a:chExt cx="1536" cy="624"/>
            </a:xfrm>
          </p:grpSpPr>
          <p:sp>
            <p:nvSpPr>
              <p:cNvPr id="60424" name="Rectangle 11"/>
              <p:cNvSpPr>
                <a:spLocks noChangeArrowheads="1"/>
              </p:cNvSpPr>
              <p:nvPr/>
            </p:nvSpPr>
            <p:spPr bwMode="auto">
              <a:xfrm>
                <a:off x="3792" y="1008"/>
                <a:ext cx="1536" cy="62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grpSp>
            <p:nvGrpSpPr>
              <p:cNvPr id="60425" name="Group 12"/>
              <p:cNvGrpSpPr>
                <a:grpSpLocks/>
              </p:cNvGrpSpPr>
              <p:nvPr/>
            </p:nvGrpSpPr>
            <p:grpSpPr bwMode="auto">
              <a:xfrm>
                <a:off x="3888" y="1104"/>
                <a:ext cx="1344" cy="432"/>
                <a:chOff x="4752" y="3216"/>
                <a:chExt cx="912" cy="288"/>
              </a:xfrm>
            </p:grpSpPr>
            <p:sp>
              <p:nvSpPr>
                <p:cNvPr id="60426" name="Rectangle 13"/>
                <p:cNvSpPr>
                  <a:spLocks noChangeArrowheads="1"/>
                </p:cNvSpPr>
                <p:nvPr/>
              </p:nvSpPr>
              <p:spPr bwMode="auto">
                <a:xfrm>
                  <a:off x="4752" y="3216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27" name="Rectangle 14"/>
                <p:cNvSpPr>
                  <a:spLocks noChangeArrowheads="1"/>
                </p:cNvSpPr>
                <p:nvPr/>
              </p:nvSpPr>
              <p:spPr bwMode="auto">
                <a:xfrm>
                  <a:off x="4752" y="3408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28" name="Rectangle 15"/>
                <p:cNvSpPr>
                  <a:spLocks noChangeArrowheads="1"/>
                </p:cNvSpPr>
                <p:nvPr/>
              </p:nvSpPr>
              <p:spPr bwMode="auto">
                <a:xfrm>
                  <a:off x="5136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29" name="Rectangle 16"/>
                <p:cNvSpPr>
                  <a:spLocks noChangeArrowheads="1"/>
                </p:cNvSpPr>
                <p:nvPr/>
              </p:nvSpPr>
              <p:spPr bwMode="auto">
                <a:xfrm>
                  <a:off x="5472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043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944" y="336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60431" name="Line 18"/>
                <p:cNvSpPr>
                  <a:spLocks noChangeShapeType="1"/>
                </p:cNvSpPr>
                <p:nvPr/>
              </p:nvSpPr>
              <p:spPr bwMode="auto">
                <a:xfrm>
                  <a:off x="4944" y="326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60432" name="Line 19"/>
                <p:cNvSpPr>
                  <a:spLocks noChangeShapeType="1"/>
                </p:cNvSpPr>
                <p:nvPr/>
              </p:nvSpPr>
              <p:spPr bwMode="auto">
                <a:xfrm>
                  <a:off x="5328" y="336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873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sz="4000">
                <a:latin typeface="Arial" charset="0"/>
              </a:rPr>
              <a:t>State reachability: planning tree</a:t>
            </a:r>
            <a:endParaRPr lang="cs-CZ" altLang="es-ES_tradnl" sz="4000">
              <a:latin typeface="Arial" charset="0"/>
            </a:endParaRPr>
          </a:p>
        </p:txBody>
      </p:sp>
      <p:sp>
        <p:nvSpPr>
          <p:cNvPr id="261162" name="AutoShape 42"/>
          <p:cNvSpPr>
            <a:spLocks noChangeArrowheads="1"/>
          </p:cNvSpPr>
          <p:nvPr/>
        </p:nvSpPr>
        <p:spPr bwMode="auto">
          <a:xfrm>
            <a:off x="2782888" y="1854200"/>
            <a:ext cx="2019300" cy="396875"/>
          </a:xfrm>
          <a:prstGeom prst="wedgeRectCallout">
            <a:avLst>
              <a:gd name="adj1" fmla="val -59356"/>
              <a:gd name="adj2" fmla="val 132801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Initial world state</a:t>
            </a:r>
            <a:endParaRPr lang="cs-CZ" altLang="es-ES_tradnl" sz="1800"/>
          </a:p>
        </p:txBody>
      </p:sp>
      <p:sp>
        <p:nvSpPr>
          <p:cNvPr id="261163" name="AutoShape 43"/>
          <p:cNvSpPr>
            <a:spLocks noChangeArrowheads="1"/>
          </p:cNvSpPr>
          <p:nvPr/>
        </p:nvSpPr>
        <p:spPr bwMode="auto">
          <a:xfrm>
            <a:off x="163513" y="1846263"/>
            <a:ext cx="2368550" cy="620712"/>
          </a:xfrm>
          <a:prstGeom prst="wedgeRectCallout">
            <a:avLst>
              <a:gd name="adj1" fmla="val 13139"/>
              <a:gd name="adj2" fmla="val 144116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Action applicable to initial state</a:t>
            </a:r>
            <a:endParaRPr lang="cs-CZ" altLang="es-ES_tradnl" sz="1800"/>
          </a:p>
        </p:txBody>
      </p:sp>
      <p:sp>
        <p:nvSpPr>
          <p:cNvPr id="261168" name="AutoShape 48"/>
          <p:cNvSpPr>
            <a:spLocks noChangeArrowheads="1"/>
          </p:cNvSpPr>
          <p:nvPr/>
        </p:nvSpPr>
        <p:spPr bwMode="auto">
          <a:xfrm>
            <a:off x="4100513" y="2338388"/>
            <a:ext cx="2770187" cy="631825"/>
          </a:xfrm>
          <a:prstGeom prst="wedgeRectCallout">
            <a:avLst>
              <a:gd name="adj1" fmla="val -32292"/>
              <a:gd name="adj2" fmla="val 105528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Resulting state after application of the action </a:t>
            </a:r>
            <a:endParaRPr lang="cs-CZ" altLang="es-ES_tradnl" sz="180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5262563" y="1863725"/>
            <a:ext cx="3879850" cy="3352800"/>
            <a:chOff x="3315" y="1174"/>
            <a:chExt cx="2444" cy="2112"/>
          </a:xfrm>
        </p:grpSpPr>
        <p:sp>
          <p:nvSpPr>
            <p:cNvPr id="62511" name="AutoShape 50"/>
            <p:cNvSpPr>
              <a:spLocks/>
            </p:cNvSpPr>
            <p:nvPr/>
          </p:nvSpPr>
          <p:spPr bwMode="auto">
            <a:xfrm>
              <a:off x="4376" y="1174"/>
              <a:ext cx="340" cy="2112"/>
            </a:xfrm>
            <a:prstGeom prst="rightBrace">
              <a:avLst>
                <a:gd name="adj1" fmla="val 517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2" name="Text Box 51"/>
            <p:cNvSpPr txBox="1">
              <a:spLocks noChangeArrowheads="1"/>
            </p:cNvSpPr>
            <p:nvPr/>
          </p:nvSpPr>
          <p:spPr bwMode="auto">
            <a:xfrm>
              <a:off x="4716" y="2119"/>
              <a:ext cx="10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800"/>
                <a:t>Search tree</a:t>
              </a:r>
              <a:endParaRPr lang="cs-CZ" altLang="es-ES_tradnl" sz="1800"/>
            </a:p>
          </p:txBody>
        </p:sp>
        <p:sp>
          <p:nvSpPr>
            <p:cNvPr id="62513" name="AutoShape 53"/>
            <p:cNvSpPr>
              <a:spLocks/>
            </p:cNvSpPr>
            <p:nvPr/>
          </p:nvSpPr>
          <p:spPr bwMode="auto">
            <a:xfrm>
              <a:off x="3315" y="1994"/>
              <a:ext cx="252" cy="473"/>
            </a:xfrm>
            <a:prstGeom prst="rightBrace">
              <a:avLst>
                <a:gd name="adj1" fmla="val 156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4" name="AutoShape 54"/>
            <p:cNvSpPr>
              <a:spLocks/>
            </p:cNvSpPr>
            <p:nvPr/>
          </p:nvSpPr>
          <p:spPr bwMode="auto">
            <a:xfrm>
              <a:off x="3323" y="2592"/>
              <a:ext cx="266" cy="502"/>
            </a:xfrm>
            <a:prstGeom prst="rightBrace">
              <a:avLst>
                <a:gd name="adj1" fmla="val 1572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5" name="Text Box 59"/>
            <p:cNvSpPr txBox="1">
              <a:spLocks noChangeArrowheads="1"/>
            </p:cNvSpPr>
            <p:nvPr/>
          </p:nvSpPr>
          <p:spPr bwMode="auto">
            <a:xfrm>
              <a:off x="3588" y="2105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516" name="Text Box 60"/>
            <p:cNvSpPr txBox="1">
              <a:spLocks noChangeArrowheads="1"/>
            </p:cNvSpPr>
            <p:nvPr/>
          </p:nvSpPr>
          <p:spPr bwMode="auto">
            <a:xfrm>
              <a:off x="3678" y="2193"/>
              <a:ext cx="8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es-ES_tradnl" sz="1800"/>
            </a:p>
          </p:txBody>
        </p:sp>
        <p:sp>
          <p:nvSpPr>
            <p:cNvPr id="62517" name="Text Box 61"/>
            <p:cNvSpPr txBox="1">
              <a:spLocks noChangeArrowheads="1"/>
            </p:cNvSpPr>
            <p:nvPr/>
          </p:nvSpPr>
          <p:spPr bwMode="auto">
            <a:xfrm>
              <a:off x="3568" y="1943"/>
              <a:ext cx="1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800"/>
                <a:t>States reachable by </a:t>
              </a:r>
              <a:r>
                <a:rPr lang="en-US" altLang="es-ES_tradnl" sz="1800" b="1"/>
                <a:t>one</a:t>
              </a:r>
              <a:r>
                <a:rPr lang="en-US" altLang="es-ES_tradnl" sz="1800"/>
                <a:t> step</a:t>
              </a:r>
              <a:endParaRPr lang="cs-CZ" altLang="es-ES_tradnl" sz="1800"/>
            </a:p>
          </p:txBody>
        </p:sp>
        <p:sp>
          <p:nvSpPr>
            <p:cNvPr id="62518" name="Text Box 62"/>
            <p:cNvSpPr txBox="1">
              <a:spLocks noChangeArrowheads="1"/>
            </p:cNvSpPr>
            <p:nvPr/>
          </p:nvSpPr>
          <p:spPr bwMode="auto">
            <a:xfrm>
              <a:off x="3571" y="2549"/>
              <a:ext cx="1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800" dirty="0"/>
                <a:t>States reachable by </a:t>
              </a:r>
              <a:r>
                <a:rPr lang="en-US" altLang="es-ES_tradnl" sz="1800" b="1" dirty="0"/>
                <a:t>two</a:t>
              </a:r>
              <a:r>
                <a:rPr lang="en-US" altLang="es-ES_tradnl" sz="1800" dirty="0"/>
                <a:t> steps</a:t>
              </a:r>
              <a:endParaRPr lang="cs-CZ" altLang="es-ES_tradnl" sz="1800" dirty="0"/>
            </a:p>
          </p:txBody>
        </p:sp>
      </p:grpSp>
      <p:sp>
        <p:nvSpPr>
          <p:cNvPr id="261183" name="Text Box 63"/>
          <p:cNvSpPr txBox="1">
            <a:spLocks noChangeArrowheads="1"/>
          </p:cNvSpPr>
          <p:nvPr/>
        </p:nvSpPr>
        <p:spPr bwMode="auto">
          <a:xfrm>
            <a:off x="255588" y="5835650"/>
            <a:ext cx="84042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2400" b="1"/>
              <a:t>Unmanageable size </a:t>
            </a:r>
            <a:r>
              <a:rPr lang="en-US" altLang="es-ES_tradnl" sz="2400" b="1">
                <a:sym typeface="Symbol" charset="2"/>
              </a:rPr>
              <a:t> cannot be stored in memory</a:t>
            </a:r>
          </a:p>
        </p:txBody>
      </p:sp>
      <p:sp>
        <p:nvSpPr>
          <p:cNvPr id="261194" name="Rectangle 74"/>
          <p:cNvSpPr>
            <a:spLocks noChangeArrowheads="1"/>
          </p:cNvSpPr>
          <p:nvPr/>
        </p:nvSpPr>
        <p:spPr bwMode="auto">
          <a:xfrm>
            <a:off x="163513" y="5338951"/>
            <a:ext cx="8736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69900" indent="-469900">
              <a:buClr>
                <a:srgbClr val="001D84"/>
              </a:buClr>
              <a:buSzTx/>
              <a:buFont typeface="Wingdings" charset="2"/>
              <a:buChar char="o"/>
            </a:pPr>
            <a:r>
              <a:rPr lang="en-US" altLang="es-ES_tradnl" sz="2400" b="1" dirty="0">
                <a:latin typeface="+mn-lt"/>
                <a:ea typeface="MS PGothic" pitchFamily="34" charset="-128"/>
                <a:cs typeface="ＭＳ Ｐゴシック" charset="-128"/>
              </a:rPr>
              <a:t>expand</a:t>
            </a:r>
            <a:r>
              <a:rPr lang="en-US" altLang="es-ES_tradnl" sz="2400" dirty="0">
                <a:latin typeface="+mn-lt"/>
                <a:ea typeface="MS PGothic" pitchFamily="34" charset="-128"/>
                <a:cs typeface="ＭＳ Ｐゴシック" charset="-128"/>
              </a:rPr>
              <a:t> the tree until a goal state satisfying goal is reached</a:t>
            </a:r>
            <a:endParaRPr lang="cs-CZ" altLang="es-ES_tradnl" sz="2400" dirty="0">
              <a:latin typeface="+mn-lt"/>
              <a:ea typeface="MS PGothic" pitchFamily="34" charset="-128"/>
              <a:cs typeface="ＭＳ Ｐゴシック" charset="-128"/>
            </a:endParaRP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69888" y="2495550"/>
            <a:ext cx="4851400" cy="2741613"/>
            <a:chOff x="233" y="1572"/>
            <a:chExt cx="3056" cy="1727"/>
          </a:xfrm>
        </p:grpSpPr>
        <p:sp>
          <p:nvSpPr>
            <p:cNvPr id="62473" name="Line 12"/>
            <p:cNvSpPr>
              <a:spLocks noChangeShapeType="1"/>
            </p:cNvSpPr>
            <p:nvPr/>
          </p:nvSpPr>
          <p:spPr bwMode="auto">
            <a:xfrm>
              <a:off x="1512" y="1680"/>
              <a:ext cx="1253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4" name="Line 9"/>
            <p:cNvSpPr>
              <a:spLocks noChangeShapeType="1"/>
            </p:cNvSpPr>
            <p:nvPr/>
          </p:nvSpPr>
          <p:spPr bwMode="auto">
            <a:xfrm flipH="1">
              <a:off x="807" y="1693"/>
              <a:ext cx="688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5" name="Line 10"/>
            <p:cNvSpPr>
              <a:spLocks noChangeShapeType="1"/>
            </p:cNvSpPr>
            <p:nvPr/>
          </p:nvSpPr>
          <p:spPr bwMode="auto">
            <a:xfrm>
              <a:off x="1513" y="1685"/>
              <a:ext cx="150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6" name="Oval 8"/>
            <p:cNvSpPr>
              <a:spLocks noChangeArrowheads="1"/>
            </p:cNvSpPr>
            <p:nvPr/>
          </p:nvSpPr>
          <p:spPr bwMode="auto">
            <a:xfrm>
              <a:off x="1409" y="1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421" y="2655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...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78" name="Line 17"/>
            <p:cNvSpPr>
              <a:spLocks noChangeShapeType="1"/>
            </p:cNvSpPr>
            <p:nvPr/>
          </p:nvSpPr>
          <p:spPr bwMode="auto">
            <a:xfrm flipH="1">
              <a:off x="417" y="2203"/>
              <a:ext cx="311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79" name="Oval 18"/>
            <p:cNvSpPr>
              <a:spLocks noChangeArrowheads="1"/>
            </p:cNvSpPr>
            <p:nvPr/>
          </p:nvSpPr>
          <p:spPr bwMode="auto">
            <a:xfrm>
              <a:off x="274" y="271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0" name="Oval 20"/>
            <p:cNvSpPr>
              <a:spLocks noChangeArrowheads="1"/>
            </p:cNvSpPr>
            <p:nvPr/>
          </p:nvSpPr>
          <p:spPr bwMode="auto">
            <a:xfrm>
              <a:off x="819" y="271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1" name="Rectangle 26"/>
            <p:cNvSpPr>
              <a:spLocks noChangeArrowheads="1"/>
            </p:cNvSpPr>
            <p:nvPr/>
          </p:nvSpPr>
          <p:spPr bwMode="auto">
            <a:xfrm>
              <a:off x="1992" y="2017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82" name="Line 27"/>
            <p:cNvSpPr>
              <a:spLocks noChangeShapeType="1"/>
            </p:cNvSpPr>
            <p:nvPr/>
          </p:nvSpPr>
          <p:spPr bwMode="auto">
            <a:xfrm>
              <a:off x="730" y="2212"/>
              <a:ext cx="169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3" name="Rectangle 28"/>
            <p:cNvSpPr>
              <a:spLocks noChangeArrowheads="1"/>
            </p:cNvSpPr>
            <p:nvPr/>
          </p:nvSpPr>
          <p:spPr bwMode="auto">
            <a:xfrm>
              <a:off x="1353" y="2670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...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84" name="Line 29"/>
            <p:cNvSpPr>
              <a:spLocks noChangeShapeType="1"/>
            </p:cNvSpPr>
            <p:nvPr/>
          </p:nvSpPr>
          <p:spPr bwMode="auto">
            <a:xfrm flipH="1">
              <a:off x="1349" y="2218"/>
              <a:ext cx="311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5" name="Oval 30"/>
            <p:cNvSpPr>
              <a:spLocks noChangeArrowheads="1"/>
            </p:cNvSpPr>
            <p:nvPr/>
          </p:nvSpPr>
          <p:spPr bwMode="auto">
            <a:xfrm>
              <a:off x="1206" y="27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6" name="Oval 31"/>
            <p:cNvSpPr>
              <a:spLocks noChangeArrowheads="1"/>
            </p:cNvSpPr>
            <p:nvPr/>
          </p:nvSpPr>
          <p:spPr bwMode="auto">
            <a:xfrm>
              <a:off x="1751" y="273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87" name="Line 32"/>
            <p:cNvSpPr>
              <a:spLocks noChangeShapeType="1"/>
            </p:cNvSpPr>
            <p:nvPr/>
          </p:nvSpPr>
          <p:spPr bwMode="auto">
            <a:xfrm>
              <a:off x="1662" y="2227"/>
              <a:ext cx="169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8" name="Rectangle 33"/>
            <p:cNvSpPr>
              <a:spLocks noChangeArrowheads="1"/>
            </p:cNvSpPr>
            <p:nvPr/>
          </p:nvSpPr>
          <p:spPr bwMode="auto">
            <a:xfrm>
              <a:off x="2578" y="2670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...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89" name="Line 34"/>
            <p:cNvSpPr>
              <a:spLocks noChangeShapeType="1"/>
            </p:cNvSpPr>
            <p:nvPr/>
          </p:nvSpPr>
          <p:spPr bwMode="auto">
            <a:xfrm flipH="1">
              <a:off x="2574" y="2218"/>
              <a:ext cx="311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90" name="Oval 35"/>
            <p:cNvSpPr>
              <a:spLocks noChangeArrowheads="1"/>
            </p:cNvSpPr>
            <p:nvPr/>
          </p:nvSpPr>
          <p:spPr bwMode="auto">
            <a:xfrm>
              <a:off x="2431" y="27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1" name="Oval 36"/>
            <p:cNvSpPr>
              <a:spLocks noChangeArrowheads="1"/>
            </p:cNvSpPr>
            <p:nvPr/>
          </p:nvSpPr>
          <p:spPr bwMode="auto">
            <a:xfrm>
              <a:off x="2976" y="273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2" name="Line 37"/>
            <p:cNvSpPr>
              <a:spLocks noChangeShapeType="1"/>
            </p:cNvSpPr>
            <p:nvPr/>
          </p:nvSpPr>
          <p:spPr bwMode="auto">
            <a:xfrm>
              <a:off x="2887" y="2227"/>
              <a:ext cx="169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93" name="Rectangle 38"/>
            <p:cNvSpPr>
              <a:spLocks noChangeArrowheads="1"/>
            </p:cNvSpPr>
            <p:nvPr/>
          </p:nvSpPr>
          <p:spPr bwMode="auto">
            <a:xfrm>
              <a:off x="1979" y="2676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494" name="Oval 14"/>
            <p:cNvSpPr>
              <a:spLocks noChangeArrowheads="1"/>
            </p:cNvSpPr>
            <p:nvPr/>
          </p:nvSpPr>
          <p:spPr bwMode="auto">
            <a:xfrm>
              <a:off x="625" y="210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5" name="Oval 15"/>
            <p:cNvSpPr>
              <a:spLocks noChangeArrowheads="1"/>
            </p:cNvSpPr>
            <p:nvPr/>
          </p:nvSpPr>
          <p:spPr bwMode="auto">
            <a:xfrm>
              <a:off x="1552" y="209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6" name="Oval 16"/>
            <p:cNvSpPr>
              <a:spLocks noChangeArrowheads="1"/>
            </p:cNvSpPr>
            <p:nvPr/>
          </p:nvSpPr>
          <p:spPr bwMode="auto">
            <a:xfrm>
              <a:off x="2752" y="210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62497" name="Text Box 44"/>
            <p:cNvSpPr txBox="1">
              <a:spLocks noChangeArrowheads="1"/>
            </p:cNvSpPr>
            <p:nvPr/>
          </p:nvSpPr>
          <p:spPr bwMode="auto">
            <a:xfrm>
              <a:off x="1402" y="1587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s0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498" name="Text Box 45"/>
            <p:cNvSpPr txBox="1">
              <a:spLocks noChangeArrowheads="1"/>
            </p:cNvSpPr>
            <p:nvPr/>
          </p:nvSpPr>
          <p:spPr bwMode="auto">
            <a:xfrm>
              <a:off x="1117" y="18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499" name="Text Box 46"/>
            <p:cNvSpPr txBox="1">
              <a:spLocks noChangeArrowheads="1"/>
            </p:cNvSpPr>
            <p:nvPr/>
          </p:nvSpPr>
          <p:spPr bwMode="auto">
            <a:xfrm>
              <a:off x="1610" y="1846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a12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0" name="Text Box 47"/>
            <p:cNvSpPr txBox="1">
              <a:spLocks noChangeArrowheads="1"/>
            </p:cNvSpPr>
            <p:nvPr/>
          </p:nvSpPr>
          <p:spPr bwMode="auto">
            <a:xfrm>
              <a:off x="2328" y="1833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1" name="Text Box 64"/>
            <p:cNvSpPr txBox="1">
              <a:spLocks noChangeArrowheads="1"/>
            </p:cNvSpPr>
            <p:nvPr/>
          </p:nvSpPr>
          <p:spPr bwMode="auto">
            <a:xfrm>
              <a:off x="586" y="2113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s11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2" name="Text Box 65"/>
            <p:cNvSpPr txBox="1">
              <a:spLocks noChangeArrowheads="1"/>
            </p:cNvSpPr>
            <p:nvPr/>
          </p:nvSpPr>
          <p:spPr bwMode="auto">
            <a:xfrm>
              <a:off x="1507" y="2113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s12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3" name="Text Box 66"/>
            <p:cNvSpPr txBox="1">
              <a:spLocks noChangeArrowheads="1"/>
            </p:cNvSpPr>
            <p:nvPr/>
          </p:nvSpPr>
          <p:spPr bwMode="auto">
            <a:xfrm>
              <a:off x="2711" y="2121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4" name="Text Box 67"/>
            <p:cNvSpPr txBox="1">
              <a:spLocks noChangeArrowheads="1"/>
            </p:cNvSpPr>
            <p:nvPr/>
          </p:nvSpPr>
          <p:spPr bwMode="auto">
            <a:xfrm>
              <a:off x="521" y="2404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a21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5" name="Text Box 71"/>
            <p:cNvSpPr txBox="1">
              <a:spLocks noChangeArrowheads="1"/>
            </p:cNvSpPr>
            <p:nvPr/>
          </p:nvSpPr>
          <p:spPr bwMode="auto">
            <a:xfrm>
              <a:off x="2703" y="2440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a2j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6" name="Text Box 72"/>
            <p:cNvSpPr txBox="1">
              <a:spLocks noChangeArrowheads="1"/>
            </p:cNvSpPr>
            <p:nvPr/>
          </p:nvSpPr>
          <p:spPr bwMode="auto">
            <a:xfrm>
              <a:off x="233" y="2721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s21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7" name="Text Box 73"/>
            <p:cNvSpPr txBox="1">
              <a:spLocks noChangeArrowheads="1"/>
            </p:cNvSpPr>
            <p:nvPr/>
          </p:nvSpPr>
          <p:spPr bwMode="auto">
            <a:xfrm>
              <a:off x="2935" y="2751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s2j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62508" name="Rectangle 75"/>
            <p:cNvSpPr>
              <a:spLocks noChangeArrowheads="1"/>
            </p:cNvSpPr>
            <p:nvPr/>
          </p:nvSpPr>
          <p:spPr bwMode="auto">
            <a:xfrm rot="5400000">
              <a:off x="463" y="2911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509" name="Rectangle 76"/>
            <p:cNvSpPr>
              <a:spLocks noChangeArrowheads="1"/>
            </p:cNvSpPr>
            <p:nvPr/>
          </p:nvSpPr>
          <p:spPr bwMode="auto">
            <a:xfrm rot="5400000">
              <a:off x="2636" y="2909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62510" name="Rectangle 77"/>
            <p:cNvSpPr>
              <a:spLocks noChangeArrowheads="1"/>
            </p:cNvSpPr>
            <p:nvPr/>
          </p:nvSpPr>
          <p:spPr bwMode="auto">
            <a:xfrm rot="5400000">
              <a:off x="1402" y="2919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11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  <p:bldP spid="261162" grpId="0" animBg="1"/>
      <p:bldP spid="261163" grpId="0" animBg="1"/>
      <p:bldP spid="261168" grpId="0" animBg="1"/>
      <p:bldP spid="261183" grpId="0" animBg="1"/>
      <p:bldP spid="2611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 dirty="0"/>
              <a:t>Total Order Planners (TO)</a:t>
            </a:r>
          </a:p>
          <a:p>
            <a:r>
              <a:rPr lang="es-ES" altLang="es-ES_tradnl" dirty="0" err="1"/>
              <a:t>Partial</a:t>
            </a:r>
            <a:r>
              <a:rPr lang="es-ES" altLang="es-ES_tradnl" dirty="0"/>
              <a:t> </a:t>
            </a:r>
            <a:r>
              <a:rPr lang="es-ES" altLang="es-ES_tradnl" dirty="0" err="1"/>
              <a:t>Order</a:t>
            </a:r>
            <a:r>
              <a:rPr lang="es-ES" altLang="es-ES_tradnl" dirty="0"/>
              <a:t> </a:t>
            </a:r>
            <a:r>
              <a:rPr lang="en-US" altLang="es-ES_tradnl" dirty="0"/>
              <a:t>Planners</a:t>
            </a:r>
            <a:r>
              <a:rPr lang="es-ES" altLang="es-ES_tradnl" dirty="0"/>
              <a:t> </a:t>
            </a:r>
            <a:r>
              <a:rPr lang="en-US" altLang="es-ES_tradnl" dirty="0"/>
              <a:t>(POP)</a:t>
            </a:r>
          </a:p>
          <a:p>
            <a:r>
              <a:rPr lang="en-US" altLang="es-ES_tradnl" b="1" dirty="0"/>
              <a:t>Hierarchical Task Network (HTN)</a:t>
            </a:r>
          </a:p>
          <a:p>
            <a:r>
              <a:rPr lang="en-US" altLang="es-ES_tradnl" dirty="0"/>
              <a:t>Graph-based Planners (GP) </a:t>
            </a:r>
          </a:p>
          <a:p>
            <a:r>
              <a:rPr lang="en-US" altLang="es-ES_tradnl" dirty="0"/>
              <a:t>SAT-based planners</a:t>
            </a:r>
          </a:p>
          <a:p>
            <a:r>
              <a:rPr lang="en-US" altLang="es-ES_tradnl" dirty="0"/>
              <a:t>Heuristic Search Planners</a:t>
            </a:r>
          </a:p>
          <a:p>
            <a:endParaRPr lang="en-US" altLang="es-ES_tradnl" dirty="0"/>
          </a:p>
        </p:txBody>
      </p:sp>
    </p:spTree>
    <p:extLst>
      <p:ext uri="{BB962C8B-B14F-4D97-AF65-F5344CB8AC3E}">
        <p14:creationId xmlns:p14="http://schemas.microsoft.com/office/powerpoint/2010/main" val="13543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HTN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47088" cy="544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ES_tradnl" dirty="0"/>
              <a:t>Problems and operators are arranged in a network or {} of task (called actions) that correspond to transition states </a:t>
            </a:r>
          </a:p>
          <a:p>
            <a:pPr>
              <a:lnSpc>
                <a:spcPct val="90000"/>
              </a:lnSpc>
            </a:pPr>
            <a:r>
              <a:rPr lang="en-GB" altLang="es-ES_tradnl" dirty="0"/>
              <a:t>High-level tasks are reduced into low levels tasks </a:t>
            </a:r>
          </a:p>
          <a:p>
            <a:pPr>
              <a:lnSpc>
                <a:spcPct val="80000"/>
              </a:lnSpc>
            </a:pPr>
            <a:r>
              <a:rPr lang="en-GB" altLang="es-ES_tradnl" dirty="0"/>
              <a:t>A method maps a task in a network of partially ordered tasks with few restrictions</a:t>
            </a:r>
          </a:p>
          <a:p>
            <a:pPr>
              <a:lnSpc>
                <a:spcPct val="80000"/>
              </a:lnSpc>
            </a:pPr>
            <a:r>
              <a:rPr lang="en-GB" altLang="es-ES_tradnl" dirty="0"/>
              <a:t>The algorithm iteratively expands tasks and resolves conflicts until a plan consisting of primitives and free tasks conflict is found</a:t>
            </a:r>
          </a:p>
          <a:p>
            <a:pPr>
              <a:lnSpc>
                <a:spcPct val="90000"/>
              </a:lnSpc>
            </a:pPr>
            <a:endParaRPr lang="es-ES" alt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85436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HTN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9525"/>
            <a:ext cx="88392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ES_tradnl" dirty="0" err="1"/>
              <a:t>Differences</a:t>
            </a:r>
            <a:r>
              <a:rPr lang="es-ES" altLang="es-ES_tradnl" dirty="0"/>
              <a:t> </a:t>
            </a:r>
            <a:r>
              <a:rPr lang="es-ES" altLang="es-ES_tradnl" dirty="0" err="1"/>
              <a:t>between</a:t>
            </a:r>
            <a:r>
              <a:rPr lang="es-ES" altLang="es-ES_tradnl" dirty="0"/>
              <a:t> HTN and STRIPS - </a:t>
            </a:r>
            <a:r>
              <a:rPr lang="es-ES" altLang="es-ES_tradnl" dirty="0" err="1"/>
              <a:t>style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planners</a:t>
            </a:r>
            <a:r>
              <a:rPr lang="es-ES" altLang="es-ES_tradnl" dirty="0"/>
              <a:t> </a:t>
            </a:r>
            <a:r>
              <a:rPr lang="es-ES" altLang="es-ES_tradnl" dirty="0" err="1"/>
              <a:t>lies</a:t>
            </a:r>
            <a:r>
              <a:rPr lang="es-ES" altLang="es-ES_tradnl" dirty="0"/>
              <a:t> in </a:t>
            </a:r>
            <a:r>
              <a:rPr lang="es-ES" altLang="es-ES_tradnl" dirty="0" err="1"/>
              <a:t>what</a:t>
            </a:r>
            <a:r>
              <a:rPr lang="es-ES" altLang="es-ES_tradnl" dirty="0"/>
              <a:t> </a:t>
            </a:r>
            <a:r>
              <a:rPr lang="es-ES" altLang="es-ES_tradnl" dirty="0" err="1"/>
              <a:t>they</a:t>
            </a:r>
            <a:r>
              <a:rPr lang="es-ES" altLang="es-ES_tradnl" dirty="0"/>
              <a:t> do and </a:t>
            </a:r>
            <a:r>
              <a:rPr lang="es-ES" altLang="es-ES_tradnl" dirty="0" err="1"/>
              <a:t>how</a:t>
            </a:r>
            <a:r>
              <a:rPr lang="es-ES" altLang="es-ES_tradnl" dirty="0"/>
              <a:t> </a:t>
            </a:r>
            <a:r>
              <a:rPr lang="es-ES" altLang="es-ES_tradnl" dirty="0" err="1"/>
              <a:t>they</a:t>
            </a:r>
            <a:r>
              <a:rPr lang="es-ES" altLang="es-ES_tradnl" dirty="0"/>
              <a:t> plan </a:t>
            </a:r>
            <a:r>
              <a:rPr lang="es-ES" altLang="es-ES_tradnl" dirty="0" err="1"/>
              <a:t>for</a:t>
            </a:r>
            <a:r>
              <a:rPr lang="es-ES" altLang="es-ES_tradnl" dirty="0"/>
              <a:t>:</a:t>
            </a:r>
          </a:p>
          <a:p>
            <a:pPr>
              <a:lnSpc>
                <a:spcPct val="80000"/>
              </a:lnSpc>
            </a:pPr>
            <a:endParaRPr lang="es-ES" altLang="es-ES_tradnl" dirty="0"/>
          </a:p>
          <a:p>
            <a:pPr lvl="1">
              <a:lnSpc>
                <a:spcPct val="80000"/>
              </a:lnSpc>
            </a:pPr>
            <a:r>
              <a:rPr lang="es-ES" altLang="es-ES_tradnl" sz="2400" dirty="0"/>
              <a:t>STRIPS: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objective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is</a:t>
            </a:r>
            <a:r>
              <a:rPr lang="es-ES" altLang="es-ES_tradnl" sz="2400" dirty="0"/>
              <a:t> to </a:t>
            </a:r>
            <a:r>
              <a:rPr lang="es-ES" altLang="es-ES_tradnl" sz="2400" dirty="0" err="1"/>
              <a:t>find</a:t>
            </a:r>
            <a:r>
              <a:rPr lang="es-ES" altLang="es-ES_tradnl" sz="2400" dirty="0"/>
              <a:t> a {} of </a:t>
            </a:r>
            <a:r>
              <a:rPr lang="es-ES" altLang="es-ES_tradnl" sz="2400" dirty="0" err="1"/>
              <a:t>ordered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actions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from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IS to </a:t>
            </a:r>
            <a:r>
              <a:rPr lang="es-ES" altLang="es-ES_tradnl" sz="2400" dirty="0" err="1"/>
              <a:t>goals</a:t>
            </a:r>
            <a:r>
              <a:rPr lang="es-ES" altLang="es-ES_tradnl" sz="2400" dirty="0"/>
              <a:t>. </a:t>
            </a:r>
            <a:r>
              <a:rPr lang="es-ES" altLang="es-ES_tradnl" sz="2400" dirty="0" err="1"/>
              <a:t>It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finds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appropriate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operators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that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have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desired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effects</a:t>
            </a:r>
            <a:r>
              <a:rPr lang="es-ES" altLang="es-ES_tradnl" sz="2400" dirty="0"/>
              <a:t> and </a:t>
            </a:r>
            <a:r>
              <a:rPr lang="es-ES" altLang="es-ES_tradnl" sz="2400" dirty="0" err="1"/>
              <a:t>making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their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preconditions</a:t>
            </a:r>
            <a:r>
              <a:rPr lang="es-ES" altLang="es-ES_tradnl" sz="2400" dirty="0"/>
              <a:t>, </a:t>
            </a:r>
            <a:r>
              <a:rPr lang="es-ES" altLang="es-ES_tradnl" sz="2400" dirty="0" err="1"/>
              <a:t>the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subgoals</a:t>
            </a:r>
            <a:endParaRPr lang="es-ES" altLang="es-ES_tradnl" sz="2400" dirty="0"/>
          </a:p>
          <a:p>
            <a:pPr lvl="1">
              <a:lnSpc>
                <a:spcPct val="80000"/>
              </a:lnSpc>
            </a:pPr>
            <a:endParaRPr lang="es-ES" altLang="es-ES_tradnl" sz="2400" dirty="0"/>
          </a:p>
          <a:p>
            <a:pPr lvl="1">
              <a:lnSpc>
                <a:spcPct val="80000"/>
              </a:lnSpc>
            </a:pPr>
            <a:r>
              <a:rPr lang="es-ES" altLang="es-ES_tradnl" sz="2400" dirty="0"/>
              <a:t>HTN: </a:t>
            </a:r>
            <a:r>
              <a:rPr lang="es-ES" altLang="es-ES_tradnl" sz="2400" dirty="0" err="1"/>
              <a:t>it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plans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looking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for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task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network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that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may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include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other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things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besides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goals</a:t>
            </a:r>
            <a:r>
              <a:rPr lang="es-ES" altLang="es-ES_tradnl" sz="2400" dirty="0"/>
              <a:t>. Plan </a:t>
            </a:r>
            <a:r>
              <a:rPr lang="es-ES" altLang="es-ES_tradnl" sz="2400" dirty="0" err="1"/>
              <a:t>by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decomposing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tasks</a:t>
            </a:r>
            <a:r>
              <a:rPr lang="es-ES" altLang="es-ES_tradnl" sz="2400" dirty="0"/>
              <a:t> and </a:t>
            </a:r>
            <a:r>
              <a:rPr lang="es-ES" altLang="es-ES_tradnl" sz="2400" dirty="0" err="1"/>
              <a:t>conflict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resolution</a:t>
            </a:r>
            <a:r>
              <a:rPr lang="es-ES" altLang="es-ES_tradnl" sz="2400" dirty="0"/>
              <a:t>. </a:t>
            </a:r>
            <a:r>
              <a:rPr lang="es-ES" altLang="es-ES_tradnl" sz="2400" dirty="0" err="1"/>
              <a:t>Methods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should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contain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all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possible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ways</a:t>
            </a:r>
            <a:r>
              <a:rPr lang="es-ES" altLang="es-ES_tradnl" sz="2400" dirty="0"/>
              <a:t> to </a:t>
            </a:r>
            <a:r>
              <a:rPr lang="es-ES" altLang="es-ES_tradnl" sz="2400" dirty="0" err="1"/>
              <a:t>get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tasks</a:t>
            </a:r>
            <a:r>
              <a:rPr lang="es-ES" altLang="es-ES_tradnl" sz="2400" dirty="0"/>
              <a:t>, </a:t>
            </a:r>
            <a:r>
              <a:rPr lang="es-ES" altLang="es-ES_tradnl" sz="2400" dirty="0" err="1"/>
              <a:t>which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is</a:t>
            </a:r>
            <a:r>
              <a:rPr lang="es-ES" altLang="es-ES_tradnl" sz="2400" dirty="0"/>
              <a:t> </a:t>
            </a:r>
            <a:r>
              <a:rPr lang="es-ES" altLang="es-ES_tradnl" sz="2400" dirty="0" err="1"/>
              <a:t>much</a:t>
            </a:r>
            <a:r>
              <a:rPr lang="es-ES" altLang="es-ES_tradnl" sz="2400" dirty="0"/>
              <a:t> more </a:t>
            </a:r>
            <a:r>
              <a:rPr lang="es-ES" altLang="es-ES_tradnl" sz="2400" dirty="0" err="1"/>
              <a:t>tedious</a:t>
            </a:r>
            <a:r>
              <a:rPr lang="es-ES" altLang="es-ES_tradnl" sz="2400" dirty="0"/>
              <a:t>.</a:t>
            </a:r>
            <a:endParaRPr lang="es-ES" alt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83755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HTN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Examples:</a:t>
            </a:r>
          </a:p>
          <a:p>
            <a:pPr lvl="1"/>
            <a:r>
              <a:rPr lang="es-ES" altLang="es-ES_tradnl"/>
              <a:t>NONLIN</a:t>
            </a:r>
          </a:p>
          <a:p>
            <a:pPr lvl="1"/>
            <a:r>
              <a:rPr lang="es-ES" altLang="es-ES_tradnl"/>
              <a:t>O-PLAN</a:t>
            </a:r>
          </a:p>
          <a:p>
            <a:pPr lvl="1"/>
            <a:r>
              <a:rPr lang="es-ES" altLang="es-ES_tradnl"/>
              <a:t>DEVISER</a:t>
            </a:r>
          </a:p>
          <a:p>
            <a:pPr lvl="1"/>
            <a:r>
              <a:rPr lang="es-ES" altLang="es-ES_tradnl"/>
              <a:t>SIPE</a:t>
            </a:r>
          </a:p>
          <a:p>
            <a:pPr lvl="1"/>
            <a:r>
              <a:rPr lang="es-ES" altLang="es-ES_tradnl"/>
              <a:t>NMRA</a:t>
            </a:r>
          </a:p>
          <a:p>
            <a:pPr lvl="1"/>
            <a:r>
              <a:rPr lang="es-ES" altLang="es-ES_tradnl"/>
              <a:t>SHOP: plans the tasks in the order they are executed. Domain Independent</a:t>
            </a:r>
          </a:p>
          <a:p>
            <a:pPr lvl="1"/>
            <a:r>
              <a:rPr lang="es-ES" altLang="es-ES_tradnl"/>
              <a:t>TALPlanner (Temporal Action Logic planner)  domain dependent</a:t>
            </a:r>
          </a:p>
        </p:txBody>
      </p:sp>
    </p:spTree>
    <p:extLst>
      <p:ext uri="{BB962C8B-B14F-4D97-AF65-F5344CB8AC3E}">
        <p14:creationId xmlns:p14="http://schemas.microsoft.com/office/powerpoint/2010/main" val="650142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Task Network (HTN)</a:t>
            </a:r>
          </a:p>
          <a:p>
            <a:r>
              <a:rPr lang="en-US" altLang="es-ES_tradnl" b="1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442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47087" cy="649287"/>
          </a:xfrm>
        </p:spPr>
        <p:txBody>
          <a:bodyPr/>
          <a:lstStyle/>
          <a:p>
            <a:r>
              <a:rPr lang="en-US" altLang="es-ES_tradnl"/>
              <a:t>Inputs and outputs of a planner</a:t>
            </a:r>
          </a:p>
        </p:txBody>
      </p:sp>
      <p:grpSp>
        <p:nvGrpSpPr>
          <p:cNvPr id="19459" name="Group 79"/>
          <p:cNvGrpSpPr>
            <a:grpSpLocks/>
          </p:cNvGrpSpPr>
          <p:nvPr/>
        </p:nvGrpSpPr>
        <p:grpSpPr bwMode="auto">
          <a:xfrm>
            <a:off x="395288" y="2205038"/>
            <a:ext cx="8578850" cy="3175000"/>
            <a:chOff x="249" y="1797"/>
            <a:chExt cx="5404" cy="2000"/>
          </a:xfrm>
        </p:grpSpPr>
        <p:sp>
          <p:nvSpPr>
            <p:cNvPr id="19460" name="Text Box 80"/>
            <p:cNvSpPr txBox="1">
              <a:spLocks noChangeArrowheads="1"/>
            </p:cNvSpPr>
            <p:nvPr/>
          </p:nvSpPr>
          <p:spPr bwMode="auto">
            <a:xfrm>
              <a:off x="1701" y="2613"/>
              <a:ext cx="1830" cy="7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S_tradnl" sz="1800" dirty="0"/>
                <a:t>              </a:t>
              </a:r>
              <a:r>
                <a:rPr lang="es-ES" altLang="es-ES_tradnl" sz="1800" dirty="0" err="1"/>
                <a:t>Planner</a:t>
              </a:r>
              <a:endParaRPr lang="en-GB" altLang="es-ES_tradnl" sz="1800" dirty="0"/>
            </a:p>
          </p:txBody>
        </p:sp>
        <p:grpSp>
          <p:nvGrpSpPr>
            <p:cNvPr id="19461" name="Group 81"/>
            <p:cNvGrpSpPr>
              <a:grpSpLocks/>
            </p:cNvGrpSpPr>
            <p:nvPr/>
          </p:nvGrpSpPr>
          <p:grpSpPr bwMode="auto">
            <a:xfrm>
              <a:off x="249" y="2130"/>
              <a:ext cx="1468" cy="786"/>
              <a:chOff x="505" y="1782"/>
              <a:chExt cx="1468" cy="786"/>
            </a:xfrm>
          </p:grpSpPr>
          <p:sp>
            <p:nvSpPr>
              <p:cNvPr id="19494" name="Line 82"/>
              <p:cNvSpPr>
                <a:spLocks noChangeShapeType="1"/>
              </p:cNvSpPr>
              <p:nvPr/>
            </p:nvSpPr>
            <p:spPr bwMode="auto">
              <a:xfrm>
                <a:off x="1474" y="2024"/>
                <a:ext cx="499" cy="5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19495" name="Oval 83"/>
              <p:cNvSpPr>
                <a:spLocks noChangeArrowheads="1"/>
              </p:cNvSpPr>
              <p:nvPr/>
            </p:nvSpPr>
            <p:spPr bwMode="auto">
              <a:xfrm>
                <a:off x="505" y="1782"/>
                <a:ext cx="1040" cy="453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 dirty="0" err="1"/>
                  <a:t>Domain</a:t>
                </a:r>
                <a:endParaRPr lang="en-GB" altLang="es-ES_tradnl" sz="1800" dirty="0"/>
              </a:p>
            </p:txBody>
          </p:sp>
        </p:grpSp>
        <p:sp>
          <p:nvSpPr>
            <p:cNvPr id="19462" name="Line 84"/>
            <p:cNvSpPr>
              <a:spLocks noChangeShapeType="1"/>
            </p:cNvSpPr>
            <p:nvPr/>
          </p:nvSpPr>
          <p:spPr bwMode="auto">
            <a:xfrm>
              <a:off x="4129" y="3036"/>
              <a:ext cx="57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19463" name="Group 85"/>
            <p:cNvGrpSpPr>
              <a:grpSpLocks/>
            </p:cNvGrpSpPr>
            <p:nvPr/>
          </p:nvGrpSpPr>
          <p:grpSpPr bwMode="auto">
            <a:xfrm>
              <a:off x="3901" y="1797"/>
              <a:ext cx="1746" cy="907"/>
              <a:chOff x="3878" y="2931"/>
              <a:chExt cx="1746" cy="907"/>
            </a:xfrm>
          </p:grpSpPr>
          <p:sp>
            <p:nvSpPr>
              <p:cNvPr id="19483" name="Rectangle 86"/>
              <p:cNvSpPr>
                <a:spLocks noChangeArrowheads="1"/>
              </p:cNvSpPr>
              <p:nvPr/>
            </p:nvSpPr>
            <p:spPr bwMode="auto">
              <a:xfrm>
                <a:off x="3878" y="3294"/>
                <a:ext cx="1746" cy="40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sp>
            <p:nvSpPr>
              <p:cNvPr id="19484" name="Rectangle 87"/>
              <p:cNvSpPr>
                <a:spLocks noChangeArrowheads="1"/>
              </p:cNvSpPr>
              <p:nvPr/>
            </p:nvSpPr>
            <p:spPr bwMode="auto">
              <a:xfrm>
                <a:off x="3992" y="3214"/>
                <a:ext cx="1632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grpSp>
            <p:nvGrpSpPr>
              <p:cNvPr id="19485" name="Group 88"/>
              <p:cNvGrpSpPr>
                <a:grpSpLocks/>
              </p:cNvGrpSpPr>
              <p:nvPr/>
            </p:nvGrpSpPr>
            <p:grpSpPr bwMode="auto">
              <a:xfrm>
                <a:off x="4059" y="3430"/>
                <a:ext cx="1380" cy="156"/>
                <a:chOff x="4176" y="2352"/>
                <a:chExt cx="1056" cy="96"/>
              </a:xfrm>
            </p:grpSpPr>
            <p:sp>
              <p:nvSpPr>
                <p:cNvPr id="19487" name="Rectangle 89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88" name="Rectangle 90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89" name="Rectangle 91"/>
                <p:cNvSpPr>
                  <a:spLocks noChangeArrowheads="1"/>
                </p:cNvSpPr>
                <p:nvPr/>
              </p:nvSpPr>
              <p:spPr bwMode="auto">
                <a:xfrm>
                  <a:off x="4752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90" name="Rectangle 92"/>
                <p:cNvSpPr>
                  <a:spLocks noChangeArrowheads="1"/>
                </p:cNvSpPr>
                <p:nvPr/>
              </p:nvSpPr>
              <p:spPr bwMode="auto">
                <a:xfrm>
                  <a:off x="5040" y="235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491" name="Line 93"/>
                <p:cNvSpPr>
                  <a:spLocks noChangeShapeType="1"/>
                </p:cNvSpPr>
                <p:nvPr/>
              </p:nvSpPr>
              <p:spPr bwMode="auto">
                <a:xfrm>
                  <a:off x="4368" y="24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492" name="Line 94"/>
                <p:cNvSpPr>
                  <a:spLocks noChangeShapeType="1"/>
                </p:cNvSpPr>
                <p:nvPr/>
              </p:nvSpPr>
              <p:spPr bwMode="auto">
                <a:xfrm>
                  <a:off x="4656" y="24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493" name="Line 95"/>
                <p:cNvSpPr>
                  <a:spLocks noChangeShapeType="1"/>
                </p:cNvSpPr>
                <p:nvPr/>
              </p:nvSpPr>
              <p:spPr bwMode="auto">
                <a:xfrm>
                  <a:off x="4944" y="24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19486" name="Line 96"/>
              <p:cNvSpPr>
                <a:spLocks noChangeShapeType="1"/>
              </p:cNvSpPr>
              <p:nvPr/>
            </p:nvSpPr>
            <p:spPr bwMode="auto">
              <a:xfrm>
                <a:off x="5103" y="2931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19464" name="Group 97"/>
            <p:cNvGrpSpPr>
              <a:grpSpLocks/>
            </p:cNvGrpSpPr>
            <p:nvPr/>
          </p:nvGrpSpPr>
          <p:grpSpPr bwMode="auto">
            <a:xfrm>
              <a:off x="249" y="2886"/>
              <a:ext cx="1463" cy="453"/>
              <a:chOff x="505" y="2538"/>
              <a:chExt cx="1463" cy="453"/>
            </a:xfrm>
          </p:grpSpPr>
          <p:sp>
            <p:nvSpPr>
              <p:cNvPr id="19481" name="Line 98"/>
              <p:cNvSpPr>
                <a:spLocks noChangeShapeType="1"/>
              </p:cNvSpPr>
              <p:nvPr/>
            </p:nvSpPr>
            <p:spPr bwMode="auto">
              <a:xfrm>
                <a:off x="1392" y="2764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19482" name="Oval 99"/>
              <p:cNvSpPr>
                <a:spLocks noChangeArrowheads="1"/>
              </p:cNvSpPr>
              <p:nvPr/>
            </p:nvSpPr>
            <p:spPr bwMode="auto">
              <a:xfrm>
                <a:off x="505" y="2538"/>
                <a:ext cx="1040" cy="453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rgbClr val="CCCCFF"/>
                  </a:buClr>
                  <a:buSzPct val="95000"/>
                  <a:buFont typeface="Monotype Sorts" charset="2"/>
                  <a:buNone/>
                </a:pPr>
                <a:r>
                  <a:rPr lang="es-ES" altLang="es-ES_tradnl" sz="1800" dirty="0" err="1"/>
                  <a:t>Problem</a:t>
                </a:r>
                <a:endParaRPr lang="en-GB" altLang="es-ES_tradnl" sz="1800" dirty="0"/>
              </a:p>
            </p:txBody>
          </p:sp>
        </p:grpSp>
        <p:grpSp>
          <p:nvGrpSpPr>
            <p:cNvPr id="19465" name="Group 100"/>
            <p:cNvGrpSpPr>
              <a:grpSpLocks/>
            </p:cNvGrpSpPr>
            <p:nvPr/>
          </p:nvGrpSpPr>
          <p:grpSpPr bwMode="auto">
            <a:xfrm>
              <a:off x="4308" y="2840"/>
              <a:ext cx="1248" cy="957"/>
              <a:chOff x="4416" y="2835"/>
              <a:chExt cx="1248" cy="957"/>
            </a:xfrm>
          </p:grpSpPr>
          <p:sp>
            <p:nvSpPr>
              <p:cNvPr id="19470" name="Line 101"/>
              <p:cNvSpPr>
                <a:spLocks noChangeShapeType="1"/>
              </p:cNvSpPr>
              <p:nvPr/>
            </p:nvSpPr>
            <p:spPr bwMode="auto">
              <a:xfrm>
                <a:off x="5270" y="2835"/>
                <a:ext cx="1" cy="363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19471" name="Group 102"/>
              <p:cNvGrpSpPr>
                <a:grpSpLocks/>
              </p:cNvGrpSpPr>
              <p:nvPr/>
            </p:nvGrpSpPr>
            <p:grpSpPr bwMode="auto">
              <a:xfrm>
                <a:off x="4416" y="3216"/>
                <a:ext cx="1248" cy="576"/>
                <a:chOff x="3792" y="1008"/>
                <a:chExt cx="1536" cy="624"/>
              </a:xfrm>
            </p:grpSpPr>
            <p:sp>
              <p:nvSpPr>
                <p:cNvPr id="1947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92" y="1008"/>
                  <a:ext cx="1536" cy="624"/>
                </a:xfrm>
                <a:prstGeom prst="rect">
                  <a:avLst/>
                </a:prstGeom>
                <a:solidFill>
                  <a:srgbClr val="CC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grpSp>
              <p:nvGrpSpPr>
                <p:cNvPr id="19473" name="Group 104"/>
                <p:cNvGrpSpPr>
                  <a:grpSpLocks/>
                </p:cNvGrpSpPr>
                <p:nvPr/>
              </p:nvGrpSpPr>
              <p:grpSpPr bwMode="auto">
                <a:xfrm>
                  <a:off x="3888" y="1104"/>
                  <a:ext cx="1344" cy="432"/>
                  <a:chOff x="4752" y="3216"/>
                  <a:chExt cx="912" cy="288"/>
                </a:xfrm>
              </p:grpSpPr>
              <p:sp>
                <p:nvSpPr>
                  <p:cNvPr id="19474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216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5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408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6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3312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472" y="3312"/>
                    <a:ext cx="192" cy="9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Monotype Sorts" charset="2"/>
                      <a:buChar char="u"/>
                      <a:defRPr kumimoji="1" sz="26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charset="2"/>
                      <a:buChar char="F"/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00000"/>
                      <a:buChar char="•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100000"/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GB" altLang="es-ES_tradnl" sz="1800">
                      <a:solidFill>
                        <a:schemeClr val="bg2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9478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44" y="3360"/>
                    <a:ext cx="192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 type="triangle" w="med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  <p:sp>
                <p:nvSpPr>
                  <p:cNvPr id="19479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3264"/>
                    <a:ext cx="192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 type="triangle" w="med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  <p:sp>
                <p:nvSpPr>
                  <p:cNvPr id="19480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3360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 type="triangle" w="med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</p:grpSp>
          </p:grpSp>
        </p:grpSp>
        <p:sp>
          <p:nvSpPr>
            <p:cNvPr id="19466" name="Text Box 112"/>
            <p:cNvSpPr txBox="1">
              <a:spLocks noChangeArrowheads="1"/>
            </p:cNvSpPr>
            <p:nvPr/>
          </p:nvSpPr>
          <p:spPr bwMode="auto">
            <a:xfrm>
              <a:off x="1712" y="2840"/>
              <a:ext cx="624" cy="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S_tradnl" sz="1800">
                  <a:solidFill>
                    <a:schemeClr val="bg2"/>
                  </a:solidFill>
                </a:rPr>
                <a:t>Validator</a:t>
              </a:r>
              <a:endParaRPr lang="en-GB" altLang="es-ES_tradnl" sz="1800">
                <a:solidFill>
                  <a:schemeClr val="bg2"/>
                </a:solidFill>
              </a:endParaRPr>
            </a:p>
          </p:txBody>
        </p:sp>
        <p:sp>
          <p:nvSpPr>
            <p:cNvPr id="19467" name="Line 113"/>
            <p:cNvSpPr>
              <a:spLocks noChangeShapeType="1"/>
            </p:cNvSpPr>
            <p:nvPr/>
          </p:nvSpPr>
          <p:spPr bwMode="auto">
            <a:xfrm flipV="1">
              <a:off x="3515" y="2568"/>
              <a:ext cx="953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9468" name="Line 114"/>
            <p:cNvSpPr>
              <a:spLocks noChangeShapeType="1"/>
            </p:cNvSpPr>
            <p:nvPr/>
          </p:nvSpPr>
          <p:spPr bwMode="auto">
            <a:xfrm>
              <a:off x="3515" y="2931"/>
              <a:ext cx="771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9469" name="Text Box 115"/>
            <p:cNvSpPr txBox="1">
              <a:spLocks noChangeArrowheads="1"/>
            </p:cNvSpPr>
            <p:nvPr/>
          </p:nvSpPr>
          <p:spPr bwMode="auto">
            <a:xfrm>
              <a:off x="3719" y="2836"/>
              <a:ext cx="19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1800" dirty="0">
                  <a:latin typeface="Times New Roman" charset="0"/>
                </a:rPr>
                <a:t>Sequential plan or Parallel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69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The search structure is based on a planning Graph</a:t>
            </a:r>
            <a:r>
              <a:rPr lang="es-ES" altLang="es-ES_tradnl">
                <a:sym typeface="Wingdings" charset="2"/>
              </a:rPr>
              <a:t> </a:t>
            </a:r>
            <a:r>
              <a:rPr lang="es-ES" altLang="es-ES_tradnl"/>
              <a:t>Graphplan</a:t>
            </a:r>
          </a:p>
          <a:p>
            <a:r>
              <a:rPr lang="es-ES" altLang="es-ES_tradnl"/>
              <a:t>The graph is directed and layered. contains:</a:t>
            </a:r>
          </a:p>
          <a:p>
            <a:pPr lvl="1"/>
            <a:r>
              <a:rPr lang="es-ES" altLang="es-ES_tradnl"/>
              <a:t>2 types of nodes: </a:t>
            </a:r>
          </a:p>
          <a:p>
            <a:pPr lvl="2"/>
            <a:r>
              <a:rPr lang="es-ES" altLang="es-ES_tradnl"/>
              <a:t>Proposition nodes: </a:t>
            </a:r>
            <a:r>
              <a:rPr lang="es-ES_tradnl" altLang="es-ES_tradnl"/>
              <a:t>even levels </a:t>
            </a:r>
            <a:r>
              <a:rPr lang="es-ES" altLang="es-ES_tradnl"/>
              <a:t>(initial state</a:t>
            </a:r>
            <a:r>
              <a:rPr lang="es-ES" altLang="es-ES_tradnl">
                <a:sym typeface="Wingdings" charset="2"/>
              </a:rPr>
              <a:t></a:t>
            </a:r>
            <a:r>
              <a:rPr lang="es-ES" altLang="es-ES_tradnl"/>
              <a:t> 0)</a:t>
            </a:r>
          </a:p>
          <a:p>
            <a:pPr lvl="2"/>
            <a:r>
              <a:rPr lang="es-ES" altLang="es-ES_tradnl"/>
              <a:t>Action nodes: </a:t>
            </a:r>
            <a:r>
              <a:rPr lang="es-ES_tradnl" altLang="es-ES_tradnl"/>
              <a:t>odd levels</a:t>
            </a:r>
            <a:endParaRPr lang="es-ES" altLang="es-ES_tradnl"/>
          </a:p>
          <a:p>
            <a:pPr lvl="1"/>
            <a:r>
              <a:rPr lang="es-ES" altLang="es-ES_tradnl"/>
              <a:t>3 types of arcs: represent relationships between actions and propositions: added, deleted and nop</a:t>
            </a:r>
          </a:p>
          <a:p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896183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 sz="3200"/>
              <a:t>Graphplan algorithm works in two alternating phases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/>
              <a:t>expands (add layers) the planning graph until the last proposition layer satisfies the goal condition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/>
              <a:t>tries to extract a valid plan (backtracking) from the planning graph</a:t>
            </a:r>
          </a:p>
          <a:p>
            <a:pPr lvl="1">
              <a:lnSpc>
                <a:spcPct val="90000"/>
              </a:lnSpc>
            </a:pPr>
            <a:endParaRPr lang="es-ES" altLang="es-ES_tradnl" sz="2800"/>
          </a:p>
          <a:p>
            <a:pPr>
              <a:lnSpc>
                <a:spcPct val="90000"/>
              </a:lnSpc>
            </a:pPr>
            <a:r>
              <a:rPr lang="es-ES" altLang="es-ES_tradnl" sz="3200"/>
              <a:t>If unsuccessful continues with the former phase, the planning graph is expanded again</a:t>
            </a:r>
          </a:p>
        </p:txBody>
      </p:sp>
    </p:spTree>
    <p:extLst>
      <p:ext uri="{BB962C8B-B14F-4D97-AF65-F5344CB8AC3E}">
        <p14:creationId xmlns:p14="http://schemas.microsoft.com/office/powerpoint/2010/main" val="1468757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/>
              <a:t>It is necessary to develop a reachability analysis to reduce the set of actions that are not supported in each layer </a:t>
            </a:r>
          </a:p>
          <a:p>
            <a:pPr>
              <a:lnSpc>
                <a:spcPct val="90000"/>
              </a:lnSpc>
            </a:pPr>
            <a:r>
              <a:rPr lang="es-ES" altLang="es-ES_tradnl"/>
              <a:t>Compatibility inferring mutual exclusion relations between incompatible actions is performed (mutex)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Have opposite effects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Incompatible preconditions 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The effect of one action is the opposite of another 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Between incompatible propositions: negated literals or all actions that can achieve them are mutex in the previous step</a:t>
            </a:r>
            <a:endParaRPr lang="es-ES" altLang="es-ES_tradnl" sz="2000"/>
          </a:p>
        </p:txBody>
      </p:sp>
    </p:spTree>
    <p:extLst>
      <p:ext uri="{BB962C8B-B14F-4D97-AF65-F5344CB8AC3E}">
        <p14:creationId xmlns:p14="http://schemas.microsoft.com/office/powerpoint/2010/main" val="759839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pic>
        <p:nvPicPr>
          <p:cNvPr id="3" name="Imagen 2" descr="Captura de pantalla 2018-04-09 a las 19.10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916"/>
            <a:ext cx="9144000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Graphplan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323528" y="1484784"/>
            <a:ext cx="8487097" cy="2952328"/>
            <a:chOff x="323528" y="1484784"/>
            <a:chExt cx="8487097" cy="295232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484784"/>
              <a:ext cx="7785100" cy="2209800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 bwMode="auto">
            <a:xfrm>
              <a:off x="6516216" y="3429000"/>
              <a:ext cx="2294409" cy="10081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_trad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22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Graphplan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5055840" cy="5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Graphplan</a:t>
            </a:r>
          </a:p>
        </p:txBody>
      </p:sp>
      <p:pic>
        <p:nvPicPr>
          <p:cNvPr id="849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783638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 Box 8"/>
          <p:cNvSpPr txBox="1">
            <a:spLocks noChangeArrowheads="1"/>
          </p:cNvSpPr>
          <p:nvPr/>
        </p:nvSpPr>
        <p:spPr bwMode="auto">
          <a:xfrm>
            <a:off x="457200" y="5105400"/>
            <a:ext cx="8353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_tradnl" sz="1800" dirty="0">
                <a:latin typeface="Times New Roman" charset="0"/>
              </a:rPr>
              <a:t>One rocket R, two pieces of cargo A &amp; B, a start location L and one destination P. For simplicity the “rocket” </a:t>
            </a:r>
            <a:r>
              <a:rPr lang="en-US" altLang="es-ES_tradnl" sz="1800" dirty="0" err="1">
                <a:latin typeface="Times New Roman" charset="0"/>
              </a:rPr>
              <a:t>param</a:t>
            </a:r>
            <a:r>
              <a:rPr lang="en-US" altLang="es-ES_tradnl" sz="1800" dirty="0">
                <a:latin typeface="Times New Roman" charset="0"/>
              </a:rPr>
              <a:t>. does not appear. The delete effects are represented by dashed lines, </a:t>
            </a:r>
            <a:r>
              <a:rPr lang="en-US" altLang="es-ES_tradnl" sz="1800" dirty="0" err="1">
                <a:latin typeface="Times New Roman" charset="0"/>
              </a:rPr>
              <a:t>nop</a:t>
            </a:r>
            <a:r>
              <a:rPr lang="en-US" altLang="es-ES_tradnl" sz="1800" dirty="0">
                <a:latin typeface="Times New Roman" charset="0"/>
              </a:rPr>
              <a:t> with dots and add effects with  solid lines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6516216" y="3429000"/>
            <a:ext cx="2294409" cy="10081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9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sz="4000">
                <a:latin typeface="Arial" charset="0"/>
              </a:rPr>
              <a:t>State reachability: planning graph</a:t>
            </a:r>
            <a:endParaRPr lang="cs-CZ" altLang="es-ES_tradnl" sz="4000">
              <a:latin typeface="Arial" charset="0"/>
            </a:endParaRPr>
          </a:p>
        </p:txBody>
      </p:sp>
      <p:sp>
        <p:nvSpPr>
          <p:cNvPr id="81922" name="Text Box 9"/>
          <p:cNvSpPr txBox="1">
            <a:spLocks noChangeArrowheads="1"/>
          </p:cNvSpPr>
          <p:nvPr/>
        </p:nvSpPr>
        <p:spPr bwMode="auto">
          <a:xfrm>
            <a:off x="0" y="649128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81923" name="Text Box 39"/>
          <p:cNvSpPr txBox="1">
            <a:spLocks noChangeArrowheads="1"/>
          </p:cNvSpPr>
          <p:nvPr/>
        </p:nvSpPr>
        <p:spPr bwMode="auto">
          <a:xfrm>
            <a:off x="5838825" y="3481388"/>
            <a:ext cx="1323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GB" altLang="es-ES_tradnl" sz="1800"/>
          </a:p>
        </p:txBody>
      </p:sp>
      <p:sp>
        <p:nvSpPr>
          <p:cNvPr id="26424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457200" y="5157788"/>
            <a:ext cx="8229600" cy="973137"/>
          </a:xfrm>
          <a:noFill/>
        </p:spPr>
        <p:txBody>
          <a:bodyPr/>
          <a:lstStyle/>
          <a:p>
            <a:r>
              <a:rPr lang="en-US" altLang="es-ES_tradnl"/>
              <a:t>this structure</a:t>
            </a:r>
            <a:r>
              <a:rPr lang="en-US" altLang="es-ES_tradnl" b="1"/>
              <a:t> fits into memory</a:t>
            </a:r>
          </a:p>
          <a:p>
            <a:pPr lvl="1"/>
            <a:r>
              <a:rPr lang="en-US" altLang="es-ES_tradnl" sz="1800"/>
              <a:t>every </a:t>
            </a:r>
            <a:r>
              <a:rPr lang="en-US" altLang="es-ES_tradnl" sz="1800" b="1"/>
              <a:t>proposition</a:t>
            </a:r>
            <a:r>
              <a:rPr lang="en-US" altLang="es-ES_tradnl" sz="1800"/>
              <a:t> knows its origin in the previous action layer</a:t>
            </a:r>
          </a:p>
          <a:p>
            <a:pPr lvl="1"/>
            <a:r>
              <a:rPr lang="en-US" altLang="es-ES_tradnl" sz="1800"/>
              <a:t>every </a:t>
            </a:r>
            <a:r>
              <a:rPr lang="en-US" altLang="es-ES_tradnl" sz="1800" b="1"/>
              <a:t>action</a:t>
            </a:r>
            <a:r>
              <a:rPr lang="en-US" altLang="es-ES_tradnl" sz="1800"/>
              <a:t> knows its precondition in the previous proposition layer</a:t>
            </a:r>
            <a:endParaRPr lang="en-US" altLang="es-ES_tradnl" sz="1800" b="1"/>
          </a:p>
        </p:txBody>
      </p:sp>
      <p:sp>
        <p:nvSpPr>
          <p:cNvPr id="264249" name="AutoShape 57"/>
          <p:cNvSpPr>
            <a:spLocks noChangeArrowheads="1"/>
          </p:cNvSpPr>
          <p:nvPr/>
        </p:nvSpPr>
        <p:spPr bwMode="auto">
          <a:xfrm>
            <a:off x="5764213" y="2328863"/>
            <a:ext cx="3214687" cy="1017587"/>
          </a:xfrm>
          <a:prstGeom prst="wedgeRectCallout">
            <a:avLst>
              <a:gd name="adj1" fmla="val -91977"/>
              <a:gd name="adj2" fmla="val 1988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Action layer = a set of actions applicable to previous proposition layer</a:t>
            </a:r>
            <a:endParaRPr lang="cs-CZ" altLang="es-ES_tradnl" sz="1800"/>
          </a:p>
        </p:txBody>
      </p:sp>
      <p:sp>
        <p:nvSpPr>
          <p:cNvPr id="264250" name="AutoShape 58"/>
          <p:cNvSpPr>
            <a:spLocks noChangeArrowheads="1"/>
          </p:cNvSpPr>
          <p:nvPr/>
        </p:nvSpPr>
        <p:spPr bwMode="auto">
          <a:xfrm>
            <a:off x="6197600" y="3435350"/>
            <a:ext cx="2757488" cy="1227138"/>
          </a:xfrm>
          <a:prstGeom prst="wedgeRectCallout">
            <a:avLst>
              <a:gd name="adj1" fmla="val -78843"/>
              <a:gd name="adj2" fmla="val -3602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Proposition layer = set of all the positive effects of actions in the previous action layer</a:t>
            </a:r>
            <a:endParaRPr lang="cs-CZ" altLang="es-ES_tradnl" sz="1800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0" y="2476500"/>
            <a:ext cx="6097588" cy="2938463"/>
            <a:chOff x="0" y="1560"/>
            <a:chExt cx="3841" cy="1851"/>
          </a:xfrm>
        </p:grpSpPr>
        <p:sp>
          <p:nvSpPr>
            <p:cNvPr id="81931" name="Oval 2"/>
            <p:cNvSpPr>
              <a:spLocks noChangeArrowheads="1"/>
            </p:cNvSpPr>
            <p:nvPr/>
          </p:nvSpPr>
          <p:spPr bwMode="auto">
            <a:xfrm>
              <a:off x="0" y="2413"/>
              <a:ext cx="3696" cy="183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2" name="Oval 3"/>
            <p:cNvSpPr>
              <a:spLocks noChangeArrowheads="1"/>
            </p:cNvSpPr>
            <p:nvPr/>
          </p:nvSpPr>
          <p:spPr bwMode="auto">
            <a:xfrm>
              <a:off x="562" y="1836"/>
              <a:ext cx="2202" cy="183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3" name="Oval 4"/>
            <p:cNvSpPr>
              <a:spLocks noChangeArrowheads="1"/>
            </p:cNvSpPr>
            <p:nvPr/>
          </p:nvSpPr>
          <p:spPr bwMode="auto">
            <a:xfrm>
              <a:off x="0" y="2626"/>
              <a:ext cx="3841" cy="39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4" name="Oval 5"/>
            <p:cNvSpPr>
              <a:spLocks noChangeArrowheads="1"/>
            </p:cNvSpPr>
            <p:nvPr/>
          </p:nvSpPr>
          <p:spPr bwMode="auto">
            <a:xfrm>
              <a:off x="96" y="2055"/>
              <a:ext cx="3413" cy="32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5" name="Oval 6"/>
            <p:cNvSpPr>
              <a:spLocks noChangeArrowheads="1"/>
            </p:cNvSpPr>
            <p:nvPr/>
          </p:nvSpPr>
          <p:spPr bwMode="auto">
            <a:xfrm>
              <a:off x="924" y="1560"/>
              <a:ext cx="1380" cy="2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s-ES_tradnl" sz="1800">
                <a:latin typeface="Times New Roman" charset="0"/>
              </a:endParaRPr>
            </a:p>
          </p:txBody>
        </p:sp>
        <p:sp>
          <p:nvSpPr>
            <p:cNvPr id="81936" name="Rectangle 49"/>
            <p:cNvSpPr>
              <a:spLocks noChangeArrowheads="1"/>
            </p:cNvSpPr>
            <p:nvPr/>
          </p:nvSpPr>
          <p:spPr bwMode="auto">
            <a:xfrm rot="5400000">
              <a:off x="1451" y="3031"/>
              <a:ext cx="4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s-ES_tradnl" sz="2400" b="1">
                  <a:latin typeface="Times New Roman" charset="0"/>
                </a:rPr>
                <a:t>. . .</a:t>
              </a:r>
              <a:endParaRPr lang="cs-CZ" altLang="es-ES_tradnl" sz="2400" b="1">
                <a:latin typeface="Times New Roman" charset="0"/>
              </a:endParaRPr>
            </a:p>
          </p:txBody>
        </p:sp>
        <p:sp>
          <p:nvSpPr>
            <p:cNvPr id="81937" name="Text Box 59"/>
            <p:cNvSpPr txBox="1">
              <a:spLocks noChangeArrowheads="1"/>
            </p:cNvSpPr>
            <p:nvPr/>
          </p:nvSpPr>
          <p:spPr bwMode="auto">
            <a:xfrm>
              <a:off x="1035" y="1589"/>
              <a:ext cx="1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p01 p02 ... p0l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38" name="Text Box 60"/>
            <p:cNvSpPr txBox="1">
              <a:spLocks noChangeArrowheads="1"/>
            </p:cNvSpPr>
            <p:nvPr/>
          </p:nvSpPr>
          <p:spPr bwMode="auto">
            <a:xfrm>
              <a:off x="968" y="1827"/>
              <a:ext cx="1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a11  a12  ... a1i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39" name="Text Box 61"/>
            <p:cNvSpPr txBox="1">
              <a:spLocks noChangeArrowheads="1"/>
            </p:cNvSpPr>
            <p:nvPr/>
          </p:nvSpPr>
          <p:spPr bwMode="auto">
            <a:xfrm>
              <a:off x="848" y="2102"/>
              <a:ext cx="18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p11    p12    ...    p1i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40" name="Text Box 62"/>
            <p:cNvSpPr txBox="1">
              <a:spLocks noChangeArrowheads="1"/>
            </p:cNvSpPr>
            <p:nvPr/>
          </p:nvSpPr>
          <p:spPr bwMode="auto">
            <a:xfrm>
              <a:off x="726" y="2400"/>
              <a:ext cx="25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a21      a22      ...     a2j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41" name="Text Box 63"/>
            <p:cNvSpPr txBox="1">
              <a:spLocks noChangeArrowheads="1"/>
            </p:cNvSpPr>
            <p:nvPr/>
          </p:nvSpPr>
          <p:spPr bwMode="auto">
            <a:xfrm>
              <a:off x="545" y="2723"/>
              <a:ext cx="2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s-ES_tradnl" sz="1400" b="1">
                  <a:latin typeface="Courier New" charset="0"/>
                </a:rPr>
                <a:t>p21        p22        ...        p1j</a:t>
              </a:r>
              <a:endParaRPr lang="cs-CZ" altLang="es-ES_tradnl" sz="1400" b="1">
                <a:latin typeface="Courier New" charset="0"/>
              </a:endParaRPr>
            </a:p>
          </p:txBody>
        </p:sp>
        <p:sp>
          <p:nvSpPr>
            <p:cNvPr id="81942" name="Line 64"/>
            <p:cNvSpPr>
              <a:spLocks noChangeShapeType="1"/>
            </p:cNvSpPr>
            <p:nvPr/>
          </p:nvSpPr>
          <p:spPr bwMode="auto">
            <a:xfrm flipH="1" flipV="1">
              <a:off x="945" y="2548"/>
              <a:ext cx="458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1943" name="Line 65"/>
            <p:cNvSpPr>
              <a:spLocks noChangeShapeType="1"/>
            </p:cNvSpPr>
            <p:nvPr/>
          </p:nvSpPr>
          <p:spPr bwMode="auto">
            <a:xfrm flipV="1">
              <a:off x="1396" y="2547"/>
              <a:ext cx="11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1944" name="Line 67"/>
            <p:cNvSpPr>
              <a:spLocks noChangeShapeType="1"/>
            </p:cNvSpPr>
            <p:nvPr/>
          </p:nvSpPr>
          <p:spPr bwMode="auto">
            <a:xfrm flipH="1" flipV="1">
              <a:off x="998" y="2263"/>
              <a:ext cx="467" cy="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1945" name="Line 68"/>
            <p:cNvSpPr>
              <a:spLocks noChangeShapeType="1"/>
            </p:cNvSpPr>
            <p:nvPr/>
          </p:nvSpPr>
          <p:spPr bwMode="auto">
            <a:xfrm flipV="1">
              <a:off x="1458" y="2270"/>
              <a:ext cx="915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264261" name="AutoShape 69"/>
          <p:cNvSpPr>
            <a:spLocks noChangeArrowheads="1"/>
          </p:cNvSpPr>
          <p:nvPr/>
        </p:nvSpPr>
        <p:spPr bwMode="auto">
          <a:xfrm>
            <a:off x="174625" y="1841500"/>
            <a:ext cx="1981200" cy="642938"/>
          </a:xfrm>
          <a:prstGeom prst="wedgeRectCallout">
            <a:avLst>
              <a:gd name="adj1" fmla="val 83495"/>
              <a:gd name="adj2" fmla="val 237903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 b="1"/>
              <a:t>Preconditions</a:t>
            </a:r>
            <a:r>
              <a:rPr lang="en-US" altLang="es-ES_tradnl" sz="1800"/>
              <a:t> of a given action</a:t>
            </a:r>
            <a:endParaRPr lang="cs-CZ" altLang="es-ES_tradnl" sz="1800"/>
          </a:p>
        </p:txBody>
      </p:sp>
      <p:sp>
        <p:nvSpPr>
          <p:cNvPr id="264258" name="AutoShape 66"/>
          <p:cNvSpPr>
            <a:spLocks noChangeArrowheads="1"/>
          </p:cNvSpPr>
          <p:nvPr/>
        </p:nvSpPr>
        <p:spPr bwMode="auto">
          <a:xfrm>
            <a:off x="6059488" y="4792663"/>
            <a:ext cx="2886075" cy="712787"/>
          </a:xfrm>
          <a:prstGeom prst="wedgeRectCallout">
            <a:avLst>
              <a:gd name="adj1" fmla="val -178713"/>
              <a:gd name="adj2" fmla="val -124611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/>
              <a:t>What actions </a:t>
            </a:r>
            <a:r>
              <a:rPr lang="en-US" altLang="es-ES_tradnl" sz="1800" b="1"/>
              <a:t>produces</a:t>
            </a:r>
            <a:r>
              <a:rPr lang="en-US" altLang="es-ES_tradnl" sz="1800"/>
              <a:t> a given proposition (atom)</a:t>
            </a:r>
            <a:endParaRPr lang="cs-CZ" altLang="es-ES_tradnl" sz="1800"/>
          </a:p>
        </p:txBody>
      </p:sp>
      <p:sp>
        <p:nvSpPr>
          <p:cNvPr id="264248" name="AutoShape 56"/>
          <p:cNvSpPr>
            <a:spLocks noChangeArrowheads="1"/>
          </p:cNvSpPr>
          <p:nvPr/>
        </p:nvSpPr>
        <p:spPr bwMode="auto">
          <a:xfrm>
            <a:off x="2841625" y="1854200"/>
            <a:ext cx="6122988" cy="396875"/>
          </a:xfrm>
          <a:prstGeom prst="wedgeRectCallout">
            <a:avLst>
              <a:gd name="adj1" fmla="val -48495"/>
              <a:gd name="adj2" fmla="val 12719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800" b="1"/>
              <a:t>Initial proposition layer</a:t>
            </a:r>
            <a:r>
              <a:rPr lang="en-US" altLang="es-ES_tradnl" sz="1800"/>
              <a:t> = set of atoms in the initial state</a:t>
            </a:r>
            <a:endParaRPr lang="cs-CZ" altLang="es-ES_tradnl" sz="1800"/>
          </a:p>
        </p:txBody>
      </p:sp>
    </p:spTree>
    <p:extLst>
      <p:ext uri="{BB962C8B-B14F-4D97-AF65-F5344CB8AC3E}">
        <p14:creationId xmlns:p14="http://schemas.microsoft.com/office/powerpoint/2010/main" val="338328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/>
      <p:bldP spid="264242" grpId="0" build="p"/>
      <p:bldP spid="264249" grpId="0" animBg="1"/>
      <p:bldP spid="264250" grpId="0" animBg="1"/>
      <p:bldP spid="264261" grpId="0" animBg="1"/>
      <p:bldP spid="264258" grpId="0" animBg="1"/>
      <p:bldP spid="2642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Graph-based Planners </a:t>
            </a:r>
            <a:endParaRPr lang="es-ES" altLang="es-ES_tradnl"/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sz="2400"/>
              <a:t>A big number of descendent</a:t>
            </a:r>
          </a:p>
          <a:p>
            <a:pPr lvl="1"/>
            <a:r>
              <a:rPr lang="es-ES" altLang="es-ES_tradnl" sz="2200"/>
              <a:t>SGP: contingent planner</a:t>
            </a:r>
          </a:p>
          <a:p>
            <a:pPr lvl="1"/>
            <a:r>
              <a:rPr lang="es-ES" altLang="es-ES_tradnl" sz="2200"/>
              <a:t>TGP: includes temporal reasoning</a:t>
            </a:r>
          </a:p>
          <a:p>
            <a:pPr lvl="1"/>
            <a:r>
              <a:rPr lang="es-ES" altLang="es-ES_tradnl" sz="2200"/>
              <a:t>IPP: allows resource reasoning</a:t>
            </a:r>
          </a:p>
          <a:p>
            <a:pPr lvl="1"/>
            <a:r>
              <a:rPr lang="es-ES" altLang="es-ES_tradnl" sz="2200"/>
              <a:t>TPSYS: combines GP &amp; TGP</a:t>
            </a:r>
          </a:p>
          <a:p>
            <a:pPr lvl="1"/>
            <a:r>
              <a:rPr lang="es-ES" altLang="es-ES_tradnl" sz="2200"/>
              <a:t>SAPA: uses a set of heuristics based on distances to control the search </a:t>
            </a:r>
          </a:p>
          <a:p>
            <a:pPr lvl="1"/>
            <a:r>
              <a:rPr lang="es-ES" altLang="es-ES_tradnl" sz="2200"/>
              <a:t>STAN:  extracts admissible heuristics from a domain analysis tool called TIM</a:t>
            </a:r>
          </a:p>
          <a:p>
            <a:pPr lvl="1"/>
            <a:r>
              <a:rPr lang="es-ES" altLang="es-ES_tradnl" sz="2200"/>
              <a:t>LPG: combines GP &amp; SAT</a:t>
            </a:r>
          </a:p>
          <a:p>
            <a:pPr lvl="1"/>
            <a:r>
              <a:rPr lang="es-ES" altLang="es-ES_tradnl" sz="2200"/>
              <a:t>…</a:t>
            </a:r>
          </a:p>
          <a:p>
            <a:r>
              <a:rPr lang="es-ES" altLang="es-ES_tradnl" sz="2400"/>
              <a:t>Output</a:t>
            </a:r>
          </a:p>
          <a:p>
            <a:pPr lvl="1"/>
            <a:endParaRPr lang="es-ES" altLang="es-ES_tradnl" sz="2200"/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3779912" y="4437112"/>
            <a:ext cx="1981200" cy="1519238"/>
            <a:chOff x="4416" y="2835"/>
            <a:chExt cx="1248" cy="957"/>
          </a:xfrm>
        </p:grpSpPr>
        <p:sp>
          <p:nvSpPr>
            <p:cNvPr id="82948" name="Line 5"/>
            <p:cNvSpPr>
              <a:spLocks noChangeShapeType="1"/>
            </p:cNvSpPr>
            <p:nvPr/>
          </p:nvSpPr>
          <p:spPr bwMode="auto">
            <a:xfrm>
              <a:off x="5270" y="2835"/>
              <a:ext cx="1" cy="363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82949" name="Group 6"/>
            <p:cNvGrpSpPr>
              <a:grpSpLocks/>
            </p:cNvGrpSpPr>
            <p:nvPr/>
          </p:nvGrpSpPr>
          <p:grpSpPr bwMode="auto">
            <a:xfrm>
              <a:off x="4416" y="3216"/>
              <a:ext cx="1248" cy="576"/>
              <a:chOff x="3792" y="1008"/>
              <a:chExt cx="1536" cy="624"/>
            </a:xfrm>
          </p:grpSpPr>
          <p:sp>
            <p:nvSpPr>
              <p:cNvPr id="82950" name="Rectangle 7"/>
              <p:cNvSpPr>
                <a:spLocks noChangeArrowheads="1"/>
              </p:cNvSpPr>
              <p:nvPr/>
            </p:nvSpPr>
            <p:spPr bwMode="auto">
              <a:xfrm>
                <a:off x="3792" y="1008"/>
                <a:ext cx="1536" cy="62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s-ES_tradnl" sz="180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grpSp>
            <p:nvGrpSpPr>
              <p:cNvPr id="82951" name="Group 8"/>
              <p:cNvGrpSpPr>
                <a:grpSpLocks/>
              </p:cNvGrpSpPr>
              <p:nvPr/>
            </p:nvGrpSpPr>
            <p:grpSpPr bwMode="auto">
              <a:xfrm>
                <a:off x="3888" y="1104"/>
                <a:ext cx="1344" cy="432"/>
                <a:chOff x="4752" y="3216"/>
                <a:chExt cx="912" cy="288"/>
              </a:xfrm>
            </p:grpSpPr>
            <p:sp>
              <p:nvSpPr>
                <p:cNvPr id="82952" name="Rectangle 9"/>
                <p:cNvSpPr>
                  <a:spLocks noChangeArrowheads="1"/>
                </p:cNvSpPr>
                <p:nvPr/>
              </p:nvSpPr>
              <p:spPr bwMode="auto">
                <a:xfrm>
                  <a:off x="4752" y="3216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3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2" y="3408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4" name="Rectangle 11"/>
                <p:cNvSpPr>
                  <a:spLocks noChangeArrowheads="1"/>
                </p:cNvSpPr>
                <p:nvPr/>
              </p:nvSpPr>
              <p:spPr bwMode="auto">
                <a:xfrm>
                  <a:off x="5136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5" name="Rectangle 12"/>
                <p:cNvSpPr>
                  <a:spLocks noChangeArrowheads="1"/>
                </p:cNvSpPr>
                <p:nvPr/>
              </p:nvSpPr>
              <p:spPr bwMode="auto">
                <a:xfrm>
                  <a:off x="5472" y="3312"/>
                  <a:ext cx="192" cy="96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s-ES_tradnl" sz="1800">
                    <a:solidFill>
                      <a:schemeClr val="bg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295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944" y="336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82957" name="Line 14"/>
                <p:cNvSpPr>
                  <a:spLocks noChangeShapeType="1"/>
                </p:cNvSpPr>
                <p:nvPr/>
              </p:nvSpPr>
              <p:spPr bwMode="auto">
                <a:xfrm>
                  <a:off x="4944" y="326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82958" name="Line 15"/>
                <p:cNvSpPr>
                  <a:spLocks noChangeShapeType="1"/>
                </p:cNvSpPr>
                <p:nvPr/>
              </p:nvSpPr>
              <p:spPr bwMode="auto">
                <a:xfrm>
                  <a:off x="5328" y="336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95700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Temporal Planners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 b="1"/>
              <a:t>SAT-based planners</a:t>
            </a:r>
          </a:p>
          <a:p>
            <a:r>
              <a:rPr lang="en-US" altLang="es-ES_tradnl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95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Introduction</a:t>
            </a:r>
          </a:p>
          <a:p>
            <a:r>
              <a:rPr lang="es-ES" altLang="es-ES_tradnl" b="1"/>
              <a:t>Classification of algorithms </a:t>
            </a:r>
          </a:p>
          <a:p>
            <a:r>
              <a:rPr lang="es-ES" altLang="es-ES_tradnl"/>
              <a:t>Planning techniques</a:t>
            </a:r>
          </a:p>
          <a:p>
            <a:r>
              <a:rPr lang="es-ES" altLang="es-ES_tradnl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4279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SAT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It is based on the evaluation of the satisfiability  of a  logical sequence (SAT-based) </a:t>
            </a:r>
          </a:p>
          <a:p>
            <a:r>
              <a:rPr lang="es-ES" altLang="es-ES_tradnl"/>
              <a:t>The philosophy of the algorithm is: </a:t>
            </a:r>
          </a:p>
          <a:p>
            <a:pPr lvl="1"/>
            <a:r>
              <a:rPr lang="es-ES" altLang="es-ES_tradnl"/>
              <a:t>The planning problem is translated to CNF </a:t>
            </a:r>
          </a:p>
          <a:p>
            <a:pPr lvl="1"/>
            <a:r>
              <a:rPr lang="es-ES" altLang="es-ES_tradnl"/>
              <a:t>Guess the length which aims to achieve the goal</a:t>
            </a:r>
          </a:p>
          <a:p>
            <a:pPr lvl="1"/>
            <a:r>
              <a:rPr lang="es-ES" altLang="es-ES_tradnl"/>
              <a:t>A set of propositional clauses is generated to check the satisfiability </a:t>
            </a:r>
          </a:p>
          <a:p>
            <a:pPr lvl="1"/>
            <a:r>
              <a:rPr lang="es-ES" altLang="es-ES_tradnl"/>
              <a:t>Apply algorithms studied in the logic chapter (DPLL, WALSAT,</a:t>
            </a:r>
            <a:r>
              <a:rPr lang="es-ES" altLang="es-ES_tradnl" sz="2800"/>
              <a:t> LMTS-style)</a:t>
            </a:r>
            <a:r>
              <a:rPr lang="es-ES" alt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605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SAT</a:t>
            </a:r>
            <a:endParaRPr lang="en-US" altLang="es-ES_tradnl"/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Examples:</a:t>
            </a:r>
          </a:p>
          <a:p>
            <a:pPr lvl="1"/>
            <a:r>
              <a:rPr lang="en-US" altLang="es-ES_tradnl"/>
              <a:t>SATPLAN: builds a GP, translates manually the graph constraints to {} axioms, then uses a SAT and if no solution is found </a:t>
            </a:r>
            <a:r>
              <a:rPr lang="en-US" altLang="es-ES_tradnl">
                <a:sym typeface="Wingdings" charset="2"/>
              </a:rPr>
              <a:t></a:t>
            </a:r>
            <a:r>
              <a:rPr lang="en-US" altLang="es-ES_tradnl"/>
              <a:t> length increases </a:t>
            </a:r>
          </a:p>
          <a:p>
            <a:pPr lvl="1"/>
            <a:r>
              <a:rPr lang="en-US" altLang="es-ES_tradnl"/>
              <a:t>BLACKBOX: combines GP and SATPLAN </a:t>
            </a:r>
          </a:p>
          <a:p>
            <a:pPr lvl="1"/>
            <a:r>
              <a:rPr lang="en-US" altLang="es-ES_tradnl"/>
              <a:t>LPSAT: uses a backtrack random algorithm with a new formalism (LCNF) that combines propositional logic with a set of metric constraints</a:t>
            </a:r>
          </a:p>
          <a:p>
            <a:pPr lvl="1"/>
            <a:r>
              <a:rPr lang="en-US" altLang="es-ES_tradnl"/>
              <a:t>LPG</a:t>
            </a:r>
          </a:p>
          <a:p>
            <a:pPr lvl="1"/>
            <a:r>
              <a:rPr lang="en-US" altLang="es-ES_tradnl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5306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Planning techniques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_tradnl"/>
              <a:t>Total Order Planners (TO)</a:t>
            </a:r>
          </a:p>
          <a:p>
            <a:r>
              <a:rPr lang="es-ES" altLang="es-ES_tradnl"/>
              <a:t>Partial Order </a:t>
            </a:r>
            <a:r>
              <a:rPr lang="en-US" altLang="es-ES_tradnl"/>
              <a:t>Planners</a:t>
            </a:r>
            <a:r>
              <a:rPr lang="es-ES" altLang="es-ES_tradnl"/>
              <a:t> </a:t>
            </a:r>
            <a:r>
              <a:rPr lang="en-US" altLang="es-ES_tradnl"/>
              <a:t>(POP)</a:t>
            </a:r>
          </a:p>
          <a:p>
            <a:r>
              <a:rPr lang="en-US" altLang="es-ES_tradnl"/>
              <a:t>Hierarchical Temporal Planners (HTN)</a:t>
            </a:r>
          </a:p>
          <a:p>
            <a:r>
              <a:rPr lang="en-US" altLang="es-ES_tradnl"/>
              <a:t>Graph-based Planners (GP) </a:t>
            </a:r>
          </a:p>
          <a:p>
            <a:r>
              <a:rPr lang="en-US" altLang="es-ES_tradnl"/>
              <a:t>SAT-based planners</a:t>
            </a:r>
          </a:p>
          <a:p>
            <a:r>
              <a:rPr lang="en-US" altLang="es-ES_tradnl" b="1"/>
              <a:t>Heuristic Search Planners</a:t>
            </a:r>
          </a:p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650894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/>
              <a:t>Heuristic Search Planners </a:t>
            </a:r>
            <a:r>
              <a:rPr lang="es-ES" altLang="es-ES_tradnl"/>
              <a:t>(HSP)</a:t>
            </a:r>
            <a:endParaRPr lang="en-US" altLang="es-ES_tradnl"/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sz="2400"/>
              <a:t>Heuristic Search Planners (HSP) transform planning problems into heuristic search problems extracting heuristics functions, rather than enter them by hand </a:t>
            </a:r>
          </a:p>
          <a:p>
            <a:r>
              <a:rPr lang="es-ES" altLang="es-ES_tradnl" sz="2400"/>
              <a:t>Problems </a:t>
            </a:r>
          </a:p>
          <a:p>
            <a:pPr lvl="1"/>
            <a:r>
              <a:rPr lang="es-ES" altLang="es-ES_tradnl" sz="2200"/>
              <a:t>Number of explored nodes is very high </a:t>
            </a:r>
          </a:p>
          <a:p>
            <a:pPr lvl="1"/>
            <a:r>
              <a:rPr lang="es-ES" altLang="es-ES_tradnl" sz="2200"/>
              <a:t>Heuristic calculation in each step</a:t>
            </a:r>
          </a:p>
          <a:p>
            <a:r>
              <a:rPr lang="es-ES" altLang="es-ES_tradnl" sz="2400"/>
              <a:t>Heuristic </a:t>
            </a:r>
            <a:r>
              <a:rPr lang="en-US" altLang="es-ES_tradnl" sz="2400"/>
              <a:t>: not consider the delete effects</a:t>
            </a:r>
          </a:p>
          <a:p>
            <a:pPr lvl="1"/>
            <a:r>
              <a:rPr lang="en-US" altLang="es-ES_tradnl" sz="2200"/>
              <a:t>HSP: calculates the cost of a set of atoms assuming that the subgoals are independent</a:t>
            </a:r>
            <a:endParaRPr lang="en-US" altLang="es-ES_tradnl" sz="2000"/>
          </a:p>
          <a:p>
            <a:pPr lvl="1"/>
            <a:r>
              <a:rPr lang="en-US" altLang="es-ES_tradnl" sz="2200"/>
              <a:t>FF: based on a relaxed GP</a:t>
            </a:r>
          </a:p>
        </p:txBody>
      </p:sp>
    </p:spTree>
    <p:extLst>
      <p:ext uri="{BB962C8B-B14F-4D97-AF65-F5344CB8AC3E}">
        <p14:creationId xmlns:p14="http://schemas.microsoft.com/office/powerpoint/2010/main" val="164674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47775"/>
            <a:ext cx="6927850" cy="5810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GB" altLang="es-ES_tradnl" sz="2400"/>
              <a:t>General architecture 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16632"/>
            <a:ext cx="8664575" cy="666328"/>
          </a:xfrm>
          <a:noFill/>
        </p:spPr>
        <p:txBody>
          <a:bodyPr/>
          <a:lstStyle/>
          <a:p>
            <a:r>
              <a:rPr lang="es-ES_tradnl" altLang="es-ES_tradnl"/>
              <a:t>HSP</a:t>
            </a:r>
            <a:endParaRPr lang="es-ES" altLang="es-ES_tradnl" dirty="0"/>
          </a:p>
        </p:txBody>
      </p:sp>
      <p:pic>
        <p:nvPicPr>
          <p:cNvPr id="972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772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501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534400" cy="57150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es-ES_tradnl" sz="2000" b="1" dirty="0"/>
              <a:t>The Analysis &amp; Processing module.</a:t>
            </a:r>
            <a:r>
              <a:rPr lang="en-US" altLang="es-ES_tradnl" sz="2000" dirty="0"/>
              <a:t> Analyze and process all the information from the domain and the initial state </a:t>
            </a:r>
            <a:r>
              <a:rPr lang="es-ES" altLang="es-ES_tradnl" sz="2000" dirty="0"/>
              <a:t>(t</a:t>
            </a:r>
            <a:r>
              <a:rPr lang="en-US" altLang="es-ES_tradnl" sz="2000" dirty="0"/>
              <a:t>able or vector  with all the possible operators instantiated)</a:t>
            </a:r>
          </a:p>
          <a:p>
            <a:pPr>
              <a:lnSpc>
                <a:spcPct val="170000"/>
              </a:lnSpc>
            </a:pPr>
            <a:r>
              <a:rPr lang="en-US" altLang="es-ES_tradnl" sz="2000" b="1" dirty="0"/>
              <a:t>The Heuristic Computation module</a:t>
            </a:r>
            <a:r>
              <a:rPr lang="en-US" altLang="es-ES_tradnl" sz="2000" dirty="0"/>
              <a:t>. Computes the cost of applying a determined node in the search process</a:t>
            </a:r>
          </a:p>
          <a:p>
            <a:pPr>
              <a:lnSpc>
                <a:spcPct val="170000"/>
              </a:lnSpc>
            </a:pPr>
            <a:r>
              <a:rPr lang="en-US" altLang="es-ES_tradnl" sz="2000" b="1" dirty="0"/>
              <a:t>The Search module</a:t>
            </a:r>
            <a:r>
              <a:rPr lang="en-US" altLang="es-ES_tradnl" sz="2000" dirty="0"/>
              <a:t>. Depends on the heuristic computation, uses a search algorithm or a combination of them</a:t>
            </a:r>
            <a:endParaRPr lang="es-ES" altLang="es-ES_tradnl" sz="2000" dirty="0"/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4624"/>
            <a:ext cx="8664575" cy="738336"/>
          </a:xfrm>
          <a:noFill/>
        </p:spPr>
        <p:txBody>
          <a:bodyPr/>
          <a:lstStyle/>
          <a:p>
            <a:r>
              <a:rPr lang="es-ES_tradnl" altLang="es-ES_tradnl"/>
              <a:t>HSP</a:t>
            </a:r>
            <a:endParaRPr lang="es-ES" altLang="es-ES_tradnl" dirty="0"/>
          </a:p>
        </p:txBody>
      </p:sp>
    </p:spTree>
    <p:extLst>
      <p:ext uri="{BB962C8B-B14F-4D97-AF65-F5344CB8AC3E}">
        <p14:creationId xmlns:p14="http://schemas.microsoft.com/office/powerpoint/2010/main" val="303562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36012" cy="657225"/>
          </a:xfrm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80963" y="1752600"/>
          <a:ext cx="8910637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2" name="Bitmap Image" r:id="rId4" imgW="5630061" imgH="1647619" progId="Paint.Picture">
                  <p:embed/>
                </p:oleObj>
              </mc:Choice>
              <mc:Fallback>
                <p:oleObj name="Bitmap Image" r:id="rId4" imgW="5630061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1752600"/>
                        <a:ext cx="8910637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328863" y="5029200"/>
          <a:ext cx="460533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3" name="Bitmap Image" r:id="rId6" imgW="2809524" imgH="800212" progId="Paint.Picture">
                  <p:embed/>
                </p:oleObj>
              </mc:Choice>
              <mc:Fallback>
                <p:oleObj name="Bitmap Image" r:id="rId6" imgW="2809524" imgH="800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5029200"/>
                        <a:ext cx="4605337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61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5" name="Object 2"/>
          <p:cNvGraphicFramePr>
            <a:graphicFrameLocks noChangeAspect="1"/>
          </p:cNvGraphicFramePr>
          <p:nvPr/>
        </p:nvGraphicFramePr>
        <p:xfrm>
          <a:off x="685800" y="2938463"/>
          <a:ext cx="8015288" cy="32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0" name="Bitmap Image" r:id="rId4" imgW="5668166" imgH="2285714" progId="Paint.Picture">
                  <p:embed/>
                </p:oleObj>
              </mc:Choice>
              <mc:Fallback>
                <p:oleObj name="Bitmap Image" r:id="rId4" imgW="5668166" imgH="2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38463"/>
                        <a:ext cx="8015288" cy="3233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3"/>
          <p:cNvGraphicFramePr>
            <a:graphicFrameLocks noChangeAspect="1"/>
          </p:cNvGraphicFramePr>
          <p:nvPr/>
        </p:nvGraphicFramePr>
        <p:xfrm>
          <a:off x="2895600" y="1171575"/>
          <a:ext cx="33909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1" name="Bitmap Image" r:id="rId6" imgW="2514286" imgH="1009791" progId="Paint.Picture">
                  <p:embed/>
                </p:oleObj>
              </mc:Choice>
              <mc:Fallback>
                <p:oleObj name="Bitmap Image" r:id="rId6" imgW="2514286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71575"/>
                        <a:ext cx="33909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900" name="Text Box 4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3428" name="Oval 5"/>
          <p:cNvSpPr>
            <a:spLocks noChangeArrowheads="1"/>
          </p:cNvSpPr>
          <p:nvPr/>
        </p:nvSpPr>
        <p:spPr bwMode="auto">
          <a:xfrm>
            <a:off x="2590800" y="4648200"/>
            <a:ext cx="838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03429" name="Oval 6"/>
          <p:cNvSpPr>
            <a:spLocks noChangeArrowheads="1"/>
          </p:cNvSpPr>
          <p:nvPr/>
        </p:nvSpPr>
        <p:spPr bwMode="auto">
          <a:xfrm>
            <a:off x="2590800" y="4572000"/>
            <a:ext cx="914400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03430" name="Oval 7"/>
          <p:cNvSpPr>
            <a:spLocks noChangeArrowheads="1"/>
          </p:cNvSpPr>
          <p:nvPr/>
        </p:nvSpPr>
        <p:spPr bwMode="auto">
          <a:xfrm>
            <a:off x="5962650" y="5195888"/>
            <a:ext cx="914400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0343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  <p:sp>
        <p:nvSpPr>
          <p:cNvPr id="103432" name="Oval 9"/>
          <p:cNvSpPr>
            <a:spLocks noChangeArrowheads="1"/>
          </p:cNvSpPr>
          <p:nvPr/>
        </p:nvSpPr>
        <p:spPr bwMode="auto">
          <a:xfrm>
            <a:off x="5889625" y="3756025"/>
            <a:ext cx="1274763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s-ES_tradnl" sz="1800">
              <a:solidFill>
                <a:schemeClr val="bg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90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286000" y="1219200"/>
          <a:ext cx="40576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8" name="Bitmap Image" r:id="rId4" imgW="3600000" imgH="1514686" progId="Paint.Picture">
                  <p:embed/>
                </p:oleObj>
              </mc:Choice>
              <mc:Fallback>
                <p:oleObj name="Bitmap Image" r:id="rId4" imgW="3600000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0576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133600" y="2992438"/>
          <a:ext cx="4919663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9" name="Bitmap Image" r:id="rId6" imgW="3591426" imgH="2542857" progId="Paint.Picture">
                  <p:embed/>
                </p:oleObj>
              </mc:Choice>
              <mc:Fallback>
                <p:oleObj name="Bitmap Image" r:id="rId6" imgW="3591426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92438"/>
                        <a:ext cx="4919663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4949" name="Text Box 5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5477" name="Text Box 6"/>
          <p:cNvSpPr txBox="1">
            <a:spLocks noChangeArrowheads="1"/>
          </p:cNvSpPr>
          <p:nvPr/>
        </p:nvSpPr>
        <p:spPr bwMode="auto">
          <a:xfrm>
            <a:off x="2667000" y="23622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       </a:t>
            </a:r>
            <a:r>
              <a:rPr kumimoji="0" lang="en-US" altLang="es-ES_tradnl" sz="16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547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1721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49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graphicFrame>
        <p:nvGraphicFramePr>
          <p:cNvPr id="107523" name="Object 2"/>
          <p:cNvGraphicFramePr>
            <a:graphicFrameLocks noChangeAspect="1"/>
          </p:cNvGraphicFramePr>
          <p:nvPr/>
        </p:nvGraphicFramePr>
        <p:xfrm>
          <a:off x="2209800" y="1524000"/>
          <a:ext cx="44862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6" name="Bitmap Image" r:id="rId4" imgW="4486901" imgH="1276190" progId="Paint.Picture">
                  <p:embed/>
                </p:oleObj>
              </mc:Choice>
              <mc:Fallback>
                <p:oleObj name="Bitmap Image" r:id="rId4" imgW="4486901" imgH="12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448627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94533"/>
              </p:ext>
            </p:extLst>
          </p:nvPr>
        </p:nvGraphicFramePr>
        <p:xfrm>
          <a:off x="2176463" y="3068960"/>
          <a:ext cx="4681537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7" name="Bitmap Image" r:id="rId6" imgW="3419952" imgH="2276793" progId="Paint.Picture">
                  <p:embed/>
                </p:oleObj>
              </mc:Choice>
              <mc:Fallback>
                <p:oleObj name="Bitmap Image" r:id="rId6" imgW="3419952" imgH="2276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068960"/>
                        <a:ext cx="4681537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6998" name="Text Box 6"/>
          <p:cNvSpPr txBox="1">
            <a:spLocks noChangeArrowheads="1"/>
          </p:cNvSpPr>
          <p:nvPr/>
        </p:nvSpPr>
        <p:spPr bwMode="auto">
          <a:xfrm>
            <a:off x="5943600" y="21780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7526" name="Text Box 7"/>
          <p:cNvSpPr txBox="1">
            <a:spLocks noChangeArrowheads="1"/>
          </p:cNvSpPr>
          <p:nvPr/>
        </p:nvSpPr>
        <p:spPr bwMode="auto">
          <a:xfrm>
            <a:off x="1752600" y="255905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3                    3</a:t>
            </a:r>
          </a:p>
        </p:txBody>
      </p:sp>
      <p:sp>
        <p:nvSpPr>
          <p:cNvPr id="107527" name="Line 8"/>
          <p:cNvSpPr>
            <a:spLocks noChangeShapeType="1"/>
          </p:cNvSpPr>
          <p:nvPr/>
        </p:nvSpPr>
        <p:spPr bwMode="auto">
          <a:xfrm>
            <a:off x="4495800" y="2286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s-ES_tradnl"/>
          </a:p>
        </p:txBody>
      </p:sp>
      <p:sp>
        <p:nvSpPr>
          <p:cNvPr id="107528" name="Text Box 9"/>
          <p:cNvSpPr txBox="1">
            <a:spLocks noChangeArrowheads="1"/>
          </p:cNvSpPr>
          <p:nvPr/>
        </p:nvSpPr>
        <p:spPr bwMode="auto">
          <a:xfrm>
            <a:off x="4419600" y="251460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000" b="1">
                <a:solidFill>
                  <a:srgbClr val="000000"/>
                </a:solidFill>
              </a:rPr>
              <a:t>Polish</a:t>
            </a:r>
          </a:p>
        </p:txBody>
      </p:sp>
      <p:sp>
        <p:nvSpPr>
          <p:cNvPr id="107529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747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69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 sz="4800"/>
              <a:t>Classification of algorithms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83550" cy="5257800"/>
          </a:xfrm>
        </p:spPr>
        <p:txBody>
          <a:bodyPr/>
          <a:lstStyle/>
          <a:p>
            <a:r>
              <a:rPr lang="en-GB" altLang="es-ES_tradnl" sz="3200" dirty="0"/>
              <a:t>Criteria for classifying algorithms:</a:t>
            </a:r>
          </a:p>
          <a:p>
            <a:pPr lvl="1"/>
            <a:r>
              <a:rPr lang="en-GB" altLang="es-ES_tradnl" sz="2200" dirty="0"/>
              <a:t>How the search is performed (state/plan, progression/regression) </a:t>
            </a:r>
          </a:p>
          <a:p>
            <a:pPr lvl="1"/>
            <a:r>
              <a:rPr lang="en-GB" altLang="es-ES_tradnl" sz="2200" dirty="0"/>
              <a:t>Goals ordering: (no)lineal </a:t>
            </a:r>
          </a:p>
          <a:p>
            <a:pPr lvl="1"/>
            <a:r>
              <a:rPr lang="en-GB" altLang="es-ES_tradnl" sz="2200" dirty="0"/>
              <a:t>How plans are built: generative (no library plans) or case-based</a:t>
            </a:r>
          </a:p>
          <a:p>
            <a:pPr lvl="1"/>
            <a:r>
              <a:rPr lang="en-GB" altLang="es-ES_tradnl" sz="2200" dirty="0"/>
              <a:t>How plans are generated: by refining (gradually add actions and restrictions), retraction (removes previously added actions) and processing (mixing both</a:t>
            </a:r>
          </a:p>
          <a:p>
            <a:pPr lvl="1"/>
            <a:r>
              <a:rPr lang="en-GB" altLang="es-ES_tradnl" sz="2200" dirty="0"/>
              <a:t>Dealing with uncertainty: contingent and </a:t>
            </a:r>
            <a:r>
              <a:rPr lang="en-GB" altLang="es-ES_tradnl" sz="2200" dirty="0" err="1"/>
              <a:t>probabilistics</a:t>
            </a:r>
            <a:endParaRPr lang="en-GB" altLang="es-ES_tradnl" sz="2200" dirty="0"/>
          </a:p>
          <a:p>
            <a:pPr lvl="1"/>
            <a:r>
              <a:rPr lang="en-GB" altLang="es-ES_tradnl" sz="2200" dirty="0"/>
              <a:t>Using specific knowledge: domain (in)dependent</a:t>
            </a:r>
          </a:p>
        </p:txBody>
      </p:sp>
    </p:spTree>
    <p:extLst>
      <p:ext uri="{BB962C8B-B14F-4D97-AF65-F5344CB8AC3E}">
        <p14:creationId xmlns:p14="http://schemas.microsoft.com/office/powerpoint/2010/main" val="1109913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09571" name="Text Box 4"/>
          <p:cNvSpPr txBox="1">
            <a:spLocks noChangeArrowheads="1"/>
          </p:cNvSpPr>
          <p:nvPr/>
        </p:nvSpPr>
        <p:spPr bwMode="auto">
          <a:xfrm>
            <a:off x="5943600" y="21780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570038" y="1371600"/>
          <a:ext cx="60023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4" name="Bitmap Image" r:id="rId4" imgW="6001588" imgH="1390844" progId="Paint.Picture">
                  <p:embed/>
                </p:oleObj>
              </mc:Choice>
              <mc:Fallback>
                <p:oleObj name="Bitmap Image" r:id="rId4" imgW="6001588" imgH="1390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371600"/>
                        <a:ext cx="6002337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3"/>
          <p:cNvGraphicFramePr>
            <a:graphicFrameLocks noChangeAspect="1"/>
          </p:cNvGraphicFramePr>
          <p:nvPr/>
        </p:nvGraphicFramePr>
        <p:xfrm>
          <a:off x="1066800" y="3294063"/>
          <a:ext cx="7010400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5" name="Bitmap Image" r:id="rId6" imgW="5619048" imgH="2429214" progId="Paint.Picture">
                  <p:embed/>
                </p:oleObj>
              </mc:Choice>
              <mc:Fallback>
                <p:oleObj name="Bitmap Image" r:id="rId6" imgW="5619048" imgH="2429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94063"/>
                        <a:ext cx="7010400" cy="303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2519048" name="Text Box 8"/>
          <p:cNvSpPr txBox="1">
            <a:spLocks noChangeArrowheads="1"/>
          </p:cNvSpPr>
          <p:nvPr/>
        </p:nvSpPr>
        <p:spPr bwMode="auto">
          <a:xfrm>
            <a:off x="6858000" y="2133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>
            <a:off x="5334000" y="21336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s-ES_tradnl"/>
          </a:p>
        </p:txBody>
      </p:sp>
      <p:sp>
        <p:nvSpPr>
          <p:cNvPr id="109577" name="Text Box 10"/>
          <p:cNvSpPr txBox="1">
            <a:spLocks noChangeArrowheads="1"/>
          </p:cNvSpPr>
          <p:nvPr/>
        </p:nvSpPr>
        <p:spPr bwMode="auto">
          <a:xfrm>
            <a:off x="5257800" y="236220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000" b="1">
                <a:solidFill>
                  <a:srgbClr val="000000"/>
                </a:solidFill>
              </a:rPr>
              <a:t>Polish</a:t>
            </a:r>
          </a:p>
        </p:txBody>
      </p:sp>
      <p:sp>
        <p:nvSpPr>
          <p:cNvPr id="2519051" name="Text Box 11"/>
          <p:cNvSpPr txBox="1">
            <a:spLocks noChangeArrowheads="1"/>
          </p:cNvSpPr>
          <p:nvPr/>
        </p:nvSpPr>
        <p:spPr bwMode="auto">
          <a:xfrm>
            <a:off x="1981200" y="2743200"/>
            <a:ext cx="525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tx2"/>
                </a:solidFill>
              </a:rPr>
              <a:t>It does not improve the previous result, try Polish </a:t>
            </a:r>
          </a:p>
        </p:txBody>
      </p:sp>
      <p:sp>
        <p:nvSpPr>
          <p:cNvPr id="109579" name="Line 12"/>
          <p:cNvSpPr>
            <a:spLocks noChangeShapeType="1"/>
          </p:cNvSpPr>
          <p:nvPr/>
        </p:nvSpPr>
        <p:spPr bwMode="auto">
          <a:xfrm>
            <a:off x="3962400" y="21336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s-ES_tradnl"/>
          </a:p>
        </p:txBody>
      </p:sp>
      <p:sp>
        <p:nvSpPr>
          <p:cNvPr id="109580" name="Text Box 13"/>
          <p:cNvSpPr txBox="1">
            <a:spLocks noChangeArrowheads="1"/>
          </p:cNvSpPr>
          <p:nvPr/>
        </p:nvSpPr>
        <p:spPr bwMode="auto">
          <a:xfrm>
            <a:off x="3886200" y="2362200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000" b="1">
                <a:solidFill>
                  <a:srgbClr val="000000"/>
                </a:solidFill>
              </a:rPr>
              <a:t>Polish</a:t>
            </a:r>
          </a:p>
        </p:txBody>
      </p:sp>
      <p:sp>
        <p:nvSpPr>
          <p:cNvPr id="109581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261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8" grpId="0" autoUpdateAnimBg="0"/>
      <p:bldP spid="251905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2"/>
          <p:cNvSpPr txBox="1">
            <a:spLocks noChangeArrowheads="1"/>
          </p:cNvSpPr>
          <p:nvPr/>
        </p:nvSpPr>
        <p:spPr bwMode="auto">
          <a:xfrm>
            <a:off x="5257800" y="151412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5486400" y="171097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5943600" y="193957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1295400" y="219992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111621" name="Text Box 6"/>
          <p:cNvSpPr txBox="1">
            <a:spLocks noChangeArrowheads="1"/>
          </p:cNvSpPr>
          <p:nvPr/>
        </p:nvSpPr>
        <p:spPr bwMode="auto">
          <a:xfrm>
            <a:off x="6858000" y="189512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graphicFrame>
        <p:nvGraphicFramePr>
          <p:cNvPr id="1116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0034"/>
              </p:ext>
            </p:extLst>
          </p:nvPr>
        </p:nvGraphicFramePr>
        <p:xfrm>
          <a:off x="1619250" y="980728"/>
          <a:ext cx="59055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2" name="Bitmap Image" r:id="rId4" imgW="5904762" imgH="1267002" progId="Paint.Picture">
                  <p:embed/>
                </p:oleObj>
              </mc:Choice>
              <mc:Fallback>
                <p:oleObj name="Bitmap Image" r:id="rId4" imgW="5904762" imgH="1267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80728"/>
                        <a:ext cx="59055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85752"/>
              </p:ext>
            </p:extLst>
          </p:nvPr>
        </p:nvGraphicFramePr>
        <p:xfrm>
          <a:off x="1905000" y="2564904"/>
          <a:ext cx="54102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3" name="Bitmap Image" r:id="rId6" imgW="3390476" imgH="2295238" progId="Paint.Picture">
                  <p:embed/>
                </p:oleObj>
              </mc:Choice>
              <mc:Fallback>
                <p:oleObj name="Bitmap Image" r:id="rId6" imgW="3390476" imgH="2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64904"/>
                        <a:ext cx="5410200" cy="366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1097" name="Text Box 9"/>
          <p:cNvSpPr txBox="1">
            <a:spLocks noChangeArrowheads="1"/>
          </p:cNvSpPr>
          <p:nvPr/>
        </p:nvSpPr>
        <p:spPr bwMode="auto">
          <a:xfrm>
            <a:off x="6781800" y="174272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1625" name="Text Box 10"/>
          <p:cNvSpPr txBox="1">
            <a:spLocks noChangeArrowheads="1"/>
          </p:cNvSpPr>
          <p:nvPr/>
        </p:nvSpPr>
        <p:spPr bwMode="auto">
          <a:xfrm>
            <a:off x="1270000" y="220627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111626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6967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109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5486400" y="19494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5943600" y="21780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668" name="Text Box 5"/>
          <p:cNvSpPr txBox="1">
            <a:spLocks noChangeArrowheads="1"/>
          </p:cNvSpPr>
          <p:nvPr/>
        </p:nvSpPr>
        <p:spPr bwMode="auto">
          <a:xfrm>
            <a:off x="766763" y="220503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sp>
        <p:nvSpPr>
          <p:cNvPr id="113669" name="Text Box 6"/>
          <p:cNvSpPr txBox="1">
            <a:spLocks noChangeArrowheads="1"/>
          </p:cNvSpPr>
          <p:nvPr/>
        </p:nvSpPr>
        <p:spPr bwMode="auto">
          <a:xfrm>
            <a:off x="6781800" y="1981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670" name="Text Box 7"/>
          <p:cNvSpPr txBox="1">
            <a:spLocks noChangeArrowheads="1"/>
          </p:cNvSpPr>
          <p:nvPr/>
        </p:nvSpPr>
        <p:spPr bwMode="auto">
          <a:xfrm>
            <a:off x="1447800" y="22098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3                         3                      2</a:t>
            </a:r>
          </a:p>
        </p:txBody>
      </p:sp>
      <p:graphicFrame>
        <p:nvGraphicFramePr>
          <p:cNvPr id="1136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37596"/>
              </p:ext>
            </p:extLst>
          </p:nvPr>
        </p:nvGraphicFramePr>
        <p:xfrm>
          <a:off x="992188" y="1264171"/>
          <a:ext cx="72374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0" name="Bitmap Image" r:id="rId4" imgW="7238095" imgH="1228571" progId="Paint.Picture">
                  <p:embed/>
                </p:oleObj>
              </mc:Choice>
              <mc:Fallback>
                <p:oleObj name="Bitmap Image" r:id="rId4" imgW="7238095" imgH="1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64171"/>
                        <a:ext cx="723741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3145" name="Text Box 9"/>
          <p:cNvSpPr txBox="1">
            <a:spLocks noChangeArrowheads="1"/>
          </p:cNvSpPr>
          <p:nvPr/>
        </p:nvSpPr>
        <p:spPr bwMode="auto">
          <a:xfrm>
            <a:off x="7467600" y="18732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673" name="Text Box 10"/>
          <p:cNvSpPr txBox="1">
            <a:spLocks noChangeArrowheads="1"/>
          </p:cNvSpPr>
          <p:nvPr/>
        </p:nvSpPr>
        <p:spPr bwMode="auto">
          <a:xfrm>
            <a:off x="685800" y="240665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s-ES_tradnl" sz="1600" b="1">
                <a:solidFill>
                  <a:schemeClr val="bg2"/>
                </a:solidFill>
              </a:rPr>
              <a:t>3                         3                   2                    1</a:t>
            </a:r>
          </a:p>
        </p:txBody>
      </p:sp>
      <p:graphicFrame>
        <p:nvGraphicFramePr>
          <p:cNvPr id="1136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46698"/>
              </p:ext>
            </p:extLst>
          </p:nvPr>
        </p:nvGraphicFramePr>
        <p:xfrm>
          <a:off x="3673475" y="2636912"/>
          <a:ext cx="15843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1" name="Bitmap Image" r:id="rId6" imgW="905001" imgH="2133898" progId="Paint.Picture">
                  <p:embed/>
                </p:oleObj>
              </mc:Choice>
              <mc:Fallback>
                <p:oleObj name="Bitmap Image" r:id="rId6" imgW="905001" imgH="21338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636912"/>
                        <a:ext cx="158432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altLang="es-ES_tradnl"/>
              <a:t>FF: h</a:t>
            </a:r>
          </a:p>
        </p:txBody>
      </p:sp>
    </p:spTree>
    <p:extLst>
      <p:ext uri="{BB962C8B-B14F-4D97-AF65-F5344CB8AC3E}">
        <p14:creationId xmlns:p14="http://schemas.microsoft.com/office/powerpoint/2010/main" val="16248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314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/>
              <a:t>Outline</a:t>
            </a:r>
            <a:endParaRPr lang="en-US" altLang="es-ES_tradnl"/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Introduction</a:t>
            </a:r>
          </a:p>
          <a:p>
            <a:r>
              <a:rPr lang="es-ES" altLang="es-ES_tradnl"/>
              <a:t>Classification of algorithms </a:t>
            </a:r>
          </a:p>
          <a:p>
            <a:r>
              <a:rPr lang="es-ES" altLang="es-ES_tradnl"/>
              <a:t>Planning techniques</a:t>
            </a:r>
          </a:p>
          <a:p>
            <a:r>
              <a:rPr lang="es-ES" altLang="es-ES_tradnl" b="1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76861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Conclusions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 dirty="0" err="1"/>
              <a:t>Planning</a:t>
            </a:r>
            <a:r>
              <a:rPr lang="es-ES" altLang="es-ES_tradnl" dirty="0"/>
              <a:t> </a:t>
            </a:r>
            <a:r>
              <a:rPr lang="es-ES" altLang="es-ES_tradnl" dirty="0" err="1"/>
              <a:t>is</a:t>
            </a:r>
            <a:r>
              <a:rPr lang="es-ES" altLang="es-ES_tradnl" dirty="0"/>
              <a:t> </a:t>
            </a:r>
            <a:r>
              <a:rPr lang="es-ES" altLang="es-ES_tradnl" dirty="0" err="1"/>
              <a:t>an</a:t>
            </a:r>
            <a:r>
              <a:rPr lang="es-ES" altLang="es-ES_tradnl" dirty="0"/>
              <a:t> </a:t>
            </a:r>
            <a:r>
              <a:rPr lang="es-ES" altLang="es-ES_tradnl" dirty="0" err="1"/>
              <a:t>interesting</a:t>
            </a:r>
            <a:r>
              <a:rPr lang="es-ES" altLang="es-ES_tradnl" dirty="0"/>
              <a:t> </a:t>
            </a:r>
            <a:r>
              <a:rPr lang="es-ES" altLang="es-ES_tradnl" dirty="0" err="1"/>
              <a:t>area</a:t>
            </a:r>
            <a:r>
              <a:rPr lang="es-ES" altLang="es-ES_tradnl" dirty="0"/>
              <a:t> </a:t>
            </a:r>
            <a:r>
              <a:rPr lang="es-ES" altLang="es-ES_tradnl" dirty="0" err="1"/>
              <a:t>because</a:t>
            </a:r>
            <a:r>
              <a:rPr lang="es-ES" altLang="es-ES_tradnl" dirty="0"/>
              <a:t> </a:t>
            </a:r>
            <a:r>
              <a:rPr lang="es-ES" altLang="es-ES_tradnl" dirty="0" err="1"/>
              <a:t>it</a:t>
            </a:r>
            <a:r>
              <a:rPr lang="es-ES" altLang="es-ES_tradnl" dirty="0"/>
              <a:t> combines </a:t>
            </a:r>
            <a:r>
              <a:rPr lang="es-ES" altLang="es-ES_tradnl" dirty="0" err="1"/>
              <a:t>logic</a:t>
            </a:r>
            <a:r>
              <a:rPr lang="es-ES" altLang="es-ES_tradnl" dirty="0"/>
              <a:t> and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</a:p>
          <a:p>
            <a:r>
              <a:rPr lang="es-ES" altLang="es-ES_tradnl" dirty="0" err="1"/>
              <a:t>We</a:t>
            </a:r>
            <a:r>
              <a:rPr lang="es-ES" altLang="es-ES_tradnl" dirty="0"/>
              <a:t> </a:t>
            </a:r>
            <a:r>
              <a:rPr lang="es-ES" altLang="es-ES_tradnl" dirty="0" err="1"/>
              <a:t>have</a:t>
            </a:r>
            <a:r>
              <a:rPr lang="es-ES" altLang="es-ES_tradnl" dirty="0"/>
              <a:t> </a:t>
            </a:r>
            <a:r>
              <a:rPr lang="es-ES" altLang="es-ES_tradnl" dirty="0" err="1"/>
              <a:t>studied</a:t>
            </a:r>
            <a:r>
              <a:rPr lang="es-ES" altLang="es-ES_tradnl" dirty="0"/>
              <a:t>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main</a:t>
            </a:r>
            <a:r>
              <a:rPr lang="es-ES" altLang="es-ES_tradnl" dirty="0"/>
              <a:t> </a:t>
            </a:r>
            <a:r>
              <a:rPr lang="es-ES" altLang="es-ES_tradnl" dirty="0" err="1"/>
              <a:t>planners</a:t>
            </a:r>
            <a:r>
              <a:rPr lang="es-ES" altLang="es-ES_tradnl" dirty="0"/>
              <a:t> and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search</a:t>
            </a:r>
            <a:r>
              <a:rPr lang="es-ES" altLang="es-ES_tradnl" dirty="0"/>
              <a:t> </a:t>
            </a:r>
            <a:r>
              <a:rPr lang="es-ES" altLang="es-ES_tradnl" dirty="0" err="1"/>
              <a:t>algorithms</a:t>
            </a:r>
            <a:r>
              <a:rPr lang="es-ES" altLang="es-ES_tradnl" dirty="0"/>
              <a:t> </a:t>
            </a:r>
            <a:r>
              <a:rPr lang="es-ES" altLang="es-ES_tradnl" dirty="0" err="1"/>
              <a:t>that</a:t>
            </a:r>
            <a:r>
              <a:rPr lang="es-ES" altLang="es-ES_tradnl" dirty="0"/>
              <a:t> use </a:t>
            </a:r>
          </a:p>
          <a:p>
            <a:r>
              <a:rPr lang="es-ES" altLang="es-ES_tradnl" dirty="0" err="1"/>
              <a:t>There</a:t>
            </a:r>
            <a:r>
              <a:rPr lang="es-ES" altLang="es-ES_tradnl" dirty="0"/>
              <a:t> are </a:t>
            </a:r>
            <a:r>
              <a:rPr lang="es-ES" altLang="es-ES_tradnl" dirty="0" err="1"/>
              <a:t>actually</a:t>
            </a:r>
            <a:r>
              <a:rPr lang="es-ES" altLang="es-ES_tradnl" dirty="0"/>
              <a:t> no </a:t>
            </a:r>
            <a:r>
              <a:rPr lang="es-ES" altLang="es-ES_tradnl" dirty="0" err="1"/>
              <a:t>better</a:t>
            </a:r>
            <a:r>
              <a:rPr lang="es-ES" altLang="es-ES_tradnl" dirty="0"/>
              <a:t> </a:t>
            </a:r>
            <a:r>
              <a:rPr lang="es-ES" altLang="es-ES_tradnl" dirty="0" err="1"/>
              <a:t>strategies</a:t>
            </a:r>
            <a:r>
              <a:rPr lang="es-ES" altLang="es-ES_tradnl" dirty="0"/>
              <a:t> </a:t>
            </a:r>
            <a:r>
              <a:rPr lang="es-ES" altLang="es-ES_tradnl" dirty="0" err="1"/>
              <a:t>than</a:t>
            </a:r>
            <a:r>
              <a:rPr lang="es-ES" altLang="es-ES_tradnl" dirty="0"/>
              <a:t> </a:t>
            </a:r>
            <a:r>
              <a:rPr lang="es-ES" altLang="es-ES_tradnl" dirty="0" err="1"/>
              <a:t>others</a:t>
            </a:r>
            <a:endParaRPr lang="es-ES" altLang="es-ES_tradnl" dirty="0"/>
          </a:p>
          <a:p>
            <a:r>
              <a:rPr lang="es-ES" altLang="es-ES_tradnl" dirty="0" err="1"/>
              <a:t>Competition</a:t>
            </a:r>
            <a:r>
              <a:rPr lang="es-ES" altLang="es-ES_tradnl" dirty="0"/>
              <a:t> </a:t>
            </a:r>
            <a:r>
              <a:rPr lang="es-ES" altLang="es-ES_tradnl" dirty="0" err="1"/>
              <a:t>between</a:t>
            </a:r>
            <a:r>
              <a:rPr lang="es-ES" altLang="es-ES_tradnl" dirty="0"/>
              <a:t> </a:t>
            </a:r>
            <a:r>
              <a:rPr lang="es-ES" altLang="es-ES_tradnl" dirty="0" err="1"/>
              <a:t>approaches</a:t>
            </a:r>
            <a:r>
              <a:rPr lang="es-ES" altLang="es-ES_tradnl" dirty="0"/>
              <a:t> and </a:t>
            </a:r>
            <a:r>
              <a:rPr lang="es-ES" altLang="es-ES_tradnl" dirty="0" err="1"/>
              <a:t>the</a:t>
            </a:r>
            <a:r>
              <a:rPr lang="es-ES" altLang="es-ES_tradnl" dirty="0"/>
              <a:t> </a:t>
            </a:r>
            <a:r>
              <a:rPr lang="es-ES" altLang="es-ES_tradnl" dirty="0" err="1"/>
              <a:t>intersection</a:t>
            </a:r>
            <a:r>
              <a:rPr lang="es-ES" altLang="es-ES_tradnl" dirty="0"/>
              <a:t> and </a:t>
            </a:r>
            <a:r>
              <a:rPr lang="es-ES" altLang="es-ES_tradnl" dirty="0" err="1"/>
              <a:t>combination</a:t>
            </a:r>
            <a:r>
              <a:rPr lang="es-ES" altLang="es-ES_tradnl" dirty="0"/>
              <a:t> of </a:t>
            </a:r>
            <a:r>
              <a:rPr lang="es-ES" altLang="es-ES_tradnl" dirty="0" err="1"/>
              <a:t>techniques</a:t>
            </a:r>
            <a:r>
              <a:rPr lang="es-ES" altLang="es-ES_tradnl" dirty="0"/>
              <a:t> has </a:t>
            </a:r>
            <a:r>
              <a:rPr lang="es-ES" altLang="es-ES_tradnl" dirty="0" err="1"/>
              <a:t>resulted</a:t>
            </a:r>
            <a:r>
              <a:rPr lang="es-ES" altLang="es-ES_tradnl" dirty="0"/>
              <a:t> in </a:t>
            </a:r>
            <a:r>
              <a:rPr lang="es-ES" altLang="es-ES_tradnl" dirty="0" err="1"/>
              <a:t>gains</a:t>
            </a:r>
            <a:r>
              <a:rPr lang="es-ES" altLang="es-ES_tradnl" dirty="0"/>
              <a:t> in </a:t>
            </a:r>
            <a:r>
              <a:rPr lang="es-ES" altLang="es-ES_tradnl" dirty="0" err="1"/>
              <a:t>efficiencies</a:t>
            </a:r>
            <a:r>
              <a:rPr lang="es-ES" altLang="es-ES_tradnl" dirty="0"/>
              <a:t> in </a:t>
            </a:r>
            <a:r>
              <a:rPr lang="es-ES" altLang="es-ES_tradnl" dirty="0" err="1"/>
              <a:t>syst</a:t>
            </a:r>
            <a:r>
              <a:rPr lang="es-ES" altLang="es-ES_tradnl" dirty="0"/>
              <a:t>. </a:t>
            </a:r>
            <a:r>
              <a:rPr lang="es-ES" altLang="es-ES_tradnl" dirty="0" err="1"/>
              <a:t>planning</a:t>
            </a:r>
            <a:endParaRPr lang="es-ES" altLang="es-ES_tradnl" dirty="0"/>
          </a:p>
        </p:txBody>
      </p:sp>
    </p:spTree>
    <p:extLst>
      <p:ext uri="{BB962C8B-B14F-4D97-AF65-F5344CB8AC3E}">
        <p14:creationId xmlns:p14="http://schemas.microsoft.com/office/powerpoint/2010/main" val="42583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sz="4000"/>
              <a:t>State Space Search (SSS)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r>
              <a:rPr lang="en-GB" altLang="es-ES_tradnl"/>
              <a:t>The easiest way to build a planner is to convert it in a search problem through the state space (SSS) </a:t>
            </a:r>
          </a:p>
          <a:p>
            <a:pPr lvl="1"/>
            <a:r>
              <a:rPr lang="en-GB" altLang="es-ES_tradnl"/>
              <a:t>Each node in the tree/graph represents a state of the world </a:t>
            </a:r>
          </a:p>
          <a:p>
            <a:pPr lvl="1"/>
            <a:r>
              <a:rPr lang="en-GB" altLang="es-ES_tradnl"/>
              <a:t>Each arc connects worlds that are achieved by executing an action </a:t>
            </a:r>
          </a:p>
          <a:p>
            <a:r>
              <a:rPr lang="en-GB" altLang="es-ES_tradnl"/>
              <a:t>Once the planning problem is converted </a:t>
            </a:r>
            <a:r>
              <a:rPr lang="en-GB" altLang="es-ES_tradnl">
                <a:sym typeface="Wingdings" charset="2"/>
              </a:rPr>
              <a:t> we</a:t>
            </a:r>
            <a:r>
              <a:rPr lang="en-GB" altLang="es-ES_tradnl"/>
              <a:t> can apply any algorithm studied so far</a:t>
            </a:r>
          </a:p>
        </p:txBody>
      </p:sp>
    </p:spTree>
    <p:extLst>
      <p:ext uri="{BB962C8B-B14F-4D97-AF65-F5344CB8AC3E}">
        <p14:creationId xmlns:p14="http://schemas.microsoft.com/office/powerpoint/2010/main" val="21260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_tradnl" sz="4000"/>
              <a:t>State Space Search </a:t>
            </a:r>
            <a:r>
              <a:rPr lang="en-US" altLang="es-ES_tradnl" sz="4000"/>
              <a:t>(SSS)</a:t>
            </a:r>
          </a:p>
        </p:txBody>
      </p:sp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47813"/>
            <a:ext cx="6119813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 sz="4000"/>
              <a:t>State Space Search (SSS)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r>
              <a:rPr lang="en-GB" altLang="es-ES_tradnl"/>
              <a:t>You can incrementally generate the set of reachable states from the initial state by a sequence of actions: </a:t>
            </a:r>
            <a:r>
              <a:rPr lang="en-GB" altLang="es-ES_tradnl" i="1"/>
              <a:t>progression</a:t>
            </a:r>
            <a:r>
              <a:rPr lang="en-GB" altLang="es-ES_tradnl"/>
              <a:t> </a:t>
            </a:r>
          </a:p>
          <a:p>
            <a:r>
              <a:rPr lang="en-GB" altLang="es-ES_tradnl"/>
              <a:t>The states that are achieved in these sequences can be calculated </a:t>
            </a:r>
          </a:p>
          <a:p>
            <a:pPr lvl="1"/>
            <a:r>
              <a:rPr lang="en-GB" altLang="es-ES_tradnl"/>
              <a:t>Checking if the goal has been achieved </a:t>
            </a:r>
          </a:p>
          <a:p>
            <a:pPr lvl="1"/>
            <a:r>
              <a:rPr lang="en-GB" altLang="es-ES_tradnl"/>
              <a:t>Checking if the preconditions are satisfied </a:t>
            </a:r>
          </a:p>
          <a:p>
            <a:r>
              <a:rPr lang="en-GB" altLang="es-ES_tradnl"/>
              <a:t>Instead of looking forward from the initial state, you can search backward from the goals: </a:t>
            </a:r>
            <a:r>
              <a:rPr lang="en-GB" altLang="es-ES_tradnl" i="1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5230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_tradnl" sz="4000"/>
              <a:t>State Space Search (SSS)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458200" cy="5715000"/>
          </a:xfrm>
        </p:spPr>
        <p:txBody>
          <a:bodyPr/>
          <a:lstStyle/>
          <a:p>
            <a:r>
              <a:rPr lang="en-GB" altLang="es-ES_tradnl" dirty="0"/>
              <a:t>The algorithm is: </a:t>
            </a:r>
          </a:p>
          <a:p>
            <a:pPr lvl="1"/>
            <a:r>
              <a:rPr lang="en-GB" altLang="es-ES_tradnl" dirty="0"/>
              <a:t>Robust? (the plan that returns, works) </a:t>
            </a:r>
          </a:p>
          <a:p>
            <a:pPr lvl="1"/>
            <a:r>
              <a:rPr lang="en-GB" altLang="es-ES_tradnl" dirty="0"/>
              <a:t>Complete? (if there is a solution plan, can find it)</a:t>
            </a:r>
          </a:p>
          <a:p>
            <a:r>
              <a:rPr lang="en-GB" altLang="es-ES_tradnl" dirty="0"/>
              <a:t>What algorithm is faster? </a:t>
            </a:r>
          </a:p>
          <a:p>
            <a:pPr lvl="1"/>
            <a:r>
              <a:rPr lang="en-GB" altLang="es-ES_tradnl" dirty="0"/>
              <a:t>They have the same complexity, both will do approx. ”n" decisions before finding the solution </a:t>
            </a:r>
          </a:p>
          <a:p>
            <a:pPr lvl="1"/>
            <a:r>
              <a:rPr lang="en-GB" altLang="es-ES_tradnl" dirty="0"/>
              <a:t>The number of decisions at each branch point suppose to be "b" </a:t>
            </a:r>
          </a:p>
          <a:p>
            <a:pPr lvl="1"/>
            <a:r>
              <a:rPr lang="en-GB" altLang="es-ES_tradnl" dirty="0"/>
              <a:t>By experience,   the branching factor (b)                             is smaller in one. What?</a:t>
            </a:r>
          </a:p>
        </p:txBody>
      </p:sp>
      <p:sp>
        <p:nvSpPr>
          <p:cNvPr id="2583556" name="Rectangle 4"/>
          <p:cNvSpPr>
            <a:spLocks noChangeArrowheads="1"/>
          </p:cNvSpPr>
          <p:nvPr/>
        </p:nvSpPr>
        <p:spPr bwMode="auto">
          <a:xfrm>
            <a:off x="6858000" y="4419600"/>
            <a:ext cx="199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algn="ctr">
              <a:buFont typeface="Monotype Sorts" charset="2"/>
              <a:buNone/>
            </a:pPr>
            <a:r>
              <a:rPr lang="es-ES_tradnl" altLang="es-ES_tradnl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s-ES_tradnl" altLang="es-ES_tradnl" sz="2800" b="1" dirty="0" err="1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lang="es-ES_tradnl" altLang="es-ES_tradnl" sz="2800" b="1" baseline="30000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s-ES_tradnl" altLang="es-ES_tradnl" sz="2800" b="1" dirty="0">
                <a:solidFill>
                  <a:srgbClr val="FF0000"/>
                </a:solidFill>
                <a:latin typeface="Times New Roman" charset="0"/>
              </a:rPr>
              <a:t>)</a:t>
            </a: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6629400" y="5257800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algn="ctr">
              <a:buFont typeface="Monotype Sorts" charset="2"/>
              <a:buNone/>
            </a:pPr>
            <a:r>
              <a:rPr lang="es-ES_tradnl" altLang="es-ES_tradnl" sz="2800" b="1">
                <a:solidFill>
                  <a:srgbClr val="FF0000"/>
                </a:solidFill>
                <a:latin typeface="Times New Roman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452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8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556" grpId="0"/>
      <p:bldP spid="2583557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2004:Templates:Presentations:Designs:Profile</Template>
  <TotalTime>8927</TotalTime>
  <Words>3299</Words>
  <Application>Microsoft Macintosh PowerPoint</Application>
  <PresentationFormat>Presentación en pantalla (4:3)</PresentationFormat>
  <Paragraphs>477</Paragraphs>
  <Slides>54</Slides>
  <Notes>52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Arial</vt:lpstr>
      <vt:lpstr>Courier New</vt:lpstr>
      <vt:lpstr>Helvetica</vt:lpstr>
      <vt:lpstr>Monotype Sorts</vt:lpstr>
      <vt:lpstr>Times New Roman</vt:lpstr>
      <vt:lpstr>Wingdings</vt:lpstr>
      <vt:lpstr>Profile</vt:lpstr>
      <vt:lpstr>Bitmap Image</vt:lpstr>
      <vt:lpstr>Planning Techniques</vt:lpstr>
      <vt:lpstr>Outline</vt:lpstr>
      <vt:lpstr>Introduction</vt:lpstr>
      <vt:lpstr>Outline</vt:lpstr>
      <vt:lpstr>Classification of algorithms </vt:lpstr>
      <vt:lpstr>State Space Search (SSS)</vt:lpstr>
      <vt:lpstr>State Space Search (SSS)</vt:lpstr>
      <vt:lpstr>State Space Search (SSS)</vt:lpstr>
      <vt:lpstr>State Space Search (SSS)</vt:lpstr>
      <vt:lpstr>Plan Space Search (PSS)</vt:lpstr>
      <vt:lpstr>Plan Space Search (PSS)</vt:lpstr>
      <vt:lpstr>Outline</vt:lpstr>
      <vt:lpstr>Planning techniques</vt:lpstr>
      <vt:lpstr>Planning techniques</vt:lpstr>
      <vt:lpstr>TO Planners</vt:lpstr>
      <vt:lpstr>TO: Prodigy 4.0</vt:lpstr>
      <vt:lpstr>TO: Prodigy 4.0</vt:lpstr>
      <vt:lpstr>Planning techniques</vt:lpstr>
      <vt:lpstr>Partial Order Planners (POP)</vt:lpstr>
      <vt:lpstr>UCPOP</vt:lpstr>
      <vt:lpstr>UCPOP</vt:lpstr>
      <vt:lpstr>UCPOP</vt:lpstr>
      <vt:lpstr>UCPOP</vt:lpstr>
      <vt:lpstr>State reachability: planning tree</vt:lpstr>
      <vt:lpstr>Planning techniques</vt:lpstr>
      <vt:lpstr>HTN</vt:lpstr>
      <vt:lpstr>HTN</vt:lpstr>
      <vt:lpstr>HTN</vt:lpstr>
      <vt:lpstr>Planning techniques</vt:lpstr>
      <vt:lpstr>Graph-based Planners </vt:lpstr>
      <vt:lpstr>Graph-based Planners </vt:lpstr>
      <vt:lpstr>Graph-based Planners </vt:lpstr>
      <vt:lpstr>Graph-based Planners </vt:lpstr>
      <vt:lpstr>Graphplan</vt:lpstr>
      <vt:lpstr>Graphplan</vt:lpstr>
      <vt:lpstr>Graphplan</vt:lpstr>
      <vt:lpstr>State reachability: planning graph</vt:lpstr>
      <vt:lpstr>Graph-based Planners </vt:lpstr>
      <vt:lpstr>Planning techniques</vt:lpstr>
      <vt:lpstr>SAT</vt:lpstr>
      <vt:lpstr>SAT</vt:lpstr>
      <vt:lpstr>Planning techniques</vt:lpstr>
      <vt:lpstr>Heuristic Search Planners (HSP)</vt:lpstr>
      <vt:lpstr>HSP</vt:lpstr>
      <vt:lpstr>HSP</vt:lpstr>
      <vt:lpstr>FF: h</vt:lpstr>
      <vt:lpstr>FF: h</vt:lpstr>
      <vt:lpstr>FF: h</vt:lpstr>
      <vt:lpstr>FF: h</vt:lpstr>
      <vt:lpstr>FF: h</vt:lpstr>
      <vt:lpstr>FF: h</vt:lpstr>
      <vt:lpstr>FF: h</vt:lpstr>
      <vt:lpstr>Outline</vt:lpstr>
      <vt:lpstr>Conclusions</vt:lpstr>
    </vt:vector>
  </TitlesOfParts>
  <Company>MCS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Empotrados</dc:title>
  <dc:creator>S2P SP</dc:creator>
  <cp:lastModifiedBy>Rodríguez Moreno María Dolores</cp:lastModifiedBy>
  <cp:revision>473</cp:revision>
  <cp:lastPrinted>2017-04-03T15:11:50Z</cp:lastPrinted>
  <dcterms:created xsi:type="dcterms:W3CDTF">2015-02-09T12:29:17Z</dcterms:created>
  <dcterms:modified xsi:type="dcterms:W3CDTF">2018-12-21T10:02:32Z</dcterms:modified>
</cp:coreProperties>
</file>