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28" r:id="rId2"/>
    <p:sldId id="329" r:id="rId3"/>
    <p:sldId id="330" r:id="rId4"/>
    <p:sldId id="331" r:id="rId5"/>
    <p:sldId id="332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D84"/>
    <a:srgbClr val="001C84"/>
    <a:srgbClr val="F4E737"/>
    <a:srgbClr val="CC7015"/>
    <a:srgbClr val="CC8DA6"/>
    <a:srgbClr val="000000"/>
    <a:srgbClr val="FFFFFF"/>
    <a:srgbClr val="22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/>
    <p:restoredTop sz="94624"/>
  </p:normalViewPr>
  <p:slideViewPr>
    <p:cSldViewPr>
      <p:cViewPr varScale="1">
        <p:scale>
          <a:sx n="90" d="100"/>
          <a:sy n="90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5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E94F59-A8A9-D541-91DA-F1C1B3039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F780285-246C-2C46-9FE3-38AD11C2E2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AEAF8-7CC2-9441-A99F-0F8554E5CA2A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7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22372-5984-8744-8D6A-35F6A37C1BF1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6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B97C6-4A64-8145-9E36-10A158536BC2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69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83D6-68A8-C14D-BAA8-4C79DFCBFB51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9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9C916-C056-434A-A7FE-D94111890847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4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85CE-2726-3342-99C1-0065AD348EB0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7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85CE-2726-3342-99C1-0065AD348EB0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D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BE18A30-563B-1F49-A323-154679004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00250" cy="601980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848350" cy="60198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text styles</a:t>
            </a:r>
          </a:p>
          <a:p>
            <a:pPr lvl="1"/>
            <a:r>
              <a:rPr lang="es-ES_tradnl" altLang="x-none"/>
              <a:t>Second level</a:t>
            </a:r>
          </a:p>
          <a:p>
            <a:pPr lvl="2"/>
            <a:r>
              <a:rPr lang="es-ES_tradnl" altLang="x-none"/>
              <a:t>Third level</a:t>
            </a:r>
          </a:p>
          <a:p>
            <a:pPr lvl="3"/>
            <a:r>
              <a:rPr lang="es-ES_tradnl" altLang="x-none"/>
              <a:t>Fourth level</a:t>
            </a:r>
          </a:p>
          <a:p>
            <a:pPr lvl="4"/>
            <a:r>
              <a:rPr lang="es-ES_tradnl" altLang="x-none"/>
              <a:t>Fifth level</a:t>
            </a:r>
          </a:p>
        </p:txBody>
      </p:sp>
      <p:sp>
        <p:nvSpPr>
          <p:cNvPr id="1028" name="AutoShape 7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C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609600" y="6384925"/>
            <a:ext cx="7924800" cy="1588"/>
          </a:xfrm>
          <a:prstGeom prst="line">
            <a:avLst/>
          </a:prstGeom>
          <a:noFill/>
          <a:ln w="3175">
            <a:solidFill>
              <a:srgbClr val="001D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5718" name="Rectangle 21"/>
          <p:cNvSpPr>
            <a:spLocks noChangeArrowheads="1"/>
          </p:cNvSpPr>
          <p:nvPr userDrawn="1"/>
        </p:nvSpPr>
        <p:spPr bwMode="auto">
          <a:xfrm>
            <a:off x="7696200" y="6400800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9pPr>
          </a:lstStyle>
          <a:p>
            <a:pPr algn="r">
              <a:defRPr/>
            </a:pPr>
            <a:fld id="{8FD4A746-98DC-B74C-A8E7-E980935DB1BD}" type="slidenum">
              <a:rPr lang="en-US" altLang="x-none" sz="1200" smtClean="0">
                <a:latin typeface="Arial" charset="0"/>
              </a:rPr>
              <a:pPr algn="r">
                <a:defRPr/>
              </a:pPr>
              <a:t>‹Nº›</a:t>
            </a:fld>
            <a:endParaRPr lang="en-US" altLang="x-none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3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1D84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deri.at/~joergh/ff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eus.ing.unibs.it/lp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PDDL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3650"/>
            <a:ext cx="8083550" cy="5334000"/>
          </a:xfrm>
        </p:spPr>
        <p:txBody>
          <a:bodyPr/>
          <a:lstStyle/>
          <a:p>
            <a:r>
              <a:rPr lang="es-ES_tradnl" sz="2600" dirty="0" err="1"/>
              <a:t>Domain</a:t>
            </a:r>
            <a:r>
              <a:rPr lang="es-ES_tradnl" sz="2600" dirty="0"/>
              <a:t> </a:t>
            </a:r>
            <a:r>
              <a:rPr lang="es-ES_tradnl" sz="2600" dirty="0" err="1"/>
              <a:t>definition</a:t>
            </a:r>
            <a:r>
              <a:rPr lang="en-US" sz="2600" dirty="0"/>
              <a:t>. Operators.</a:t>
            </a:r>
          </a:p>
          <a:p>
            <a:endParaRPr lang="es-ES_tradnl" sz="26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683568" y="1700808"/>
            <a:ext cx="7550150" cy="4571975"/>
            <a:chOff x="755650" y="1754510"/>
            <a:chExt cx="7550150" cy="4571975"/>
          </a:xfrm>
        </p:grpSpPr>
        <p:graphicFrame>
          <p:nvGraphicFramePr>
            <p:cNvPr id="7475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081687"/>
                </p:ext>
              </p:extLst>
            </p:nvPr>
          </p:nvGraphicFramePr>
          <p:xfrm>
            <a:off x="755650" y="2996952"/>
            <a:ext cx="7399338" cy="200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8" name="Bitmap Image" r:id="rId4" imgW="7400000" imgH="2010056" progId="">
                    <p:embed/>
                  </p:oleObj>
                </mc:Choice>
                <mc:Fallback>
                  <p:oleObj name="Bitmap Image" r:id="rId4" imgW="7400000" imgH="201005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2996952"/>
                          <a:ext cx="7399338" cy="200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970369"/>
                </p:ext>
              </p:extLst>
            </p:nvPr>
          </p:nvGraphicFramePr>
          <p:xfrm>
            <a:off x="762000" y="1754510"/>
            <a:ext cx="7543800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9" name="Bitmap Image" r:id="rId6" imgW="7628571" imgH="1314286" progId="">
                    <p:embed/>
                  </p:oleObj>
                </mc:Choice>
                <mc:Fallback>
                  <p:oleObj name="Bitmap Image" r:id="rId6" imgW="7628571" imgH="131428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754510"/>
                          <a:ext cx="7543800" cy="1314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4355976" y="4311402"/>
              <a:ext cx="863600" cy="274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0" lang="en-US" sz="1200" b="1">
                  <a:solidFill>
                    <a:srgbClr val="000000"/>
                  </a:solidFill>
                  <a:latin typeface="Arial" charset="0"/>
                </a:rPr>
                <a:t>(in ?z B)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627313" y="2636912"/>
              <a:ext cx="792162" cy="260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0" lang="en-US" sz="1100" b="1">
                  <a:solidFill>
                    <a:srgbClr val="000000"/>
                  </a:solidFill>
                  <a:latin typeface="Arial" charset="0"/>
                </a:rPr>
                <a:t>(in ?x B)</a:t>
              </a:r>
            </a:p>
          </p:txBody>
        </p:sp>
        <p:pic>
          <p:nvPicPr>
            <p:cNvPr id="74760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55650" y="4869160"/>
              <a:ext cx="5372100" cy="145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2700338" y="5877223"/>
              <a:ext cx="936625" cy="2905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0" lang="en-US" sz="1300" b="1">
                  <a:solidFill>
                    <a:srgbClr val="000000"/>
                  </a:solidFill>
                  <a:latin typeface="Arial" charset="0"/>
                </a:rPr>
                <a:t>(in ?x B)</a:t>
              </a:r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2843213" y="1916113"/>
              <a:ext cx="215900" cy="2905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endParaRPr kumimoji="0" lang="en-GB" sz="13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835696" y="2996952"/>
              <a:ext cx="756415" cy="2616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0" lang="en-US" sz="1100" b="1" dirty="0" err="1">
                  <a:solidFill>
                    <a:srgbClr val="000000"/>
                  </a:solidFill>
                  <a:latin typeface="Arial" charset="0"/>
                </a:rPr>
                <a:t>Mov</a:t>
              </a:r>
              <a:r>
                <a:rPr kumimoji="0" lang="en-US" sz="1100" b="1" dirty="0">
                  <a:solidFill>
                    <a:srgbClr val="000000"/>
                  </a:solidFill>
                  <a:latin typeface="Arial" charset="0"/>
                </a:rPr>
                <a:t>-B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059113" y="3815462"/>
              <a:ext cx="288751" cy="2616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0" lang="en-US" sz="1100" b="1" dirty="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32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PDDL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35088"/>
            <a:ext cx="8083550" cy="4830762"/>
          </a:xfrm>
        </p:spPr>
        <p:txBody>
          <a:bodyPr/>
          <a:lstStyle/>
          <a:p>
            <a:r>
              <a:rPr lang="es-ES_tradnl" sz="2600" dirty="0" err="1"/>
              <a:t>Problem</a:t>
            </a:r>
            <a:r>
              <a:rPr lang="es-ES_tradnl" sz="2600" dirty="0"/>
              <a:t> </a:t>
            </a:r>
            <a:r>
              <a:rPr lang="es-ES_tradnl" sz="2600" dirty="0" err="1"/>
              <a:t>definition</a:t>
            </a:r>
            <a:endParaRPr lang="en-US" sz="2600" dirty="0"/>
          </a:p>
          <a:p>
            <a:endParaRPr lang="es-ES_tradnl" sz="2600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915988" y="2190750"/>
          <a:ext cx="66278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9" name="Bitmap Image" r:id="rId4" imgW="6628571" imgH="1467055" progId="">
                  <p:embed/>
                </p:oleObj>
              </mc:Choice>
              <mc:Fallback>
                <p:oleObj name="Bitmap Image" r:id="rId4" imgW="6628571" imgH="146705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190750"/>
                        <a:ext cx="6627812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070600" y="2971800"/>
            <a:ext cx="8636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sz="1200" b="1">
                <a:solidFill>
                  <a:srgbClr val="000000"/>
                </a:solidFill>
                <a:latin typeface="Arial" charset="0"/>
              </a:rPr>
              <a:t>(in P B))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916238" y="2708275"/>
            <a:ext cx="30956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sz="1400" b="1">
                <a:solidFill>
                  <a:srgbClr val="000000"/>
                </a:solidFill>
                <a:latin typeface="Arial" charset="0"/>
              </a:rPr>
              <a:t>- physob    home office - location )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2771775" y="2062163"/>
            <a:ext cx="1223963" cy="503237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PDDL: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83550" cy="5256212"/>
          </a:xfrm>
        </p:spPr>
        <p:txBody>
          <a:bodyPr/>
          <a:lstStyle/>
          <a:p>
            <a:r>
              <a:rPr lang="es-ES_tradnl" sz="2600" dirty="0" err="1"/>
              <a:t>Model</a:t>
            </a:r>
            <a:r>
              <a:rPr lang="es-ES_tradnl" sz="2600" dirty="0"/>
              <a:t> in PDDL </a:t>
            </a:r>
            <a:r>
              <a:rPr lang="es-ES_tradnl" sz="2600" dirty="0" err="1"/>
              <a:t>the</a:t>
            </a:r>
            <a:r>
              <a:rPr lang="es-ES_tradnl" sz="2600" dirty="0"/>
              <a:t> </a:t>
            </a:r>
            <a:r>
              <a:rPr lang="es-ES_tradnl" sz="2600" dirty="0" err="1"/>
              <a:t>blocks</a:t>
            </a:r>
            <a:r>
              <a:rPr lang="es-ES_tradnl" sz="2600" dirty="0"/>
              <a:t> </a:t>
            </a:r>
            <a:r>
              <a:rPr lang="es-ES_tradnl" sz="2600" dirty="0" err="1"/>
              <a:t>world</a:t>
            </a:r>
            <a:r>
              <a:rPr lang="es-ES_tradnl" sz="2600" dirty="0"/>
              <a:t> </a:t>
            </a:r>
            <a:r>
              <a:rPr lang="es-ES_tradnl" sz="2600" dirty="0" err="1"/>
              <a:t>domain</a:t>
            </a:r>
            <a:endParaRPr lang="es-ES_tradnl" sz="2600" dirty="0"/>
          </a:p>
          <a:p>
            <a:r>
              <a:rPr lang="es-ES_tradnl" sz="2600" dirty="0" err="1"/>
              <a:t>There</a:t>
            </a:r>
            <a:r>
              <a:rPr lang="es-ES_tradnl" sz="2600" dirty="0"/>
              <a:t> are 4 </a:t>
            </a:r>
            <a:r>
              <a:rPr lang="es-ES_tradnl" sz="2600" dirty="0" err="1"/>
              <a:t>operators</a:t>
            </a:r>
            <a:r>
              <a:rPr lang="es-ES_tradnl" sz="2600" dirty="0"/>
              <a:t>: </a:t>
            </a:r>
          </a:p>
          <a:p>
            <a:pPr lvl="1"/>
            <a:r>
              <a:rPr lang="es-ES_tradnl" sz="2400" dirty="0" err="1"/>
              <a:t>Stack</a:t>
            </a:r>
            <a:endParaRPr lang="es-ES_tradnl" sz="2400" dirty="0"/>
          </a:p>
          <a:p>
            <a:pPr lvl="1"/>
            <a:r>
              <a:rPr lang="es-ES_tradnl" sz="2400" dirty="0" err="1"/>
              <a:t>Unstack</a:t>
            </a:r>
            <a:endParaRPr lang="es-ES_tradnl" sz="2400" dirty="0"/>
          </a:p>
          <a:p>
            <a:pPr lvl="1"/>
            <a:r>
              <a:rPr lang="es-ES_tradnl" sz="2400" dirty="0"/>
              <a:t>Pick-up</a:t>
            </a:r>
          </a:p>
          <a:p>
            <a:pPr lvl="1"/>
            <a:r>
              <a:rPr lang="es-ES_tradnl" sz="2400" dirty="0" err="1"/>
              <a:t>Put</a:t>
            </a:r>
            <a:r>
              <a:rPr lang="es-ES_tradnl" sz="2400" dirty="0"/>
              <a:t>-</a:t>
            </a:r>
            <a:r>
              <a:rPr lang="es-ES_tradnl" sz="2400" dirty="0" err="1"/>
              <a:t>down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5913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PDDL: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8355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900" dirty="0"/>
              <a:t>UNSTACK(x; y)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preconditions: encima(x; y),libre(x),brazo-libre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add: sujeto(x),libre(y)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del: encima(x; y),brazo-libre,libre(x)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STACK(x; y)</a:t>
            </a:r>
          </a:p>
          <a:p>
            <a:pPr lvl="1">
              <a:lnSpc>
                <a:spcPct val="80000"/>
              </a:lnSpc>
            </a:pPr>
            <a:r>
              <a:rPr lang="es-ES" sz="1900" dirty="0"/>
              <a:t>preconditions: sujeto(x),libre(y)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add</a:t>
            </a:r>
            <a:r>
              <a:rPr lang="es-ES" sz="1900" dirty="0"/>
              <a:t>: encima(x; y),libre(x),brazo-libre</a:t>
            </a:r>
          </a:p>
          <a:p>
            <a:pPr lvl="1">
              <a:lnSpc>
                <a:spcPct val="80000"/>
              </a:lnSpc>
            </a:pPr>
            <a:r>
              <a:rPr lang="es-ES" sz="1900" dirty="0"/>
              <a:t>del: sujeto(x),libre(y)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PUT-DOWN(x)</a:t>
            </a:r>
          </a:p>
          <a:p>
            <a:pPr lvl="1">
              <a:lnSpc>
                <a:spcPct val="80000"/>
              </a:lnSpc>
            </a:pPr>
            <a:r>
              <a:rPr lang="es-ES" sz="1900" dirty="0"/>
              <a:t>preconditions: sujeto(x)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add</a:t>
            </a:r>
            <a:r>
              <a:rPr lang="es-ES" sz="1900" dirty="0"/>
              <a:t>: en-mesa(x),libre(x),brazo-libre</a:t>
            </a:r>
          </a:p>
          <a:p>
            <a:pPr lvl="1">
              <a:lnSpc>
                <a:spcPct val="80000"/>
              </a:lnSpc>
            </a:pPr>
            <a:r>
              <a:rPr lang="es-ES" sz="1900" dirty="0"/>
              <a:t>del: sujeto(x)</a:t>
            </a:r>
          </a:p>
          <a:p>
            <a:pPr>
              <a:lnSpc>
                <a:spcPct val="80000"/>
              </a:lnSpc>
            </a:pPr>
            <a:r>
              <a:rPr lang="es-ES" sz="1900" dirty="0"/>
              <a:t>PICK-UP(x)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preconditions: en-mesa(x),libre(x),brazo-libre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add: sujeto(x)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del: en-mesa(x),brazo-libre,libre(x)</a:t>
            </a:r>
          </a:p>
        </p:txBody>
      </p:sp>
    </p:spTree>
    <p:extLst>
      <p:ext uri="{BB962C8B-B14F-4D97-AF65-F5344CB8AC3E}">
        <p14:creationId xmlns:p14="http://schemas.microsoft.com/office/powerpoint/2010/main" val="21471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Some</a:t>
            </a:r>
            <a:r>
              <a:rPr lang="es-ES_tradnl" dirty="0"/>
              <a:t> </a:t>
            </a:r>
            <a:r>
              <a:rPr lang="es-ES_tradnl" dirty="0" err="1"/>
              <a:t>Planners</a:t>
            </a:r>
            <a:r>
              <a:rPr lang="es-ES_tradnl" dirty="0"/>
              <a:t> </a:t>
            </a:r>
            <a:r>
              <a:rPr lang="es-ES_tradnl" dirty="0" err="1"/>
              <a:t>available</a:t>
            </a:r>
            <a:endParaRPr lang="es-ES_tradnl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8355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Planners (available in Blackboard)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FF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   </a:t>
            </a:r>
            <a:r>
              <a:rPr lang="en-US" sz="2200" dirty="0">
                <a:hlinkClick r:id="rId3"/>
              </a:rPr>
              <a:t>http://members.deri.at/~joergh/ff.html</a:t>
            </a:r>
            <a:endParaRPr lang="en-US" sz="2200" dirty="0"/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Blackbox: </a:t>
            </a:r>
            <a:r>
              <a:rPr lang="en-US" sz="2200" dirty="0">
                <a:hlinkClick r:id="rId3"/>
              </a:rPr>
              <a:t> http://www.cs.rochester.edu/u/kautz/satplan/blackbox/blackbox-download.html</a:t>
            </a:r>
          </a:p>
          <a:p>
            <a:pPr lvl="1">
              <a:lnSpc>
                <a:spcPct val="80000"/>
              </a:lnSpc>
            </a:pPr>
            <a:endParaRPr lang="en-US" sz="2200" dirty="0">
              <a:hlinkClick r:id="rId3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LPG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s-ES_tradnl" dirty="0"/>
              <a:t>   </a:t>
            </a:r>
            <a:r>
              <a:rPr lang="es-ES_tradnl" sz="2200" dirty="0">
                <a:hlinkClick r:id="rId4"/>
              </a:rPr>
              <a:t>http://zeus.ing.unibs.it/lpg/</a:t>
            </a:r>
            <a:endParaRPr lang="es-ES_tradnl" sz="2200" dirty="0"/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s-ES_tradnl" sz="2200" dirty="0"/>
          </a:p>
          <a:p>
            <a:pPr lvl="1">
              <a:lnSpc>
                <a:spcPct val="80000"/>
              </a:lnSpc>
            </a:pPr>
            <a:r>
              <a:rPr lang="en-US" sz="2400" b="1" dirty="0" err="1"/>
              <a:t>SGPlan</a:t>
            </a:r>
            <a:r>
              <a:rPr lang="en-US" sz="2400" dirty="0"/>
              <a:t> </a:t>
            </a:r>
            <a:r>
              <a:rPr lang="en-US" sz="2200" dirty="0">
                <a:hlinkClick r:id="rId3"/>
              </a:rPr>
              <a:t>http://wah.cse.cuhk.edu.hk/wah/programs/SGPlan/sgplan4.html</a:t>
            </a:r>
            <a:r>
              <a:rPr lang="es-ES_tradnl" sz="2200" dirty="0">
                <a:hlinkClick r:id="rId3"/>
              </a:rPr>
              <a:t>    </a:t>
            </a:r>
          </a:p>
          <a:p>
            <a:pPr marL="471487" lvl="1" indent="0">
              <a:lnSpc>
                <a:spcPct val="80000"/>
              </a:lnSpc>
              <a:buNone/>
            </a:pPr>
            <a:endParaRPr lang="es-ES_tradnl" sz="2200" dirty="0">
              <a:hlinkClick r:id="rId3"/>
            </a:endParaRPr>
          </a:p>
          <a:p>
            <a:pPr marL="471487" lvl="1" indent="0">
              <a:lnSpc>
                <a:spcPct val="80000"/>
              </a:lnSpc>
              <a:buNone/>
            </a:pPr>
            <a:endParaRPr lang="es-ES_tradnl" sz="2200" dirty="0">
              <a:hlinkClick r:id="rId3"/>
            </a:endParaRPr>
          </a:p>
          <a:p>
            <a:pPr marL="471487" lvl="1" indent="0">
              <a:lnSpc>
                <a:spcPct val="80000"/>
              </a:lnSpc>
              <a:buNone/>
            </a:pPr>
            <a:endParaRPr lang="es-ES_tradnl" sz="2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93513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Execute</a:t>
            </a:r>
            <a:r>
              <a:rPr lang="es-ES_tradnl" dirty="0"/>
              <a:t> FF (Windows)</a:t>
            </a:r>
          </a:p>
        </p:txBody>
      </p:sp>
      <p:pic>
        <p:nvPicPr>
          <p:cNvPr id="870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1768" y="908720"/>
            <a:ext cx="5976664" cy="54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50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Execute</a:t>
            </a:r>
            <a:r>
              <a:rPr lang="es-ES_tradnl" dirty="0"/>
              <a:t> </a:t>
            </a:r>
            <a:r>
              <a:rPr lang="es-ES_tradnl" dirty="0" err="1"/>
              <a:t>SGPlan</a:t>
            </a:r>
            <a:r>
              <a:rPr lang="es-ES_tradnl" dirty="0"/>
              <a:t> (Linux)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7B7C90-B571-054D-8C11-484CA540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6" y="1124744"/>
            <a:ext cx="8909953" cy="47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073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2004:Templates:Presentations:Designs:Profile</Template>
  <TotalTime>8889</TotalTime>
  <Words>333</Words>
  <Application>Microsoft Macintosh PowerPoint</Application>
  <PresentationFormat>Presentación en pantalla (4:3)</PresentationFormat>
  <Paragraphs>63</Paragraphs>
  <Slides>7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Helvetica</vt:lpstr>
      <vt:lpstr>Monotype Sorts</vt:lpstr>
      <vt:lpstr>Wingdings</vt:lpstr>
      <vt:lpstr>Profile</vt:lpstr>
      <vt:lpstr>Bitmap Image</vt:lpstr>
      <vt:lpstr>PDDL</vt:lpstr>
      <vt:lpstr>PDDL</vt:lpstr>
      <vt:lpstr>PDDL: example</vt:lpstr>
      <vt:lpstr>PDDL: example</vt:lpstr>
      <vt:lpstr>Some Planners available</vt:lpstr>
      <vt:lpstr>Execute FF (Windows)</vt:lpstr>
      <vt:lpstr>Execute SGPlan (Linux)</vt:lpstr>
    </vt:vector>
  </TitlesOfParts>
  <Company>MCS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Empotrados</dc:title>
  <dc:creator>S2P SP</dc:creator>
  <cp:lastModifiedBy>Rodríguez Moreno María Dolores</cp:lastModifiedBy>
  <cp:revision>480</cp:revision>
  <cp:lastPrinted>2017-04-04T16:16:56Z</cp:lastPrinted>
  <dcterms:created xsi:type="dcterms:W3CDTF">2015-02-09T12:29:17Z</dcterms:created>
  <dcterms:modified xsi:type="dcterms:W3CDTF">2019-01-07T09:52:41Z</dcterms:modified>
</cp:coreProperties>
</file>