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6" r:id="rId10"/>
    <p:sldId id="265" r:id="rId11"/>
    <p:sldId id="269" r:id="rId12"/>
    <p:sldId id="270" r:id="rId13"/>
    <p:sldId id="268" r:id="rId14"/>
    <p:sldId id="267" r:id="rId15"/>
    <p:sldId id="262" r:id="rId16"/>
    <p:sldId id="271" r:id="rId17"/>
    <p:sldId id="272" r:id="rId18"/>
    <p:sldId id="273" r:id="rId1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6713-FA4E-4999-B0AD-134EBEC836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7B5D583D-A686-4576-ABF3-84DF4BAF25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53A5BCC3-5592-4AA1-BFF0-959E9E90D6CD}"/>
              </a:ext>
            </a:extLst>
          </p:cNvPr>
          <p:cNvSpPr>
            <a:spLocks noGrp="1"/>
          </p:cNvSpPr>
          <p:nvPr>
            <p:ph type="dt" sz="half" idx="10"/>
          </p:nvPr>
        </p:nvSpPr>
        <p:spPr/>
        <p:txBody>
          <a:bodyPr/>
          <a:lstStyle/>
          <a:p>
            <a:fld id="{FBA4A601-DA89-44B6-A19A-85709A1BA083}" type="datetimeFigureOut">
              <a:rPr lang="en-KE" smtClean="0"/>
              <a:t>22/05/2023</a:t>
            </a:fld>
            <a:endParaRPr lang="en-KE"/>
          </a:p>
        </p:txBody>
      </p:sp>
      <p:sp>
        <p:nvSpPr>
          <p:cNvPr id="5" name="Footer Placeholder 4">
            <a:extLst>
              <a:ext uri="{FF2B5EF4-FFF2-40B4-BE49-F238E27FC236}">
                <a16:creationId xmlns:a16="http://schemas.microsoft.com/office/drawing/2014/main" id="{27E3ABD1-08E7-4A51-A021-4DCCC571DF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30DD80E-1BC8-42EC-8B3C-54ACB2377620}"/>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90926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DC5C-AD11-48E8-85AE-56B463F5E122}"/>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B33A729-20D2-4235-A9AA-F814C65AA0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E99001B-4D26-48FF-BA6D-FF43C2269C58}"/>
              </a:ext>
            </a:extLst>
          </p:cNvPr>
          <p:cNvSpPr>
            <a:spLocks noGrp="1"/>
          </p:cNvSpPr>
          <p:nvPr>
            <p:ph type="dt" sz="half" idx="10"/>
          </p:nvPr>
        </p:nvSpPr>
        <p:spPr/>
        <p:txBody>
          <a:bodyPr/>
          <a:lstStyle/>
          <a:p>
            <a:fld id="{FBA4A601-DA89-44B6-A19A-85709A1BA083}" type="datetimeFigureOut">
              <a:rPr lang="en-KE" smtClean="0"/>
              <a:t>22/05/2023</a:t>
            </a:fld>
            <a:endParaRPr lang="en-KE"/>
          </a:p>
        </p:txBody>
      </p:sp>
      <p:sp>
        <p:nvSpPr>
          <p:cNvPr id="5" name="Footer Placeholder 4">
            <a:extLst>
              <a:ext uri="{FF2B5EF4-FFF2-40B4-BE49-F238E27FC236}">
                <a16:creationId xmlns:a16="http://schemas.microsoft.com/office/drawing/2014/main" id="{CD9F2036-A6CD-4DAC-BE22-4DDDD943103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4DD699B-FABE-4E09-8AB7-7B2B163D5207}"/>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337108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37436-4C8E-4D8B-B196-43447125E4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27973B37-2340-4F8B-B917-37AE7AA645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C904188-2E02-4F26-BBA9-77E6D55B2080}"/>
              </a:ext>
            </a:extLst>
          </p:cNvPr>
          <p:cNvSpPr>
            <a:spLocks noGrp="1"/>
          </p:cNvSpPr>
          <p:nvPr>
            <p:ph type="dt" sz="half" idx="10"/>
          </p:nvPr>
        </p:nvSpPr>
        <p:spPr/>
        <p:txBody>
          <a:bodyPr/>
          <a:lstStyle/>
          <a:p>
            <a:fld id="{FBA4A601-DA89-44B6-A19A-85709A1BA083}" type="datetimeFigureOut">
              <a:rPr lang="en-KE" smtClean="0"/>
              <a:t>22/05/2023</a:t>
            </a:fld>
            <a:endParaRPr lang="en-KE"/>
          </a:p>
        </p:txBody>
      </p:sp>
      <p:sp>
        <p:nvSpPr>
          <p:cNvPr id="5" name="Footer Placeholder 4">
            <a:extLst>
              <a:ext uri="{FF2B5EF4-FFF2-40B4-BE49-F238E27FC236}">
                <a16:creationId xmlns:a16="http://schemas.microsoft.com/office/drawing/2014/main" id="{DB62896D-F839-46C2-B708-370D80F0FB4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07D9ED0-E97B-4E0D-BFFD-F92B39D84D26}"/>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58937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5808-4965-4040-9A7A-6BD7465F5AFE}"/>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447F85FC-FBE7-4B57-9BBB-0FADB55D34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E7BF73A-9318-4F67-BC52-A2B58CDB28DD}"/>
              </a:ext>
            </a:extLst>
          </p:cNvPr>
          <p:cNvSpPr>
            <a:spLocks noGrp="1"/>
          </p:cNvSpPr>
          <p:nvPr>
            <p:ph type="dt" sz="half" idx="10"/>
          </p:nvPr>
        </p:nvSpPr>
        <p:spPr/>
        <p:txBody>
          <a:bodyPr/>
          <a:lstStyle/>
          <a:p>
            <a:fld id="{FBA4A601-DA89-44B6-A19A-85709A1BA083}" type="datetimeFigureOut">
              <a:rPr lang="en-KE" smtClean="0"/>
              <a:t>22/05/2023</a:t>
            </a:fld>
            <a:endParaRPr lang="en-KE"/>
          </a:p>
        </p:txBody>
      </p:sp>
      <p:sp>
        <p:nvSpPr>
          <p:cNvPr id="5" name="Footer Placeholder 4">
            <a:extLst>
              <a:ext uri="{FF2B5EF4-FFF2-40B4-BE49-F238E27FC236}">
                <a16:creationId xmlns:a16="http://schemas.microsoft.com/office/drawing/2014/main" id="{5C538707-A4C8-4A15-9BA3-390E7924B62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214BB1D-6442-476F-9FBC-F6E3CDF83870}"/>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218159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608C-9825-4F0A-B6EC-7F563378D3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3D98E14E-8D5C-4CA2-AE00-701C8563B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01D628-5B75-453D-AC3A-0DCC82E04CE3}"/>
              </a:ext>
            </a:extLst>
          </p:cNvPr>
          <p:cNvSpPr>
            <a:spLocks noGrp="1"/>
          </p:cNvSpPr>
          <p:nvPr>
            <p:ph type="dt" sz="half" idx="10"/>
          </p:nvPr>
        </p:nvSpPr>
        <p:spPr/>
        <p:txBody>
          <a:bodyPr/>
          <a:lstStyle/>
          <a:p>
            <a:fld id="{FBA4A601-DA89-44B6-A19A-85709A1BA083}" type="datetimeFigureOut">
              <a:rPr lang="en-KE" smtClean="0"/>
              <a:t>22/05/2023</a:t>
            </a:fld>
            <a:endParaRPr lang="en-KE"/>
          </a:p>
        </p:txBody>
      </p:sp>
      <p:sp>
        <p:nvSpPr>
          <p:cNvPr id="5" name="Footer Placeholder 4">
            <a:extLst>
              <a:ext uri="{FF2B5EF4-FFF2-40B4-BE49-F238E27FC236}">
                <a16:creationId xmlns:a16="http://schemas.microsoft.com/office/drawing/2014/main" id="{C57DCDE7-F3ED-4D9E-8CA4-130D136D18B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43405F1-AACB-4358-B6EF-B8250B550D1B}"/>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169614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81D8-161C-4C95-9300-383D54E3F0EB}"/>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6856412-A197-4386-9143-13289A52C5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5CD8575A-40C3-40E1-AC22-18F86D9D46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603CC390-775E-400E-9F3E-5BDA04E735AA}"/>
              </a:ext>
            </a:extLst>
          </p:cNvPr>
          <p:cNvSpPr>
            <a:spLocks noGrp="1"/>
          </p:cNvSpPr>
          <p:nvPr>
            <p:ph type="dt" sz="half" idx="10"/>
          </p:nvPr>
        </p:nvSpPr>
        <p:spPr/>
        <p:txBody>
          <a:bodyPr/>
          <a:lstStyle/>
          <a:p>
            <a:fld id="{FBA4A601-DA89-44B6-A19A-85709A1BA083}" type="datetimeFigureOut">
              <a:rPr lang="en-KE" smtClean="0"/>
              <a:t>22/05/2023</a:t>
            </a:fld>
            <a:endParaRPr lang="en-KE"/>
          </a:p>
        </p:txBody>
      </p:sp>
      <p:sp>
        <p:nvSpPr>
          <p:cNvPr id="6" name="Footer Placeholder 5">
            <a:extLst>
              <a:ext uri="{FF2B5EF4-FFF2-40B4-BE49-F238E27FC236}">
                <a16:creationId xmlns:a16="http://schemas.microsoft.com/office/drawing/2014/main" id="{A570A0C4-4DC6-440C-97BE-4DD9BDBEAA6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52C6A375-066E-4681-B144-5B29918AD62E}"/>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250741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A2CE-0016-4701-89CB-4DF92E7F6E3E}"/>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20E31A79-F812-43F5-A317-C10B8989D0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EA6ED6-C24E-4473-8D5B-3378B19585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AE46B2BB-0D28-4F6A-B660-7814CE305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E1895C-D6E9-4182-8D72-C273410434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DB4E64EB-84EB-4E6E-B49E-C6061A5856B3}"/>
              </a:ext>
            </a:extLst>
          </p:cNvPr>
          <p:cNvSpPr>
            <a:spLocks noGrp="1"/>
          </p:cNvSpPr>
          <p:nvPr>
            <p:ph type="dt" sz="half" idx="10"/>
          </p:nvPr>
        </p:nvSpPr>
        <p:spPr/>
        <p:txBody>
          <a:bodyPr/>
          <a:lstStyle/>
          <a:p>
            <a:fld id="{FBA4A601-DA89-44B6-A19A-85709A1BA083}" type="datetimeFigureOut">
              <a:rPr lang="en-KE" smtClean="0"/>
              <a:t>22/05/2023</a:t>
            </a:fld>
            <a:endParaRPr lang="en-KE"/>
          </a:p>
        </p:txBody>
      </p:sp>
      <p:sp>
        <p:nvSpPr>
          <p:cNvPr id="8" name="Footer Placeholder 7">
            <a:extLst>
              <a:ext uri="{FF2B5EF4-FFF2-40B4-BE49-F238E27FC236}">
                <a16:creationId xmlns:a16="http://schemas.microsoft.com/office/drawing/2014/main" id="{E0954087-8449-4267-A309-C22EE8C542D1}"/>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372D08E3-0ADD-490E-9195-7AB8E0985C93}"/>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336586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0333-8F96-4A8A-8D62-3D1267D03BF4}"/>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48B391B-7517-4552-AD2B-2FE21DE2BF7A}"/>
              </a:ext>
            </a:extLst>
          </p:cNvPr>
          <p:cNvSpPr>
            <a:spLocks noGrp="1"/>
          </p:cNvSpPr>
          <p:nvPr>
            <p:ph type="dt" sz="half" idx="10"/>
          </p:nvPr>
        </p:nvSpPr>
        <p:spPr/>
        <p:txBody>
          <a:bodyPr/>
          <a:lstStyle/>
          <a:p>
            <a:fld id="{FBA4A601-DA89-44B6-A19A-85709A1BA083}" type="datetimeFigureOut">
              <a:rPr lang="en-KE" smtClean="0"/>
              <a:t>22/05/2023</a:t>
            </a:fld>
            <a:endParaRPr lang="en-KE"/>
          </a:p>
        </p:txBody>
      </p:sp>
      <p:sp>
        <p:nvSpPr>
          <p:cNvPr id="4" name="Footer Placeholder 3">
            <a:extLst>
              <a:ext uri="{FF2B5EF4-FFF2-40B4-BE49-F238E27FC236}">
                <a16:creationId xmlns:a16="http://schemas.microsoft.com/office/drawing/2014/main" id="{E790A6AA-489F-4501-9370-6691BD71D549}"/>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17A0415D-BE2F-4452-8A92-0722664FE132}"/>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108384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5BFA7-7014-45DF-9EA6-6779BEC48200}"/>
              </a:ext>
            </a:extLst>
          </p:cNvPr>
          <p:cNvSpPr>
            <a:spLocks noGrp="1"/>
          </p:cNvSpPr>
          <p:nvPr>
            <p:ph type="dt" sz="half" idx="10"/>
          </p:nvPr>
        </p:nvSpPr>
        <p:spPr/>
        <p:txBody>
          <a:bodyPr/>
          <a:lstStyle/>
          <a:p>
            <a:fld id="{FBA4A601-DA89-44B6-A19A-85709A1BA083}" type="datetimeFigureOut">
              <a:rPr lang="en-KE" smtClean="0"/>
              <a:t>22/05/2023</a:t>
            </a:fld>
            <a:endParaRPr lang="en-KE"/>
          </a:p>
        </p:txBody>
      </p:sp>
      <p:sp>
        <p:nvSpPr>
          <p:cNvPr id="3" name="Footer Placeholder 2">
            <a:extLst>
              <a:ext uri="{FF2B5EF4-FFF2-40B4-BE49-F238E27FC236}">
                <a16:creationId xmlns:a16="http://schemas.microsoft.com/office/drawing/2014/main" id="{D9D64A62-DF14-49F3-9420-E0B433DA535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C23DDA68-3B76-46F0-B988-F4BA5A0469AB}"/>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112004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6F38-4E51-4334-8BDD-C4C5C95A5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D366F37F-0DE9-44F2-B17D-B1A339B85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81C57361-0454-4269-BD6C-FBEDE99C5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C22612-74D9-4944-960A-38688303A7AF}"/>
              </a:ext>
            </a:extLst>
          </p:cNvPr>
          <p:cNvSpPr>
            <a:spLocks noGrp="1"/>
          </p:cNvSpPr>
          <p:nvPr>
            <p:ph type="dt" sz="half" idx="10"/>
          </p:nvPr>
        </p:nvSpPr>
        <p:spPr/>
        <p:txBody>
          <a:bodyPr/>
          <a:lstStyle/>
          <a:p>
            <a:fld id="{FBA4A601-DA89-44B6-A19A-85709A1BA083}" type="datetimeFigureOut">
              <a:rPr lang="en-KE" smtClean="0"/>
              <a:t>22/05/2023</a:t>
            </a:fld>
            <a:endParaRPr lang="en-KE"/>
          </a:p>
        </p:txBody>
      </p:sp>
      <p:sp>
        <p:nvSpPr>
          <p:cNvPr id="6" name="Footer Placeholder 5">
            <a:extLst>
              <a:ext uri="{FF2B5EF4-FFF2-40B4-BE49-F238E27FC236}">
                <a16:creationId xmlns:a16="http://schemas.microsoft.com/office/drawing/2014/main" id="{96934960-A554-48DE-AA3F-DD5F27903A9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D959B4C-577D-4C1B-BFD1-572E47C51B5A}"/>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67883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243D-44E5-484F-95C3-5273D8CEC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27ADE174-BA00-4B39-84A0-BD2F91807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FCE606FF-D140-47DD-8E6C-84579D252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624517-90DF-488A-B01B-80970A1FF7EC}"/>
              </a:ext>
            </a:extLst>
          </p:cNvPr>
          <p:cNvSpPr>
            <a:spLocks noGrp="1"/>
          </p:cNvSpPr>
          <p:nvPr>
            <p:ph type="dt" sz="half" idx="10"/>
          </p:nvPr>
        </p:nvSpPr>
        <p:spPr/>
        <p:txBody>
          <a:bodyPr/>
          <a:lstStyle/>
          <a:p>
            <a:fld id="{FBA4A601-DA89-44B6-A19A-85709A1BA083}" type="datetimeFigureOut">
              <a:rPr lang="en-KE" smtClean="0"/>
              <a:t>22/05/2023</a:t>
            </a:fld>
            <a:endParaRPr lang="en-KE"/>
          </a:p>
        </p:txBody>
      </p:sp>
      <p:sp>
        <p:nvSpPr>
          <p:cNvPr id="6" name="Footer Placeholder 5">
            <a:extLst>
              <a:ext uri="{FF2B5EF4-FFF2-40B4-BE49-F238E27FC236}">
                <a16:creationId xmlns:a16="http://schemas.microsoft.com/office/drawing/2014/main" id="{B9F8D90A-46FF-47E1-B860-0DC28A6EE14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AD578AB-BBBF-4E40-A4FE-F3D287CB0F9C}"/>
              </a:ext>
            </a:extLst>
          </p:cNvPr>
          <p:cNvSpPr>
            <a:spLocks noGrp="1"/>
          </p:cNvSpPr>
          <p:nvPr>
            <p:ph type="sldNum" sz="quarter" idx="12"/>
          </p:nvPr>
        </p:nvSpPr>
        <p:spPr/>
        <p:txBody>
          <a:bodyPr/>
          <a:lstStyle/>
          <a:p>
            <a:fld id="{377CF5F5-EA43-42E8-BC54-58DF97C15A42}" type="slidenum">
              <a:rPr lang="en-KE" smtClean="0"/>
              <a:t>‹#›</a:t>
            </a:fld>
            <a:endParaRPr lang="en-KE"/>
          </a:p>
        </p:txBody>
      </p:sp>
    </p:spTree>
    <p:extLst>
      <p:ext uri="{BB962C8B-B14F-4D97-AF65-F5344CB8AC3E}">
        <p14:creationId xmlns:p14="http://schemas.microsoft.com/office/powerpoint/2010/main" val="98226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6D4B1-6A9E-43B6-BDF4-72625311E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FE119CE-F20E-44FA-BEFB-ED36137B1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F1A70A0-30BD-4052-9EE3-C457474FFB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4A601-DA89-44B6-A19A-85709A1BA083}" type="datetimeFigureOut">
              <a:rPr lang="en-KE" smtClean="0"/>
              <a:t>22/05/2023</a:t>
            </a:fld>
            <a:endParaRPr lang="en-KE"/>
          </a:p>
        </p:txBody>
      </p:sp>
      <p:sp>
        <p:nvSpPr>
          <p:cNvPr id="5" name="Footer Placeholder 4">
            <a:extLst>
              <a:ext uri="{FF2B5EF4-FFF2-40B4-BE49-F238E27FC236}">
                <a16:creationId xmlns:a16="http://schemas.microsoft.com/office/drawing/2014/main" id="{48FCDE78-679D-410D-92CD-5E661EB64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0ED611E1-0708-49C5-A61B-A76353FDF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CF5F5-EA43-42E8-BC54-58DF97C15A42}" type="slidenum">
              <a:rPr lang="en-KE" smtClean="0"/>
              <a:t>‹#›</a:t>
            </a:fld>
            <a:endParaRPr lang="en-KE"/>
          </a:p>
        </p:txBody>
      </p:sp>
    </p:spTree>
    <p:extLst>
      <p:ext uri="{BB962C8B-B14F-4D97-AF65-F5344CB8AC3E}">
        <p14:creationId xmlns:p14="http://schemas.microsoft.com/office/powerpoint/2010/main" val="652042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7A02-C006-4904-B372-A019C41ECA06}"/>
              </a:ext>
            </a:extLst>
          </p:cNvPr>
          <p:cNvSpPr>
            <a:spLocks noGrp="1"/>
          </p:cNvSpPr>
          <p:nvPr>
            <p:ph type="ctrTitle"/>
          </p:nvPr>
        </p:nvSpPr>
        <p:spPr/>
        <p:txBody>
          <a:bodyPr>
            <a:normAutofit fontScale="90000"/>
          </a:bodyPr>
          <a:lstStyle/>
          <a:p>
            <a:r>
              <a:rPr lang="en-US" dirty="0"/>
              <a:t>SyriaTel Telecom Company Churn Analysis and Prediction</a:t>
            </a:r>
            <a:endParaRPr lang="en-KE" dirty="0"/>
          </a:p>
        </p:txBody>
      </p:sp>
      <p:sp>
        <p:nvSpPr>
          <p:cNvPr id="3" name="Subtitle 2">
            <a:extLst>
              <a:ext uri="{FF2B5EF4-FFF2-40B4-BE49-F238E27FC236}">
                <a16:creationId xmlns:a16="http://schemas.microsoft.com/office/drawing/2014/main" id="{6AD948C9-BC78-48F7-9C1A-0E68A4A789B4}"/>
              </a:ext>
            </a:extLst>
          </p:cNvPr>
          <p:cNvSpPr>
            <a:spLocks noGrp="1"/>
          </p:cNvSpPr>
          <p:nvPr>
            <p:ph type="subTitle" idx="1"/>
          </p:nvPr>
        </p:nvSpPr>
        <p:spPr/>
        <p:txBody>
          <a:bodyPr/>
          <a:lstStyle/>
          <a:p>
            <a:r>
              <a:rPr lang="en-US" dirty="0"/>
              <a:t>Project Manager: DANIEL AKAMA NYAMWEYA</a:t>
            </a:r>
            <a:endParaRPr lang="en-KE" dirty="0"/>
          </a:p>
        </p:txBody>
      </p:sp>
    </p:spTree>
    <p:extLst>
      <p:ext uri="{BB962C8B-B14F-4D97-AF65-F5344CB8AC3E}">
        <p14:creationId xmlns:p14="http://schemas.microsoft.com/office/powerpoint/2010/main" val="2200239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1F00-C537-41F0-9E21-2F33BBAF90DD}"/>
              </a:ext>
            </a:extLst>
          </p:cNvPr>
          <p:cNvSpPr>
            <a:spLocks noGrp="1"/>
          </p:cNvSpPr>
          <p:nvPr>
            <p:ph type="title"/>
          </p:nvPr>
        </p:nvSpPr>
        <p:spPr/>
        <p:txBody>
          <a:bodyPr/>
          <a:lstStyle/>
          <a:p>
            <a:r>
              <a:rPr lang="en-US" b="1" dirty="0"/>
              <a:t>3. Modelling</a:t>
            </a:r>
            <a:endParaRPr lang="en-KE" b="1" dirty="0"/>
          </a:p>
        </p:txBody>
      </p:sp>
      <p:sp>
        <p:nvSpPr>
          <p:cNvPr id="5" name="TextBox 4">
            <a:extLst>
              <a:ext uri="{FF2B5EF4-FFF2-40B4-BE49-F238E27FC236}">
                <a16:creationId xmlns:a16="http://schemas.microsoft.com/office/drawing/2014/main" id="{A0B0DB50-E6FB-4C9B-A380-29FA9C7702E0}"/>
              </a:ext>
            </a:extLst>
          </p:cNvPr>
          <p:cNvSpPr txBox="1"/>
          <p:nvPr/>
        </p:nvSpPr>
        <p:spPr>
          <a:xfrm>
            <a:off x="208547" y="1690688"/>
            <a:ext cx="11726779"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In this section is where the magic happened.</a:t>
            </a:r>
          </a:p>
          <a:p>
            <a:pPr marL="285750" indent="-285750">
              <a:buFont typeface="Arial" panose="020B0604020202020204" pitchFamily="34" charset="0"/>
              <a:buChar char="•"/>
            </a:pPr>
            <a:r>
              <a:rPr lang="en-US" sz="2800" dirty="0"/>
              <a:t>The problem at hand was a classification problem.</a:t>
            </a:r>
          </a:p>
          <a:p>
            <a:pPr marL="285750" indent="-285750">
              <a:buFont typeface="Arial" panose="020B0604020202020204" pitchFamily="34" charset="0"/>
              <a:buChar char="•"/>
            </a:pPr>
            <a:r>
              <a:rPr lang="en-US" sz="2800" dirty="0"/>
              <a:t>We  explored 3 models: a baseline model and 2 tuned models.</a:t>
            </a:r>
          </a:p>
          <a:p>
            <a:pPr marL="285750" indent="-285750">
              <a:buFont typeface="Arial" panose="020B0604020202020204" pitchFamily="34" charset="0"/>
              <a:buChar char="•"/>
            </a:pPr>
            <a:r>
              <a:rPr lang="en-US" sz="2800" dirty="0"/>
              <a:t>Model accuracy  was the metric for evaluation.</a:t>
            </a:r>
          </a:p>
          <a:p>
            <a:pPr marL="742950" lvl="1" indent="-285750">
              <a:buFont typeface="Arial" panose="020B0604020202020204" pitchFamily="34" charset="0"/>
              <a:buChar char="•"/>
            </a:pPr>
            <a:r>
              <a:rPr lang="en-US" sz="2800" b="1" dirty="0"/>
              <a:t>Justification</a:t>
            </a:r>
            <a:r>
              <a:rPr lang="en-US" sz="2800" dirty="0"/>
              <a:t>: Accuracy to get a verdict if a customer churns or not. </a:t>
            </a:r>
          </a:p>
          <a:p>
            <a:pPr marL="742950" lvl="1" indent="-285750">
              <a:buFont typeface="Arial" panose="020B0604020202020204" pitchFamily="34" charset="0"/>
              <a:buChar char="•"/>
            </a:pPr>
            <a:r>
              <a:rPr lang="en-US" sz="2800" dirty="0"/>
              <a:t>Accuracy of 70%  was the threshold to deem the model as successful.</a:t>
            </a:r>
          </a:p>
          <a:p>
            <a:r>
              <a:rPr lang="en-US" sz="2800" b="1" dirty="0"/>
              <a:t>Rationale why modeling was implemented.</a:t>
            </a:r>
          </a:p>
          <a:p>
            <a:r>
              <a:rPr lang="en-US" sz="2800" dirty="0"/>
              <a:t>While simpler forms of data analysis, such as descriptive statistics or basic data visualization, can provide initial insights, they may not be sufficient for complex problems or large datasets. Machine learning leverages advanced algorithms to uncover hidden patterns.</a:t>
            </a:r>
          </a:p>
          <a:p>
            <a:pPr lvl="1"/>
            <a:endParaRPr lang="en-US" sz="2800" dirty="0"/>
          </a:p>
        </p:txBody>
      </p:sp>
    </p:spTree>
    <p:extLst>
      <p:ext uri="{BB962C8B-B14F-4D97-AF65-F5344CB8AC3E}">
        <p14:creationId xmlns:p14="http://schemas.microsoft.com/office/powerpoint/2010/main" val="312094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8605-CDCA-417F-B285-31BE9DDDE604}"/>
              </a:ext>
            </a:extLst>
          </p:cNvPr>
          <p:cNvSpPr>
            <a:spLocks noGrp="1"/>
          </p:cNvSpPr>
          <p:nvPr>
            <p:ph type="title"/>
          </p:nvPr>
        </p:nvSpPr>
        <p:spPr/>
        <p:txBody>
          <a:bodyPr/>
          <a:lstStyle/>
          <a:p>
            <a:r>
              <a:rPr lang="en-US" dirty="0"/>
              <a:t>Best Model: </a:t>
            </a:r>
            <a:r>
              <a:rPr lang="en-US" b="1" dirty="0"/>
              <a:t>Model 3</a:t>
            </a:r>
            <a:endParaRPr lang="en-KE" dirty="0"/>
          </a:p>
        </p:txBody>
      </p:sp>
      <p:sp>
        <p:nvSpPr>
          <p:cNvPr id="3" name="Content Placeholder 2">
            <a:extLst>
              <a:ext uri="{FF2B5EF4-FFF2-40B4-BE49-F238E27FC236}">
                <a16:creationId xmlns:a16="http://schemas.microsoft.com/office/drawing/2014/main" id="{926B8351-3D5B-4567-ADF7-73B46EF18EB1}"/>
              </a:ext>
            </a:extLst>
          </p:cNvPr>
          <p:cNvSpPr>
            <a:spLocks noGrp="1"/>
          </p:cNvSpPr>
          <p:nvPr>
            <p:ph idx="1"/>
          </p:nvPr>
        </p:nvSpPr>
        <p:spPr/>
        <p:txBody>
          <a:bodyPr>
            <a:normAutofit/>
          </a:bodyPr>
          <a:lstStyle/>
          <a:p>
            <a:r>
              <a:rPr lang="en-US" dirty="0"/>
              <a:t>Result: Accuracy on the testing set(unseen/new data): 92%</a:t>
            </a:r>
          </a:p>
          <a:p>
            <a:r>
              <a:rPr lang="en-US" dirty="0"/>
              <a:t>The accuracy means that the model predicted with an accuracy of </a:t>
            </a:r>
            <a:r>
              <a:rPr lang="en-US" b="1" dirty="0"/>
              <a:t>92%</a:t>
            </a:r>
            <a:r>
              <a:rPr lang="en-US" dirty="0"/>
              <a:t> whether a customer  churned or not.</a:t>
            </a:r>
          </a:p>
          <a:p>
            <a:r>
              <a:rPr lang="en-US" b="1" dirty="0"/>
              <a:t>Justification.</a:t>
            </a:r>
          </a:p>
          <a:p>
            <a:r>
              <a:rPr lang="en-US" dirty="0"/>
              <a:t>Model 3 proved to have a balanced performance on train and test instances. It demonstrated proper metrics with accuracy score of 92%.</a:t>
            </a:r>
          </a:p>
          <a:p>
            <a:r>
              <a:rPr lang="en-US" dirty="0"/>
              <a:t>From the graph one can see how each predictor was important in modeling.</a:t>
            </a:r>
          </a:p>
          <a:p>
            <a:endParaRPr lang="en-KE" dirty="0"/>
          </a:p>
        </p:txBody>
      </p:sp>
    </p:spTree>
    <p:extLst>
      <p:ext uri="{BB962C8B-B14F-4D97-AF65-F5344CB8AC3E}">
        <p14:creationId xmlns:p14="http://schemas.microsoft.com/office/powerpoint/2010/main" val="885399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66B69E-5DC2-40BF-9EFC-9E37A9519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063" y="1251284"/>
            <a:ext cx="10812379" cy="5133474"/>
          </a:xfrm>
        </p:spPr>
      </p:pic>
      <p:sp>
        <p:nvSpPr>
          <p:cNvPr id="6" name="Rectangle 5">
            <a:extLst>
              <a:ext uri="{FF2B5EF4-FFF2-40B4-BE49-F238E27FC236}">
                <a16:creationId xmlns:a16="http://schemas.microsoft.com/office/drawing/2014/main" id="{F12C9DD4-4345-4F80-B79B-A3452B5752CA}"/>
              </a:ext>
            </a:extLst>
          </p:cNvPr>
          <p:cNvSpPr/>
          <p:nvPr/>
        </p:nvSpPr>
        <p:spPr>
          <a:xfrm>
            <a:off x="786062" y="256674"/>
            <a:ext cx="10812379" cy="584775"/>
          </a:xfrm>
          <a:prstGeom prst="rect">
            <a:avLst/>
          </a:prstGeom>
        </p:spPr>
        <p:txBody>
          <a:bodyPr wrap="square">
            <a:spAutoFit/>
          </a:bodyPr>
          <a:lstStyle/>
          <a:p>
            <a:r>
              <a:rPr lang="en-US" sz="3200" dirty="0"/>
              <a:t>Graph showing feature importance</a:t>
            </a:r>
            <a:endParaRPr lang="en-KE" sz="3200" dirty="0"/>
          </a:p>
        </p:txBody>
      </p:sp>
    </p:spTree>
    <p:extLst>
      <p:ext uri="{BB962C8B-B14F-4D97-AF65-F5344CB8AC3E}">
        <p14:creationId xmlns:p14="http://schemas.microsoft.com/office/powerpoint/2010/main" val="203071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69C02C6-6405-4096-AF0D-C4961D8C7536}"/>
              </a:ext>
            </a:extLst>
          </p:cNvPr>
          <p:cNvSpPr>
            <a:spLocks noGrp="1"/>
          </p:cNvSpPr>
          <p:nvPr>
            <p:ph idx="1"/>
          </p:nvPr>
        </p:nvSpPr>
        <p:spPr/>
        <p:txBody>
          <a:bodyPr/>
          <a:lstStyle/>
          <a:p>
            <a:r>
              <a:rPr lang="en-US" b="1" dirty="0"/>
              <a:t>Findings.</a:t>
            </a:r>
          </a:p>
          <a:p>
            <a:r>
              <a:rPr lang="en-US" dirty="0"/>
              <a:t>The following findings were found:</a:t>
            </a:r>
          </a:p>
          <a:p>
            <a:pPr lvl="1"/>
            <a:r>
              <a:rPr lang="en-US" sz="2800" dirty="0"/>
              <a:t>From the modelling exercise, the 3rd model was the best and was able to predict the target with an accuracy of 92%. This means given customer features, it is able to predict churn/no churn with an accuracy of 92%.</a:t>
            </a:r>
          </a:p>
          <a:p>
            <a:pPr lvl="1"/>
            <a:r>
              <a:rPr lang="en-US" sz="2800" dirty="0"/>
              <a:t>The features that heavily determine churn were </a:t>
            </a:r>
            <a:r>
              <a:rPr lang="en-US" sz="2800" b="1" dirty="0"/>
              <a:t>total day minutes, total day charge, customer service calls.</a:t>
            </a:r>
          </a:p>
        </p:txBody>
      </p:sp>
      <p:sp>
        <p:nvSpPr>
          <p:cNvPr id="9" name="Title 8">
            <a:extLst>
              <a:ext uri="{FF2B5EF4-FFF2-40B4-BE49-F238E27FC236}">
                <a16:creationId xmlns:a16="http://schemas.microsoft.com/office/drawing/2014/main" id="{30A1A493-AC8B-4725-B3CC-AB9A43A03D4B}"/>
              </a:ext>
            </a:extLst>
          </p:cNvPr>
          <p:cNvSpPr>
            <a:spLocks noGrp="1"/>
          </p:cNvSpPr>
          <p:nvPr>
            <p:ph type="title"/>
          </p:nvPr>
        </p:nvSpPr>
        <p:spPr/>
        <p:txBody>
          <a:bodyPr/>
          <a:lstStyle/>
          <a:p>
            <a:r>
              <a:rPr lang="en-US" b="1" dirty="0"/>
              <a:t>Findings and Recommendations</a:t>
            </a:r>
            <a:endParaRPr lang="en-KE" dirty="0"/>
          </a:p>
        </p:txBody>
      </p:sp>
    </p:spTree>
    <p:extLst>
      <p:ext uri="{BB962C8B-B14F-4D97-AF65-F5344CB8AC3E}">
        <p14:creationId xmlns:p14="http://schemas.microsoft.com/office/powerpoint/2010/main" val="954803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BE26-A840-4572-A17B-F9D65DBE147A}"/>
              </a:ext>
            </a:extLst>
          </p:cNvPr>
          <p:cNvSpPr>
            <a:spLocks noGrp="1"/>
          </p:cNvSpPr>
          <p:nvPr>
            <p:ph type="title"/>
          </p:nvPr>
        </p:nvSpPr>
        <p:spPr/>
        <p:txBody>
          <a:bodyPr/>
          <a:lstStyle/>
          <a:p>
            <a:r>
              <a:rPr lang="en-US" b="1" dirty="0"/>
              <a:t>Recommendations.</a:t>
            </a:r>
            <a:endParaRPr lang="en-KE" dirty="0"/>
          </a:p>
        </p:txBody>
      </p:sp>
      <p:sp>
        <p:nvSpPr>
          <p:cNvPr id="3" name="Content Placeholder 2">
            <a:extLst>
              <a:ext uri="{FF2B5EF4-FFF2-40B4-BE49-F238E27FC236}">
                <a16:creationId xmlns:a16="http://schemas.microsoft.com/office/drawing/2014/main" id="{47E02C66-6A76-4A58-AAD7-127EC41C6D53}"/>
              </a:ext>
            </a:extLst>
          </p:cNvPr>
          <p:cNvSpPr>
            <a:spLocks noGrp="1"/>
          </p:cNvSpPr>
          <p:nvPr>
            <p:ph idx="1"/>
          </p:nvPr>
        </p:nvSpPr>
        <p:spPr/>
        <p:txBody>
          <a:bodyPr>
            <a:normAutofit/>
          </a:bodyPr>
          <a:lstStyle/>
          <a:p>
            <a:pPr marL="0" indent="0">
              <a:buNone/>
            </a:pPr>
            <a:r>
              <a:rPr lang="en-US" dirty="0"/>
              <a:t>The following recommendations were made based on the whole exercise:</a:t>
            </a:r>
          </a:p>
          <a:p>
            <a:pPr marL="514350" indent="-514350">
              <a:buFont typeface="+mj-lt"/>
              <a:buAutoNum type="arabicPeriod"/>
            </a:pPr>
            <a:r>
              <a:rPr lang="en-US" dirty="0"/>
              <a:t>Improve Service Quality and Customer Experience: High customer service calls may indicate that customers are experiencing issues or dissatisfaction with the service. To reduce churn, the company should focus on improving service quality, addressing customer concerns promptly, and providing excellent customer support. This can be achieved through staff training, efficient complaint resolution processes, and regular feedback collection to identify and rectify service gaps.</a:t>
            </a:r>
          </a:p>
          <a:p>
            <a:endParaRPr lang="en-US" dirty="0"/>
          </a:p>
          <a:p>
            <a:endParaRPr lang="en-KE" dirty="0"/>
          </a:p>
        </p:txBody>
      </p:sp>
    </p:spTree>
    <p:extLst>
      <p:ext uri="{BB962C8B-B14F-4D97-AF65-F5344CB8AC3E}">
        <p14:creationId xmlns:p14="http://schemas.microsoft.com/office/powerpoint/2010/main" val="63711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0E968-F16A-40E3-8199-314B8CFA1D8A}"/>
              </a:ext>
            </a:extLst>
          </p:cNvPr>
          <p:cNvSpPr>
            <a:spLocks noGrp="1"/>
          </p:cNvSpPr>
          <p:nvPr>
            <p:ph idx="1"/>
          </p:nvPr>
        </p:nvSpPr>
        <p:spPr>
          <a:xfrm>
            <a:off x="838200" y="336884"/>
            <a:ext cx="10515600" cy="5840079"/>
          </a:xfrm>
        </p:spPr>
        <p:txBody>
          <a:bodyPr>
            <a:normAutofit lnSpcReduction="10000"/>
          </a:bodyPr>
          <a:lstStyle/>
          <a:p>
            <a:pPr marL="0" indent="0">
              <a:buNone/>
            </a:pPr>
            <a:r>
              <a:rPr lang="en-US" dirty="0"/>
              <a:t>2. Review Pricing Strategies: Since total day minutes and total day charge are influential factors in churn, it is crucial to evaluate the pricing structure and competitiveness. Consider conducting market research and competitor analysis to ensure that the company's pricing is competitive and aligned with customers' expectations. Offering attractive plans, discounts, or incentives for loyal customers can help retain them and discourage churn.</a:t>
            </a:r>
          </a:p>
          <a:p>
            <a:pPr marL="0" indent="0">
              <a:buNone/>
            </a:pPr>
            <a:r>
              <a:rPr lang="en-US" dirty="0"/>
              <a:t>3. Proactive Customer Engagement and Retention Programs: Rather than waiting for customers to reach out with issues or complaints, the company can proactively engage customers through personalized communication and retention programs. This can include sending targeted offers, exclusive promotions, and customized recommendations based on customers' usage patterns and preferences. Building strong relationships with customers and providing them with incentives to stay can significantly reduce churn rates.</a:t>
            </a:r>
          </a:p>
          <a:p>
            <a:endParaRPr lang="en-KE" dirty="0"/>
          </a:p>
        </p:txBody>
      </p:sp>
    </p:spTree>
    <p:extLst>
      <p:ext uri="{BB962C8B-B14F-4D97-AF65-F5344CB8AC3E}">
        <p14:creationId xmlns:p14="http://schemas.microsoft.com/office/powerpoint/2010/main" val="295023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474A2-AA8C-4E4C-9941-128F74025FAA}"/>
              </a:ext>
            </a:extLst>
          </p:cNvPr>
          <p:cNvSpPr>
            <a:spLocks noGrp="1"/>
          </p:cNvSpPr>
          <p:nvPr>
            <p:ph idx="1"/>
          </p:nvPr>
        </p:nvSpPr>
        <p:spPr>
          <a:xfrm>
            <a:off x="838200" y="304800"/>
            <a:ext cx="10515600" cy="5872163"/>
          </a:xfrm>
        </p:spPr>
        <p:txBody>
          <a:bodyPr/>
          <a:lstStyle/>
          <a:p>
            <a:r>
              <a:rPr lang="en-US" dirty="0"/>
              <a:t>Analyze Churn Patterns and Predictive Modeling: Add more data on churn to analyze patterns and trends. Implement predictive modeling techniques in the current systems, to forecast customer churn probability based on various features. By identifying customers who are at high risk of churn, the company can proactively reach out to them with targeted retention strategies and offers, increasing the chances of retaining those customers.</a:t>
            </a:r>
          </a:p>
          <a:p>
            <a:endParaRPr lang="en-KE" dirty="0"/>
          </a:p>
        </p:txBody>
      </p:sp>
    </p:spTree>
    <p:extLst>
      <p:ext uri="{BB962C8B-B14F-4D97-AF65-F5344CB8AC3E}">
        <p14:creationId xmlns:p14="http://schemas.microsoft.com/office/powerpoint/2010/main" val="2789853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A3D3-ACDC-4002-9C72-D07DB5D65E1B}"/>
              </a:ext>
            </a:extLst>
          </p:cNvPr>
          <p:cNvSpPr>
            <a:spLocks noGrp="1"/>
          </p:cNvSpPr>
          <p:nvPr>
            <p:ph type="title"/>
          </p:nvPr>
        </p:nvSpPr>
        <p:spPr/>
        <p:txBody>
          <a:bodyPr/>
          <a:lstStyle/>
          <a:p>
            <a:r>
              <a:rPr lang="en-US" dirty="0"/>
              <a:t>Next steps</a:t>
            </a:r>
            <a:endParaRPr lang="en-KE" dirty="0"/>
          </a:p>
        </p:txBody>
      </p:sp>
      <p:sp>
        <p:nvSpPr>
          <p:cNvPr id="3" name="Content Placeholder 2">
            <a:extLst>
              <a:ext uri="{FF2B5EF4-FFF2-40B4-BE49-F238E27FC236}">
                <a16:creationId xmlns:a16="http://schemas.microsoft.com/office/drawing/2014/main" id="{9B528265-5FA4-4CAA-9B37-5501F22E0002}"/>
              </a:ext>
            </a:extLst>
          </p:cNvPr>
          <p:cNvSpPr>
            <a:spLocks noGrp="1"/>
          </p:cNvSpPr>
          <p:nvPr>
            <p:ph idx="1"/>
          </p:nvPr>
        </p:nvSpPr>
        <p:spPr/>
        <p:txBody>
          <a:bodyPr/>
          <a:lstStyle/>
          <a:p>
            <a:r>
              <a:rPr lang="en-US" dirty="0"/>
              <a:t>1. Implement the recommendations stated.</a:t>
            </a:r>
          </a:p>
          <a:p>
            <a:r>
              <a:rPr lang="en-US" dirty="0"/>
              <a:t>2. Gather more data for modeling to improve accuracy.</a:t>
            </a:r>
            <a:endParaRPr lang="en-KE" dirty="0"/>
          </a:p>
        </p:txBody>
      </p:sp>
    </p:spTree>
    <p:extLst>
      <p:ext uri="{BB962C8B-B14F-4D97-AF65-F5344CB8AC3E}">
        <p14:creationId xmlns:p14="http://schemas.microsoft.com/office/powerpoint/2010/main" val="678130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A7FF-795D-4A1B-BC24-AA927988F51D}"/>
              </a:ext>
            </a:extLst>
          </p:cNvPr>
          <p:cNvSpPr>
            <a:spLocks noGrp="1"/>
          </p:cNvSpPr>
          <p:nvPr>
            <p:ph type="title"/>
          </p:nvPr>
        </p:nvSpPr>
        <p:spPr>
          <a:xfrm>
            <a:off x="838200" y="365125"/>
            <a:ext cx="10515600" cy="5762959"/>
          </a:xfrm>
        </p:spPr>
        <p:txBody>
          <a:bodyPr/>
          <a:lstStyle/>
          <a:p>
            <a:pPr algn="ctr"/>
            <a:r>
              <a:rPr lang="en-US" dirty="0"/>
              <a:t>Thankyou</a:t>
            </a:r>
            <a:endParaRPr lang="en-KE" dirty="0"/>
          </a:p>
        </p:txBody>
      </p:sp>
    </p:spTree>
    <p:extLst>
      <p:ext uri="{BB962C8B-B14F-4D97-AF65-F5344CB8AC3E}">
        <p14:creationId xmlns:p14="http://schemas.microsoft.com/office/powerpoint/2010/main" val="129524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1750-F1C7-47C5-AFC2-742886A3C5E1}"/>
              </a:ext>
            </a:extLst>
          </p:cNvPr>
          <p:cNvSpPr>
            <a:spLocks noGrp="1"/>
          </p:cNvSpPr>
          <p:nvPr>
            <p:ph type="title"/>
          </p:nvPr>
        </p:nvSpPr>
        <p:spPr/>
        <p:txBody>
          <a:bodyPr/>
          <a:lstStyle/>
          <a:p>
            <a:r>
              <a:rPr lang="en-US" dirty="0"/>
              <a:t>Overview</a:t>
            </a:r>
            <a:endParaRPr lang="en-KE" dirty="0"/>
          </a:p>
        </p:txBody>
      </p:sp>
      <p:sp>
        <p:nvSpPr>
          <p:cNvPr id="3" name="Content Placeholder 2">
            <a:extLst>
              <a:ext uri="{FF2B5EF4-FFF2-40B4-BE49-F238E27FC236}">
                <a16:creationId xmlns:a16="http://schemas.microsoft.com/office/drawing/2014/main" id="{1978799F-D2B6-4654-81B6-6482606B8074}"/>
              </a:ext>
            </a:extLst>
          </p:cNvPr>
          <p:cNvSpPr>
            <a:spLocks noGrp="1"/>
          </p:cNvSpPr>
          <p:nvPr>
            <p:ph idx="1"/>
          </p:nvPr>
        </p:nvSpPr>
        <p:spPr/>
        <p:txBody>
          <a:bodyPr/>
          <a:lstStyle/>
          <a:p>
            <a:r>
              <a:rPr lang="en-US" dirty="0"/>
              <a:t>SyriaTel is a telecommunications company that prides itself in offering top-notch services to their customers. They are the leading telecommunications company in their country and want to remain the leader in that particular sphere. Over the years they have chartered </a:t>
            </a:r>
            <a:r>
              <a:rPr lang="en-US" dirty="0" err="1"/>
              <a:t>alot</a:t>
            </a:r>
            <a:r>
              <a:rPr lang="en-US" dirty="0"/>
              <a:t> of the strides in technology in their country and want to continue improving.</a:t>
            </a:r>
          </a:p>
          <a:p>
            <a:endParaRPr lang="en-US" dirty="0"/>
          </a:p>
          <a:p>
            <a:r>
              <a:rPr lang="en-US" b="1" dirty="0"/>
              <a:t>Stakeholders: SyriaTel executives and managers</a:t>
            </a:r>
            <a:endParaRPr lang="en-KE" dirty="0"/>
          </a:p>
        </p:txBody>
      </p:sp>
    </p:spTree>
    <p:extLst>
      <p:ext uri="{BB962C8B-B14F-4D97-AF65-F5344CB8AC3E}">
        <p14:creationId xmlns:p14="http://schemas.microsoft.com/office/powerpoint/2010/main" val="56162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EC13-0A48-4935-B535-24E773AFEB4F}"/>
              </a:ext>
            </a:extLst>
          </p:cNvPr>
          <p:cNvSpPr>
            <a:spLocks noGrp="1"/>
          </p:cNvSpPr>
          <p:nvPr>
            <p:ph type="title"/>
          </p:nvPr>
        </p:nvSpPr>
        <p:spPr>
          <a:xfrm>
            <a:off x="838200" y="365125"/>
            <a:ext cx="10515600" cy="1880770"/>
          </a:xfrm>
        </p:spPr>
        <p:txBody>
          <a:bodyPr>
            <a:normAutofit fontScale="90000"/>
          </a:bodyPr>
          <a:lstStyle/>
          <a:p>
            <a:br>
              <a:rPr lang="en-US" sz="4900" dirty="0"/>
            </a:br>
            <a:r>
              <a:rPr lang="en-US" sz="4900" dirty="0"/>
              <a:t>1. Business Understanding</a:t>
            </a:r>
            <a:br>
              <a:rPr lang="en-US" b="1" dirty="0"/>
            </a:br>
            <a:endParaRPr lang="en-KE" dirty="0"/>
          </a:p>
        </p:txBody>
      </p:sp>
      <p:sp>
        <p:nvSpPr>
          <p:cNvPr id="3" name="Content Placeholder 2">
            <a:extLst>
              <a:ext uri="{FF2B5EF4-FFF2-40B4-BE49-F238E27FC236}">
                <a16:creationId xmlns:a16="http://schemas.microsoft.com/office/drawing/2014/main" id="{2A11EF9D-1A5E-4E98-8F16-E71156F13AA4}"/>
              </a:ext>
            </a:extLst>
          </p:cNvPr>
          <p:cNvSpPr>
            <a:spLocks noGrp="1"/>
          </p:cNvSpPr>
          <p:nvPr>
            <p:ph idx="1"/>
          </p:nvPr>
        </p:nvSpPr>
        <p:spPr>
          <a:xfrm>
            <a:off x="838200" y="2502567"/>
            <a:ext cx="10515600" cy="3674395"/>
          </a:xfrm>
        </p:spPr>
        <p:txBody>
          <a:bodyPr/>
          <a:lstStyle/>
          <a:p>
            <a:r>
              <a:rPr lang="en-US" b="1" dirty="0"/>
              <a:t>Problem Statement</a:t>
            </a:r>
          </a:p>
          <a:p>
            <a:pPr marL="0" indent="0">
              <a:buNone/>
            </a:pPr>
            <a:r>
              <a:rPr lang="en-US" dirty="0"/>
              <a:t>In a bid to continue leading SyriaTel is facing a significant challenge, CUSTOMER CHURN i.e. where the customers are discontinuing their services and switch to other service providers. This churn not only leads to revenue loss but also affects the company's market position and customer satisfaction.</a:t>
            </a:r>
          </a:p>
          <a:p>
            <a:endParaRPr lang="en-KE" dirty="0"/>
          </a:p>
        </p:txBody>
      </p:sp>
    </p:spTree>
    <p:extLst>
      <p:ext uri="{BB962C8B-B14F-4D97-AF65-F5344CB8AC3E}">
        <p14:creationId xmlns:p14="http://schemas.microsoft.com/office/powerpoint/2010/main" val="73000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D99D-DDD5-4C8E-96F9-27C290D9EA1D}"/>
              </a:ext>
            </a:extLst>
          </p:cNvPr>
          <p:cNvSpPr>
            <a:spLocks noGrp="1"/>
          </p:cNvSpPr>
          <p:nvPr>
            <p:ph type="title"/>
          </p:nvPr>
        </p:nvSpPr>
        <p:spPr/>
        <p:txBody>
          <a:bodyPr/>
          <a:lstStyle/>
          <a:p>
            <a:r>
              <a:rPr lang="en-US" b="1" dirty="0"/>
              <a:t>Proposed Solution</a:t>
            </a:r>
            <a:endParaRPr lang="en-KE" dirty="0"/>
          </a:p>
        </p:txBody>
      </p:sp>
      <p:sp>
        <p:nvSpPr>
          <p:cNvPr id="3" name="Content Placeholder 2">
            <a:extLst>
              <a:ext uri="{FF2B5EF4-FFF2-40B4-BE49-F238E27FC236}">
                <a16:creationId xmlns:a16="http://schemas.microsoft.com/office/drawing/2014/main" id="{A1727979-F0F4-47A9-8852-5E8361CA5290}"/>
              </a:ext>
            </a:extLst>
          </p:cNvPr>
          <p:cNvSpPr>
            <a:spLocks noGrp="1"/>
          </p:cNvSpPr>
          <p:nvPr>
            <p:ph idx="1"/>
          </p:nvPr>
        </p:nvSpPr>
        <p:spPr/>
        <p:txBody>
          <a:bodyPr/>
          <a:lstStyle/>
          <a:p>
            <a:r>
              <a:rPr lang="en-US" dirty="0"/>
              <a:t>The proposed solution is to develop a machine learning model that can analyze customer data, including demographics, usage patterns, service subscriptions, to predict customer churn. The model should be able to identify customers who are most likely to churn, enabling the telecommunication company to take proactive measures to retain them.</a:t>
            </a:r>
            <a:endParaRPr lang="en-KE" dirty="0"/>
          </a:p>
        </p:txBody>
      </p:sp>
    </p:spTree>
    <p:extLst>
      <p:ext uri="{BB962C8B-B14F-4D97-AF65-F5344CB8AC3E}">
        <p14:creationId xmlns:p14="http://schemas.microsoft.com/office/powerpoint/2010/main" val="385176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635A-AC8C-4E42-8276-18B4DB94EAE6}"/>
              </a:ext>
            </a:extLst>
          </p:cNvPr>
          <p:cNvSpPr>
            <a:spLocks noGrp="1"/>
          </p:cNvSpPr>
          <p:nvPr>
            <p:ph type="title"/>
          </p:nvPr>
        </p:nvSpPr>
        <p:spPr/>
        <p:txBody>
          <a:bodyPr/>
          <a:lstStyle/>
          <a:p>
            <a:r>
              <a:rPr lang="en-US" b="1" dirty="0"/>
              <a:t>Project Objectives</a:t>
            </a:r>
            <a:endParaRPr lang="en-KE" dirty="0"/>
          </a:p>
        </p:txBody>
      </p:sp>
      <p:sp>
        <p:nvSpPr>
          <p:cNvPr id="3" name="Content Placeholder 2">
            <a:extLst>
              <a:ext uri="{FF2B5EF4-FFF2-40B4-BE49-F238E27FC236}">
                <a16:creationId xmlns:a16="http://schemas.microsoft.com/office/drawing/2014/main" id="{0C7339CC-B263-493F-AD6A-282A10465305}"/>
              </a:ext>
            </a:extLst>
          </p:cNvPr>
          <p:cNvSpPr>
            <a:spLocks noGrp="1"/>
          </p:cNvSpPr>
          <p:nvPr>
            <p:ph idx="1"/>
          </p:nvPr>
        </p:nvSpPr>
        <p:spPr/>
        <p:txBody>
          <a:bodyPr/>
          <a:lstStyle/>
          <a:p>
            <a:endParaRPr lang="en-US" dirty="0"/>
          </a:p>
          <a:p>
            <a:r>
              <a:rPr lang="en-US" dirty="0"/>
              <a:t>To develop a model that will help in predicting if a customer churns or not based on various attributes.</a:t>
            </a:r>
          </a:p>
          <a:p>
            <a:r>
              <a:rPr lang="en-US" dirty="0"/>
              <a:t>To identify the attributes that heavily impact if a customer is likely to churn.</a:t>
            </a:r>
          </a:p>
          <a:p>
            <a:endParaRPr lang="en-KE" dirty="0"/>
          </a:p>
        </p:txBody>
      </p:sp>
    </p:spTree>
    <p:extLst>
      <p:ext uri="{BB962C8B-B14F-4D97-AF65-F5344CB8AC3E}">
        <p14:creationId xmlns:p14="http://schemas.microsoft.com/office/powerpoint/2010/main" val="39229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E90B-3AA1-4D7F-B8E9-E49D3F5237C6}"/>
              </a:ext>
            </a:extLst>
          </p:cNvPr>
          <p:cNvSpPr>
            <a:spLocks noGrp="1"/>
          </p:cNvSpPr>
          <p:nvPr>
            <p:ph type="title"/>
          </p:nvPr>
        </p:nvSpPr>
        <p:spPr/>
        <p:txBody>
          <a:bodyPr/>
          <a:lstStyle/>
          <a:p>
            <a:r>
              <a:rPr lang="en-US" b="1" dirty="0"/>
              <a:t>Project scope and limitations</a:t>
            </a:r>
            <a:endParaRPr lang="en-KE" dirty="0"/>
          </a:p>
        </p:txBody>
      </p:sp>
      <p:sp>
        <p:nvSpPr>
          <p:cNvPr id="3" name="Content Placeholder 2">
            <a:extLst>
              <a:ext uri="{FF2B5EF4-FFF2-40B4-BE49-F238E27FC236}">
                <a16:creationId xmlns:a16="http://schemas.microsoft.com/office/drawing/2014/main" id="{3A3B2356-DAE7-4EE2-8428-169CF604E7AC}"/>
              </a:ext>
            </a:extLst>
          </p:cNvPr>
          <p:cNvSpPr>
            <a:spLocks noGrp="1"/>
          </p:cNvSpPr>
          <p:nvPr>
            <p:ph idx="1"/>
          </p:nvPr>
        </p:nvSpPr>
        <p:spPr/>
        <p:txBody>
          <a:bodyPr>
            <a:normAutofit lnSpcReduction="10000"/>
          </a:bodyPr>
          <a:lstStyle/>
          <a:p>
            <a:r>
              <a:rPr lang="en-US" dirty="0"/>
              <a:t>This project was orchestrated as an extra advisory tool to support top-level management make informed decisions to deal with customer retention.</a:t>
            </a:r>
          </a:p>
          <a:p>
            <a:r>
              <a:rPr lang="en-US" dirty="0"/>
              <a:t>The project outputs i.e. The model will not be realized as a full application with a user interface but rather a final report on the findings based on the data used which include a number of recommendations.</a:t>
            </a:r>
          </a:p>
          <a:p>
            <a:r>
              <a:rPr lang="en-US" dirty="0"/>
              <a:t>Internal data from the company will be the primary data source that will drive this project.</a:t>
            </a:r>
          </a:p>
          <a:p>
            <a:r>
              <a:rPr lang="en-US" dirty="0"/>
              <a:t>Ultimately the final steps taken to mitigate the situation is determined by the company.</a:t>
            </a:r>
          </a:p>
          <a:p>
            <a:endParaRPr lang="en-KE" dirty="0"/>
          </a:p>
        </p:txBody>
      </p:sp>
    </p:spTree>
    <p:extLst>
      <p:ext uri="{BB962C8B-B14F-4D97-AF65-F5344CB8AC3E}">
        <p14:creationId xmlns:p14="http://schemas.microsoft.com/office/powerpoint/2010/main" val="114627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BBD8-2F0C-42F1-8604-5CE3831833FD}"/>
              </a:ext>
            </a:extLst>
          </p:cNvPr>
          <p:cNvSpPr>
            <a:spLocks noGrp="1"/>
          </p:cNvSpPr>
          <p:nvPr>
            <p:ph type="title"/>
          </p:nvPr>
        </p:nvSpPr>
        <p:spPr/>
        <p:txBody>
          <a:bodyPr/>
          <a:lstStyle/>
          <a:p>
            <a:r>
              <a:rPr lang="en-US" b="1" dirty="0"/>
              <a:t>Benchmark metric</a:t>
            </a:r>
            <a:endParaRPr lang="en-KE" dirty="0"/>
          </a:p>
        </p:txBody>
      </p:sp>
      <p:sp>
        <p:nvSpPr>
          <p:cNvPr id="3" name="Content Placeholder 2">
            <a:extLst>
              <a:ext uri="{FF2B5EF4-FFF2-40B4-BE49-F238E27FC236}">
                <a16:creationId xmlns:a16="http://schemas.microsoft.com/office/drawing/2014/main" id="{7639FE5B-3A96-4E1E-BDB5-EF0A5DC49ADC}"/>
              </a:ext>
            </a:extLst>
          </p:cNvPr>
          <p:cNvSpPr>
            <a:spLocks noGrp="1"/>
          </p:cNvSpPr>
          <p:nvPr>
            <p:ph idx="1"/>
          </p:nvPr>
        </p:nvSpPr>
        <p:spPr/>
        <p:txBody>
          <a:bodyPr/>
          <a:lstStyle/>
          <a:p>
            <a:r>
              <a:rPr lang="en-US" dirty="0"/>
              <a:t>The bench mark evaluation metric that will be used in this project is </a:t>
            </a:r>
            <a:r>
              <a:rPr lang="en-US" b="1" dirty="0"/>
              <a:t>ACCURACY</a:t>
            </a:r>
            <a:r>
              <a:rPr lang="en-US" dirty="0"/>
              <a:t>.</a:t>
            </a:r>
          </a:p>
          <a:p>
            <a:r>
              <a:rPr lang="en-US" b="1" dirty="0"/>
              <a:t>Justification</a:t>
            </a:r>
            <a:r>
              <a:rPr lang="en-US" dirty="0"/>
              <a:t>: from objective 1 we want to know if a customer churns therefore accuracy  would be suitable.</a:t>
            </a:r>
          </a:p>
          <a:p>
            <a:endParaRPr lang="en-KE" dirty="0"/>
          </a:p>
        </p:txBody>
      </p:sp>
    </p:spTree>
    <p:extLst>
      <p:ext uri="{BB962C8B-B14F-4D97-AF65-F5344CB8AC3E}">
        <p14:creationId xmlns:p14="http://schemas.microsoft.com/office/powerpoint/2010/main" val="291858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1514-241C-4844-82A1-71686AEFBD04}"/>
              </a:ext>
            </a:extLst>
          </p:cNvPr>
          <p:cNvSpPr>
            <a:spLocks noGrp="1"/>
          </p:cNvSpPr>
          <p:nvPr>
            <p:ph type="title"/>
          </p:nvPr>
        </p:nvSpPr>
        <p:spPr/>
        <p:txBody>
          <a:bodyPr/>
          <a:lstStyle/>
          <a:p>
            <a:r>
              <a:rPr lang="en-US" dirty="0"/>
              <a:t>2. Data understanding</a:t>
            </a:r>
            <a:endParaRPr lang="en-KE" dirty="0"/>
          </a:p>
        </p:txBody>
      </p:sp>
      <p:sp>
        <p:nvSpPr>
          <p:cNvPr id="3" name="Content Placeholder 2">
            <a:extLst>
              <a:ext uri="{FF2B5EF4-FFF2-40B4-BE49-F238E27FC236}">
                <a16:creationId xmlns:a16="http://schemas.microsoft.com/office/drawing/2014/main" id="{EF159AA6-4FE6-4DA9-A417-0B0A16C8281B}"/>
              </a:ext>
            </a:extLst>
          </p:cNvPr>
          <p:cNvSpPr>
            <a:spLocks noGrp="1"/>
          </p:cNvSpPr>
          <p:nvPr>
            <p:ph idx="1"/>
          </p:nvPr>
        </p:nvSpPr>
        <p:spPr/>
        <p:txBody>
          <a:bodyPr/>
          <a:lstStyle/>
          <a:p>
            <a:r>
              <a:rPr lang="en-US" dirty="0"/>
              <a:t>Once again internal data from the company will be the primary data source that will drive this project.</a:t>
            </a:r>
          </a:p>
          <a:p>
            <a:r>
              <a:rPr lang="en-US" dirty="0"/>
              <a:t>Here we explored the data to get a better understanding of its state, then decided on the steps we needed to take to clean it. We did the following tasks:</a:t>
            </a:r>
          </a:p>
          <a:p>
            <a:endParaRPr lang="en-US" dirty="0"/>
          </a:p>
          <a:p>
            <a:pPr lvl="1"/>
            <a:r>
              <a:rPr lang="en-US" sz="2800" dirty="0"/>
              <a:t>getting the shape of the data (rows and columns).</a:t>
            </a:r>
          </a:p>
          <a:p>
            <a:pPr lvl="1"/>
            <a:r>
              <a:rPr lang="en-US" sz="2800" dirty="0"/>
              <a:t>getting data info (types of features)</a:t>
            </a:r>
          </a:p>
          <a:p>
            <a:pPr lvl="1"/>
            <a:r>
              <a:rPr lang="en-US" sz="2800" dirty="0"/>
              <a:t>descriptive statistics </a:t>
            </a:r>
            <a:r>
              <a:rPr lang="en-US" sz="2800" dirty="0" err="1"/>
              <a:t>e.g</a:t>
            </a:r>
            <a:r>
              <a:rPr lang="en-US" sz="2800" dirty="0"/>
              <a:t> mean, max/min values etc.</a:t>
            </a:r>
          </a:p>
          <a:p>
            <a:endParaRPr lang="en-US" dirty="0"/>
          </a:p>
          <a:p>
            <a:endParaRPr lang="en-KE" dirty="0"/>
          </a:p>
        </p:txBody>
      </p:sp>
    </p:spTree>
    <p:extLst>
      <p:ext uri="{BB962C8B-B14F-4D97-AF65-F5344CB8AC3E}">
        <p14:creationId xmlns:p14="http://schemas.microsoft.com/office/powerpoint/2010/main" val="176366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1889-C6F9-4322-966F-65A2EB4E6114}"/>
              </a:ext>
            </a:extLst>
          </p:cNvPr>
          <p:cNvSpPr>
            <a:spLocks noGrp="1"/>
          </p:cNvSpPr>
          <p:nvPr>
            <p:ph type="title"/>
          </p:nvPr>
        </p:nvSpPr>
        <p:spPr/>
        <p:txBody>
          <a:bodyPr/>
          <a:lstStyle/>
          <a:p>
            <a:r>
              <a:rPr lang="en-US" dirty="0"/>
              <a:t>Findings on data understanding</a:t>
            </a:r>
            <a:endParaRPr lang="en-KE" dirty="0"/>
          </a:p>
        </p:txBody>
      </p:sp>
      <p:sp>
        <p:nvSpPr>
          <p:cNvPr id="3" name="Content Placeholder 2">
            <a:extLst>
              <a:ext uri="{FF2B5EF4-FFF2-40B4-BE49-F238E27FC236}">
                <a16:creationId xmlns:a16="http://schemas.microsoft.com/office/drawing/2014/main" id="{6B632317-5209-4E32-86DA-3A78C949AAA4}"/>
              </a:ext>
            </a:extLst>
          </p:cNvPr>
          <p:cNvSpPr>
            <a:spLocks noGrp="1"/>
          </p:cNvSpPr>
          <p:nvPr>
            <p:ph idx="1"/>
          </p:nvPr>
        </p:nvSpPr>
        <p:spPr/>
        <p:txBody>
          <a:bodyPr/>
          <a:lstStyle/>
          <a:p>
            <a:r>
              <a:rPr lang="en-US" sz="3200" dirty="0"/>
              <a:t>From the exercise, the dataset had:</a:t>
            </a:r>
          </a:p>
          <a:p>
            <a:endParaRPr lang="en-US" sz="3200" dirty="0"/>
          </a:p>
          <a:p>
            <a:pPr lvl="1"/>
            <a:r>
              <a:rPr lang="en-US" sz="2800" dirty="0"/>
              <a:t>3333 customers.</a:t>
            </a:r>
          </a:p>
          <a:p>
            <a:pPr lvl="1"/>
            <a:r>
              <a:rPr lang="en-US" sz="2800" dirty="0"/>
              <a:t>21 customer features: 4 string predictors, 16 numeric predictors and the target.</a:t>
            </a:r>
          </a:p>
          <a:p>
            <a:pPr lvl="1"/>
            <a:r>
              <a:rPr lang="en-US" sz="2800" dirty="0"/>
              <a:t>Various transformations were applied on the dataset both for analysis and modeling e.g. type conversions, feature selection etc.</a:t>
            </a:r>
          </a:p>
          <a:p>
            <a:endParaRPr lang="en-KE" dirty="0"/>
          </a:p>
        </p:txBody>
      </p:sp>
    </p:spTree>
    <p:extLst>
      <p:ext uri="{BB962C8B-B14F-4D97-AF65-F5344CB8AC3E}">
        <p14:creationId xmlns:p14="http://schemas.microsoft.com/office/powerpoint/2010/main" val="3930035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1115</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SyriaTel Telecom Company Churn Analysis and Prediction</vt:lpstr>
      <vt:lpstr>Overview</vt:lpstr>
      <vt:lpstr> 1. Business Understanding </vt:lpstr>
      <vt:lpstr>Proposed Solution</vt:lpstr>
      <vt:lpstr>Project Objectives</vt:lpstr>
      <vt:lpstr>Project scope and limitations</vt:lpstr>
      <vt:lpstr>Benchmark metric</vt:lpstr>
      <vt:lpstr>2. Data understanding</vt:lpstr>
      <vt:lpstr>Findings on data understanding</vt:lpstr>
      <vt:lpstr>3. Modelling</vt:lpstr>
      <vt:lpstr>Best Model: Model 3</vt:lpstr>
      <vt:lpstr>PowerPoint Presentation</vt:lpstr>
      <vt:lpstr>Findings and Recommendations</vt:lpstr>
      <vt:lpstr>Recommendations.</vt:lpstr>
      <vt:lpstr>PowerPoint Presentation</vt:lpstr>
      <vt:lpstr>PowerPoint Presentation</vt:lpstr>
      <vt:lpstr>Next steps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Telecom Company Churn Analysis and Prediction</dc:title>
  <dc:creator>user</dc:creator>
  <cp:lastModifiedBy>user</cp:lastModifiedBy>
  <cp:revision>11</cp:revision>
  <dcterms:created xsi:type="dcterms:W3CDTF">2023-05-22T06:54:33Z</dcterms:created>
  <dcterms:modified xsi:type="dcterms:W3CDTF">2023-05-22T08:48:26Z</dcterms:modified>
</cp:coreProperties>
</file>