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21"/>
  </p:notesMasterIdLst>
  <p:sldIdLst>
    <p:sldId id="256" r:id="rId2"/>
    <p:sldId id="331" r:id="rId3"/>
    <p:sldId id="352" r:id="rId4"/>
    <p:sldId id="353" r:id="rId5"/>
    <p:sldId id="332" r:id="rId6"/>
    <p:sldId id="349" r:id="rId7"/>
    <p:sldId id="350" r:id="rId8"/>
    <p:sldId id="351" r:id="rId9"/>
    <p:sldId id="354" r:id="rId10"/>
    <p:sldId id="356" r:id="rId11"/>
    <p:sldId id="357" r:id="rId12"/>
    <p:sldId id="358" r:id="rId13"/>
    <p:sldId id="296" r:id="rId14"/>
    <p:sldId id="301" r:id="rId15"/>
    <p:sldId id="257" r:id="rId16"/>
    <p:sldId id="258" r:id="rId17"/>
    <p:sldId id="355" r:id="rId18"/>
    <p:sldId id="300" r:id="rId19"/>
    <p:sldId id="328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2B2B2B"/>
    <a:srgbClr val="9E5ECE"/>
    <a:srgbClr val="FCF6B3"/>
    <a:srgbClr val="FFFFFF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8" autoAdjust="0"/>
    <p:restoredTop sz="94631"/>
  </p:normalViewPr>
  <p:slideViewPr>
    <p:cSldViewPr>
      <p:cViewPr varScale="1">
        <p:scale>
          <a:sx n="107" d="100"/>
          <a:sy n="107" d="100"/>
        </p:scale>
        <p:origin x="184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00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61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3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642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03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49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05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7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Ecosistemas de aplicaciones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</p:txBody>
      </p:sp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Comunicación</a:t>
            </a:r>
            <a:endParaRPr lang="en-US" dirty="0"/>
          </a:p>
        </p:txBody>
      </p:sp>
      <p:pic>
        <p:nvPicPr>
          <p:cNvPr id="4" name="Picture 6" descr="File:Slack Technologies Logo.svg - Wikimedia Commons">
            <a:extLst>
              <a:ext uri="{FF2B5EF4-FFF2-40B4-BE49-F238E27FC236}">
                <a16:creationId xmlns:a16="http://schemas.microsoft.com/office/drawing/2014/main" id="{A5B4AB94-3F67-AD4F-BF33-D0BC50585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97" y="2283718"/>
            <a:ext cx="3678763" cy="9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oodle Mobile Icesi | Portal de Servicios">
            <a:extLst>
              <a:ext uri="{FF2B5EF4-FFF2-40B4-BE49-F238E27FC236}">
                <a16:creationId xmlns:a16="http://schemas.microsoft.com/office/drawing/2014/main" id="{7A5553EA-78A0-D44F-93BE-2C98257C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95023"/>
            <a:ext cx="3381807" cy="321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666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Comunicación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F96BD-BE1B-3649-9D95-E65FCBE0D062}"/>
              </a:ext>
            </a:extLst>
          </p:cNvPr>
          <p:cNvSpPr txBox="1"/>
          <p:nvPr/>
        </p:nvSpPr>
        <p:spPr>
          <a:xfrm>
            <a:off x="762000" y="144339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Síncrono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AAC13-48BE-AF47-9021-AD542F87BED9}"/>
              </a:ext>
            </a:extLst>
          </p:cNvPr>
          <p:cNvSpPr txBox="1"/>
          <p:nvPr/>
        </p:nvSpPr>
        <p:spPr>
          <a:xfrm>
            <a:off x="6096000" y="144339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Asíncrono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FFB919-B4EC-3648-B226-47C0494CE5D6}"/>
              </a:ext>
            </a:extLst>
          </p:cNvPr>
          <p:cNvSpPr/>
          <p:nvPr/>
        </p:nvSpPr>
        <p:spPr>
          <a:xfrm>
            <a:off x="3413760" y="2681486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Conceptual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0424ED-376D-BC48-BD34-E940BD828807}"/>
              </a:ext>
            </a:extLst>
          </p:cNvPr>
          <p:cNvSpPr/>
          <p:nvPr/>
        </p:nvSpPr>
        <p:spPr>
          <a:xfrm>
            <a:off x="3413760" y="3367286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Implementación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B4BFBE-6470-B84E-86A5-3970D644FF69}"/>
              </a:ext>
            </a:extLst>
          </p:cNvPr>
          <p:cNvSpPr/>
          <p:nvPr/>
        </p:nvSpPr>
        <p:spPr>
          <a:xfrm>
            <a:off x="3413760" y="4053086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Prácticas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0660D1-D67C-E749-9FB9-87AB85170E5A}"/>
              </a:ext>
            </a:extLst>
          </p:cNvPr>
          <p:cNvSpPr/>
          <p:nvPr/>
        </p:nvSpPr>
        <p:spPr>
          <a:xfrm>
            <a:off x="3413760" y="1995686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Solución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dudas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8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Comunicación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F96BD-BE1B-3649-9D95-E65FCBE0D062}"/>
              </a:ext>
            </a:extLst>
          </p:cNvPr>
          <p:cNvSpPr txBox="1"/>
          <p:nvPr/>
        </p:nvSpPr>
        <p:spPr>
          <a:xfrm>
            <a:off x="762000" y="144339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Síncrono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AAC13-48BE-AF47-9021-AD542F87BED9}"/>
              </a:ext>
            </a:extLst>
          </p:cNvPr>
          <p:cNvSpPr txBox="1"/>
          <p:nvPr/>
        </p:nvSpPr>
        <p:spPr>
          <a:xfrm>
            <a:off x="6096000" y="144339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Asíncrono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FFB919-B4EC-3648-B226-47C0494CE5D6}"/>
              </a:ext>
            </a:extLst>
          </p:cNvPr>
          <p:cNvSpPr/>
          <p:nvPr/>
        </p:nvSpPr>
        <p:spPr>
          <a:xfrm>
            <a:off x="685800" y="2681486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Conceptual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0424ED-376D-BC48-BD34-E940BD828807}"/>
              </a:ext>
            </a:extLst>
          </p:cNvPr>
          <p:cNvSpPr/>
          <p:nvPr/>
        </p:nvSpPr>
        <p:spPr>
          <a:xfrm>
            <a:off x="6019800" y="3367286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Implementación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B4BFBE-6470-B84E-86A5-3970D644FF69}"/>
              </a:ext>
            </a:extLst>
          </p:cNvPr>
          <p:cNvSpPr/>
          <p:nvPr/>
        </p:nvSpPr>
        <p:spPr>
          <a:xfrm>
            <a:off x="685800" y="4053086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Prácticas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0660D1-D67C-E749-9FB9-87AB85170E5A}"/>
              </a:ext>
            </a:extLst>
          </p:cNvPr>
          <p:cNvSpPr/>
          <p:nvPr/>
        </p:nvSpPr>
        <p:spPr>
          <a:xfrm>
            <a:off x="685800" y="1995686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Solución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dudas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A56DA1-C466-434A-A4BD-1E1EBE95D1CB}"/>
              </a:ext>
            </a:extLst>
          </p:cNvPr>
          <p:cNvSpPr/>
          <p:nvPr/>
        </p:nvSpPr>
        <p:spPr>
          <a:xfrm>
            <a:off x="6019800" y="4053086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Prácticas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99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Clase 1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Conceptos iniciales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Familiarización con el sistema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675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1. Introducción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0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491630"/>
            <a:ext cx="4896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Es un sistema operativo diseñado para ser ejecutado por dispositivos móviles con pantalla táctil.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114300" lvl="0">
              <a:buSzPts val="1800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En los últimos años debido a su diseño basado en aplicaciones y su licencia libre, ha sido adoptado por numerosas compañías de electrónica de consumo como el sistema operativo de sus teléfonos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El lenguaje de desarrollo para aplicaciones en Android es JAVA.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6588224" y="1995686"/>
            <a:ext cx="1813344" cy="159820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Sistema Operativo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1713129"/>
            <a:ext cx="4392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Android es un proyecto financiado por Google. Todos los dispositivos Android van asociados a una cuenta en google.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El gestor de aplicaciones es Google Play Store aunque se pueden instalar aplicaciones sin esta herramienta.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Android ha sido tan versátil que incluso se usa para videoconsolas, televisores, relojes y hasta automóviles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Resultado de imagen de google android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713129"/>
            <a:ext cx="3684236" cy="24561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Android y Google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API</a:t>
            </a:r>
            <a:endParaRPr lang="en-US" dirty="0"/>
          </a:p>
        </p:txBody>
      </p:sp>
      <p:pic>
        <p:nvPicPr>
          <p:cNvPr id="1026" name="Picture 2" descr="How to find the Android Version Distribution statistics in Android ...">
            <a:extLst>
              <a:ext uri="{FF2B5EF4-FFF2-40B4-BE49-F238E27FC236}">
                <a16:creationId xmlns:a16="http://schemas.microsoft.com/office/drawing/2014/main" id="{35072EED-88CE-984E-9C4E-58CD99B25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9" r="50956" b="5200"/>
          <a:stretch/>
        </p:blipFill>
        <p:spPr bwMode="auto">
          <a:xfrm>
            <a:off x="2874854" y="217631"/>
            <a:ext cx="3440012" cy="434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7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Diseño móvil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820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822960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062E3-DDD0-9C40-9F0F-4183E3CB48B1}"/>
              </a:ext>
            </a:extLst>
          </p:cNvPr>
          <p:cNvSpPr txBox="1"/>
          <p:nvPr/>
        </p:nvSpPr>
        <p:spPr>
          <a:xfrm>
            <a:off x="4694352" y="1386315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70B8A1-EAD6-F947-ADAD-22FE60D13AB8}"/>
              </a:ext>
            </a:extLst>
          </p:cNvPr>
          <p:cNvSpPr/>
          <p:nvPr/>
        </p:nvSpPr>
        <p:spPr>
          <a:xfrm>
            <a:off x="2253110" y="1843422"/>
            <a:ext cx="2102865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01256-8EA1-FC46-AF64-99FDDC4FC3E8}"/>
              </a:ext>
            </a:extLst>
          </p:cNvPr>
          <p:cNvSpPr/>
          <p:nvPr/>
        </p:nvSpPr>
        <p:spPr>
          <a:xfrm>
            <a:off x="4860032" y="1843422"/>
            <a:ext cx="2102865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&lt;View&gt;</a:t>
            </a:r>
          </a:p>
          <a:p>
            <a:r>
              <a:rPr lang="en-US" dirty="0"/>
              <a:t>   &lt;Image style={…}/&gt;</a:t>
            </a:r>
          </a:p>
          <a:p>
            <a:r>
              <a:rPr lang="en-US" dirty="0"/>
              <a:t>   &lt;Image style={…}/&gt;</a:t>
            </a:r>
          </a:p>
          <a:p>
            <a:r>
              <a:rPr lang="en-US" dirty="0"/>
              <a:t>&lt;/View&gt;</a:t>
            </a:r>
          </a:p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901CDA-E312-684E-B913-A1D1D830804A}"/>
              </a:ext>
            </a:extLst>
          </p:cNvPr>
          <p:cNvSpPr/>
          <p:nvPr/>
        </p:nvSpPr>
        <p:spPr>
          <a:xfrm>
            <a:off x="2553083" y="2139702"/>
            <a:ext cx="795645" cy="8639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E0B7B0-C26F-6B4F-90DD-DD9C4B24D4AC}"/>
              </a:ext>
            </a:extLst>
          </p:cNvPr>
          <p:cNvSpPr/>
          <p:nvPr/>
        </p:nvSpPr>
        <p:spPr>
          <a:xfrm>
            <a:off x="3303841" y="3402674"/>
            <a:ext cx="795645" cy="8639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53F3D7-3317-0D49-80B4-A25ACF6FE0A2}"/>
              </a:ext>
            </a:extLst>
          </p:cNvPr>
          <p:cNvCxnSpPr/>
          <p:nvPr/>
        </p:nvCxnSpPr>
        <p:spPr>
          <a:xfrm flipH="1">
            <a:off x="2253110" y="2571750"/>
            <a:ext cx="299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0ED23C-613D-5F41-88ED-56632AF581D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950905" y="1843422"/>
            <a:ext cx="1" cy="29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9EEDB3-B6DD-2443-A8E8-28011D5BC5DE}"/>
              </a:ext>
            </a:extLst>
          </p:cNvPr>
          <p:cNvCxnSpPr>
            <a:cxnSpLocks/>
          </p:cNvCxnSpPr>
          <p:nvPr/>
        </p:nvCxnSpPr>
        <p:spPr>
          <a:xfrm>
            <a:off x="3701664" y="4283446"/>
            <a:ext cx="1" cy="29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B5745B-EDE0-1941-A21B-9B7F8ADB5409}"/>
              </a:ext>
            </a:extLst>
          </p:cNvPr>
          <p:cNvCxnSpPr>
            <a:cxnSpLocks/>
          </p:cNvCxnSpPr>
          <p:nvPr/>
        </p:nvCxnSpPr>
        <p:spPr>
          <a:xfrm flipH="1">
            <a:off x="4099486" y="3834654"/>
            <a:ext cx="25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D8A5EF-E680-D242-9822-E48EFE384885}"/>
              </a:ext>
            </a:extLst>
          </p:cNvPr>
          <p:cNvCxnSpPr>
            <a:cxnSpLocks/>
          </p:cNvCxnSpPr>
          <p:nvPr/>
        </p:nvCxnSpPr>
        <p:spPr>
          <a:xfrm flipH="1">
            <a:off x="2253110" y="3834654"/>
            <a:ext cx="1050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ECF2FB-D3F7-5E4F-A890-A9A655D78D83}"/>
              </a:ext>
            </a:extLst>
          </p:cNvPr>
          <p:cNvSpPr txBox="1"/>
          <p:nvPr/>
        </p:nvSpPr>
        <p:spPr>
          <a:xfrm>
            <a:off x="107504" y="2599506"/>
            <a:ext cx="1995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Diseño</a:t>
            </a:r>
            <a:r>
              <a:rPr lang="en-US" dirty="0">
                <a:solidFill>
                  <a:schemeClr val="tx1"/>
                </a:solidFill>
              </a:rPr>
              <a:t> visual + </a:t>
            </a:r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enmaquetado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4E8B50-2704-0E4E-AAB2-7485F3D0B83F}"/>
              </a:ext>
            </a:extLst>
          </p:cNvPr>
          <p:cNvSpPr txBox="1"/>
          <p:nvPr/>
        </p:nvSpPr>
        <p:spPr>
          <a:xfrm>
            <a:off x="6997289" y="2707228"/>
            <a:ext cx="196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enmaquetado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0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Composición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17402B-4A45-6246-83BB-7FC88CBDD7DC}"/>
              </a:ext>
            </a:extLst>
          </p:cNvPr>
          <p:cNvSpPr/>
          <p:nvPr/>
        </p:nvSpPr>
        <p:spPr>
          <a:xfrm>
            <a:off x="598806" y="1648996"/>
            <a:ext cx="5037124" cy="13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Android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AD009-042A-4541-9A98-EAB2EB8C5FE0}"/>
              </a:ext>
            </a:extLst>
          </p:cNvPr>
          <p:cNvSpPr/>
          <p:nvPr/>
        </p:nvSpPr>
        <p:spPr>
          <a:xfrm>
            <a:off x="611560" y="1389093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8534C4-049A-B340-83ED-2727A396A499}"/>
              </a:ext>
            </a:extLst>
          </p:cNvPr>
          <p:cNvSpPr/>
          <p:nvPr/>
        </p:nvSpPr>
        <p:spPr>
          <a:xfrm>
            <a:off x="1115616" y="1392236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5F3EBC1-F1F5-774D-9CA3-7EB2AFDC3BD9}"/>
              </a:ext>
            </a:extLst>
          </p:cNvPr>
          <p:cNvSpPr/>
          <p:nvPr/>
        </p:nvSpPr>
        <p:spPr>
          <a:xfrm>
            <a:off x="1629283" y="1393328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B95E5C-89A7-D74B-9C80-12C11245DAF7}"/>
              </a:ext>
            </a:extLst>
          </p:cNvPr>
          <p:cNvSpPr/>
          <p:nvPr/>
        </p:nvSpPr>
        <p:spPr>
          <a:xfrm>
            <a:off x="2133339" y="1396471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1AC4B3-BE9B-334B-8AFA-3E577F8F2FB1}"/>
              </a:ext>
            </a:extLst>
          </p:cNvPr>
          <p:cNvSpPr/>
          <p:nvPr/>
        </p:nvSpPr>
        <p:spPr>
          <a:xfrm>
            <a:off x="2672764" y="1399614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8D0F5A-1570-CF44-AB2B-E26DB31D2243}"/>
              </a:ext>
            </a:extLst>
          </p:cNvPr>
          <p:cNvSpPr/>
          <p:nvPr/>
        </p:nvSpPr>
        <p:spPr>
          <a:xfrm>
            <a:off x="3186431" y="1395379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C44D7E-732D-1D42-B573-EC2C09E843D7}"/>
              </a:ext>
            </a:extLst>
          </p:cNvPr>
          <p:cNvSpPr/>
          <p:nvPr/>
        </p:nvSpPr>
        <p:spPr>
          <a:xfrm>
            <a:off x="3696510" y="1401647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C6F099D-07FD-094B-BFE4-EE6E53488D40}"/>
              </a:ext>
            </a:extLst>
          </p:cNvPr>
          <p:cNvSpPr/>
          <p:nvPr/>
        </p:nvSpPr>
        <p:spPr>
          <a:xfrm>
            <a:off x="4200566" y="1404790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691B9B-25AC-E841-B0D1-86CF976FE950}"/>
              </a:ext>
            </a:extLst>
          </p:cNvPr>
          <p:cNvSpPr/>
          <p:nvPr/>
        </p:nvSpPr>
        <p:spPr>
          <a:xfrm>
            <a:off x="4704622" y="1405625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F873BE-3872-864E-AA19-62C786FD99AC}"/>
              </a:ext>
            </a:extLst>
          </p:cNvPr>
          <p:cNvSpPr/>
          <p:nvPr/>
        </p:nvSpPr>
        <p:spPr>
          <a:xfrm>
            <a:off x="5208678" y="1408768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6AFE635-53EB-BE47-BE26-0A853804B00B}"/>
              </a:ext>
            </a:extLst>
          </p:cNvPr>
          <p:cNvSpPr/>
          <p:nvPr/>
        </p:nvSpPr>
        <p:spPr>
          <a:xfrm>
            <a:off x="5722345" y="1409860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B19FE0-2820-5346-A79A-071DD456AB51}"/>
              </a:ext>
            </a:extLst>
          </p:cNvPr>
          <p:cNvSpPr/>
          <p:nvPr/>
        </p:nvSpPr>
        <p:spPr>
          <a:xfrm>
            <a:off x="6226401" y="1413003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D7CA54E-4FF8-E844-87CE-3E3D709BAA7F}"/>
              </a:ext>
            </a:extLst>
          </p:cNvPr>
          <p:cNvSpPr/>
          <p:nvPr/>
        </p:nvSpPr>
        <p:spPr>
          <a:xfrm>
            <a:off x="6775437" y="1408768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05243AE-D18B-0A45-B063-11A43AFEE53B}"/>
              </a:ext>
            </a:extLst>
          </p:cNvPr>
          <p:cNvSpPr/>
          <p:nvPr/>
        </p:nvSpPr>
        <p:spPr>
          <a:xfrm>
            <a:off x="7279493" y="1411911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8DE1BA-FF66-3848-9A1E-B1890C7B43D7}"/>
              </a:ext>
            </a:extLst>
          </p:cNvPr>
          <p:cNvSpPr/>
          <p:nvPr/>
        </p:nvSpPr>
        <p:spPr>
          <a:xfrm>
            <a:off x="7793160" y="1413003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07B029D-A9D5-664E-9A58-FDADC1335B15}"/>
              </a:ext>
            </a:extLst>
          </p:cNvPr>
          <p:cNvSpPr/>
          <p:nvPr/>
        </p:nvSpPr>
        <p:spPr>
          <a:xfrm>
            <a:off x="8300804" y="1410970"/>
            <a:ext cx="423664" cy="1356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57F552F-9C84-E744-B1A8-67F804365D13}"/>
              </a:ext>
            </a:extLst>
          </p:cNvPr>
          <p:cNvSpPr/>
          <p:nvPr/>
        </p:nvSpPr>
        <p:spPr>
          <a:xfrm>
            <a:off x="2133339" y="2355726"/>
            <a:ext cx="1476755" cy="136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UDP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097D707-EDC8-BE45-9BEC-22354263613C}"/>
              </a:ext>
            </a:extLst>
          </p:cNvPr>
          <p:cNvSpPr/>
          <p:nvPr/>
        </p:nvSpPr>
        <p:spPr>
          <a:xfrm>
            <a:off x="3707903" y="2353352"/>
            <a:ext cx="1924438" cy="136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7852F82-0DC8-4C46-ADFF-11339DD819E2}"/>
              </a:ext>
            </a:extLst>
          </p:cNvPr>
          <p:cNvSpPr/>
          <p:nvPr/>
        </p:nvSpPr>
        <p:spPr>
          <a:xfrm>
            <a:off x="5722345" y="3371054"/>
            <a:ext cx="3002122" cy="13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0ECE898-906D-B142-BF07-DD7079A1C272}"/>
              </a:ext>
            </a:extLst>
          </p:cNvPr>
          <p:cNvSpPr/>
          <p:nvPr/>
        </p:nvSpPr>
        <p:spPr>
          <a:xfrm>
            <a:off x="5722344" y="3731094"/>
            <a:ext cx="3002124" cy="136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Firebase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456FBE2-C293-1F4A-9D25-8CDA76CE4EF3}"/>
              </a:ext>
            </a:extLst>
          </p:cNvPr>
          <p:cNvSpPr/>
          <p:nvPr/>
        </p:nvSpPr>
        <p:spPr>
          <a:xfrm>
            <a:off x="5722344" y="3054234"/>
            <a:ext cx="3002123" cy="13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Android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221EE7D-3C3E-8546-B4FB-501B5454C3B8}"/>
              </a:ext>
            </a:extLst>
          </p:cNvPr>
          <p:cNvSpPr/>
          <p:nvPr/>
        </p:nvSpPr>
        <p:spPr>
          <a:xfrm>
            <a:off x="2133338" y="1990270"/>
            <a:ext cx="3499003" cy="1368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Eclipse Processing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0A68D83-488E-4B41-9445-F854F52428DE}"/>
              </a:ext>
            </a:extLst>
          </p:cNvPr>
          <p:cNvSpPr/>
          <p:nvPr/>
        </p:nvSpPr>
        <p:spPr>
          <a:xfrm>
            <a:off x="611560" y="4265293"/>
            <a:ext cx="144016" cy="136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09F4CD-36D9-EA45-817B-30917C7F4E3B}"/>
              </a:ext>
            </a:extLst>
          </p:cNvPr>
          <p:cNvSpPr txBox="1"/>
          <p:nvPr/>
        </p:nvSpPr>
        <p:spPr>
          <a:xfrm>
            <a:off x="822960" y="4179804"/>
            <a:ext cx="227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Medio de </a:t>
            </a:r>
            <a:r>
              <a:rPr lang="en-US" dirty="0" err="1">
                <a:solidFill>
                  <a:schemeClr val="tx1"/>
                </a:solidFill>
              </a:rPr>
              <a:t>comunicación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A03EB98-FDDA-E04C-B64C-0D194B33681C}"/>
              </a:ext>
            </a:extLst>
          </p:cNvPr>
          <p:cNvSpPr/>
          <p:nvPr/>
        </p:nvSpPr>
        <p:spPr>
          <a:xfrm>
            <a:off x="611560" y="4523181"/>
            <a:ext cx="144016" cy="1368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30B7E-28D9-E345-A52E-B340D6EE1502}"/>
              </a:ext>
            </a:extLst>
          </p:cNvPr>
          <p:cNvSpPr txBox="1"/>
          <p:nvPr/>
        </p:nvSpPr>
        <p:spPr>
          <a:xfrm>
            <a:off x="822960" y="4437693"/>
            <a:ext cx="2596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Componente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ecosistema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9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Fundamentos</a:t>
            </a:r>
            <a:endParaRPr lang="en-US" dirty="0"/>
          </a:p>
        </p:txBody>
      </p:sp>
      <p:grpSp>
        <p:nvGrpSpPr>
          <p:cNvPr id="30" name="object 3">
            <a:extLst>
              <a:ext uri="{FF2B5EF4-FFF2-40B4-BE49-F238E27FC236}">
                <a16:creationId xmlns:a16="http://schemas.microsoft.com/office/drawing/2014/main" id="{A6C2B0D6-3896-EB41-8A9C-7109AE4358E9}"/>
              </a:ext>
            </a:extLst>
          </p:cNvPr>
          <p:cNvGrpSpPr/>
          <p:nvPr/>
        </p:nvGrpSpPr>
        <p:grpSpPr>
          <a:xfrm>
            <a:off x="2573594" y="1810249"/>
            <a:ext cx="3980815" cy="1671955"/>
            <a:chOff x="4737949" y="1694021"/>
            <a:chExt cx="3980815" cy="1671955"/>
          </a:xfrm>
        </p:grpSpPr>
        <p:pic>
          <p:nvPicPr>
            <p:cNvPr id="34" name="object 4">
              <a:extLst>
                <a:ext uri="{FF2B5EF4-FFF2-40B4-BE49-F238E27FC236}">
                  <a16:creationId xmlns:a16="http://schemas.microsoft.com/office/drawing/2014/main" id="{744CC344-34C5-A344-88FA-B5336D8BC4AE}"/>
                </a:ext>
              </a:extLst>
            </p:cNvPr>
            <p:cNvPicPr/>
            <p:nvPr/>
          </p:nvPicPr>
          <p:blipFill>
            <a:blip r:embed="rId2" cstate="print">
              <a:lum bright="70000" contrast="-70000"/>
            </a:blip>
            <a:stretch>
              <a:fillRect/>
            </a:stretch>
          </p:blipFill>
          <p:spPr>
            <a:xfrm>
              <a:off x="7448113" y="1845620"/>
              <a:ext cx="1270364" cy="1424826"/>
            </a:xfrm>
            <a:prstGeom prst="rect">
              <a:avLst/>
            </a:prstGeom>
          </p:spPr>
        </p:pic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57012BDE-E1A6-194C-80A0-9FCD837B9FC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7949" y="1694021"/>
              <a:ext cx="2200989" cy="1671637"/>
            </a:xfrm>
            <a:prstGeom prst="rect">
              <a:avLst/>
            </a:prstGeom>
          </p:spPr>
        </p:pic>
        <p:sp>
          <p:nvSpPr>
            <p:cNvPr id="41" name="object 6">
              <a:extLst>
                <a:ext uri="{FF2B5EF4-FFF2-40B4-BE49-F238E27FC236}">
                  <a16:creationId xmlns:a16="http://schemas.microsoft.com/office/drawing/2014/main" id="{151A081B-DF58-8E46-81BA-E993AECB4E7F}"/>
                </a:ext>
              </a:extLst>
            </p:cNvPr>
            <p:cNvSpPr/>
            <p:nvPr/>
          </p:nvSpPr>
          <p:spPr>
            <a:xfrm>
              <a:off x="6934199" y="2232659"/>
              <a:ext cx="575945" cy="173990"/>
            </a:xfrm>
            <a:custGeom>
              <a:avLst/>
              <a:gdLst/>
              <a:ahLst/>
              <a:cxnLst/>
              <a:rect l="l" t="t" r="r" b="b"/>
              <a:pathLst>
                <a:path w="575945" h="173989">
                  <a:moveTo>
                    <a:pt x="173735" y="0"/>
                  </a:moveTo>
                  <a:lnTo>
                    <a:pt x="0" y="86867"/>
                  </a:lnTo>
                  <a:lnTo>
                    <a:pt x="173735" y="173735"/>
                  </a:lnTo>
                  <a:lnTo>
                    <a:pt x="173735" y="115823"/>
                  </a:lnTo>
                  <a:lnTo>
                    <a:pt x="144779" y="115823"/>
                  </a:lnTo>
                  <a:lnTo>
                    <a:pt x="144779" y="57912"/>
                  </a:lnTo>
                  <a:lnTo>
                    <a:pt x="173735" y="57912"/>
                  </a:lnTo>
                  <a:lnTo>
                    <a:pt x="173735" y="0"/>
                  </a:lnTo>
                  <a:close/>
                </a:path>
                <a:path w="575945" h="173989">
                  <a:moveTo>
                    <a:pt x="173735" y="57912"/>
                  </a:moveTo>
                  <a:lnTo>
                    <a:pt x="144779" y="57912"/>
                  </a:lnTo>
                  <a:lnTo>
                    <a:pt x="144779" y="115823"/>
                  </a:lnTo>
                  <a:lnTo>
                    <a:pt x="173735" y="115823"/>
                  </a:lnTo>
                  <a:lnTo>
                    <a:pt x="173735" y="57912"/>
                  </a:lnTo>
                  <a:close/>
                </a:path>
                <a:path w="575945" h="173989">
                  <a:moveTo>
                    <a:pt x="575691" y="57912"/>
                  </a:moveTo>
                  <a:lnTo>
                    <a:pt x="173735" y="57912"/>
                  </a:lnTo>
                  <a:lnTo>
                    <a:pt x="173735" y="115823"/>
                  </a:lnTo>
                  <a:lnTo>
                    <a:pt x="575691" y="115823"/>
                  </a:lnTo>
                  <a:lnTo>
                    <a:pt x="575691" y="57912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2" name="object 8">
            <a:extLst>
              <a:ext uri="{FF2B5EF4-FFF2-40B4-BE49-F238E27FC236}">
                <a16:creationId xmlns:a16="http://schemas.microsoft.com/office/drawing/2014/main" id="{7CE0C41B-EE07-5948-9D5A-2651A2D6B0EA}"/>
              </a:ext>
            </a:extLst>
          </p:cNvPr>
          <p:cNvSpPr txBox="1"/>
          <p:nvPr/>
        </p:nvSpPr>
        <p:spPr>
          <a:xfrm>
            <a:off x="5623982" y="3579862"/>
            <a:ext cx="58991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Código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123432-B7A8-E749-9FC7-53892E9F99E7}"/>
              </a:ext>
            </a:extLst>
          </p:cNvPr>
          <p:cNvSpPr txBox="1"/>
          <p:nvPr/>
        </p:nvSpPr>
        <p:spPr>
          <a:xfrm>
            <a:off x="2287990" y="3835225"/>
            <a:ext cx="2772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Objetos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Picture 8" descr="logo eclipse integraciones - Globe Testing">
            <a:extLst>
              <a:ext uri="{FF2B5EF4-FFF2-40B4-BE49-F238E27FC236}">
                <a16:creationId xmlns:a16="http://schemas.microsoft.com/office/drawing/2014/main" id="{88E9B2AF-4F28-0A48-8AA3-CF4D7A18A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7"/>
          <a:stretch/>
        </p:blipFill>
        <p:spPr bwMode="auto">
          <a:xfrm>
            <a:off x="5556655" y="1640480"/>
            <a:ext cx="657242" cy="64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90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Composición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grpSp>
        <p:nvGrpSpPr>
          <p:cNvPr id="30" name="object 3">
            <a:extLst>
              <a:ext uri="{FF2B5EF4-FFF2-40B4-BE49-F238E27FC236}">
                <a16:creationId xmlns:a16="http://schemas.microsoft.com/office/drawing/2014/main" id="{A6C2B0D6-3896-EB41-8A9C-7109AE4358E9}"/>
              </a:ext>
            </a:extLst>
          </p:cNvPr>
          <p:cNvGrpSpPr/>
          <p:nvPr/>
        </p:nvGrpSpPr>
        <p:grpSpPr>
          <a:xfrm>
            <a:off x="2573594" y="1810249"/>
            <a:ext cx="3980815" cy="1671955"/>
            <a:chOff x="4737949" y="1694021"/>
            <a:chExt cx="3980815" cy="1671955"/>
          </a:xfrm>
        </p:grpSpPr>
        <p:pic>
          <p:nvPicPr>
            <p:cNvPr id="34" name="object 4">
              <a:extLst>
                <a:ext uri="{FF2B5EF4-FFF2-40B4-BE49-F238E27FC236}">
                  <a16:creationId xmlns:a16="http://schemas.microsoft.com/office/drawing/2014/main" id="{744CC344-34C5-A344-88FA-B5336D8BC4AE}"/>
                </a:ext>
              </a:extLst>
            </p:cNvPr>
            <p:cNvPicPr/>
            <p:nvPr/>
          </p:nvPicPr>
          <p:blipFill>
            <a:blip r:embed="rId2" cstate="print">
              <a:lum bright="70000" contrast="-70000"/>
            </a:blip>
            <a:stretch>
              <a:fillRect/>
            </a:stretch>
          </p:blipFill>
          <p:spPr>
            <a:xfrm>
              <a:off x="7448113" y="1845620"/>
              <a:ext cx="1270364" cy="1424826"/>
            </a:xfrm>
            <a:prstGeom prst="rect">
              <a:avLst/>
            </a:prstGeom>
          </p:spPr>
        </p:pic>
        <p:pic>
          <p:nvPicPr>
            <p:cNvPr id="35" name="object 5">
              <a:extLst>
                <a:ext uri="{FF2B5EF4-FFF2-40B4-BE49-F238E27FC236}">
                  <a16:creationId xmlns:a16="http://schemas.microsoft.com/office/drawing/2014/main" id="{57012BDE-E1A6-194C-80A0-9FCD837B9FC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7949" y="1694021"/>
              <a:ext cx="2200989" cy="1671637"/>
            </a:xfrm>
            <a:prstGeom prst="rect">
              <a:avLst/>
            </a:prstGeom>
          </p:spPr>
        </p:pic>
        <p:sp>
          <p:nvSpPr>
            <p:cNvPr id="41" name="object 6">
              <a:extLst>
                <a:ext uri="{FF2B5EF4-FFF2-40B4-BE49-F238E27FC236}">
                  <a16:creationId xmlns:a16="http://schemas.microsoft.com/office/drawing/2014/main" id="{151A081B-DF58-8E46-81BA-E993AECB4E7F}"/>
                </a:ext>
              </a:extLst>
            </p:cNvPr>
            <p:cNvSpPr/>
            <p:nvPr/>
          </p:nvSpPr>
          <p:spPr>
            <a:xfrm>
              <a:off x="6934199" y="2232659"/>
              <a:ext cx="575945" cy="173990"/>
            </a:xfrm>
            <a:custGeom>
              <a:avLst/>
              <a:gdLst/>
              <a:ahLst/>
              <a:cxnLst/>
              <a:rect l="l" t="t" r="r" b="b"/>
              <a:pathLst>
                <a:path w="575945" h="173989">
                  <a:moveTo>
                    <a:pt x="173735" y="0"/>
                  </a:moveTo>
                  <a:lnTo>
                    <a:pt x="0" y="86867"/>
                  </a:lnTo>
                  <a:lnTo>
                    <a:pt x="173735" y="173735"/>
                  </a:lnTo>
                  <a:lnTo>
                    <a:pt x="173735" y="115823"/>
                  </a:lnTo>
                  <a:lnTo>
                    <a:pt x="144779" y="115823"/>
                  </a:lnTo>
                  <a:lnTo>
                    <a:pt x="144779" y="57912"/>
                  </a:lnTo>
                  <a:lnTo>
                    <a:pt x="173735" y="57912"/>
                  </a:lnTo>
                  <a:lnTo>
                    <a:pt x="173735" y="0"/>
                  </a:lnTo>
                  <a:close/>
                </a:path>
                <a:path w="575945" h="173989">
                  <a:moveTo>
                    <a:pt x="173735" y="57912"/>
                  </a:moveTo>
                  <a:lnTo>
                    <a:pt x="144779" y="57912"/>
                  </a:lnTo>
                  <a:lnTo>
                    <a:pt x="144779" y="115823"/>
                  </a:lnTo>
                  <a:lnTo>
                    <a:pt x="173735" y="115823"/>
                  </a:lnTo>
                  <a:lnTo>
                    <a:pt x="173735" y="57912"/>
                  </a:lnTo>
                  <a:close/>
                </a:path>
                <a:path w="575945" h="173989">
                  <a:moveTo>
                    <a:pt x="575691" y="57912"/>
                  </a:moveTo>
                  <a:lnTo>
                    <a:pt x="173735" y="57912"/>
                  </a:lnTo>
                  <a:lnTo>
                    <a:pt x="173735" y="115823"/>
                  </a:lnTo>
                  <a:lnTo>
                    <a:pt x="575691" y="115823"/>
                  </a:lnTo>
                  <a:lnTo>
                    <a:pt x="575691" y="57912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2" name="object 8">
            <a:extLst>
              <a:ext uri="{FF2B5EF4-FFF2-40B4-BE49-F238E27FC236}">
                <a16:creationId xmlns:a16="http://schemas.microsoft.com/office/drawing/2014/main" id="{7CE0C41B-EE07-5948-9D5A-2651A2D6B0EA}"/>
              </a:ext>
            </a:extLst>
          </p:cNvPr>
          <p:cNvSpPr txBox="1"/>
          <p:nvPr/>
        </p:nvSpPr>
        <p:spPr>
          <a:xfrm>
            <a:off x="5623982" y="3579862"/>
            <a:ext cx="58991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Código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86EF10-482A-5741-96DD-14FF53CDED5A}"/>
              </a:ext>
            </a:extLst>
          </p:cNvPr>
          <p:cNvSpPr/>
          <p:nvPr/>
        </p:nvSpPr>
        <p:spPr>
          <a:xfrm>
            <a:off x="5508105" y="2348887"/>
            <a:ext cx="792088" cy="726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ject 9">
            <a:extLst>
              <a:ext uri="{FF2B5EF4-FFF2-40B4-BE49-F238E27FC236}">
                <a16:creationId xmlns:a16="http://schemas.microsoft.com/office/drawing/2014/main" id="{A09960AA-DC5F-0543-B927-7FD25F689189}"/>
              </a:ext>
            </a:extLst>
          </p:cNvPr>
          <p:cNvPicPr/>
          <p:nvPr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5518577" y="2326552"/>
            <a:ext cx="771144" cy="7711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806A82-740E-F843-8B84-8B6779179A08}"/>
              </a:ext>
            </a:extLst>
          </p:cNvPr>
          <p:cNvSpPr txBox="1"/>
          <p:nvPr/>
        </p:nvSpPr>
        <p:spPr>
          <a:xfrm>
            <a:off x="2287990" y="3835225"/>
            <a:ext cx="2772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Arreglos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Colecciones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Estructuras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8" descr="logo eclipse integraciones - Globe Testing">
            <a:extLst>
              <a:ext uri="{FF2B5EF4-FFF2-40B4-BE49-F238E27FC236}">
                <a16:creationId xmlns:a16="http://schemas.microsoft.com/office/drawing/2014/main" id="{2FA29043-5026-F044-8A44-220BC1221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7"/>
          <a:stretch/>
        </p:blipFill>
        <p:spPr bwMode="auto">
          <a:xfrm>
            <a:off x="5556655" y="1640480"/>
            <a:ext cx="657242" cy="64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05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Composición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pic>
        <p:nvPicPr>
          <p:cNvPr id="1028" name="Picture 4" descr="Android Logo - PNG y Vector">
            <a:extLst>
              <a:ext uri="{FF2B5EF4-FFF2-40B4-BE49-F238E27FC236}">
                <a16:creationId xmlns:a16="http://schemas.microsoft.com/office/drawing/2014/main" id="{3381E41B-A98B-4845-95AF-6290BC929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65314"/>
            <a:ext cx="1747912" cy="157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eclipse integraciones - Globe Testing">
            <a:extLst>
              <a:ext uri="{FF2B5EF4-FFF2-40B4-BE49-F238E27FC236}">
                <a16:creationId xmlns:a16="http://schemas.microsoft.com/office/drawing/2014/main" id="{D8E871E1-DB0C-614D-966B-E2A2BF49A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7"/>
          <a:stretch/>
        </p:blipFill>
        <p:spPr bwMode="auto">
          <a:xfrm>
            <a:off x="2915816" y="3594091"/>
            <a:ext cx="915566" cy="89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rebase Brand Guidelines">
            <a:extLst>
              <a:ext uri="{FF2B5EF4-FFF2-40B4-BE49-F238E27FC236}">
                <a16:creationId xmlns:a16="http://schemas.microsoft.com/office/drawing/2014/main" id="{648C9591-9BCF-0A46-8109-71BBF6D30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266" y="1352622"/>
            <a:ext cx="554099" cy="75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Android Logo - PNG y Vector">
            <a:extLst>
              <a:ext uri="{FF2B5EF4-FFF2-40B4-BE49-F238E27FC236}">
                <a16:creationId xmlns:a16="http://schemas.microsoft.com/office/drawing/2014/main" id="{E0FAE13B-0B01-8A4C-A1A4-54A368C00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915" y="3155144"/>
            <a:ext cx="1747912" cy="157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Script - Wikipedia, la enciclopedia libre">
            <a:extLst>
              <a:ext uri="{FF2B5EF4-FFF2-40B4-BE49-F238E27FC236}">
                <a16:creationId xmlns:a16="http://schemas.microsoft.com/office/drawing/2014/main" id="{C1A3872E-7C0E-A145-B5AF-191752471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507854"/>
            <a:ext cx="867703" cy="86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ifi Router Icon of Flat style - Available in SVG, PNG, EPS, AI ...">
            <a:extLst>
              <a:ext uri="{FF2B5EF4-FFF2-40B4-BE49-F238E27FC236}">
                <a16:creationId xmlns:a16="http://schemas.microsoft.com/office/drawing/2014/main" id="{74FC5065-E468-6C42-B06C-3DCC8D9DB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08420"/>
            <a:ext cx="846724" cy="84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orld wide web | Icono Gratis">
            <a:extLst>
              <a:ext uri="{FF2B5EF4-FFF2-40B4-BE49-F238E27FC236}">
                <a16:creationId xmlns:a16="http://schemas.microsoft.com/office/drawing/2014/main" id="{213C2505-9C5B-484F-9F29-59BEFC84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98" y="1422077"/>
            <a:ext cx="684319" cy="68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614C5F3D-0433-2E4A-8A6B-57B3E92EF379}"/>
              </a:ext>
            </a:extLst>
          </p:cNvPr>
          <p:cNvCxnSpPr>
            <a:stCxn id="1028" idx="0"/>
            <a:endCxn id="1038" idx="1"/>
          </p:cNvCxnSpPr>
          <p:nvPr/>
        </p:nvCxnSpPr>
        <p:spPr>
          <a:xfrm rot="5400000" flipH="1" flipV="1">
            <a:off x="1213820" y="2643438"/>
            <a:ext cx="533532" cy="710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F5F34FF-555C-7A4E-8310-F163556CE7E3}"/>
              </a:ext>
            </a:extLst>
          </p:cNvPr>
          <p:cNvCxnSpPr>
            <a:cxnSpLocks/>
            <a:stCxn id="1032" idx="0"/>
            <a:endCxn id="1038" idx="3"/>
          </p:cNvCxnSpPr>
          <p:nvPr/>
        </p:nvCxnSpPr>
        <p:spPr>
          <a:xfrm rot="16200000" flipV="1">
            <a:off x="2596856" y="2817347"/>
            <a:ext cx="862309" cy="691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E47F554-FA60-FA44-ABA6-D4AF7232542C}"/>
              </a:ext>
            </a:extLst>
          </p:cNvPr>
          <p:cNvCxnSpPr>
            <a:cxnSpLocks/>
            <a:stCxn id="35" idx="0"/>
            <a:endCxn id="1034" idx="1"/>
          </p:cNvCxnSpPr>
          <p:nvPr/>
        </p:nvCxnSpPr>
        <p:spPr>
          <a:xfrm rot="5400000" flipH="1" flipV="1">
            <a:off x="5594751" y="1956630"/>
            <a:ext cx="1425635" cy="971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ABD5EBE-5A8F-1E40-9FE3-A07AC462FCFD}"/>
              </a:ext>
            </a:extLst>
          </p:cNvPr>
          <p:cNvCxnSpPr>
            <a:cxnSpLocks/>
            <a:stCxn id="1036" idx="0"/>
            <a:endCxn id="1034" idx="3"/>
          </p:cNvCxnSpPr>
          <p:nvPr/>
        </p:nvCxnSpPr>
        <p:spPr>
          <a:xfrm rot="16200000" flipV="1">
            <a:off x="6907617" y="2169258"/>
            <a:ext cx="1778345" cy="898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FBE605-7F10-CD4C-AE39-D413E0049735}"/>
              </a:ext>
            </a:extLst>
          </p:cNvPr>
          <p:cNvCxnSpPr>
            <a:stCxn id="1038" idx="0"/>
            <a:endCxn id="1040" idx="2"/>
          </p:cNvCxnSpPr>
          <p:nvPr/>
        </p:nvCxnSpPr>
        <p:spPr>
          <a:xfrm flipV="1">
            <a:off x="2259058" y="2106396"/>
            <a:ext cx="0" cy="20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A1CB0C-BEF5-9448-A99A-F6E98D2FA0B1}"/>
              </a:ext>
            </a:extLst>
          </p:cNvPr>
          <p:cNvCxnSpPr/>
          <p:nvPr/>
        </p:nvCxnSpPr>
        <p:spPr>
          <a:xfrm>
            <a:off x="251520" y="2355726"/>
            <a:ext cx="8568952" cy="0"/>
          </a:xfrm>
          <a:prstGeom prst="line">
            <a:avLst/>
          </a:prstGeom>
          <a:ln w="57150">
            <a:solidFill>
              <a:srgbClr val="D9D9D9">
                <a:alpha val="32157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37D8758-64B4-ED4E-B486-CDDF2A44F639}"/>
              </a:ext>
            </a:extLst>
          </p:cNvPr>
          <p:cNvSpPr/>
          <p:nvPr/>
        </p:nvSpPr>
        <p:spPr>
          <a:xfrm>
            <a:off x="4140694" y="1923284"/>
            <a:ext cx="790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1813F7-9429-DA47-B26F-D70474EDD6B0}"/>
              </a:ext>
            </a:extLst>
          </p:cNvPr>
          <p:cNvSpPr/>
          <p:nvPr/>
        </p:nvSpPr>
        <p:spPr>
          <a:xfrm>
            <a:off x="4229661" y="2499742"/>
            <a:ext cx="612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1C7C8F-A1D9-1A40-B6F0-21A8F5120600}"/>
              </a:ext>
            </a:extLst>
          </p:cNvPr>
          <p:cNvSpPr/>
          <p:nvPr/>
        </p:nvSpPr>
        <p:spPr>
          <a:xfrm>
            <a:off x="5867384" y="1372142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Firebase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14E9A3-2A83-344B-842B-E3490A65534C}"/>
              </a:ext>
            </a:extLst>
          </p:cNvPr>
          <p:cNvSpPr/>
          <p:nvPr/>
        </p:nvSpPr>
        <p:spPr>
          <a:xfrm>
            <a:off x="2587825" y="1425223"/>
            <a:ext cx="973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TCP/UDP</a:t>
            </a:r>
          </a:p>
        </p:txBody>
      </p:sp>
    </p:spTree>
    <p:extLst>
      <p:ext uri="{BB962C8B-B14F-4D97-AF65-F5344CB8AC3E}">
        <p14:creationId xmlns:p14="http://schemas.microsoft.com/office/powerpoint/2010/main" val="95680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de Android</a:t>
            </a:r>
          </a:p>
        </p:txBody>
      </p:sp>
      <p:pic>
        <p:nvPicPr>
          <p:cNvPr id="1026" name="Picture 2" descr="5 tendencias actuales de diseños en apps móviles | newWweb">
            <a:extLst>
              <a:ext uri="{FF2B5EF4-FFF2-40B4-BE49-F238E27FC236}">
                <a16:creationId xmlns:a16="http://schemas.microsoft.com/office/drawing/2014/main" id="{7FFEF87E-6A59-6240-B373-7DFA817ED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895" y="1491630"/>
            <a:ext cx="4005064" cy="30037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Android Logo - PNG y Vector">
            <a:extLst>
              <a:ext uri="{FF2B5EF4-FFF2-40B4-BE49-F238E27FC236}">
                <a16:creationId xmlns:a16="http://schemas.microsoft.com/office/drawing/2014/main" id="{1369E400-BB70-1149-B267-DAC84F21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332" y="1491630"/>
            <a:ext cx="1347868" cy="12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66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/>
              <a:t>TCP y UDP</a:t>
            </a:r>
          </a:p>
        </p:txBody>
      </p:sp>
      <p:pic>
        <p:nvPicPr>
          <p:cNvPr id="2050" name="Picture 2" descr="Protocolos TCP y UDP: características, uso y diferencias">
            <a:extLst>
              <a:ext uri="{FF2B5EF4-FFF2-40B4-BE49-F238E27FC236}">
                <a16:creationId xmlns:a16="http://schemas.microsoft.com/office/drawing/2014/main" id="{10EF9F1D-0DAB-C04D-86A1-7EC5046B7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868" y="1851670"/>
            <a:ext cx="4427984" cy="23185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logo eclipse integraciones - Globe Testing">
            <a:extLst>
              <a:ext uri="{FF2B5EF4-FFF2-40B4-BE49-F238E27FC236}">
                <a16:creationId xmlns:a16="http://schemas.microsoft.com/office/drawing/2014/main" id="{51FCA376-E6D6-0843-A373-671728B2EB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7"/>
          <a:stretch/>
        </p:blipFill>
        <p:spPr bwMode="auto">
          <a:xfrm>
            <a:off x="4716016" y="3400635"/>
            <a:ext cx="696288" cy="68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ndroid Logo - PNG y Vector">
            <a:extLst>
              <a:ext uri="{FF2B5EF4-FFF2-40B4-BE49-F238E27FC236}">
                <a16:creationId xmlns:a16="http://schemas.microsoft.com/office/drawing/2014/main" id="{694A6EBE-64D8-614D-A275-4A1BA4DBE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88257"/>
            <a:ext cx="1006306" cy="90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logo eclipse integraciones - Globe Testing">
            <a:extLst>
              <a:ext uri="{FF2B5EF4-FFF2-40B4-BE49-F238E27FC236}">
                <a16:creationId xmlns:a16="http://schemas.microsoft.com/office/drawing/2014/main" id="{0973876E-8CAB-2449-87F7-759F87A4D7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7"/>
          <a:stretch/>
        </p:blipFill>
        <p:spPr bwMode="auto">
          <a:xfrm>
            <a:off x="2627784" y="1912082"/>
            <a:ext cx="696288" cy="68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ndroid Logo - PNG y Vector">
            <a:extLst>
              <a:ext uri="{FF2B5EF4-FFF2-40B4-BE49-F238E27FC236}">
                <a16:creationId xmlns:a16="http://schemas.microsoft.com/office/drawing/2014/main" id="{6036EF53-9436-954E-9CB5-8480EB9BD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99704"/>
            <a:ext cx="1006306" cy="90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04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/>
              <a:t>Firebase</a:t>
            </a:r>
          </a:p>
        </p:txBody>
      </p:sp>
      <p:pic>
        <p:nvPicPr>
          <p:cNvPr id="3076" name="Picture 4" descr="Firebase Brand Guidelines">
            <a:extLst>
              <a:ext uri="{FF2B5EF4-FFF2-40B4-BE49-F238E27FC236}">
                <a16:creationId xmlns:a16="http://schemas.microsoft.com/office/drawing/2014/main" id="{EE921C6F-F6B1-C94F-82CA-045D7C451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03021"/>
            <a:ext cx="5071452" cy="174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JavaScript - Wikipedia, la enciclopedia libre">
            <a:extLst>
              <a:ext uri="{FF2B5EF4-FFF2-40B4-BE49-F238E27FC236}">
                <a16:creationId xmlns:a16="http://schemas.microsoft.com/office/drawing/2014/main" id="{D1992F93-13B8-3A4E-B03E-0EA1C306B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46333"/>
            <a:ext cx="1446202" cy="14462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ndroid Logo - PNG y Vector">
            <a:extLst>
              <a:ext uri="{FF2B5EF4-FFF2-40B4-BE49-F238E27FC236}">
                <a16:creationId xmlns:a16="http://schemas.microsoft.com/office/drawing/2014/main" id="{06977D3F-1F1E-C54E-B218-B57FE41AA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912" y="2919414"/>
            <a:ext cx="1747912" cy="157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8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A57E90-C22C-7640-AF3F-2C48878F9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39502"/>
            <a:ext cx="3806931" cy="4200136"/>
          </a:xfrm>
          <a:prstGeom prst="rect">
            <a:avLst/>
          </a:prstGeom>
          <a:effectLst>
            <a:outerShdw blurRad="1270000" dist="50800" dir="5400000" algn="ctr" rotWithShape="0">
              <a:srgbClr val="000000"/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Notas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588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6395</TotalTime>
  <Words>258</Words>
  <Application>Microsoft Macintosh PowerPoint</Application>
  <PresentationFormat>On-screen Show (16:9)</PresentationFormat>
  <Paragraphs>96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Retrospección</vt:lpstr>
      <vt:lpstr>Ecosistemas de aplicaciones</vt:lpstr>
      <vt:lpstr>Composición del curso</vt:lpstr>
      <vt:lpstr>Fundamentos</vt:lpstr>
      <vt:lpstr>Composición del curso</vt:lpstr>
      <vt:lpstr>Composición del curso</vt:lpstr>
      <vt:lpstr>Introducción de Android</vt:lpstr>
      <vt:lpstr>TCP y UDP</vt:lpstr>
      <vt:lpstr>Firebase</vt:lpstr>
      <vt:lpstr>Notas</vt:lpstr>
      <vt:lpstr>Comunicación</vt:lpstr>
      <vt:lpstr>Comunicación</vt:lpstr>
      <vt:lpstr>Comunicación</vt:lpstr>
      <vt:lpstr>Clase 1</vt:lpstr>
      <vt:lpstr>1. Introducción</vt:lpstr>
      <vt:lpstr>PowerPoint Presentation</vt:lpstr>
      <vt:lpstr>PowerPoint Presentation</vt:lpstr>
      <vt:lpstr>PowerPoint Presentation</vt:lpstr>
      <vt:lpstr>Diseño móvil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133</cp:revision>
  <dcterms:modified xsi:type="dcterms:W3CDTF">2020-08-11T16:18:30Z</dcterms:modified>
</cp:coreProperties>
</file>