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56"/>
  </p:notesMasterIdLst>
  <p:sldIdLst>
    <p:sldId id="256" r:id="rId2"/>
    <p:sldId id="331" r:id="rId3"/>
    <p:sldId id="352" r:id="rId4"/>
    <p:sldId id="353" r:id="rId5"/>
    <p:sldId id="332" r:id="rId6"/>
    <p:sldId id="349" r:id="rId7"/>
    <p:sldId id="350" r:id="rId8"/>
    <p:sldId id="351" r:id="rId9"/>
    <p:sldId id="354" r:id="rId10"/>
    <p:sldId id="296" r:id="rId11"/>
    <p:sldId id="301" r:id="rId12"/>
    <p:sldId id="284" r:id="rId13"/>
    <p:sldId id="285" r:id="rId14"/>
    <p:sldId id="286" r:id="rId15"/>
    <p:sldId id="287" r:id="rId16"/>
    <p:sldId id="289" r:id="rId17"/>
    <p:sldId id="257" r:id="rId18"/>
    <p:sldId id="258" r:id="rId19"/>
    <p:sldId id="300" r:id="rId20"/>
    <p:sldId id="328" r:id="rId21"/>
    <p:sldId id="327" r:id="rId22"/>
    <p:sldId id="262" r:id="rId23"/>
    <p:sldId id="302" r:id="rId24"/>
    <p:sldId id="263" r:id="rId25"/>
    <p:sldId id="264" r:id="rId26"/>
    <p:sldId id="265" r:id="rId27"/>
    <p:sldId id="266" r:id="rId28"/>
    <p:sldId id="267" r:id="rId29"/>
    <p:sldId id="303" r:id="rId30"/>
    <p:sldId id="304" r:id="rId31"/>
    <p:sldId id="274" r:id="rId32"/>
    <p:sldId id="307" r:id="rId33"/>
    <p:sldId id="333" r:id="rId34"/>
    <p:sldId id="334" r:id="rId35"/>
    <p:sldId id="335" r:id="rId36"/>
    <p:sldId id="336" r:id="rId37"/>
    <p:sldId id="317" r:id="rId38"/>
    <p:sldId id="318" r:id="rId39"/>
    <p:sldId id="322" r:id="rId40"/>
    <p:sldId id="337" r:id="rId41"/>
    <p:sldId id="338" r:id="rId42"/>
    <p:sldId id="339" r:id="rId43"/>
    <p:sldId id="323" r:id="rId44"/>
    <p:sldId id="340" r:id="rId45"/>
    <p:sldId id="341" r:id="rId46"/>
    <p:sldId id="342" r:id="rId47"/>
    <p:sldId id="343" r:id="rId48"/>
    <p:sldId id="344" r:id="rId49"/>
    <p:sldId id="345" r:id="rId50"/>
    <p:sldId id="346" r:id="rId51"/>
    <p:sldId id="347" r:id="rId52"/>
    <p:sldId id="348" r:id="rId53"/>
    <p:sldId id="306" r:id="rId54"/>
    <p:sldId id="305" r:id="rId5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8" autoAdjust="0"/>
    <p:restoredTop sz="94631"/>
  </p:normalViewPr>
  <p:slideViewPr>
    <p:cSldViewPr>
      <p:cViewPr varScale="1">
        <p:scale>
          <a:sx n="107" d="100"/>
          <a:sy n="107" d="100"/>
        </p:scale>
        <p:origin x="184" y="5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39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05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380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8/10/20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8/10/20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8/10/20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8/10/20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8/10/20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8/10/20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8/10/20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marL="0" lvl="0" indent="0">
              <a:spcBef>
                <a:spcPts val="0"/>
              </a:spcBef>
              <a:spcAft>
                <a:spcPts val="0"/>
              </a:spcAft>
              <a:buNone/>
            </a:pPr>
            <a:r>
              <a:rPr lang="es" dirty="0"/>
              <a:t>Ingeniería Telemática</a:t>
            </a:r>
          </a:p>
          <a:p>
            <a:pPr marL="0" lvl="0" indent="0">
              <a:spcBef>
                <a:spcPts val="0"/>
              </a:spcBef>
              <a:spcAft>
                <a:spcPts val="0"/>
              </a:spcAft>
              <a:buNone/>
            </a:pPr>
            <a:r>
              <a:rPr lang="en-US" dirty="0"/>
              <a:t>D</a:t>
            </a:r>
            <a:r>
              <a:rPr lang="es" dirty="0"/>
              <a:t>iseño de medios interactivos</a:t>
            </a:r>
          </a:p>
          <a:p>
            <a:pPr marL="0" lvl="0" indent="0">
              <a:spcBef>
                <a:spcPts val="0"/>
              </a:spcBef>
              <a:spcAft>
                <a:spcPts val="0"/>
              </a:spcAft>
              <a:buNone/>
            </a:pPr>
            <a:r>
              <a:rPr lang="es-CO" dirty="0"/>
              <a:t>I</a:t>
            </a:r>
            <a:r>
              <a:rPr lang="es" dirty="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a:t>Conceptos iniciales</a:t>
            </a:r>
          </a:p>
          <a:p>
            <a:pPr marL="0" lvl="0" indent="0">
              <a:spcBef>
                <a:spcPts val="0"/>
              </a:spcBef>
              <a:spcAft>
                <a:spcPts val="0"/>
              </a:spcAft>
              <a:buNone/>
            </a:pPr>
            <a:r>
              <a:rPr lang="es-ES" dirty="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a:solidFill>
                  <a:schemeClr val="tx1"/>
                </a:solidFill>
              </a:rPr>
              <a:t>Gracias al uso masivo de teléfonos inteligentes y a la amplia cobertura de internet, ha surgido el mercado de las aplicaciones móviles.</a:t>
            </a:r>
          </a:p>
          <a:p>
            <a:endParaRPr lang="es-ES" sz="1800" dirty="0">
              <a:solidFill>
                <a:schemeClr val="tx1"/>
              </a:solidFill>
            </a:endParaRPr>
          </a:p>
          <a:p>
            <a:r>
              <a:rPr lang="es-ES" sz="1800" dirty="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0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7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Canal de comunicación</a:t>
            </a:r>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1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Canal de comunicación</a:t>
            </a:r>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7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Posicionamiento de marca</a:t>
            </a: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Reunir información</a:t>
            </a:r>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bg1"/>
                </a:solidFill>
              </a:rPr>
              <a:t>Canal de comunicación</a:t>
            </a:r>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a:solidFill>
                  <a:schemeClr val="tx1"/>
                </a:solidFill>
              </a:rPr>
              <a:t>El accionamiento remoto es muy usado a 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teléfonos</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Sistema Operativo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Android y Google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Diseño móvil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Composición</a:t>
            </a:r>
            <a:r>
              <a:rPr lang="en-US" dirty="0"/>
              <a:t> del </a:t>
            </a:r>
            <a:r>
              <a:rPr lang="en-US" dirty="0" err="1"/>
              <a:t>curso</a:t>
            </a:r>
            <a:endParaRPr lang="en-US" dirty="0"/>
          </a:p>
        </p:txBody>
      </p:sp>
      <p:sp>
        <p:nvSpPr>
          <p:cNvPr id="7" name="Rounded Rectangle 6">
            <a:extLst>
              <a:ext uri="{FF2B5EF4-FFF2-40B4-BE49-F238E27FC236}">
                <a16:creationId xmlns:a16="http://schemas.microsoft.com/office/drawing/2014/main" id="{3A17402B-4A45-6246-83BB-7FC88CBDD7DC}"/>
              </a:ext>
            </a:extLst>
          </p:cNvPr>
          <p:cNvSpPr/>
          <p:nvPr/>
        </p:nvSpPr>
        <p:spPr>
          <a:xfrm>
            <a:off x="598806" y="1648996"/>
            <a:ext cx="5037124" cy="13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Android</a:t>
            </a:r>
          </a:p>
        </p:txBody>
      </p:sp>
      <p:sp>
        <p:nvSpPr>
          <p:cNvPr id="9" name="Rounded Rectangle 8">
            <a:extLst>
              <a:ext uri="{FF2B5EF4-FFF2-40B4-BE49-F238E27FC236}">
                <a16:creationId xmlns:a16="http://schemas.microsoft.com/office/drawing/2014/main" id="{F79AD009-042A-4541-9A98-EAB2EB8C5FE0}"/>
              </a:ext>
            </a:extLst>
          </p:cNvPr>
          <p:cNvSpPr/>
          <p:nvPr/>
        </p:nvSpPr>
        <p:spPr>
          <a:xfrm>
            <a:off x="611560" y="1389093"/>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a:t>
            </a:r>
          </a:p>
        </p:txBody>
      </p:sp>
      <p:sp>
        <p:nvSpPr>
          <p:cNvPr id="10" name="Rounded Rectangle 9">
            <a:extLst>
              <a:ext uri="{FF2B5EF4-FFF2-40B4-BE49-F238E27FC236}">
                <a16:creationId xmlns:a16="http://schemas.microsoft.com/office/drawing/2014/main" id="{858534C4-049A-B340-83ED-2727A396A499}"/>
              </a:ext>
            </a:extLst>
          </p:cNvPr>
          <p:cNvSpPr/>
          <p:nvPr/>
        </p:nvSpPr>
        <p:spPr>
          <a:xfrm>
            <a:off x="1115616" y="1392236"/>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2</a:t>
            </a:r>
          </a:p>
        </p:txBody>
      </p:sp>
      <p:sp>
        <p:nvSpPr>
          <p:cNvPr id="11" name="Rounded Rectangle 10">
            <a:extLst>
              <a:ext uri="{FF2B5EF4-FFF2-40B4-BE49-F238E27FC236}">
                <a16:creationId xmlns:a16="http://schemas.microsoft.com/office/drawing/2014/main" id="{95F3EBC1-F1F5-774D-9CA3-7EB2AFDC3BD9}"/>
              </a:ext>
            </a:extLst>
          </p:cNvPr>
          <p:cNvSpPr/>
          <p:nvPr/>
        </p:nvSpPr>
        <p:spPr>
          <a:xfrm>
            <a:off x="1629283" y="1393328"/>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3</a:t>
            </a:r>
          </a:p>
        </p:txBody>
      </p:sp>
      <p:sp>
        <p:nvSpPr>
          <p:cNvPr id="12" name="Rounded Rectangle 11">
            <a:extLst>
              <a:ext uri="{FF2B5EF4-FFF2-40B4-BE49-F238E27FC236}">
                <a16:creationId xmlns:a16="http://schemas.microsoft.com/office/drawing/2014/main" id="{95B95E5C-89A7-D74B-9C80-12C11245DAF7}"/>
              </a:ext>
            </a:extLst>
          </p:cNvPr>
          <p:cNvSpPr/>
          <p:nvPr/>
        </p:nvSpPr>
        <p:spPr>
          <a:xfrm>
            <a:off x="2133339" y="1396471"/>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4</a:t>
            </a:r>
          </a:p>
        </p:txBody>
      </p:sp>
      <p:sp>
        <p:nvSpPr>
          <p:cNvPr id="13" name="Rounded Rectangle 12">
            <a:extLst>
              <a:ext uri="{FF2B5EF4-FFF2-40B4-BE49-F238E27FC236}">
                <a16:creationId xmlns:a16="http://schemas.microsoft.com/office/drawing/2014/main" id="{0C1AC4B3-BE9B-334B-8AFA-3E577F8F2FB1}"/>
              </a:ext>
            </a:extLst>
          </p:cNvPr>
          <p:cNvSpPr/>
          <p:nvPr/>
        </p:nvSpPr>
        <p:spPr>
          <a:xfrm>
            <a:off x="2672764" y="1399614"/>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5</a:t>
            </a:r>
          </a:p>
        </p:txBody>
      </p:sp>
      <p:sp>
        <p:nvSpPr>
          <p:cNvPr id="14" name="Rounded Rectangle 13">
            <a:extLst>
              <a:ext uri="{FF2B5EF4-FFF2-40B4-BE49-F238E27FC236}">
                <a16:creationId xmlns:a16="http://schemas.microsoft.com/office/drawing/2014/main" id="{238D0F5A-1570-CF44-AB2B-E26DB31D2243}"/>
              </a:ext>
            </a:extLst>
          </p:cNvPr>
          <p:cNvSpPr/>
          <p:nvPr/>
        </p:nvSpPr>
        <p:spPr>
          <a:xfrm>
            <a:off x="3186431" y="1395379"/>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6</a:t>
            </a:r>
          </a:p>
        </p:txBody>
      </p:sp>
      <p:sp>
        <p:nvSpPr>
          <p:cNvPr id="15" name="Rounded Rectangle 14">
            <a:extLst>
              <a:ext uri="{FF2B5EF4-FFF2-40B4-BE49-F238E27FC236}">
                <a16:creationId xmlns:a16="http://schemas.microsoft.com/office/drawing/2014/main" id="{7DC44D7E-732D-1D42-B573-EC2C09E843D7}"/>
              </a:ext>
            </a:extLst>
          </p:cNvPr>
          <p:cNvSpPr/>
          <p:nvPr/>
        </p:nvSpPr>
        <p:spPr>
          <a:xfrm>
            <a:off x="3696510" y="1401647"/>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7</a:t>
            </a:r>
          </a:p>
        </p:txBody>
      </p:sp>
      <p:sp>
        <p:nvSpPr>
          <p:cNvPr id="16" name="Rounded Rectangle 15">
            <a:extLst>
              <a:ext uri="{FF2B5EF4-FFF2-40B4-BE49-F238E27FC236}">
                <a16:creationId xmlns:a16="http://schemas.microsoft.com/office/drawing/2014/main" id="{1C6F099D-07FD-094B-BFE4-EE6E53488D40}"/>
              </a:ext>
            </a:extLst>
          </p:cNvPr>
          <p:cNvSpPr/>
          <p:nvPr/>
        </p:nvSpPr>
        <p:spPr>
          <a:xfrm>
            <a:off x="4200566" y="1404790"/>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8</a:t>
            </a:r>
          </a:p>
        </p:txBody>
      </p:sp>
      <p:sp>
        <p:nvSpPr>
          <p:cNvPr id="17" name="Rounded Rectangle 16">
            <a:extLst>
              <a:ext uri="{FF2B5EF4-FFF2-40B4-BE49-F238E27FC236}">
                <a16:creationId xmlns:a16="http://schemas.microsoft.com/office/drawing/2014/main" id="{90691B9B-25AC-E841-B0D1-86CF976FE950}"/>
              </a:ext>
            </a:extLst>
          </p:cNvPr>
          <p:cNvSpPr/>
          <p:nvPr/>
        </p:nvSpPr>
        <p:spPr>
          <a:xfrm>
            <a:off x="4704622" y="1405625"/>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9</a:t>
            </a:r>
          </a:p>
        </p:txBody>
      </p:sp>
      <p:sp>
        <p:nvSpPr>
          <p:cNvPr id="18" name="Rounded Rectangle 17">
            <a:extLst>
              <a:ext uri="{FF2B5EF4-FFF2-40B4-BE49-F238E27FC236}">
                <a16:creationId xmlns:a16="http://schemas.microsoft.com/office/drawing/2014/main" id="{29F873BE-3872-864E-AA19-62C786FD99AC}"/>
              </a:ext>
            </a:extLst>
          </p:cNvPr>
          <p:cNvSpPr/>
          <p:nvPr/>
        </p:nvSpPr>
        <p:spPr>
          <a:xfrm>
            <a:off x="5208678" y="1408768"/>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10</a:t>
            </a:r>
          </a:p>
        </p:txBody>
      </p:sp>
      <p:sp>
        <p:nvSpPr>
          <p:cNvPr id="19" name="Rounded Rectangle 18">
            <a:extLst>
              <a:ext uri="{FF2B5EF4-FFF2-40B4-BE49-F238E27FC236}">
                <a16:creationId xmlns:a16="http://schemas.microsoft.com/office/drawing/2014/main" id="{16AFE635-53EB-BE47-BE26-0A853804B00B}"/>
              </a:ext>
            </a:extLst>
          </p:cNvPr>
          <p:cNvSpPr/>
          <p:nvPr/>
        </p:nvSpPr>
        <p:spPr>
          <a:xfrm>
            <a:off x="5722345" y="1409860"/>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11</a:t>
            </a:r>
          </a:p>
        </p:txBody>
      </p:sp>
      <p:sp>
        <p:nvSpPr>
          <p:cNvPr id="20" name="Rounded Rectangle 19">
            <a:extLst>
              <a:ext uri="{FF2B5EF4-FFF2-40B4-BE49-F238E27FC236}">
                <a16:creationId xmlns:a16="http://schemas.microsoft.com/office/drawing/2014/main" id="{64B19FE0-2820-5346-A79A-071DD456AB51}"/>
              </a:ext>
            </a:extLst>
          </p:cNvPr>
          <p:cNvSpPr/>
          <p:nvPr/>
        </p:nvSpPr>
        <p:spPr>
          <a:xfrm>
            <a:off x="6226401" y="1413003"/>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12</a:t>
            </a:r>
          </a:p>
        </p:txBody>
      </p:sp>
      <p:sp>
        <p:nvSpPr>
          <p:cNvPr id="21" name="Rounded Rectangle 20">
            <a:extLst>
              <a:ext uri="{FF2B5EF4-FFF2-40B4-BE49-F238E27FC236}">
                <a16:creationId xmlns:a16="http://schemas.microsoft.com/office/drawing/2014/main" id="{4D7CA54E-4FF8-E844-87CE-3E3D709BAA7F}"/>
              </a:ext>
            </a:extLst>
          </p:cNvPr>
          <p:cNvSpPr/>
          <p:nvPr/>
        </p:nvSpPr>
        <p:spPr>
          <a:xfrm>
            <a:off x="6775437" y="1408768"/>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13</a:t>
            </a:r>
          </a:p>
        </p:txBody>
      </p:sp>
      <p:sp>
        <p:nvSpPr>
          <p:cNvPr id="22" name="Rounded Rectangle 21">
            <a:extLst>
              <a:ext uri="{FF2B5EF4-FFF2-40B4-BE49-F238E27FC236}">
                <a16:creationId xmlns:a16="http://schemas.microsoft.com/office/drawing/2014/main" id="{605243AE-D18B-0A45-B063-11A43AFEE53B}"/>
              </a:ext>
            </a:extLst>
          </p:cNvPr>
          <p:cNvSpPr/>
          <p:nvPr/>
        </p:nvSpPr>
        <p:spPr>
          <a:xfrm>
            <a:off x="7279493" y="1411911"/>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14</a:t>
            </a:r>
          </a:p>
        </p:txBody>
      </p:sp>
      <p:sp>
        <p:nvSpPr>
          <p:cNvPr id="23" name="Rounded Rectangle 22">
            <a:extLst>
              <a:ext uri="{FF2B5EF4-FFF2-40B4-BE49-F238E27FC236}">
                <a16:creationId xmlns:a16="http://schemas.microsoft.com/office/drawing/2014/main" id="{3F8DE1BA-FF66-3848-9A1E-B1890C7B43D7}"/>
              </a:ext>
            </a:extLst>
          </p:cNvPr>
          <p:cNvSpPr/>
          <p:nvPr/>
        </p:nvSpPr>
        <p:spPr>
          <a:xfrm>
            <a:off x="7793160" y="1413003"/>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15</a:t>
            </a:r>
          </a:p>
        </p:txBody>
      </p:sp>
      <p:sp>
        <p:nvSpPr>
          <p:cNvPr id="24" name="Rounded Rectangle 23">
            <a:extLst>
              <a:ext uri="{FF2B5EF4-FFF2-40B4-BE49-F238E27FC236}">
                <a16:creationId xmlns:a16="http://schemas.microsoft.com/office/drawing/2014/main" id="{E07B029D-A9D5-664E-9A58-FDADC1335B15}"/>
              </a:ext>
            </a:extLst>
          </p:cNvPr>
          <p:cNvSpPr/>
          <p:nvPr/>
        </p:nvSpPr>
        <p:spPr>
          <a:xfrm>
            <a:off x="8300804" y="1410970"/>
            <a:ext cx="423664" cy="1356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16</a:t>
            </a:r>
          </a:p>
        </p:txBody>
      </p:sp>
      <p:sp>
        <p:nvSpPr>
          <p:cNvPr id="26" name="Rounded Rectangle 25">
            <a:extLst>
              <a:ext uri="{FF2B5EF4-FFF2-40B4-BE49-F238E27FC236}">
                <a16:creationId xmlns:a16="http://schemas.microsoft.com/office/drawing/2014/main" id="{957F552F-9C84-E744-B1A8-67F804365D13}"/>
              </a:ext>
            </a:extLst>
          </p:cNvPr>
          <p:cNvSpPr/>
          <p:nvPr/>
        </p:nvSpPr>
        <p:spPr>
          <a:xfrm>
            <a:off x="2133339" y="2355726"/>
            <a:ext cx="1476755" cy="136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UDP</a:t>
            </a:r>
          </a:p>
        </p:txBody>
      </p:sp>
      <p:sp>
        <p:nvSpPr>
          <p:cNvPr id="28" name="Rounded Rectangle 27">
            <a:extLst>
              <a:ext uri="{FF2B5EF4-FFF2-40B4-BE49-F238E27FC236}">
                <a16:creationId xmlns:a16="http://schemas.microsoft.com/office/drawing/2014/main" id="{C097D707-EDC8-BE45-9BEC-22354263613C}"/>
              </a:ext>
            </a:extLst>
          </p:cNvPr>
          <p:cNvSpPr/>
          <p:nvPr/>
        </p:nvSpPr>
        <p:spPr>
          <a:xfrm>
            <a:off x="3707903" y="2353352"/>
            <a:ext cx="1924438" cy="136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TCP</a:t>
            </a:r>
          </a:p>
        </p:txBody>
      </p:sp>
      <p:sp>
        <p:nvSpPr>
          <p:cNvPr id="31" name="Rounded Rectangle 30">
            <a:extLst>
              <a:ext uri="{FF2B5EF4-FFF2-40B4-BE49-F238E27FC236}">
                <a16:creationId xmlns:a16="http://schemas.microsoft.com/office/drawing/2014/main" id="{97852F82-0DC8-4C46-ADFF-11339DD819E2}"/>
              </a:ext>
            </a:extLst>
          </p:cNvPr>
          <p:cNvSpPr/>
          <p:nvPr/>
        </p:nvSpPr>
        <p:spPr>
          <a:xfrm>
            <a:off x="5722345" y="3371054"/>
            <a:ext cx="3002122" cy="13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HTML</a:t>
            </a:r>
          </a:p>
        </p:txBody>
      </p:sp>
      <p:sp>
        <p:nvSpPr>
          <p:cNvPr id="32" name="Rounded Rectangle 31">
            <a:extLst>
              <a:ext uri="{FF2B5EF4-FFF2-40B4-BE49-F238E27FC236}">
                <a16:creationId xmlns:a16="http://schemas.microsoft.com/office/drawing/2014/main" id="{90ECE898-906D-B142-BF07-DD7079A1C272}"/>
              </a:ext>
            </a:extLst>
          </p:cNvPr>
          <p:cNvSpPr/>
          <p:nvPr/>
        </p:nvSpPr>
        <p:spPr>
          <a:xfrm>
            <a:off x="5722344" y="3731094"/>
            <a:ext cx="3002124" cy="136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Firebase</a:t>
            </a:r>
          </a:p>
        </p:txBody>
      </p:sp>
      <p:sp>
        <p:nvSpPr>
          <p:cNvPr id="33" name="Rounded Rectangle 32">
            <a:extLst>
              <a:ext uri="{FF2B5EF4-FFF2-40B4-BE49-F238E27FC236}">
                <a16:creationId xmlns:a16="http://schemas.microsoft.com/office/drawing/2014/main" id="{D456FBE2-C293-1F4A-9D25-8CDA76CE4EF3}"/>
              </a:ext>
            </a:extLst>
          </p:cNvPr>
          <p:cNvSpPr/>
          <p:nvPr/>
        </p:nvSpPr>
        <p:spPr>
          <a:xfrm>
            <a:off x="5722344" y="3054234"/>
            <a:ext cx="3002123" cy="13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Android</a:t>
            </a:r>
          </a:p>
        </p:txBody>
      </p:sp>
      <p:sp>
        <p:nvSpPr>
          <p:cNvPr id="36" name="Rounded Rectangle 35">
            <a:extLst>
              <a:ext uri="{FF2B5EF4-FFF2-40B4-BE49-F238E27FC236}">
                <a16:creationId xmlns:a16="http://schemas.microsoft.com/office/drawing/2014/main" id="{F221EE7D-3C3E-8546-B4FB-501B5454C3B8}"/>
              </a:ext>
            </a:extLst>
          </p:cNvPr>
          <p:cNvSpPr/>
          <p:nvPr/>
        </p:nvSpPr>
        <p:spPr>
          <a:xfrm>
            <a:off x="2133338" y="1990270"/>
            <a:ext cx="3499003" cy="13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Eclipse Processing</a:t>
            </a:r>
          </a:p>
        </p:txBody>
      </p:sp>
      <p:sp>
        <p:nvSpPr>
          <p:cNvPr id="37" name="Rounded Rectangle 36">
            <a:extLst>
              <a:ext uri="{FF2B5EF4-FFF2-40B4-BE49-F238E27FC236}">
                <a16:creationId xmlns:a16="http://schemas.microsoft.com/office/drawing/2014/main" id="{A0A68D83-488E-4B41-9445-F854F52428DE}"/>
              </a:ext>
            </a:extLst>
          </p:cNvPr>
          <p:cNvSpPr/>
          <p:nvPr/>
        </p:nvSpPr>
        <p:spPr>
          <a:xfrm>
            <a:off x="611560" y="4265293"/>
            <a:ext cx="144016" cy="136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8" name="TextBox 37">
            <a:extLst>
              <a:ext uri="{FF2B5EF4-FFF2-40B4-BE49-F238E27FC236}">
                <a16:creationId xmlns:a16="http://schemas.microsoft.com/office/drawing/2014/main" id="{5209F4CD-36D9-EA45-817B-30917C7F4E3B}"/>
              </a:ext>
            </a:extLst>
          </p:cNvPr>
          <p:cNvSpPr txBox="1"/>
          <p:nvPr/>
        </p:nvSpPr>
        <p:spPr>
          <a:xfrm>
            <a:off x="822960" y="4179804"/>
            <a:ext cx="2273468" cy="307777"/>
          </a:xfrm>
          <a:prstGeom prst="rect">
            <a:avLst/>
          </a:prstGeom>
          <a:noFill/>
        </p:spPr>
        <p:txBody>
          <a:bodyPr wrap="square" rtlCol="0">
            <a:spAutoFit/>
          </a:bodyPr>
          <a:lstStyle/>
          <a:p>
            <a:r>
              <a:rPr lang="en-US" dirty="0">
                <a:solidFill>
                  <a:schemeClr val="tx1"/>
                </a:solidFill>
              </a:rPr>
              <a:t>Medio de </a:t>
            </a:r>
            <a:r>
              <a:rPr lang="en-US" dirty="0" err="1">
                <a:solidFill>
                  <a:schemeClr val="tx1"/>
                </a:solidFill>
              </a:rPr>
              <a:t>comunicación</a:t>
            </a:r>
            <a:endParaRPr lang="en-US" dirty="0">
              <a:solidFill>
                <a:schemeClr val="tx1"/>
              </a:solidFill>
            </a:endParaRPr>
          </a:p>
        </p:txBody>
      </p:sp>
      <p:sp>
        <p:nvSpPr>
          <p:cNvPr id="39" name="Rounded Rectangle 38">
            <a:extLst>
              <a:ext uri="{FF2B5EF4-FFF2-40B4-BE49-F238E27FC236}">
                <a16:creationId xmlns:a16="http://schemas.microsoft.com/office/drawing/2014/main" id="{9A03EB98-FDDA-E04C-B64C-0D194B33681C}"/>
              </a:ext>
            </a:extLst>
          </p:cNvPr>
          <p:cNvSpPr/>
          <p:nvPr/>
        </p:nvSpPr>
        <p:spPr>
          <a:xfrm>
            <a:off x="611560" y="4523181"/>
            <a:ext cx="144016" cy="1368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0" name="TextBox 39">
            <a:extLst>
              <a:ext uri="{FF2B5EF4-FFF2-40B4-BE49-F238E27FC236}">
                <a16:creationId xmlns:a16="http://schemas.microsoft.com/office/drawing/2014/main" id="{16830B7E-28D9-E345-A52E-B340D6EE1502}"/>
              </a:ext>
            </a:extLst>
          </p:cNvPr>
          <p:cNvSpPr txBox="1"/>
          <p:nvPr/>
        </p:nvSpPr>
        <p:spPr>
          <a:xfrm>
            <a:off x="822960" y="4437693"/>
            <a:ext cx="2596912" cy="307777"/>
          </a:xfrm>
          <a:prstGeom prst="rect">
            <a:avLst/>
          </a:prstGeom>
          <a:noFill/>
        </p:spPr>
        <p:txBody>
          <a:bodyPr wrap="square" rtlCol="0">
            <a:spAutoFit/>
          </a:bodyPr>
          <a:lstStyle/>
          <a:p>
            <a:r>
              <a:rPr lang="en-US" dirty="0" err="1">
                <a:solidFill>
                  <a:schemeClr val="tx1"/>
                </a:solidFill>
              </a:rPr>
              <a:t>Componente</a:t>
            </a:r>
            <a:r>
              <a:rPr lang="en-US" dirty="0">
                <a:solidFill>
                  <a:schemeClr val="tx1"/>
                </a:solidFill>
              </a:rPr>
              <a:t> del </a:t>
            </a:r>
            <a:r>
              <a:rPr lang="en-US" dirty="0" err="1">
                <a:solidFill>
                  <a:schemeClr val="tx1"/>
                </a:solidFill>
              </a:rPr>
              <a:t>ecosistema</a:t>
            </a:r>
            <a:endParaRPr lang="en-US" dirty="0">
              <a:solidFill>
                <a:schemeClr val="tx1"/>
              </a:solidFill>
            </a:endParaRPr>
          </a:p>
        </p:txBody>
      </p:sp>
    </p:spTree>
    <p:extLst>
      <p:ext uri="{BB962C8B-B14F-4D97-AF65-F5344CB8AC3E}">
        <p14:creationId xmlns:p14="http://schemas.microsoft.com/office/powerpoint/2010/main" val="3097196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Tendencia de desarrollo</a:t>
            </a:r>
            <a:endParaRPr lang="en-US" dirty="0"/>
          </a:p>
        </p:txBody>
      </p:sp>
      <p:sp>
        <p:nvSpPr>
          <p:cNvPr id="2" name="TextBox 1">
            <a:extLst>
              <a:ext uri="{FF2B5EF4-FFF2-40B4-BE49-F238E27FC236}">
                <a16:creationId xmlns:a16="http://schemas.microsoft.com/office/drawing/2014/main" id="{C41B4C6E-EBC5-8C40-B9BA-4B5670FFE209}"/>
              </a:ext>
            </a:extLst>
          </p:cNvPr>
          <p:cNvSpPr txBox="1"/>
          <p:nvPr/>
        </p:nvSpPr>
        <p:spPr>
          <a:xfrm>
            <a:off x="822960" y="1419333"/>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Nativo</a:t>
            </a:r>
            <a:endParaRPr lang="en-US" dirty="0">
              <a:solidFill>
                <a:schemeClr val="tx1"/>
              </a:solidFill>
            </a:endParaRPr>
          </a:p>
        </p:txBody>
      </p:sp>
      <p:sp>
        <p:nvSpPr>
          <p:cNvPr id="30" name="TextBox 29">
            <a:extLst>
              <a:ext uri="{FF2B5EF4-FFF2-40B4-BE49-F238E27FC236}">
                <a16:creationId xmlns:a16="http://schemas.microsoft.com/office/drawing/2014/main" id="{EC2062E3-DDD0-9C40-9F0F-4183E3CB48B1}"/>
              </a:ext>
            </a:extLst>
          </p:cNvPr>
          <p:cNvSpPr txBox="1"/>
          <p:nvPr/>
        </p:nvSpPr>
        <p:spPr>
          <a:xfrm>
            <a:off x="4694352" y="1386315"/>
            <a:ext cx="3672408" cy="307777"/>
          </a:xfrm>
          <a:prstGeom prst="rect">
            <a:avLst/>
          </a:prstGeom>
          <a:noFill/>
        </p:spPr>
        <p:txBody>
          <a:bodyPr wrap="square" rtlCol="0">
            <a:spAutoFit/>
          </a:bodyPr>
          <a:lstStyle/>
          <a:p>
            <a:pPr algn="ctr"/>
            <a:r>
              <a:rPr lang="en-US" dirty="0" err="1">
                <a:solidFill>
                  <a:schemeClr val="tx1"/>
                </a:solidFill>
              </a:rPr>
              <a:t>Desarrollo</a:t>
            </a:r>
            <a:r>
              <a:rPr lang="en-US" dirty="0">
                <a:solidFill>
                  <a:schemeClr val="tx1"/>
                </a:solidFill>
              </a:rPr>
              <a:t> </a:t>
            </a:r>
            <a:r>
              <a:rPr lang="en-US" dirty="0" err="1">
                <a:solidFill>
                  <a:schemeClr val="tx1"/>
                </a:solidFill>
              </a:rPr>
              <a:t>Híbrido</a:t>
            </a:r>
            <a:endParaRPr lang="en-US" dirty="0">
              <a:solidFill>
                <a:schemeClr val="tx1"/>
              </a:solidFill>
            </a:endParaRPr>
          </a:p>
        </p:txBody>
      </p:sp>
      <p:sp>
        <p:nvSpPr>
          <p:cNvPr id="3" name="Rectangle 2">
            <a:extLst>
              <a:ext uri="{FF2B5EF4-FFF2-40B4-BE49-F238E27FC236}">
                <a16:creationId xmlns:a16="http://schemas.microsoft.com/office/drawing/2014/main" id="{F370B8A1-EAD6-F947-ADAD-22FE60D13AB8}"/>
              </a:ext>
            </a:extLst>
          </p:cNvPr>
          <p:cNvSpPr/>
          <p:nvPr/>
        </p:nvSpPr>
        <p:spPr>
          <a:xfrm>
            <a:off x="2253110" y="1843422"/>
            <a:ext cx="2102865"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C01256-8EA1-FC46-AF64-99FDDC4FC3E8}"/>
              </a:ext>
            </a:extLst>
          </p:cNvPr>
          <p:cNvSpPr/>
          <p:nvPr/>
        </p:nvSpPr>
        <p:spPr>
          <a:xfrm>
            <a:off x="4860032" y="1843422"/>
            <a:ext cx="2102865" cy="27363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&lt;View&gt;</a:t>
            </a:r>
          </a:p>
          <a:p>
            <a:r>
              <a:rPr lang="en-US" dirty="0"/>
              <a:t>   &lt;Image style={…}/&gt;</a:t>
            </a:r>
          </a:p>
          <a:p>
            <a:r>
              <a:rPr lang="en-US" dirty="0"/>
              <a:t>   &lt;Image style={…}/&gt;</a:t>
            </a:r>
          </a:p>
          <a:p>
            <a:r>
              <a:rPr lang="en-US" dirty="0"/>
              <a:t>&lt;/View&gt;</a:t>
            </a:r>
          </a:p>
          <a:p>
            <a:pPr algn="ctr"/>
            <a:endParaRPr lang="en-US" dirty="0"/>
          </a:p>
        </p:txBody>
      </p:sp>
      <p:sp>
        <p:nvSpPr>
          <p:cNvPr id="32" name="Rectangle 31">
            <a:extLst>
              <a:ext uri="{FF2B5EF4-FFF2-40B4-BE49-F238E27FC236}">
                <a16:creationId xmlns:a16="http://schemas.microsoft.com/office/drawing/2014/main" id="{C5901CDA-E312-684E-B913-A1D1D830804A}"/>
              </a:ext>
            </a:extLst>
          </p:cNvPr>
          <p:cNvSpPr/>
          <p:nvPr/>
        </p:nvSpPr>
        <p:spPr>
          <a:xfrm>
            <a:off x="2553083" y="2139702"/>
            <a:ext cx="795645" cy="86396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E0B7B0-C26F-6B4F-90DD-DD9C4B24D4AC}"/>
              </a:ext>
            </a:extLst>
          </p:cNvPr>
          <p:cNvSpPr/>
          <p:nvPr/>
        </p:nvSpPr>
        <p:spPr>
          <a:xfrm>
            <a:off x="3303841" y="3402674"/>
            <a:ext cx="795645" cy="86396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D53F3D7-3317-0D49-80B4-A25ACF6FE0A2}"/>
              </a:ext>
            </a:extLst>
          </p:cNvPr>
          <p:cNvCxnSpPr/>
          <p:nvPr/>
        </p:nvCxnSpPr>
        <p:spPr>
          <a:xfrm flipH="1">
            <a:off x="2253110" y="2571750"/>
            <a:ext cx="299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40ED23C-613D-5F41-88ED-56632AF581D4}"/>
              </a:ext>
            </a:extLst>
          </p:cNvPr>
          <p:cNvCxnSpPr>
            <a:cxnSpLocks/>
            <a:endCxn id="32" idx="0"/>
          </p:cNvCxnSpPr>
          <p:nvPr/>
        </p:nvCxnSpPr>
        <p:spPr>
          <a:xfrm>
            <a:off x="2950905" y="1843422"/>
            <a:ext cx="1" cy="29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9EEDB3-B6DD-2443-A8E8-28011D5BC5DE}"/>
              </a:ext>
            </a:extLst>
          </p:cNvPr>
          <p:cNvCxnSpPr>
            <a:cxnSpLocks/>
          </p:cNvCxnSpPr>
          <p:nvPr/>
        </p:nvCxnSpPr>
        <p:spPr>
          <a:xfrm>
            <a:off x="3701664" y="4283446"/>
            <a:ext cx="1" cy="296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B5745B-EDE0-1941-A21B-9B7F8ADB5409}"/>
              </a:ext>
            </a:extLst>
          </p:cNvPr>
          <p:cNvCxnSpPr>
            <a:cxnSpLocks/>
          </p:cNvCxnSpPr>
          <p:nvPr/>
        </p:nvCxnSpPr>
        <p:spPr>
          <a:xfrm flipH="1">
            <a:off x="4099486" y="3834654"/>
            <a:ext cx="256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D8A5EF-E680-D242-9822-E48EFE384885}"/>
              </a:ext>
            </a:extLst>
          </p:cNvPr>
          <p:cNvCxnSpPr>
            <a:cxnSpLocks/>
          </p:cNvCxnSpPr>
          <p:nvPr/>
        </p:nvCxnSpPr>
        <p:spPr>
          <a:xfrm flipH="1">
            <a:off x="2253110" y="3834654"/>
            <a:ext cx="105073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8ECF2FB-D3F7-5E4F-A890-A9A655D78D83}"/>
              </a:ext>
            </a:extLst>
          </p:cNvPr>
          <p:cNvSpPr txBox="1"/>
          <p:nvPr/>
        </p:nvSpPr>
        <p:spPr>
          <a:xfrm>
            <a:off x="107504" y="2599506"/>
            <a:ext cx="1995620" cy="738664"/>
          </a:xfrm>
          <a:prstGeom prst="rect">
            <a:avLst/>
          </a:prstGeom>
          <a:noFill/>
        </p:spPr>
        <p:txBody>
          <a:bodyPr wrap="square" rtlCol="0">
            <a:spAutoFit/>
          </a:bodyPr>
          <a:lstStyle/>
          <a:p>
            <a:r>
              <a:rPr lang="en-US" dirty="0" err="1">
                <a:solidFill>
                  <a:schemeClr val="tx1"/>
                </a:solidFill>
              </a:rPr>
              <a:t>Diseño</a:t>
            </a:r>
            <a:r>
              <a:rPr lang="en-US" dirty="0">
                <a:solidFill>
                  <a:schemeClr val="tx1"/>
                </a:solidFill>
              </a:rPr>
              <a:t> visual + </a:t>
            </a:r>
            <a:r>
              <a:rPr lang="en-US" dirty="0" err="1">
                <a:solidFill>
                  <a:schemeClr val="tx1"/>
                </a:solidFill>
              </a:rPr>
              <a:t>lenguaje</a:t>
            </a:r>
            <a:r>
              <a:rPr lang="en-US" dirty="0">
                <a:solidFill>
                  <a:schemeClr val="tx1"/>
                </a:solidFill>
              </a:rPr>
              <a:t> de </a:t>
            </a:r>
            <a:r>
              <a:rPr lang="en-US" dirty="0" err="1">
                <a:solidFill>
                  <a:schemeClr val="tx1"/>
                </a:solidFill>
              </a:rPr>
              <a:t>enmaquetado</a:t>
            </a:r>
            <a:endParaRPr lang="en-US" dirty="0">
              <a:solidFill>
                <a:schemeClr val="tx1"/>
              </a:solidFill>
            </a:endParaRPr>
          </a:p>
        </p:txBody>
      </p:sp>
      <p:sp>
        <p:nvSpPr>
          <p:cNvPr id="39" name="TextBox 38">
            <a:extLst>
              <a:ext uri="{FF2B5EF4-FFF2-40B4-BE49-F238E27FC236}">
                <a16:creationId xmlns:a16="http://schemas.microsoft.com/office/drawing/2014/main" id="{904E8B50-2704-0E4E-AAB2-7485F3D0B83F}"/>
              </a:ext>
            </a:extLst>
          </p:cNvPr>
          <p:cNvSpPr txBox="1"/>
          <p:nvPr/>
        </p:nvSpPr>
        <p:spPr>
          <a:xfrm>
            <a:off x="6997289" y="2707228"/>
            <a:ext cx="1965587" cy="523220"/>
          </a:xfrm>
          <a:prstGeom prst="rect">
            <a:avLst/>
          </a:prstGeom>
          <a:noFill/>
        </p:spPr>
        <p:txBody>
          <a:bodyPr wrap="square" rtlCol="0">
            <a:spAutoFit/>
          </a:bodyPr>
          <a:lstStyle/>
          <a:p>
            <a:r>
              <a:rPr lang="en-US" dirty="0" err="1">
                <a:solidFill>
                  <a:schemeClr val="tx1"/>
                </a:solidFill>
              </a:rPr>
              <a:t>Lenguaje</a:t>
            </a:r>
            <a:r>
              <a:rPr lang="en-US" dirty="0">
                <a:solidFill>
                  <a:schemeClr val="tx1"/>
                </a:solidFill>
              </a:rPr>
              <a:t> de </a:t>
            </a:r>
            <a:r>
              <a:rPr lang="en-US" dirty="0" err="1">
                <a:solidFill>
                  <a:schemeClr val="tx1"/>
                </a:solidFill>
              </a:rPr>
              <a:t>enmaquetado</a:t>
            </a:r>
            <a:endParaRPr lang="en-US" dirty="0">
              <a:solidFill>
                <a:schemeClr val="tx1"/>
              </a:solidFill>
            </a:endParaRPr>
          </a:p>
        </p:txBody>
      </p:sp>
    </p:spTree>
    <p:extLst>
      <p:ext uri="{BB962C8B-B14F-4D97-AF65-F5344CB8AC3E}">
        <p14:creationId xmlns:p14="http://schemas.microsoft.com/office/powerpoint/2010/main" val="421880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42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a:solidFill>
                  <a:schemeClr val="tx1"/>
                </a:solidFill>
              </a:rPr>
              <a:t>APK</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301761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3448368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aplicación.</a:t>
            </a: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64043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encuentran las vistas de la aplicación, imágenes, iconos, colores, texto y constantes que se podrán usar en la parte JAVA</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78210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Un archivo XML que presenta la configuración de la aplicación, donde se define el nombre, el icono y la clase de JAVA a ejecutar al accionar la aplicación, los permisos concedidos a la </a:t>
            </a:r>
            <a:r>
              <a:rPr lang="es-CO" dirty="0" err="1">
                <a:solidFill>
                  <a:schemeClr val="tx1"/>
                </a:solidFill>
              </a:rPr>
              <a:t>app</a:t>
            </a:r>
            <a:r>
              <a:rPr lang="es-CO" dirty="0">
                <a:solidFill>
                  <a:schemeClr val="tx1"/>
                </a:solidFill>
              </a:rPr>
              <a:t>, los servicios que ejecuta, canales de comunicación con otras aplicaciones entre otros.</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994349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906875" y="3081774"/>
            <a:ext cx="534121" cy="307777"/>
          </a:xfrm>
          <a:prstGeom prst="rect">
            <a:avLst/>
          </a:prstGeom>
        </p:spPr>
        <p:txBody>
          <a:bodyPr wrap="none">
            <a:spAutoFit/>
          </a:bodyPr>
          <a:lstStyle/>
          <a:p>
            <a:pPr algn="ctr"/>
            <a:r>
              <a:rPr lang="es-ES" dirty="0">
                <a:solidFill>
                  <a:schemeClr val="tx1"/>
                </a:solidFill>
              </a:rPr>
              <a:t>Skin</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Tree>
    <p:extLst>
      <p:ext uri="{BB962C8B-B14F-4D97-AF65-F5344CB8AC3E}">
        <p14:creationId xmlns:p14="http://schemas.microsoft.com/office/powerpoint/2010/main" val="298351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Fundamentos</a:t>
            </a:r>
            <a:endParaRPr lang="en-US" dirty="0"/>
          </a:p>
        </p:txBody>
      </p:sp>
      <p:grpSp>
        <p:nvGrpSpPr>
          <p:cNvPr id="30" name="object 3">
            <a:extLst>
              <a:ext uri="{FF2B5EF4-FFF2-40B4-BE49-F238E27FC236}">
                <a16:creationId xmlns:a16="http://schemas.microsoft.com/office/drawing/2014/main" id="{A6C2B0D6-3896-EB41-8A9C-7109AE4358E9}"/>
              </a:ext>
            </a:extLst>
          </p:cNvPr>
          <p:cNvGrpSpPr/>
          <p:nvPr/>
        </p:nvGrpSpPr>
        <p:grpSpPr>
          <a:xfrm>
            <a:off x="2573594" y="1810249"/>
            <a:ext cx="3980815" cy="1671955"/>
            <a:chOff x="4737949" y="1694021"/>
            <a:chExt cx="3980815" cy="1671955"/>
          </a:xfrm>
        </p:grpSpPr>
        <p:pic>
          <p:nvPicPr>
            <p:cNvPr id="34" name="object 4">
              <a:extLst>
                <a:ext uri="{FF2B5EF4-FFF2-40B4-BE49-F238E27FC236}">
                  <a16:creationId xmlns:a16="http://schemas.microsoft.com/office/drawing/2014/main" id="{744CC344-34C5-A344-88FA-B5336D8BC4AE}"/>
                </a:ext>
              </a:extLst>
            </p:cNvPr>
            <p:cNvPicPr/>
            <p:nvPr/>
          </p:nvPicPr>
          <p:blipFill>
            <a:blip r:embed="rId2" cstate="print">
              <a:lum bright="70000" contrast="-70000"/>
            </a:blip>
            <a:stretch>
              <a:fillRect/>
            </a:stretch>
          </p:blipFill>
          <p:spPr>
            <a:xfrm>
              <a:off x="7448113" y="1845620"/>
              <a:ext cx="1270364" cy="1424826"/>
            </a:xfrm>
            <a:prstGeom prst="rect">
              <a:avLst/>
            </a:prstGeom>
          </p:spPr>
        </p:pic>
        <p:pic>
          <p:nvPicPr>
            <p:cNvPr id="35" name="object 5">
              <a:extLst>
                <a:ext uri="{FF2B5EF4-FFF2-40B4-BE49-F238E27FC236}">
                  <a16:creationId xmlns:a16="http://schemas.microsoft.com/office/drawing/2014/main" id="{57012BDE-E1A6-194C-80A0-9FCD837B9FC3}"/>
                </a:ext>
              </a:extLst>
            </p:cNvPr>
            <p:cNvPicPr/>
            <p:nvPr/>
          </p:nvPicPr>
          <p:blipFill>
            <a:blip r:embed="rId3" cstate="print"/>
            <a:stretch>
              <a:fillRect/>
            </a:stretch>
          </p:blipFill>
          <p:spPr>
            <a:xfrm>
              <a:off x="4737949" y="1694021"/>
              <a:ext cx="2200989" cy="1671637"/>
            </a:xfrm>
            <a:prstGeom prst="rect">
              <a:avLst/>
            </a:prstGeom>
          </p:spPr>
        </p:pic>
        <p:sp>
          <p:nvSpPr>
            <p:cNvPr id="41" name="object 6">
              <a:extLst>
                <a:ext uri="{FF2B5EF4-FFF2-40B4-BE49-F238E27FC236}">
                  <a16:creationId xmlns:a16="http://schemas.microsoft.com/office/drawing/2014/main" id="{151A081B-DF58-8E46-81BA-E993AECB4E7F}"/>
                </a:ext>
              </a:extLst>
            </p:cNvPr>
            <p:cNvSpPr/>
            <p:nvPr/>
          </p:nvSpPr>
          <p:spPr>
            <a:xfrm>
              <a:off x="6934199" y="2232659"/>
              <a:ext cx="575945" cy="173990"/>
            </a:xfrm>
            <a:custGeom>
              <a:avLst/>
              <a:gdLst/>
              <a:ahLst/>
              <a:cxnLst/>
              <a:rect l="l" t="t" r="r" b="b"/>
              <a:pathLst>
                <a:path w="575945" h="173989">
                  <a:moveTo>
                    <a:pt x="173735" y="0"/>
                  </a:moveTo>
                  <a:lnTo>
                    <a:pt x="0" y="86867"/>
                  </a:lnTo>
                  <a:lnTo>
                    <a:pt x="173735" y="173735"/>
                  </a:lnTo>
                  <a:lnTo>
                    <a:pt x="173735" y="115823"/>
                  </a:lnTo>
                  <a:lnTo>
                    <a:pt x="144779" y="115823"/>
                  </a:lnTo>
                  <a:lnTo>
                    <a:pt x="144779" y="57912"/>
                  </a:lnTo>
                  <a:lnTo>
                    <a:pt x="173735" y="57912"/>
                  </a:lnTo>
                  <a:lnTo>
                    <a:pt x="173735" y="0"/>
                  </a:lnTo>
                  <a:close/>
                </a:path>
                <a:path w="575945" h="173989">
                  <a:moveTo>
                    <a:pt x="173735" y="57912"/>
                  </a:moveTo>
                  <a:lnTo>
                    <a:pt x="144779" y="57912"/>
                  </a:lnTo>
                  <a:lnTo>
                    <a:pt x="144779" y="115823"/>
                  </a:lnTo>
                  <a:lnTo>
                    <a:pt x="173735" y="115823"/>
                  </a:lnTo>
                  <a:lnTo>
                    <a:pt x="173735" y="57912"/>
                  </a:lnTo>
                  <a:close/>
                </a:path>
                <a:path w="575945" h="173989">
                  <a:moveTo>
                    <a:pt x="575691" y="57912"/>
                  </a:moveTo>
                  <a:lnTo>
                    <a:pt x="173735" y="57912"/>
                  </a:lnTo>
                  <a:lnTo>
                    <a:pt x="173735" y="115823"/>
                  </a:lnTo>
                  <a:lnTo>
                    <a:pt x="575691" y="115823"/>
                  </a:lnTo>
                  <a:lnTo>
                    <a:pt x="575691" y="57912"/>
                  </a:lnTo>
                  <a:close/>
                </a:path>
              </a:pathLst>
            </a:custGeom>
            <a:solidFill>
              <a:schemeClr val="tx1"/>
            </a:solidFill>
          </p:spPr>
          <p:txBody>
            <a:bodyPr wrap="square" lIns="0" tIns="0" rIns="0" bIns="0" rtlCol="0"/>
            <a:lstStyle/>
            <a:p>
              <a:endParaRPr dirty="0"/>
            </a:p>
          </p:txBody>
        </p:sp>
      </p:grpSp>
      <p:sp>
        <p:nvSpPr>
          <p:cNvPr id="42" name="object 8">
            <a:extLst>
              <a:ext uri="{FF2B5EF4-FFF2-40B4-BE49-F238E27FC236}">
                <a16:creationId xmlns:a16="http://schemas.microsoft.com/office/drawing/2014/main" id="{7CE0C41B-EE07-5948-9D5A-2651A2D6B0EA}"/>
              </a:ext>
            </a:extLst>
          </p:cNvPr>
          <p:cNvSpPr txBox="1"/>
          <p:nvPr/>
        </p:nvSpPr>
        <p:spPr>
          <a:xfrm>
            <a:off x="5623982" y="3579862"/>
            <a:ext cx="589915"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chemeClr val="tx1"/>
                </a:solidFill>
                <a:latin typeface="Arial"/>
                <a:cs typeface="Arial"/>
              </a:rPr>
              <a:t>Código</a:t>
            </a:r>
            <a:endParaRPr sz="1400" dirty="0">
              <a:solidFill>
                <a:schemeClr val="tx1"/>
              </a:solidFill>
              <a:latin typeface="Arial"/>
              <a:cs typeface="Arial"/>
            </a:endParaRPr>
          </a:p>
        </p:txBody>
      </p:sp>
      <p:sp>
        <p:nvSpPr>
          <p:cNvPr id="3" name="TextBox 2">
            <a:extLst>
              <a:ext uri="{FF2B5EF4-FFF2-40B4-BE49-F238E27FC236}">
                <a16:creationId xmlns:a16="http://schemas.microsoft.com/office/drawing/2014/main" id="{F6123432-B7A8-E749-9FC7-53892E9F99E7}"/>
              </a:ext>
            </a:extLst>
          </p:cNvPr>
          <p:cNvSpPr txBox="1"/>
          <p:nvPr/>
        </p:nvSpPr>
        <p:spPr>
          <a:xfrm>
            <a:off x="2287990" y="3835225"/>
            <a:ext cx="2772195" cy="307777"/>
          </a:xfrm>
          <a:prstGeom prst="rect">
            <a:avLst/>
          </a:prstGeom>
          <a:noFill/>
        </p:spPr>
        <p:txBody>
          <a:bodyPr wrap="square" rtlCol="0">
            <a:spAutoFit/>
          </a:bodyPr>
          <a:lstStyle/>
          <a:p>
            <a:pPr algn="ctr"/>
            <a:r>
              <a:rPr lang="en-US" dirty="0" err="1">
                <a:solidFill>
                  <a:schemeClr val="tx1"/>
                </a:solidFill>
              </a:rPr>
              <a:t>Objetos</a:t>
            </a:r>
            <a:endParaRPr lang="en-US" dirty="0">
              <a:solidFill>
                <a:schemeClr val="tx1"/>
              </a:solidFill>
            </a:endParaRPr>
          </a:p>
        </p:txBody>
      </p:sp>
      <p:pic>
        <p:nvPicPr>
          <p:cNvPr id="43" name="Picture 8" descr="logo eclipse integraciones - Globe Testing">
            <a:extLst>
              <a:ext uri="{FF2B5EF4-FFF2-40B4-BE49-F238E27FC236}">
                <a16:creationId xmlns:a16="http://schemas.microsoft.com/office/drawing/2014/main" id="{88E9B2AF-4F28-0A48-8AA3-CF4D7A18A2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207"/>
          <a:stretch/>
        </p:blipFill>
        <p:spPr bwMode="auto">
          <a:xfrm>
            <a:off x="5556655" y="1640480"/>
            <a:ext cx="657242" cy="64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06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a:solidFill>
                  <a:schemeClr val="tx1"/>
                </a:solidFill>
              </a:rPr>
              <a:t>Código de programa</a:t>
            </a:r>
          </a:p>
          <a:p>
            <a:pPr algn="ctr"/>
            <a:r>
              <a:rPr lang="es-ES" dirty="0">
                <a:solidFill>
                  <a:schemeClr val="tx1"/>
                </a:solidFill>
              </a:rPr>
              <a:t>Java/</a:t>
            </a:r>
            <a:r>
              <a:rPr lang="es-ES" dirty="0" err="1">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307777"/>
          </a:xfrm>
          <a:prstGeom prst="rect">
            <a:avLst/>
          </a:prstGeom>
          <a:noFill/>
        </p:spPr>
        <p:txBody>
          <a:bodyPr wrap="square" rtlCol="0">
            <a:spAutoFit/>
          </a:bodyPr>
          <a:lstStyle/>
          <a:p>
            <a:pPr algn="ctr"/>
            <a:r>
              <a:rPr lang="es-ES" dirty="0">
                <a:solidFill>
                  <a:schemeClr val="tx1"/>
                </a:solidFill>
              </a:rPr>
              <a:t>Skin</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Diseño de 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3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La organización de los elementos en Android tiene unas reglas básicas:</a:t>
            </a:r>
          </a:p>
          <a:p>
            <a:endParaRPr lang="es-ES" b="1" dirty="0"/>
          </a:p>
          <a:p>
            <a:r>
              <a:rPr lang="es-ES" b="1" dirty="0"/>
              <a:t>Se define al menos una margen horizontal </a:t>
            </a:r>
          </a:p>
          <a:p>
            <a:r>
              <a:rPr lang="es-ES" b="1" dirty="0"/>
              <a:t>Se define al menos una margen vertical</a:t>
            </a:r>
          </a:p>
          <a:p>
            <a:endParaRPr lang="es-ES" b="1" dirty="0"/>
          </a:p>
          <a:p>
            <a:r>
              <a:rPr lang="es-ES" b="1" dirty="0"/>
              <a:t>Se define el ancho del elemento</a:t>
            </a:r>
          </a:p>
          <a:p>
            <a:r>
              <a:rPr lang="es-ES" b="1" dirty="0"/>
              <a:t>Se define el alto del elemento</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07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854083" y="236953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78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403170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1009026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cxnSp>
        <p:nvCxnSpPr>
          <p:cNvPr id="7" name="Straight Connector 6">
            <a:extLst>
              <a:ext uri="{FF2B5EF4-FFF2-40B4-BE49-F238E27FC236}">
                <a16:creationId xmlns:a16="http://schemas.microsoft.com/office/drawing/2014/main" id="{4A0CD146-5735-EA4C-9029-E66CCC57FB63}"/>
              </a:ext>
            </a:extLst>
          </p:cNvPr>
          <p:cNvCxnSpPr/>
          <p:nvPr/>
        </p:nvCxnSpPr>
        <p:spPr>
          <a:xfrm>
            <a:off x="1918686" y="3363838"/>
            <a:ext cx="786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D7A531-121E-684B-AA75-96EEF676369D}"/>
              </a:ext>
            </a:extLst>
          </p:cNvPr>
          <p:cNvCxnSpPr>
            <a:cxnSpLocks/>
          </p:cNvCxnSpPr>
          <p:nvPr/>
        </p:nvCxnSpPr>
        <p:spPr>
          <a:xfrm>
            <a:off x="2771800" y="2320789"/>
            <a:ext cx="0" cy="9922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62169C-EDA0-C542-99D2-AA1DE3340395}"/>
              </a:ext>
            </a:extLst>
          </p:cNvPr>
          <p:cNvSpPr txBox="1"/>
          <p:nvPr/>
        </p:nvSpPr>
        <p:spPr>
          <a:xfrm>
            <a:off x="1979710" y="3337770"/>
            <a:ext cx="792090" cy="307777"/>
          </a:xfrm>
          <a:prstGeom prst="rect">
            <a:avLst/>
          </a:prstGeom>
          <a:noFill/>
        </p:spPr>
        <p:txBody>
          <a:bodyPr wrap="square" rtlCol="0">
            <a:spAutoFit/>
          </a:bodyPr>
          <a:lstStyle/>
          <a:p>
            <a:r>
              <a:rPr lang="en-US" dirty="0"/>
              <a:t>100dp</a:t>
            </a:r>
          </a:p>
        </p:txBody>
      </p:sp>
      <p:sp>
        <p:nvSpPr>
          <p:cNvPr id="20" name="TextBox 19">
            <a:extLst>
              <a:ext uri="{FF2B5EF4-FFF2-40B4-BE49-F238E27FC236}">
                <a16:creationId xmlns:a16="http://schemas.microsoft.com/office/drawing/2014/main" id="{374E9129-0C44-A44C-8119-541690911ACA}"/>
              </a:ext>
            </a:extLst>
          </p:cNvPr>
          <p:cNvSpPr txBox="1"/>
          <p:nvPr/>
        </p:nvSpPr>
        <p:spPr>
          <a:xfrm rot="5400000">
            <a:off x="2491701" y="2712310"/>
            <a:ext cx="792090" cy="307777"/>
          </a:xfrm>
          <a:prstGeom prst="rect">
            <a:avLst/>
          </a:prstGeom>
          <a:noFill/>
        </p:spPr>
        <p:txBody>
          <a:bodyPr wrap="square" rtlCol="0">
            <a:spAutoFit/>
          </a:bodyPr>
          <a:lstStyle/>
          <a:p>
            <a:r>
              <a:rPr lang="en-US" dirty="0"/>
              <a:t>150dp</a:t>
            </a:r>
          </a:p>
        </p:txBody>
      </p:sp>
    </p:spTree>
    <p:extLst>
      <p:ext uri="{BB962C8B-B14F-4D97-AF65-F5344CB8AC3E}">
        <p14:creationId xmlns:p14="http://schemas.microsoft.com/office/powerpoint/2010/main" val="490758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00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Hola</a:t>
            </a:r>
            <a:r>
              <a:rPr lang="en-US" dirty="0"/>
              <a:t> </a:t>
            </a:r>
            <a:r>
              <a:rPr lang="en-US" dirty="0" err="1"/>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a:solidFill>
                  <a:schemeClr val="tx1"/>
                </a:solidFill>
              </a:rPr>
              <a:t>Width</a:t>
            </a:r>
          </a:p>
          <a:p>
            <a:r>
              <a:rPr lang="es-ES">
                <a:solidFill>
                  <a:schemeClr val="tx1"/>
                </a:solidFill>
              </a:rPr>
              <a:t>El ancho del view</a:t>
            </a:r>
          </a:p>
          <a:p>
            <a:r>
              <a:rPr lang="es-ES">
                <a:solidFill>
                  <a:schemeClr val="tx1"/>
                </a:solidFill>
              </a:rPr>
              <a:t>w="wrap_content"</a:t>
            </a:r>
          </a:p>
          <a:p>
            <a:endParaRPr lang="es-ES">
              <a:solidFill>
                <a:schemeClr val="tx1"/>
              </a:solidFill>
            </a:endParaRPr>
          </a:p>
          <a:p>
            <a:r>
              <a:rPr lang="es-ES" b="1" i="1">
                <a:solidFill>
                  <a:schemeClr val="tx1"/>
                </a:solidFill>
              </a:rPr>
              <a:t>Height</a:t>
            </a:r>
          </a:p>
          <a:p>
            <a:r>
              <a:rPr lang="es-ES">
                <a:solidFill>
                  <a:schemeClr val="tx1"/>
                </a:solidFill>
              </a:rPr>
              <a:t>El alto del view</a:t>
            </a:r>
          </a:p>
          <a:p>
            <a:r>
              <a:rPr lang="es-ES">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El contenido del </a:t>
            </a:r>
            <a:r>
              <a:rPr lang="es-ES" dirty="0" err="1">
                <a:solidFill>
                  <a:schemeClr val="tx1"/>
                </a:solidFill>
              </a:rPr>
              <a:t>view</a:t>
            </a:r>
            <a:r>
              <a:rPr lang="es-ES" dirty="0">
                <a:solidFill>
                  <a:schemeClr val="tx1"/>
                </a:solidFill>
              </a:rPr>
              <a:t> es el texto. Para los </a:t>
            </a:r>
            <a:r>
              <a:rPr lang="es-ES" dirty="0" err="1">
                <a:solidFill>
                  <a:schemeClr val="tx1"/>
                </a:solidFill>
              </a:rPr>
              <a:t>Layouts</a:t>
            </a:r>
            <a:r>
              <a:rPr lang="es-ES" dirty="0">
                <a:solidFill>
                  <a:schemeClr val="tx1"/>
                </a:solidFill>
              </a:rPr>
              <a:t>, el contenido son los </a:t>
            </a:r>
            <a:r>
              <a:rPr lang="es-ES" dirty="0" err="1">
                <a:solidFill>
                  <a:schemeClr val="tx1"/>
                </a:solidFill>
              </a:rPr>
              <a:t>views</a:t>
            </a:r>
            <a:r>
              <a:rPr lang="es-ES" dirty="0">
                <a:solidFill>
                  <a:schemeClr val="tx1"/>
                </a:solidFill>
              </a:rPr>
              <a:t> que contiene</a:t>
            </a:r>
          </a:p>
        </p:txBody>
      </p:sp>
    </p:spTree>
    <p:extLst>
      <p:ext uri="{BB962C8B-B14F-4D97-AF65-F5344CB8AC3E}">
        <p14:creationId xmlns:p14="http://schemas.microsoft.com/office/powerpoint/2010/main" val="2132781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spTree>
    <p:extLst>
      <p:ext uri="{BB962C8B-B14F-4D97-AF65-F5344CB8AC3E}">
        <p14:creationId xmlns:p14="http://schemas.microsoft.com/office/powerpoint/2010/main" val="318405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Composición</a:t>
            </a:r>
            <a:r>
              <a:rPr lang="en-US" dirty="0"/>
              <a:t> del </a:t>
            </a:r>
            <a:r>
              <a:rPr lang="en-US" dirty="0" err="1"/>
              <a:t>curso</a:t>
            </a:r>
            <a:endParaRPr lang="en-US" dirty="0"/>
          </a:p>
        </p:txBody>
      </p:sp>
      <p:grpSp>
        <p:nvGrpSpPr>
          <p:cNvPr id="30" name="object 3">
            <a:extLst>
              <a:ext uri="{FF2B5EF4-FFF2-40B4-BE49-F238E27FC236}">
                <a16:creationId xmlns:a16="http://schemas.microsoft.com/office/drawing/2014/main" id="{A6C2B0D6-3896-EB41-8A9C-7109AE4358E9}"/>
              </a:ext>
            </a:extLst>
          </p:cNvPr>
          <p:cNvGrpSpPr/>
          <p:nvPr/>
        </p:nvGrpSpPr>
        <p:grpSpPr>
          <a:xfrm>
            <a:off x="2573594" y="1810249"/>
            <a:ext cx="3980815" cy="1671955"/>
            <a:chOff x="4737949" y="1694021"/>
            <a:chExt cx="3980815" cy="1671955"/>
          </a:xfrm>
        </p:grpSpPr>
        <p:pic>
          <p:nvPicPr>
            <p:cNvPr id="34" name="object 4">
              <a:extLst>
                <a:ext uri="{FF2B5EF4-FFF2-40B4-BE49-F238E27FC236}">
                  <a16:creationId xmlns:a16="http://schemas.microsoft.com/office/drawing/2014/main" id="{744CC344-34C5-A344-88FA-B5336D8BC4AE}"/>
                </a:ext>
              </a:extLst>
            </p:cNvPr>
            <p:cNvPicPr/>
            <p:nvPr/>
          </p:nvPicPr>
          <p:blipFill>
            <a:blip r:embed="rId2" cstate="print">
              <a:lum bright="70000" contrast="-70000"/>
            </a:blip>
            <a:stretch>
              <a:fillRect/>
            </a:stretch>
          </p:blipFill>
          <p:spPr>
            <a:xfrm>
              <a:off x="7448113" y="1845620"/>
              <a:ext cx="1270364" cy="1424826"/>
            </a:xfrm>
            <a:prstGeom prst="rect">
              <a:avLst/>
            </a:prstGeom>
          </p:spPr>
        </p:pic>
        <p:pic>
          <p:nvPicPr>
            <p:cNvPr id="35" name="object 5">
              <a:extLst>
                <a:ext uri="{FF2B5EF4-FFF2-40B4-BE49-F238E27FC236}">
                  <a16:creationId xmlns:a16="http://schemas.microsoft.com/office/drawing/2014/main" id="{57012BDE-E1A6-194C-80A0-9FCD837B9FC3}"/>
                </a:ext>
              </a:extLst>
            </p:cNvPr>
            <p:cNvPicPr/>
            <p:nvPr/>
          </p:nvPicPr>
          <p:blipFill>
            <a:blip r:embed="rId3" cstate="print"/>
            <a:stretch>
              <a:fillRect/>
            </a:stretch>
          </p:blipFill>
          <p:spPr>
            <a:xfrm>
              <a:off x="4737949" y="1694021"/>
              <a:ext cx="2200989" cy="1671637"/>
            </a:xfrm>
            <a:prstGeom prst="rect">
              <a:avLst/>
            </a:prstGeom>
          </p:spPr>
        </p:pic>
        <p:sp>
          <p:nvSpPr>
            <p:cNvPr id="41" name="object 6">
              <a:extLst>
                <a:ext uri="{FF2B5EF4-FFF2-40B4-BE49-F238E27FC236}">
                  <a16:creationId xmlns:a16="http://schemas.microsoft.com/office/drawing/2014/main" id="{151A081B-DF58-8E46-81BA-E993AECB4E7F}"/>
                </a:ext>
              </a:extLst>
            </p:cNvPr>
            <p:cNvSpPr/>
            <p:nvPr/>
          </p:nvSpPr>
          <p:spPr>
            <a:xfrm>
              <a:off x="6934199" y="2232659"/>
              <a:ext cx="575945" cy="173990"/>
            </a:xfrm>
            <a:custGeom>
              <a:avLst/>
              <a:gdLst/>
              <a:ahLst/>
              <a:cxnLst/>
              <a:rect l="l" t="t" r="r" b="b"/>
              <a:pathLst>
                <a:path w="575945" h="173989">
                  <a:moveTo>
                    <a:pt x="173735" y="0"/>
                  </a:moveTo>
                  <a:lnTo>
                    <a:pt x="0" y="86867"/>
                  </a:lnTo>
                  <a:lnTo>
                    <a:pt x="173735" y="173735"/>
                  </a:lnTo>
                  <a:lnTo>
                    <a:pt x="173735" y="115823"/>
                  </a:lnTo>
                  <a:lnTo>
                    <a:pt x="144779" y="115823"/>
                  </a:lnTo>
                  <a:lnTo>
                    <a:pt x="144779" y="57912"/>
                  </a:lnTo>
                  <a:lnTo>
                    <a:pt x="173735" y="57912"/>
                  </a:lnTo>
                  <a:lnTo>
                    <a:pt x="173735" y="0"/>
                  </a:lnTo>
                  <a:close/>
                </a:path>
                <a:path w="575945" h="173989">
                  <a:moveTo>
                    <a:pt x="173735" y="57912"/>
                  </a:moveTo>
                  <a:lnTo>
                    <a:pt x="144779" y="57912"/>
                  </a:lnTo>
                  <a:lnTo>
                    <a:pt x="144779" y="115823"/>
                  </a:lnTo>
                  <a:lnTo>
                    <a:pt x="173735" y="115823"/>
                  </a:lnTo>
                  <a:lnTo>
                    <a:pt x="173735" y="57912"/>
                  </a:lnTo>
                  <a:close/>
                </a:path>
                <a:path w="575945" h="173989">
                  <a:moveTo>
                    <a:pt x="575691" y="57912"/>
                  </a:moveTo>
                  <a:lnTo>
                    <a:pt x="173735" y="57912"/>
                  </a:lnTo>
                  <a:lnTo>
                    <a:pt x="173735" y="115823"/>
                  </a:lnTo>
                  <a:lnTo>
                    <a:pt x="575691" y="115823"/>
                  </a:lnTo>
                  <a:lnTo>
                    <a:pt x="575691" y="57912"/>
                  </a:lnTo>
                  <a:close/>
                </a:path>
              </a:pathLst>
            </a:custGeom>
            <a:solidFill>
              <a:schemeClr val="tx1"/>
            </a:solidFill>
          </p:spPr>
          <p:txBody>
            <a:bodyPr wrap="square" lIns="0" tIns="0" rIns="0" bIns="0" rtlCol="0"/>
            <a:lstStyle/>
            <a:p>
              <a:endParaRPr dirty="0"/>
            </a:p>
          </p:txBody>
        </p:sp>
      </p:grpSp>
      <p:sp>
        <p:nvSpPr>
          <p:cNvPr id="42" name="object 8">
            <a:extLst>
              <a:ext uri="{FF2B5EF4-FFF2-40B4-BE49-F238E27FC236}">
                <a16:creationId xmlns:a16="http://schemas.microsoft.com/office/drawing/2014/main" id="{7CE0C41B-EE07-5948-9D5A-2651A2D6B0EA}"/>
              </a:ext>
            </a:extLst>
          </p:cNvPr>
          <p:cNvSpPr txBox="1"/>
          <p:nvPr/>
        </p:nvSpPr>
        <p:spPr>
          <a:xfrm>
            <a:off x="5623982" y="3579862"/>
            <a:ext cx="589915"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chemeClr val="tx1"/>
                </a:solidFill>
                <a:latin typeface="Arial"/>
                <a:cs typeface="Arial"/>
              </a:rPr>
              <a:t>Código</a:t>
            </a:r>
            <a:endParaRPr sz="1400" dirty="0">
              <a:solidFill>
                <a:schemeClr val="tx1"/>
              </a:solidFill>
              <a:latin typeface="Arial"/>
              <a:cs typeface="Arial"/>
            </a:endParaRPr>
          </a:p>
        </p:txBody>
      </p:sp>
      <p:sp>
        <p:nvSpPr>
          <p:cNvPr id="3" name="Rectangle 2">
            <a:extLst>
              <a:ext uri="{FF2B5EF4-FFF2-40B4-BE49-F238E27FC236}">
                <a16:creationId xmlns:a16="http://schemas.microsoft.com/office/drawing/2014/main" id="{1B86EF10-482A-5741-96DD-14FF53CDED5A}"/>
              </a:ext>
            </a:extLst>
          </p:cNvPr>
          <p:cNvSpPr/>
          <p:nvPr/>
        </p:nvSpPr>
        <p:spPr>
          <a:xfrm>
            <a:off x="5508105" y="2348887"/>
            <a:ext cx="792088" cy="726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object 9">
            <a:extLst>
              <a:ext uri="{FF2B5EF4-FFF2-40B4-BE49-F238E27FC236}">
                <a16:creationId xmlns:a16="http://schemas.microsoft.com/office/drawing/2014/main" id="{A09960AA-DC5F-0543-B927-7FD25F689189}"/>
              </a:ext>
            </a:extLst>
          </p:cNvPr>
          <p:cNvPicPr/>
          <p:nvPr/>
        </p:nvPicPr>
        <p:blipFill>
          <a:blip r:embed="rId4" cstate="print">
            <a:lum bright="70000" contrast="-70000"/>
          </a:blip>
          <a:stretch>
            <a:fillRect/>
          </a:stretch>
        </p:blipFill>
        <p:spPr>
          <a:xfrm>
            <a:off x="5518577" y="2326552"/>
            <a:ext cx="771144" cy="771144"/>
          </a:xfrm>
          <a:prstGeom prst="rect">
            <a:avLst/>
          </a:prstGeom>
        </p:spPr>
      </p:pic>
      <p:sp>
        <p:nvSpPr>
          <p:cNvPr id="19" name="TextBox 18">
            <a:extLst>
              <a:ext uri="{FF2B5EF4-FFF2-40B4-BE49-F238E27FC236}">
                <a16:creationId xmlns:a16="http://schemas.microsoft.com/office/drawing/2014/main" id="{91806A82-740E-F843-8B84-8B6779179A08}"/>
              </a:ext>
            </a:extLst>
          </p:cNvPr>
          <p:cNvSpPr txBox="1"/>
          <p:nvPr/>
        </p:nvSpPr>
        <p:spPr>
          <a:xfrm>
            <a:off x="2287990" y="3835225"/>
            <a:ext cx="2772195" cy="738664"/>
          </a:xfrm>
          <a:prstGeom prst="rect">
            <a:avLst/>
          </a:prstGeom>
          <a:noFill/>
        </p:spPr>
        <p:txBody>
          <a:bodyPr wrap="square" rtlCol="0">
            <a:spAutoFit/>
          </a:bodyPr>
          <a:lstStyle/>
          <a:p>
            <a:pPr algn="ctr"/>
            <a:r>
              <a:rPr lang="en-US" dirty="0" err="1">
                <a:solidFill>
                  <a:schemeClr val="tx1"/>
                </a:solidFill>
              </a:rPr>
              <a:t>Arreglos</a:t>
            </a:r>
            <a:endParaRPr lang="en-US" dirty="0">
              <a:solidFill>
                <a:schemeClr val="tx1"/>
              </a:solidFill>
            </a:endParaRPr>
          </a:p>
          <a:p>
            <a:pPr algn="ctr"/>
            <a:r>
              <a:rPr lang="en-US" dirty="0" err="1">
                <a:solidFill>
                  <a:schemeClr val="tx1"/>
                </a:solidFill>
              </a:rPr>
              <a:t>Colecciones</a:t>
            </a:r>
            <a:endParaRPr lang="en-US" dirty="0">
              <a:solidFill>
                <a:schemeClr val="tx1"/>
              </a:solidFill>
            </a:endParaRPr>
          </a:p>
          <a:p>
            <a:pPr algn="ctr"/>
            <a:r>
              <a:rPr lang="en-US" dirty="0" err="1">
                <a:solidFill>
                  <a:schemeClr val="tx1"/>
                </a:solidFill>
              </a:rPr>
              <a:t>Estructuras</a:t>
            </a:r>
            <a:r>
              <a:rPr lang="en-US" dirty="0">
                <a:solidFill>
                  <a:schemeClr val="tx1"/>
                </a:solidFill>
              </a:rPr>
              <a:t> de </a:t>
            </a:r>
            <a:r>
              <a:rPr lang="en-US" dirty="0" err="1">
                <a:solidFill>
                  <a:schemeClr val="tx1"/>
                </a:solidFill>
              </a:rPr>
              <a:t>datos</a:t>
            </a:r>
            <a:endParaRPr lang="en-US" dirty="0">
              <a:solidFill>
                <a:schemeClr val="tx1"/>
              </a:solidFill>
            </a:endParaRPr>
          </a:p>
        </p:txBody>
      </p:sp>
      <p:pic>
        <p:nvPicPr>
          <p:cNvPr id="20" name="Picture 8" descr="logo eclipse integraciones - Globe Testing">
            <a:extLst>
              <a:ext uri="{FF2B5EF4-FFF2-40B4-BE49-F238E27FC236}">
                <a16:creationId xmlns:a16="http://schemas.microsoft.com/office/drawing/2014/main" id="{2FA29043-5026-F044-8A44-220BC12217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207"/>
          <a:stretch/>
        </p:blipFill>
        <p:spPr bwMode="auto">
          <a:xfrm>
            <a:off x="5556655" y="1640480"/>
            <a:ext cx="657242" cy="64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58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152128"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90B783E6-6D17-1D48-91E7-E7F9CD5B4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956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2" name="Picture 6" descr="D:\Usuarios\1143848922\Downloads\kisspng-feature-phone-smartphone-mobile-phone-accessories-black-border-mobile-phone-5a71a4107c60b5.3323878415173970085095.png">
            <a:extLst>
              <a:ext uri="{FF2B5EF4-FFF2-40B4-BE49-F238E27FC236}">
                <a16:creationId xmlns:a16="http://schemas.microsoft.com/office/drawing/2014/main" id="{D4040C91-CF59-6B4E-AA2E-3E620A291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302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7510AE9-7776-D841-BBAC-AB9B72FED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966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spTree>
    <p:extLst>
      <p:ext uri="{BB962C8B-B14F-4D97-AF65-F5344CB8AC3E}">
        <p14:creationId xmlns:p14="http://schemas.microsoft.com/office/powerpoint/2010/main" val="2481926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648073"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200dp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0"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D8E203A-3DA0-DD45-AD92-1B6D32447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29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8002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200dp</a:t>
            </a: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62FD7A95-5A29-7B4D-8ED2-23D3E34DF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523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4584135" y="3774208"/>
            <a:ext cx="4452361" cy="523220"/>
          </a:xfrm>
          <a:prstGeom prst="rect">
            <a:avLst/>
          </a:prstGeom>
          <a:noFill/>
        </p:spPr>
        <p:txBody>
          <a:bodyPr wrap="square" rtlCol="0">
            <a:spAutoFit/>
          </a:bodyPr>
          <a:lstStyle/>
          <a:p>
            <a:r>
              <a:rPr lang="es-ES" b="1" i="1" dirty="0">
                <a:solidFill>
                  <a:schemeClr val="tx1"/>
                </a:solidFill>
              </a:rPr>
              <a:t>Es un </a:t>
            </a:r>
            <a:r>
              <a:rPr lang="es-ES" b="1" i="1" dirty="0" err="1">
                <a:solidFill>
                  <a:schemeClr val="tx1"/>
                </a:solidFill>
              </a:rPr>
              <a:t>view</a:t>
            </a:r>
            <a:r>
              <a:rPr lang="es-ES" b="1" i="1" dirty="0">
                <a:solidFill>
                  <a:schemeClr val="tx1"/>
                </a:solidFill>
              </a:rPr>
              <a:t> que se usa sobre todo para el padre de todos los elementos o </a:t>
            </a:r>
            <a:r>
              <a:rPr lang="es-ES" b="1" i="1" dirty="0" err="1">
                <a:solidFill>
                  <a:schemeClr val="tx1"/>
                </a:solidFill>
              </a:rPr>
              <a:t>root</a:t>
            </a:r>
            <a:r>
              <a:rPr lang="es-ES" b="1" i="1" dirty="0">
                <a:solidFill>
                  <a:schemeClr val="tx1"/>
                </a:solidFill>
              </a:rPr>
              <a:t> </a:t>
            </a:r>
            <a:r>
              <a:rPr lang="es-ES" b="1" i="1" dirty="0" err="1">
                <a:solidFill>
                  <a:schemeClr val="tx1"/>
                </a:solidFill>
              </a:rPr>
              <a:t>layout</a:t>
            </a:r>
            <a:endParaRPr lang="es-ES" dirty="0">
              <a:solidFill>
                <a:schemeClr val="tx1"/>
              </a:solidFill>
            </a:endParaRPr>
          </a:p>
        </p:txBody>
      </p:sp>
      <p:pic>
        <p:nvPicPr>
          <p:cNvPr id="14" name="Picture 6" descr="D:\Usuarios\1143848922\Downloads\kisspng-feature-phone-smartphone-mobile-phone-accessories-black-border-mobile-phone-5a71a4107c60b5.3323878415173970085095.png">
            <a:extLst>
              <a:ext uri="{FF2B5EF4-FFF2-40B4-BE49-F238E27FC236}">
                <a16:creationId xmlns:a16="http://schemas.microsoft.com/office/drawing/2014/main" id="{5C04B26D-0C05-3E40-80B2-957D53FAB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3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3414597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249974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match_constraint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57175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4020481"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726245"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3196425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39565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Composición</a:t>
            </a:r>
            <a:r>
              <a:rPr lang="en-US" dirty="0"/>
              <a:t> del </a:t>
            </a:r>
            <a:r>
              <a:rPr lang="en-US" dirty="0" err="1"/>
              <a:t>curso</a:t>
            </a:r>
            <a:endParaRPr lang="en-US" dirty="0"/>
          </a:p>
        </p:txBody>
      </p:sp>
      <p:pic>
        <p:nvPicPr>
          <p:cNvPr id="1028" name="Picture 4" descr="Android Logo - PNG y Vector">
            <a:extLst>
              <a:ext uri="{FF2B5EF4-FFF2-40B4-BE49-F238E27FC236}">
                <a16:creationId xmlns:a16="http://schemas.microsoft.com/office/drawing/2014/main" id="{3381E41B-A98B-4845-95AF-6290BC929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265314"/>
            <a:ext cx="1747912" cy="15731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 eclipse integraciones - Globe Testing">
            <a:extLst>
              <a:ext uri="{FF2B5EF4-FFF2-40B4-BE49-F238E27FC236}">
                <a16:creationId xmlns:a16="http://schemas.microsoft.com/office/drawing/2014/main" id="{D8E871E1-DB0C-614D-966B-E2A2BF49A6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7"/>
          <a:stretch/>
        </p:blipFill>
        <p:spPr bwMode="auto">
          <a:xfrm>
            <a:off x="2915816" y="3594091"/>
            <a:ext cx="915566" cy="8953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base Brand Guidelines">
            <a:extLst>
              <a:ext uri="{FF2B5EF4-FFF2-40B4-BE49-F238E27FC236}">
                <a16:creationId xmlns:a16="http://schemas.microsoft.com/office/drawing/2014/main" id="{648C9591-9BCF-0A46-8109-71BBF6D30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3266" y="1352622"/>
            <a:ext cx="554099" cy="75377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Android Logo - PNG y Vector">
            <a:extLst>
              <a:ext uri="{FF2B5EF4-FFF2-40B4-BE49-F238E27FC236}">
                <a16:creationId xmlns:a16="http://schemas.microsoft.com/office/drawing/2014/main" id="{E0FAE13B-0B01-8A4C-A1A4-54A368C00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915" y="3155144"/>
            <a:ext cx="1747912" cy="15731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JavaScript - Wikipedia, la enciclopedia libre">
            <a:extLst>
              <a:ext uri="{FF2B5EF4-FFF2-40B4-BE49-F238E27FC236}">
                <a16:creationId xmlns:a16="http://schemas.microsoft.com/office/drawing/2014/main" id="{C1A3872E-7C0E-A145-B5AF-1917524710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2360" y="3507854"/>
            <a:ext cx="867703" cy="86770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ifi Router Icon of Flat style - Available in SVG, PNG, EPS, AI ...">
            <a:extLst>
              <a:ext uri="{FF2B5EF4-FFF2-40B4-BE49-F238E27FC236}">
                <a16:creationId xmlns:a16="http://schemas.microsoft.com/office/drawing/2014/main" id="{74FC5065-E468-6C42-B06C-3DCC8D9DBD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2308420"/>
            <a:ext cx="846724" cy="84672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orld wide web | Icono Gratis">
            <a:extLst>
              <a:ext uri="{FF2B5EF4-FFF2-40B4-BE49-F238E27FC236}">
                <a16:creationId xmlns:a16="http://schemas.microsoft.com/office/drawing/2014/main" id="{213C2505-9C5B-484F-9F29-59BEFC840DE3}"/>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916898" y="1422077"/>
            <a:ext cx="684319" cy="6843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4">
            <a:extLst>
              <a:ext uri="{FF2B5EF4-FFF2-40B4-BE49-F238E27FC236}">
                <a16:creationId xmlns:a16="http://schemas.microsoft.com/office/drawing/2014/main" id="{614C5F3D-0433-2E4A-8A6B-57B3E92EF379}"/>
              </a:ext>
            </a:extLst>
          </p:cNvPr>
          <p:cNvCxnSpPr>
            <a:stCxn id="1028" idx="0"/>
            <a:endCxn id="1038" idx="1"/>
          </p:cNvCxnSpPr>
          <p:nvPr/>
        </p:nvCxnSpPr>
        <p:spPr>
          <a:xfrm rot="5400000" flipH="1" flipV="1">
            <a:off x="1213820" y="2643438"/>
            <a:ext cx="533532" cy="7102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BF5F34FF-555C-7A4E-8310-F163556CE7E3}"/>
              </a:ext>
            </a:extLst>
          </p:cNvPr>
          <p:cNvCxnSpPr>
            <a:cxnSpLocks/>
            <a:stCxn id="1032" idx="0"/>
            <a:endCxn id="1038" idx="3"/>
          </p:cNvCxnSpPr>
          <p:nvPr/>
        </p:nvCxnSpPr>
        <p:spPr>
          <a:xfrm rot="16200000" flipV="1">
            <a:off x="2596856" y="2817347"/>
            <a:ext cx="862309" cy="6911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EE47F554-FA60-FA44-ABA6-D4AF7232542C}"/>
              </a:ext>
            </a:extLst>
          </p:cNvPr>
          <p:cNvCxnSpPr>
            <a:cxnSpLocks/>
            <a:stCxn id="35" idx="0"/>
            <a:endCxn id="1034" idx="1"/>
          </p:cNvCxnSpPr>
          <p:nvPr/>
        </p:nvCxnSpPr>
        <p:spPr>
          <a:xfrm rot="5400000" flipH="1" flipV="1">
            <a:off x="5594751" y="1956630"/>
            <a:ext cx="1425635" cy="9713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6ABD5EBE-5A8F-1E40-9FE3-A07AC462FCFD}"/>
              </a:ext>
            </a:extLst>
          </p:cNvPr>
          <p:cNvCxnSpPr>
            <a:cxnSpLocks/>
            <a:stCxn id="1036" idx="0"/>
            <a:endCxn id="1034" idx="3"/>
          </p:cNvCxnSpPr>
          <p:nvPr/>
        </p:nvCxnSpPr>
        <p:spPr>
          <a:xfrm rot="16200000" flipV="1">
            <a:off x="6907617" y="2169258"/>
            <a:ext cx="1778345" cy="8988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EFBE605-7F10-CD4C-AE39-D413E0049735}"/>
              </a:ext>
            </a:extLst>
          </p:cNvPr>
          <p:cNvCxnSpPr>
            <a:stCxn id="1038" idx="0"/>
            <a:endCxn id="1040" idx="2"/>
          </p:cNvCxnSpPr>
          <p:nvPr/>
        </p:nvCxnSpPr>
        <p:spPr>
          <a:xfrm flipV="1">
            <a:off x="2259058" y="2106396"/>
            <a:ext cx="0" cy="20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3A1CB0C-BEF5-9448-A99A-F6E98D2FA0B1}"/>
              </a:ext>
            </a:extLst>
          </p:cNvPr>
          <p:cNvCxnSpPr/>
          <p:nvPr/>
        </p:nvCxnSpPr>
        <p:spPr>
          <a:xfrm>
            <a:off x="251520" y="2355726"/>
            <a:ext cx="8568952" cy="0"/>
          </a:xfrm>
          <a:prstGeom prst="line">
            <a:avLst/>
          </a:prstGeom>
          <a:ln w="57150">
            <a:solidFill>
              <a:srgbClr val="D9D9D9">
                <a:alpha val="32157"/>
              </a:srgbClr>
            </a:solidFill>
            <a:prstDash val="lgDash"/>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E37D8758-64B4-ED4E-B486-CDDF2A44F639}"/>
              </a:ext>
            </a:extLst>
          </p:cNvPr>
          <p:cNvSpPr/>
          <p:nvPr/>
        </p:nvSpPr>
        <p:spPr>
          <a:xfrm>
            <a:off x="4140694" y="1923284"/>
            <a:ext cx="790601" cy="307777"/>
          </a:xfrm>
          <a:prstGeom prst="rect">
            <a:avLst/>
          </a:prstGeom>
        </p:spPr>
        <p:txBody>
          <a:bodyPr wrap="none">
            <a:spAutoFit/>
          </a:bodyPr>
          <a:lstStyle/>
          <a:p>
            <a:r>
              <a:rPr lang="en-US" dirty="0">
                <a:solidFill>
                  <a:schemeClr val="tx1"/>
                </a:solidFill>
              </a:rPr>
              <a:t>Internet</a:t>
            </a:r>
          </a:p>
        </p:txBody>
      </p:sp>
      <p:sp>
        <p:nvSpPr>
          <p:cNvPr id="59" name="Rectangle 58">
            <a:extLst>
              <a:ext uri="{FF2B5EF4-FFF2-40B4-BE49-F238E27FC236}">
                <a16:creationId xmlns:a16="http://schemas.microsoft.com/office/drawing/2014/main" id="{771813F7-9429-DA47-B26F-D70474EDD6B0}"/>
              </a:ext>
            </a:extLst>
          </p:cNvPr>
          <p:cNvSpPr/>
          <p:nvPr/>
        </p:nvSpPr>
        <p:spPr>
          <a:xfrm>
            <a:off x="4229661" y="2499742"/>
            <a:ext cx="612668" cy="307777"/>
          </a:xfrm>
          <a:prstGeom prst="rect">
            <a:avLst/>
          </a:prstGeom>
        </p:spPr>
        <p:txBody>
          <a:bodyPr wrap="none">
            <a:spAutoFit/>
          </a:bodyPr>
          <a:lstStyle/>
          <a:p>
            <a:r>
              <a:rPr lang="en-US" dirty="0">
                <a:solidFill>
                  <a:schemeClr val="tx1"/>
                </a:solidFill>
              </a:rPr>
              <a:t>Local</a:t>
            </a:r>
          </a:p>
        </p:txBody>
      </p:sp>
      <p:sp>
        <p:nvSpPr>
          <p:cNvPr id="18" name="Rectangle 17">
            <a:extLst>
              <a:ext uri="{FF2B5EF4-FFF2-40B4-BE49-F238E27FC236}">
                <a16:creationId xmlns:a16="http://schemas.microsoft.com/office/drawing/2014/main" id="{B31C7C8F-A1D9-1A40-B6F0-21A8F5120600}"/>
              </a:ext>
            </a:extLst>
          </p:cNvPr>
          <p:cNvSpPr/>
          <p:nvPr/>
        </p:nvSpPr>
        <p:spPr>
          <a:xfrm>
            <a:off x="5867384" y="1372142"/>
            <a:ext cx="880369" cy="307777"/>
          </a:xfrm>
          <a:prstGeom prst="rect">
            <a:avLst/>
          </a:prstGeom>
        </p:spPr>
        <p:txBody>
          <a:bodyPr wrap="none">
            <a:spAutoFit/>
          </a:bodyPr>
          <a:lstStyle/>
          <a:p>
            <a:r>
              <a:rPr lang="en-US" dirty="0">
                <a:solidFill>
                  <a:schemeClr val="tx1"/>
                </a:solidFill>
              </a:rPr>
              <a:t>Firebase</a:t>
            </a:r>
          </a:p>
        </p:txBody>
      </p:sp>
      <p:sp>
        <p:nvSpPr>
          <p:cNvPr id="19" name="Rectangle 18">
            <a:extLst>
              <a:ext uri="{FF2B5EF4-FFF2-40B4-BE49-F238E27FC236}">
                <a16:creationId xmlns:a16="http://schemas.microsoft.com/office/drawing/2014/main" id="{5714E9A3-2A83-344B-842B-E3490A65534C}"/>
              </a:ext>
            </a:extLst>
          </p:cNvPr>
          <p:cNvSpPr/>
          <p:nvPr/>
        </p:nvSpPr>
        <p:spPr>
          <a:xfrm>
            <a:off x="2587825" y="1425223"/>
            <a:ext cx="973343" cy="307777"/>
          </a:xfrm>
          <a:prstGeom prst="rect">
            <a:avLst/>
          </a:prstGeom>
        </p:spPr>
        <p:txBody>
          <a:bodyPr wrap="none">
            <a:spAutoFit/>
          </a:bodyPr>
          <a:lstStyle/>
          <a:p>
            <a:r>
              <a:rPr lang="en-US" dirty="0">
                <a:solidFill>
                  <a:schemeClr val="tx1"/>
                </a:solidFill>
              </a:rPr>
              <a:t>TCP/UDP</a:t>
            </a:r>
          </a:p>
        </p:txBody>
      </p:sp>
    </p:spTree>
    <p:extLst>
      <p:ext uri="{BB962C8B-B14F-4D97-AF65-F5344CB8AC3E}">
        <p14:creationId xmlns:p14="http://schemas.microsoft.com/office/powerpoint/2010/main" val="956807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1923678"/>
            <a:ext cx="432048"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03198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1730793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1923678"/>
            <a:ext cx="1080120"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match_contraints</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03198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995936"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654237"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19144612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203886" y="2835455"/>
            <a:ext cx="789606" cy="193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a:t>
            </a:r>
          </a:p>
        </p:txBody>
      </p:sp>
      <p:sp>
        <p:nvSpPr>
          <p:cNvPr id="9" name="CuadroTexto 8"/>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Si por ejemplo, el elemento tiene un contenido, también puede ajustar las dimensiones verticales y horizontales a </a:t>
            </a:r>
            <a:r>
              <a:rPr lang="es-ES" dirty="0" err="1">
                <a:solidFill>
                  <a:schemeClr val="tx1"/>
                </a:solidFill>
              </a:rPr>
              <a:t>wrap_content</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20" name="Straight Connector 19">
            <a:extLst>
              <a:ext uri="{FF2B5EF4-FFF2-40B4-BE49-F238E27FC236}">
                <a16:creationId xmlns:a16="http://schemas.microsoft.com/office/drawing/2014/main" id="{EED70519-09BB-684B-8E73-3290CEFE0A76}"/>
              </a:ext>
            </a:extLst>
          </p:cNvPr>
          <p:cNvCxnSpPr>
            <a:cxnSpLocks/>
          </p:cNvCxnSpPr>
          <p:nvPr/>
        </p:nvCxnSpPr>
        <p:spPr>
          <a:xfrm>
            <a:off x="3059832" y="2931790"/>
            <a:ext cx="144054"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05AF38-709D-D74A-B7D9-3447F7A735D2}"/>
              </a:ext>
            </a:extLst>
          </p:cNvPr>
          <p:cNvCxnSpPr>
            <a:cxnSpLocks/>
          </p:cNvCxnSpPr>
          <p:nvPr/>
        </p:nvCxnSpPr>
        <p:spPr>
          <a:xfrm>
            <a:off x="3993492" y="2934113"/>
            <a:ext cx="141650"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D74719-7C51-8C4D-B641-6444D76A4E7C}"/>
              </a:ext>
            </a:extLst>
          </p:cNvPr>
          <p:cNvCxnSpPr>
            <a:cxnSpLocks/>
            <a:endCxn id="18" idx="0"/>
          </p:cNvCxnSpPr>
          <p:nvPr/>
        </p:nvCxnSpPr>
        <p:spPr>
          <a:xfrm>
            <a:off x="3597487" y="1923678"/>
            <a:ext cx="1202" cy="911777"/>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7EA39B-9443-AB42-A6D1-CD316A8ACC07}"/>
              </a:ext>
            </a:extLst>
          </p:cNvPr>
          <p:cNvCxnSpPr>
            <a:cxnSpLocks/>
            <a:stCxn id="18" idx="2"/>
          </p:cNvCxnSpPr>
          <p:nvPr/>
        </p:nvCxnSpPr>
        <p:spPr>
          <a:xfrm flipH="1">
            <a:off x="3597487" y="3028506"/>
            <a:ext cx="1202" cy="112742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43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3" name="Marcador de contenido 2"/>
          <p:cNvSpPr>
            <a:spLocks noGrp="1"/>
          </p:cNvSpPr>
          <p:nvPr>
            <p:ph idx="1"/>
          </p:nvPr>
        </p:nvSpPr>
        <p:spPr>
          <a:xfrm>
            <a:off x="2121416" y="3507854"/>
            <a:ext cx="4946888" cy="533927"/>
          </a:xfrm>
        </p:spPr>
        <p:txBody>
          <a:bodyPr/>
          <a:lstStyle/>
          <a:p>
            <a:r>
              <a:rPr lang="es-ES" dirty="0"/>
              <a:t>En grupos de 4, intente imitar una pantalla de </a:t>
            </a:r>
            <a:r>
              <a:rPr lang="es-ES" dirty="0" err="1"/>
              <a:t>Login</a:t>
            </a:r>
            <a:r>
              <a:rPr lang="es-ES" dirty="0"/>
              <a:t> de Instagram que encontrará en la siguiente diapositiva.</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3502253" y="2211710"/>
            <a:ext cx="2185214" cy="800219"/>
          </a:xfrm>
          <a:prstGeom prst="rect">
            <a:avLst/>
          </a:prstGeom>
        </p:spPr>
        <p:txBody>
          <a:bodyPr wrap="none">
            <a:spAutoFit/>
          </a:bodyPr>
          <a:lstStyle/>
          <a:p>
            <a:pPr algn="ctr"/>
            <a:r>
              <a:rPr lang="es-ES" b="1" dirty="0">
                <a:solidFill>
                  <a:schemeClr val="tx1"/>
                </a:solidFill>
              </a:rPr>
              <a:t>COMPETENCIA</a:t>
            </a:r>
          </a:p>
          <a:p>
            <a:pPr algn="ctr"/>
            <a:r>
              <a:rPr lang="es-ES" sz="3200" dirty="0">
                <a:solidFill>
                  <a:srgbClr val="9E5ECE"/>
                </a:solidFill>
                <a:latin typeface="Arial Narrow" panose="020B0606020202030204" pitchFamily="34" charset="0"/>
              </a:rPr>
              <a:t>INSTAGRAM</a:t>
            </a:r>
            <a:endParaRPr lang="es-CO" dirty="0">
              <a:solidFill>
                <a:srgbClr val="9E5ECE"/>
              </a:solidFill>
              <a:latin typeface="Arial Narrow" panose="020B0606020202030204" pitchFamily="34" charset="0"/>
            </a:endParaRPr>
          </a:p>
        </p:txBody>
      </p:sp>
    </p:spTree>
    <p:extLst>
      <p:ext uri="{BB962C8B-B14F-4D97-AF65-F5344CB8AC3E}">
        <p14:creationId xmlns:p14="http://schemas.microsoft.com/office/powerpoint/2010/main" val="99850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ln>
            <a:noFill/>
          </a:ln>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ImageView</a:t>
            </a:r>
            <a:endParaRPr lang="es-CO" dirty="0">
              <a:solidFill>
                <a:schemeClr val="tx1"/>
              </a:solidFill>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EditText</a:t>
            </a:r>
            <a:endParaRPr lang="es-CO" dirty="0">
              <a:solidFill>
                <a:schemeClr val="tx1"/>
              </a:solidFill>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a:solidFill>
                  <a:schemeClr val="tx1"/>
                </a:solidFill>
              </a:rPr>
              <a:t>#A22F75</a:t>
            </a:r>
            <a:endParaRPr lang="es-CO" sz="1000" dirty="0">
              <a:solidFill>
                <a:schemeClr val="tx1"/>
              </a:solidFill>
            </a:endParaRPr>
          </a:p>
        </p:txBody>
      </p:sp>
      <p:sp>
        <p:nvSpPr>
          <p:cNvPr id="19" name="CuadroTexto 18"/>
          <p:cNvSpPr txBox="1"/>
          <p:nvPr/>
        </p:nvSpPr>
        <p:spPr>
          <a:xfrm>
            <a:off x="6076040" y="1334895"/>
            <a:ext cx="743343" cy="246221"/>
          </a:xfrm>
          <a:prstGeom prst="rect">
            <a:avLst/>
          </a:prstGeom>
          <a:noFill/>
          <a:ln>
            <a:noFill/>
          </a:ln>
        </p:spPr>
        <p:txBody>
          <a:bodyPr wrap="square" rtlCol="0">
            <a:spAutoFit/>
          </a:bodyPr>
          <a:lstStyle/>
          <a:p>
            <a:pPr algn="ctr"/>
            <a:r>
              <a:rPr lang="es-ES" sz="1000" dirty="0">
                <a:solidFill>
                  <a:schemeClr val="tx1"/>
                </a:solidFill>
              </a:rPr>
              <a:t>#853D91</a:t>
            </a:r>
            <a:endParaRPr lang="es-CO" sz="1000" dirty="0">
              <a:solidFill>
                <a:schemeClr val="tx1"/>
              </a:solidFill>
            </a:endParaRPr>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a:solidFill>
                  <a:schemeClr val="tx1"/>
                </a:solidFill>
              </a:rPr>
              <a:t>#9F4898</a:t>
            </a:r>
            <a:endParaRPr lang="es-CO" sz="1000" dirty="0">
              <a:solidFill>
                <a:schemeClr val="tx1"/>
              </a:solidFill>
            </a:endParaRPr>
          </a:p>
        </p:txBody>
      </p:sp>
      <p:cxnSp>
        <p:nvCxnSpPr>
          <p:cNvPr id="22" name="Conector recto de flecha 21"/>
          <p:cNvCxnSpPr/>
          <p:nvPr/>
        </p:nvCxnSpPr>
        <p:spPr>
          <a:xfrm>
            <a:off x="4648448" y="2543452"/>
            <a:ext cx="2835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5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Introducción</a:t>
            </a:r>
            <a:r>
              <a:rPr lang="en-US" dirty="0"/>
              <a:t> de Android</a:t>
            </a:r>
          </a:p>
        </p:txBody>
      </p:sp>
      <p:pic>
        <p:nvPicPr>
          <p:cNvPr id="1026" name="Picture 2" descr="5 tendencias actuales de diseños en apps móviles | newWweb">
            <a:extLst>
              <a:ext uri="{FF2B5EF4-FFF2-40B4-BE49-F238E27FC236}">
                <a16:creationId xmlns:a16="http://schemas.microsoft.com/office/drawing/2014/main" id="{7FFEF87E-6A59-6240-B373-7DFA817ED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895" y="1491630"/>
            <a:ext cx="4005064" cy="30037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1" name="Picture 4" descr="Android Logo - PNG y Vector">
            <a:extLst>
              <a:ext uri="{FF2B5EF4-FFF2-40B4-BE49-F238E27FC236}">
                <a16:creationId xmlns:a16="http://schemas.microsoft.com/office/drawing/2014/main" id="{1369E400-BB70-1149-B267-DAC84F213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332" y="1491630"/>
            <a:ext cx="1347868" cy="121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66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a:xfrm>
            <a:off x="822960" y="214953"/>
            <a:ext cx="7543800" cy="1088068"/>
          </a:xfrm>
        </p:spPr>
        <p:txBody>
          <a:bodyPr/>
          <a:lstStyle/>
          <a:p>
            <a:r>
              <a:rPr lang="en-US" dirty="0"/>
              <a:t>TCP y UDP</a:t>
            </a:r>
          </a:p>
        </p:txBody>
      </p:sp>
      <p:pic>
        <p:nvPicPr>
          <p:cNvPr id="2050" name="Picture 2" descr="Protocolos TCP y UDP: características, uso y diferencias">
            <a:extLst>
              <a:ext uri="{FF2B5EF4-FFF2-40B4-BE49-F238E27FC236}">
                <a16:creationId xmlns:a16="http://schemas.microsoft.com/office/drawing/2014/main" id="{10EF9F1D-0DAB-C04D-86A1-7EC5046B7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868" y="1851670"/>
            <a:ext cx="4427984" cy="23185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8" descr="logo eclipse integraciones - Globe Testing">
            <a:extLst>
              <a:ext uri="{FF2B5EF4-FFF2-40B4-BE49-F238E27FC236}">
                <a16:creationId xmlns:a16="http://schemas.microsoft.com/office/drawing/2014/main" id="{51FCA376-E6D6-0843-A373-671728B2EB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7"/>
          <a:stretch/>
        </p:blipFill>
        <p:spPr bwMode="auto">
          <a:xfrm>
            <a:off x="4716016" y="3400635"/>
            <a:ext cx="696288" cy="6809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ndroid Logo - PNG y Vector">
            <a:extLst>
              <a:ext uri="{FF2B5EF4-FFF2-40B4-BE49-F238E27FC236}">
                <a16:creationId xmlns:a16="http://schemas.microsoft.com/office/drawing/2014/main" id="{694A6EBE-64D8-614D-A275-4A1BA4DBE6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3288257"/>
            <a:ext cx="1006306" cy="9056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logo eclipse integraciones - Globe Testing">
            <a:extLst>
              <a:ext uri="{FF2B5EF4-FFF2-40B4-BE49-F238E27FC236}">
                <a16:creationId xmlns:a16="http://schemas.microsoft.com/office/drawing/2014/main" id="{0973876E-8CAB-2449-87F7-759F87A4D7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7"/>
          <a:stretch/>
        </p:blipFill>
        <p:spPr bwMode="auto">
          <a:xfrm>
            <a:off x="2627784" y="1912082"/>
            <a:ext cx="696288" cy="6809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Android Logo - PNG y Vector">
            <a:extLst>
              <a:ext uri="{FF2B5EF4-FFF2-40B4-BE49-F238E27FC236}">
                <a16:creationId xmlns:a16="http://schemas.microsoft.com/office/drawing/2014/main" id="{6036EF53-9436-954E-9CB5-8480EB9BD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1799704"/>
            <a:ext cx="1006306" cy="90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04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a:xfrm>
            <a:off x="822960" y="214953"/>
            <a:ext cx="7543800" cy="1088068"/>
          </a:xfrm>
        </p:spPr>
        <p:txBody>
          <a:bodyPr/>
          <a:lstStyle/>
          <a:p>
            <a:r>
              <a:rPr lang="en-US" dirty="0"/>
              <a:t>Firebase</a:t>
            </a:r>
          </a:p>
        </p:txBody>
      </p:sp>
      <p:pic>
        <p:nvPicPr>
          <p:cNvPr id="3076" name="Picture 4" descr="Firebase Brand Guidelines">
            <a:extLst>
              <a:ext uri="{FF2B5EF4-FFF2-40B4-BE49-F238E27FC236}">
                <a16:creationId xmlns:a16="http://schemas.microsoft.com/office/drawing/2014/main" id="{EE921C6F-F6B1-C94F-82CA-045D7C451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03021"/>
            <a:ext cx="5071452" cy="17433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JavaScript - Wikipedia, la enciclopedia libre">
            <a:extLst>
              <a:ext uri="{FF2B5EF4-FFF2-40B4-BE49-F238E27FC236}">
                <a16:creationId xmlns:a16="http://schemas.microsoft.com/office/drawing/2014/main" id="{D1992F93-13B8-3A4E-B03E-0EA1C306B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046333"/>
            <a:ext cx="1446202" cy="14462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4" descr="Android Logo - PNG y Vector">
            <a:extLst>
              <a:ext uri="{FF2B5EF4-FFF2-40B4-BE49-F238E27FC236}">
                <a16:creationId xmlns:a16="http://schemas.microsoft.com/office/drawing/2014/main" id="{06977D3F-1F1E-C54E-B218-B57FE41AA2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1912" y="2919414"/>
            <a:ext cx="1747912" cy="157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28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A57E90-C22C-7640-AF3F-2C48878F93F4}"/>
              </a:ext>
            </a:extLst>
          </p:cNvPr>
          <p:cNvPicPr>
            <a:picLocks noChangeAspect="1"/>
          </p:cNvPicPr>
          <p:nvPr/>
        </p:nvPicPr>
        <p:blipFill>
          <a:blip r:embed="rId2"/>
          <a:stretch>
            <a:fillRect/>
          </a:stretch>
        </p:blipFill>
        <p:spPr>
          <a:xfrm>
            <a:off x="2555776" y="339502"/>
            <a:ext cx="3806931" cy="4200136"/>
          </a:xfrm>
          <a:prstGeom prst="rect">
            <a:avLst/>
          </a:prstGeom>
          <a:effectLst>
            <a:outerShdw blurRad="1270000" dist="50800" dir="5400000" algn="ctr" rotWithShape="0">
              <a:srgbClr val="000000"/>
            </a:outerShdw>
          </a:effectLst>
        </p:spPr>
      </p:pic>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Notas</a:t>
            </a:r>
            <a:endParaRPr lang="en-US" dirty="0"/>
          </a:p>
        </p:txBody>
      </p:sp>
    </p:spTree>
    <p:extLst>
      <p:ext uri="{BB962C8B-B14F-4D97-AF65-F5344CB8AC3E}">
        <p14:creationId xmlns:p14="http://schemas.microsoft.com/office/powerpoint/2010/main" val="3938058860"/>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6390</TotalTime>
  <Words>1668</Words>
  <Application>Microsoft Macintosh PowerPoint</Application>
  <PresentationFormat>On-screen Show (16:9)</PresentationFormat>
  <Paragraphs>423</Paragraphs>
  <Slides>54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Arial Narrow</vt:lpstr>
      <vt:lpstr>Bahnschrift SemiBold Condensed</vt:lpstr>
      <vt:lpstr>Calibri</vt:lpstr>
      <vt:lpstr>Calibri Light</vt:lpstr>
      <vt:lpstr>Retrospección</vt:lpstr>
      <vt:lpstr>Aplicaciones Móviles</vt:lpstr>
      <vt:lpstr>Composición del curso</vt:lpstr>
      <vt:lpstr>Fundamentos</vt:lpstr>
      <vt:lpstr>Composición del curso</vt:lpstr>
      <vt:lpstr>Composición del curso</vt:lpstr>
      <vt:lpstr>Introducción de Android</vt:lpstr>
      <vt:lpstr>TCP y UDP</vt:lpstr>
      <vt:lpstr>Firebase</vt:lpstr>
      <vt:lpstr>Notas</vt:lpstr>
      <vt:lpstr>Clase 1</vt:lpstr>
      <vt:lpstr>1. Introducción</vt:lpstr>
      <vt:lpstr>Relevancia</vt:lpstr>
      <vt:lpstr>Relevancia</vt:lpstr>
      <vt:lpstr>Relevancia</vt:lpstr>
      <vt:lpstr>Relevancia</vt:lpstr>
      <vt:lpstr>Relevancia</vt:lpstr>
      <vt:lpstr>PowerPoint Presentation</vt:lpstr>
      <vt:lpstr>PowerPoint Presentation</vt:lpstr>
      <vt:lpstr>Diseño móvil</vt:lpstr>
      <vt:lpstr>PowerPoint Presentation</vt:lpstr>
      <vt:lpstr>Estructura de una App</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Diseño de views</vt:lpstr>
      <vt:lpstr>Views</vt:lpstr>
      <vt:lpstr>Views</vt:lpstr>
      <vt:lpstr>Views</vt:lpstr>
      <vt:lpstr>Views</vt:lpstr>
      <vt:lpstr>Views</vt:lpstr>
      <vt:lpstr>Dimensiones</vt:lpstr>
      <vt:lpstr>Dimensiones</vt:lpstr>
      <vt:lpstr>Dimensiones – Wrap Content</vt:lpstr>
      <vt:lpstr>Dimensiones – Wrap Content</vt:lpstr>
      <vt:lpstr>Dimensiones – Wrap Content</vt:lpstr>
      <vt:lpstr>Dimensiones – Wrap Content</vt:lpstr>
      <vt:lpstr>Dimensiones – Match Parent</vt:lpstr>
      <vt:lpstr>Dimensiones – Match Parent</vt:lpstr>
      <vt:lpstr>Dimensiones – Match Parent</vt:lpstr>
      <vt:lpstr>Dimensiones – Match Parent</vt:lpstr>
      <vt:lpstr>Dimensiones – Match Constraint</vt:lpstr>
      <vt:lpstr>Dimensiones – Match Constraint</vt:lpstr>
      <vt:lpstr>Dimensiones – Match Constraint</vt:lpstr>
      <vt:lpstr>Dimensiones – Match Constraint</vt:lpstr>
      <vt:lpstr>Dimensiones – Match Constraint</vt:lpstr>
      <vt:lpstr>Dimensiones</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129</cp:revision>
  <dcterms:modified xsi:type="dcterms:W3CDTF">2020-08-11T01:02:55Z</dcterms:modified>
</cp:coreProperties>
</file>